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73" r:id="rId3"/>
    <p:sldId id="275" r:id="rId4"/>
    <p:sldId id="276" r:id="rId5"/>
    <p:sldId id="277" r:id="rId6"/>
    <p:sldId id="278" r:id="rId7"/>
    <p:sldId id="279" r:id="rId8"/>
    <p:sldId id="280" r:id="rId9"/>
    <p:sldId id="281" r:id="rId10"/>
    <p:sldId id="282" r:id="rId11"/>
    <p:sldId id="283" r:id="rId12"/>
    <p:sldId id="284" r:id="rId13"/>
    <p:sldId id="285" r:id="rId14"/>
    <p:sldId id="286" r:id="rId15"/>
    <p:sldId id="287" r:id="rId16"/>
    <p:sldId id="288" r:id="rId17"/>
    <p:sldId id="289" r:id="rId18"/>
    <p:sldId id="290" r:id="rId19"/>
    <p:sldId id="291" r:id="rId20"/>
    <p:sldId id="292" r:id="rId21"/>
    <p:sldId id="293" r:id="rId22"/>
    <p:sldId id="294" r:id="rId23"/>
    <p:sldId id="295" r:id="rId24"/>
    <p:sldId id="296" r:id="rId25"/>
    <p:sldId id="297" r:id="rId26"/>
    <p:sldId id="264" r:id="rId27"/>
    <p:sldId id="262" r:id="rId2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oBVT" initials="A"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C35"/>
    <a:srgbClr val="FF6500"/>
    <a:srgbClr val="4040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中度样式 4 - 强调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C4B1156A-380E-4F78-BDF5-A606A8083BF9}" styleName="中度样式 4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中度样式 4 - 强调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2" d="100"/>
          <a:sy n="72" d="100"/>
        </p:scale>
        <p:origin x="654" y="66"/>
      </p:cViewPr>
      <p:guideLst>
        <p:guide orient="horz" pos="2183"/>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PT制作指导">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4" name="文本框 3"/>
          <p:cNvSpPr txBox="1"/>
          <p:nvPr userDrawn="1"/>
        </p:nvSpPr>
        <p:spPr>
          <a:xfrm>
            <a:off x="449943" y="406400"/>
            <a:ext cx="3962401" cy="1323439"/>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PPT</a:t>
            </a:r>
            <a:r>
              <a:rPr lang="zh-CN" altLang="en-US" sz="4000" b="1" dirty="0">
                <a:solidFill>
                  <a:schemeClr val="bg1"/>
                </a:solidFill>
                <a:latin typeface="微软雅黑" panose="020B0503020204020204" pitchFamily="34" charset="-122"/>
                <a:ea typeface="微软雅黑" panose="020B0503020204020204" pitchFamily="34" charset="-122"/>
              </a:rPr>
              <a:t>制作指导</a:t>
            </a:r>
            <a:endParaRPr lang="en-US" altLang="zh-CN" sz="4000" b="1" dirty="0">
              <a:solidFill>
                <a:schemeClr val="bg1"/>
              </a:solidFill>
              <a:latin typeface="微软雅黑" panose="020B0503020204020204" pitchFamily="34" charset="-122"/>
              <a:ea typeface="微软雅黑" panose="020B0503020204020204" pitchFamily="34" charset="-122"/>
            </a:endParaRPr>
          </a:p>
          <a:p>
            <a:r>
              <a:rPr lang="zh-CN" altLang="en-US" sz="4000" b="1" dirty="0">
                <a:solidFill>
                  <a:schemeClr val="bg1"/>
                </a:solidFill>
                <a:latin typeface="微软雅黑" panose="020B0503020204020204" pitchFamily="34" charset="-122"/>
                <a:ea typeface="微软雅黑" panose="020B0503020204020204" pitchFamily="34" charset="-122"/>
              </a:rPr>
              <a:t>此页看完可删除</a:t>
            </a:r>
          </a:p>
        </p:txBody>
      </p:sp>
      <p:sp>
        <p:nvSpPr>
          <p:cNvPr id="5" name="文本框 4"/>
          <p:cNvSpPr txBox="1"/>
          <p:nvPr userDrawn="1"/>
        </p:nvSpPr>
        <p:spPr>
          <a:xfrm>
            <a:off x="6342743" y="503980"/>
            <a:ext cx="5849257" cy="523220"/>
          </a:xfrm>
          <a:prstGeom prst="rect">
            <a:avLst/>
          </a:prstGeom>
          <a:noFill/>
        </p:spPr>
        <p:txBody>
          <a:bodyPr wrap="square" rtlCol="0">
            <a:spAutoFit/>
          </a:bodyPr>
          <a:lstStyle/>
          <a:p>
            <a:pPr marL="457200" indent="-457200">
              <a:buFont typeface="Arial" panose="020B0604020202020204" pitchFamily="34" charset="0"/>
              <a:buChar char="•"/>
            </a:pPr>
            <a:r>
              <a:rPr lang="zh-CN" altLang="en-US" sz="2800" dirty="0">
                <a:solidFill>
                  <a:srgbClr val="FFFF00"/>
                </a:solidFill>
              </a:rPr>
              <a:t>内置模板，根据需求新建添加</a:t>
            </a:r>
          </a:p>
        </p:txBody>
      </p:sp>
      <p:pic>
        <p:nvPicPr>
          <p:cNvPr id="7" name="图片 6"/>
          <p:cNvPicPr>
            <a:picLocks noChangeAspect="1"/>
          </p:cNvPicPr>
          <p:nvPr userDrawn="1"/>
        </p:nvPicPr>
        <p:blipFill rotWithShape="1">
          <a:blip r:embed="rId2" cstate="print">
            <a:extLst>
              <a:ext uri="{28A0092B-C50C-407E-A947-70E740481C1C}">
                <a14:useLocalDpi xmlns:a14="http://schemas.microsoft.com/office/drawing/2010/main" val="0"/>
              </a:ext>
            </a:extLst>
          </a:blip>
          <a:srcRect b="15725"/>
          <a:stretch>
            <a:fillRect/>
          </a:stretch>
        </p:blipFill>
        <p:spPr>
          <a:xfrm>
            <a:off x="6729638" y="1114286"/>
            <a:ext cx="4359275" cy="4981714"/>
          </a:xfrm>
          <a:prstGeom prst="rect">
            <a:avLst/>
          </a:prstGeom>
        </p:spPr>
      </p:pic>
      <p:sp>
        <p:nvSpPr>
          <p:cNvPr id="8" name="文本框 7"/>
          <p:cNvSpPr txBox="1"/>
          <p:nvPr userDrawn="1"/>
        </p:nvSpPr>
        <p:spPr>
          <a:xfrm>
            <a:off x="159657" y="2710152"/>
            <a:ext cx="5849257" cy="523220"/>
          </a:xfrm>
          <a:prstGeom prst="rect">
            <a:avLst/>
          </a:prstGeom>
          <a:noFill/>
        </p:spPr>
        <p:txBody>
          <a:bodyPr wrap="square" rtlCol="0">
            <a:spAutoFit/>
          </a:bodyPr>
          <a:lstStyle/>
          <a:p>
            <a:pPr marL="457200" indent="-457200">
              <a:buFont typeface="Arial" panose="020B0604020202020204" pitchFamily="34" charset="0"/>
              <a:buChar char="•"/>
            </a:pPr>
            <a:r>
              <a:rPr lang="zh-CN" altLang="en-US" sz="2800" dirty="0">
                <a:solidFill>
                  <a:srgbClr val="FFFF00"/>
                </a:solidFill>
              </a:rPr>
              <a:t>做完以后修改小标签</a:t>
            </a:r>
          </a:p>
        </p:txBody>
      </p:sp>
      <p:sp>
        <p:nvSpPr>
          <p:cNvPr id="9" name="文本框 8"/>
          <p:cNvSpPr txBox="1"/>
          <p:nvPr userDrawn="1"/>
        </p:nvSpPr>
        <p:spPr>
          <a:xfrm>
            <a:off x="382813" y="3343533"/>
            <a:ext cx="5402943" cy="830997"/>
          </a:xfrm>
          <a:prstGeom prst="rect">
            <a:avLst/>
          </a:prstGeom>
          <a:noFill/>
        </p:spPr>
        <p:txBody>
          <a:bodyPr wrap="square" rtlCol="0">
            <a:spAutoFit/>
          </a:bodyPr>
          <a:lstStyle/>
          <a:p>
            <a:pPr marL="0" indent="0">
              <a:buFont typeface="Arial" panose="020B0604020202020204" pitchFamily="34" charset="0"/>
              <a:buNone/>
            </a:pPr>
            <a:r>
              <a:rPr lang="zh-CN" altLang="en-US" sz="2400" dirty="0">
                <a:solidFill>
                  <a:schemeClr val="bg1"/>
                </a:solidFill>
              </a:rPr>
              <a:t>点击“视图”</a:t>
            </a:r>
            <a:r>
              <a:rPr lang="en-US" altLang="zh-CN" sz="2400" dirty="0">
                <a:solidFill>
                  <a:schemeClr val="bg1"/>
                </a:solidFill>
              </a:rPr>
              <a:t>-</a:t>
            </a:r>
            <a:r>
              <a:rPr lang="zh-CN" altLang="en-US" sz="2400" dirty="0">
                <a:solidFill>
                  <a:schemeClr val="bg1"/>
                </a:solidFill>
              </a:rPr>
              <a:t>“幻灯片模板”修改第一张模板的小标签内容，然后返回即可。</a:t>
            </a:r>
          </a:p>
        </p:txBody>
      </p:sp>
      <p:pic>
        <p:nvPicPr>
          <p:cNvPr id="11" name="图片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9943" y="4486234"/>
            <a:ext cx="5505450" cy="1133475"/>
          </a:xfrm>
          <a:prstGeom prst="rect">
            <a:avLst/>
          </a:prstGeom>
          <a:ln w="38100">
            <a:solidFill>
              <a:schemeClr val="bg1"/>
            </a:solidFill>
          </a:ln>
        </p:spPr>
      </p:pic>
      <p:sp>
        <p:nvSpPr>
          <p:cNvPr id="12" name="矩形 11"/>
          <p:cNvSpPr/>
          <p:nvPr userDrawn="1"/>
        </p:nvSpPr>
        <p:spPr>
          <a:xfrm>
            <a:off x="0" y="6235700"/>
            <a:ext cx="2286000" cy="6223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直播页">
    <p:spTree>
      <p:nvGrpSpPr>
        <p:cNvPr id="1" name=""/>
        <p:cNvGrpSpPr/>
        <p:nvPr/>
      </p:nvGrpSpPr>
      <p:grpSpPr>
        <a:xfrm>
          <a:off x="0" y="0"/>
          <a:ext cx="0" cy="0"/>
          <a:chOff x="0" y="0"/>
          <a:chExt cx="0" cy="0"/>
        </a:xfrm>
      </p:grpSpPr>
      <p:sp>
        <p:nvSpPr>
          <p:cNvPr id="11" name="TextBox 6"/>
          <p:cNvSpPr txBox="1">
            <a:spLocks noChangeArrowheads="1"/>
          </p:cNvSpPr>
          <p:nvPr userDrawn="1"/>
        </p:nvSpPr>
        <p:spPr bwMode="auto">
          <a:xfrm>
            <a:off x="954314" y="4238555"/>
            <a:ext cx="1075940" cy="523220"/>
          </a:xfrm>
          <a:prstGeom prst="rect">
            <a:avLst/>
          </a:prstGeom>
          <a:noFill/>
          <a:ln w="9525">
            <a:noFill/>
            <a:miter lim="800000"/>
          </a:ln>
        </p:spPr>
        <p:txBody>
          <a:bodyPr wrap="square">
            <a:spAutoFit/>
          </a:bodyPr>
          <a:lstStyle/>
          <a:p>
            <a:pPr>
              <a:defRPr/>
            </a:pPr>
            <a:r>
              <a:rPr lang="zh-CN" altLang="en-US" sz="2800" dirty="0">
                <a:solidFill>
                  <a:schemeClr val="bg1"/>
                </a:solidFill>
                <a:latin typeface="微软雅黑" panose="020B0503020204020204" pitchFamily="34" charset="-122"/>
                <a:ea typeface="微软雅黑" panose="020B0503020204020204" pitchFamily="34" charset="-122"/>
              </a:rPr>
              <a:t>讲师：</a:t>
            </a:r>
          </a:p>
        </p:txBody>
      </p:sp>
      <p:sp>
        <p:nvSpPr>
          <p:cNvPr id="15" name="文本占位符 14"/>
          <p:cNvSpPr>
            <a:spLocks noGrp="1"/>
          </p:cNvSpPr>
          <p:nvPr>
            <p:ph type="body" sz="quarter" idx="10" hasCustomPrompt="1"/>
          </p:nvPr>
        </p:nvSpPr>
        <p:spPr>
          <a:xfrm>
            <a:off x="2030254" y="4228915"/>
            <a:ext cx="2206307" cy="570893"/>
          </a:xfrm>
        </p:spPr>
        <p:txBody>
          <a:bodyPr>
            <a:normAutofit/>
          </a:bodyPr>
          <a:lstStyle>
            <a:lvl1pPr marL="0" indent="0" algn="l" defTabSz="914400" rtl="0" eaLnBrk="1" latinLnBrk="0" hangingPunct="1">
              <a:lnSpc>
                <a:spcPct val="100000"/>
              </a:lnSpc>
              <a:buNone/>
              <a:defRPr lang="zh-CN" altLang="en-US" sz="2800" kern="1200" dirty="0">
                <a:solidFill>
                  <a:schemeClr val="bg1"/>
                </a:solidFill>
                <a:latin typeface="微软雅黑" panose="020B0503020204020204" pitchFamily="34" charset="-122"/>
                <a:ea typeface="微软雅黑" panose="020B0503020204020204" pitchFamily="34" charset="-122"/>
                <a:cs typeface="+mn-cs"/>
              </a:defRPr>
            </a:lvl1pPr>
          </a:lstStyle>
          <a:p>
            <a:pPr lvl="0"/>
            <a:r>
              <a:rPr lang="zh-CN" altLang="en-US" dirty="0"/>
              <a:t>老师姓名</a:t>
            </a:r>
          </a:p>
        </p:txBody>
      </p:sp>
      <p:sp>
        <p:nvSpPr>
          <p:cNvPr id="2" name="标题 1"/>
          <p:cNvSpPr>
            <a:spLocks noGrp="1"/>
          </p:cNvSpPr>
          <p:nvPr>
            <p:ph type="title" hasCustomPrompt="1"/>
          </p:nvPr>
        </p:nvSpPr>
        <p:spPr>
          <a:xfrm>
            <a:off x="952409" y="2598681"/>
            <a:ext cx="10296162" cy="1637989"/>
          </a:xfrm>
        </p:spPr>
        <p:txBody>
          <a:bodyPr>
            <a:normAutofit/>
          </a:bodyPr>
          <a:lstStyle>
            <a:lvl1pPr marL="0" algn="l" defTabSz="914400" rtl="0" eaLnBrk="1" latinLnBrk="0" hangingPunct="1">
              <a:defRPr lang="zh-CN" altLang="en-US" sz="4800" b="1" kern="1200" dirty="0">
                <a:solidFill>
                  <a:schemeClr val="bg1"/>
                </a:solidFill>
                <a:latin typeface="微软雅黑" panose="020B0503020204020204" pitchFamily="34" charset="-122"/>
                <a:ea typeface="微软雅黑" panose="020B0503020204020204" pitchFamily="34" charset="-122"/>
                <a:cs typeface="+mn-cs"/>
              </a:defRPr>
            </a:lvl1pPr>
          </a:lstStyle>
          <a:p>
            <a:r>
              <a:rPr lang="zh-CN" altLang="en-US" dirty="0"/>
              <a:t>输入你的直播标题</a:t>
            </a:r>
            <a:br>
              <a:rPr lang="en-US" altLang="zh-CN" dirty="0"/>
            </a:br>
            <a:r>
              <a:rPr lang="zh-CN" altLang="en-US" dirty="0"/>
              <a:t>输入你的直播标题</a:t>
            </a:r>
          </a:p>
        </p:txBody>
      </p:sp>
      <p:grpSp>
        <p:nvGrpSpPr>
          <p:cNvPr id="6" name="组合 5"/>
          <p:cNvGrpSpPr/>
          <p:nvPr userDrawn="1"/>
        </p:nvGrpSpPr>
        <p:grpSpPr>
          <a:xfrm>
            <a:off x="1030514" y="1812898"/>
            <a:ext cx="1552666" cy="677015"/>
            <a:chOff x="1030514" y="1279834"/>
            <a:chExt cx="1552666" cy="677015"/>
          </a:xfrm>
        </p:grpSpPr>
        <p:sp>
          <p:nvSpPr>
            <p:cNvPr id="7" name="矩形: 圆角 6"/>
            <p:cNvSpPr/>
            <p:nvPr/>
          </p:nvSpPr>
          <p:spPr>
            <a:xfrm>
              <a:off x="1030514" y="1279834"/>
              <a:ext cx="1552666" cy="677015"/>
            </a:xfrm>
            <a:prstGeom prst="roundRect">
              <a:avLst>
                <a:gd name="adj" fmla="val 50000"/>
              </a:avLst>
            </a:prstGeom>
            <a:solidFill>
              <a:srgbClr val="FF6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1190535" y="1561191"/>
              <a:ext cx="114300" cy="1143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9" name="TextBox 13"/>
            <p:cNvSpPr txBox="1">
              <a:spLocks noChangeArrowheads="1"/>
            </p:cNvSpPr>
            <p:nvPr/>
          </p:nvSpPr>
          <p:spPr bwMode="auto">
            <a:xfrm>
              <a:off x="1247685" y="1325953"/>
              <a:ext cx="1175623" cy="584775"/>
            </a:xfrm>
            <a:prstGeom prst="rect">
              <a:avLst/>
            </a:prstGeom>
            <a:noFill/>
            <a:ln w="9525">
              <a:noFill/>
              <a:miter lim="800000"/>
            </a:ln>
          </p:spPr>
          <p:txBody>
            <a:bodyPr wrap="square">
              <a:spAutoFit/>
            </a:bodyPr>
            <a:lstStyle/>
            <a:p>
              <a:pPr algn="ctr">
                <a:defRPr/>
              </a:pPr>
              <a:r>
                <a:rPr lang="en-US" altLang="zh-CN" sz="3200" b="1" dirty="0">
                  <a:solidFill>
                    <a:schemeClr val="bg1"/>
                  </a:solidFill>
                  <a:latin typeface="微软雅黑" panose="020B0503020204020204" pitchFamily="34" charset="-122"/>
                  <a:ea typeface="微软雅黑" panose="020B0503020204020204" pitchFamily="34" charset="-122"/>
                </a:rPr>
                <a:t>LIVE</a:t>
              </a:r>
              <a:endParaRPr lang="zh-CN" altLang="en-US" sz="3200" b="1" dirty="0">
                <a:solidFill>
                  <a:schemeClr val="bg1"/>
                </a:solidFill>
                <a:latin typeface="微软雅黑" panose="020B0503020204020204" pitchFamily="34" charset="-122"/>
                <a:ea typeface="微软雅黑" panose="020B0503020204020204" pitchFamily="34" charset="-122"/>
              </a:endParaRPr>
            </a:p>
          </p:txBody>
        </p:sp>
      </p:grpSp>
      <p:sp>
        <p:nvSpPr>
          <p:cNvPr id="12" name="Freeform 5"/>
          <p:cNvSpPr/>
          <p:nvPr userDrawn="1"/>
        </p:nvSpPr>
        <p:spPr bwMode="auto">
          <a:xfrm rot="5400000">
            <a:off x="1020753" y="4891394"/>
            <a:ext cx="501355" cy="434210"/>
          </a:xfrm>
          <a:custGeom>
            <a:avLst/>
            <a:gdLst>
              <a:gd name="T0" fmla="*/ 129 w 304"/>
              <a:gd name="T1" fmla="*/ 18 h 263"/>
              <a:gd name="T2" fmla="*/ 175 w 304"/>
              <a:gd name="T3" fmla="*/ 18 h 263"/>
              <a:gd name="T4" fmla="*/ 235 w 304"/>
              <a:gd name="T5" fmla="*/ 120 h 263"/>
              <a:gd name="T6" fmla="*/ 294 w 304"/>
              <a:gd name="T7" fmla="*/ 223 h 263"/>
              <a:gd name="T8" fmla="*/ 271 w 304"/>
              <a:gd name="T9" fmla="*/ 263 h 263"/>
              <a:gd name="T10" fmla="*/ 152 w 304"/>
              <a:gd name="T11" fmla="*/ 263 h 263"/>
              <a:gd name="T12" fmla="*/ 33 w 304"/>
              <a:gd name="T13" fmla="*/ 263 h 263"/>
              <a:gd name="T14" fmla="*/ 10 w 304"/>
              <a:gd name="T15" fmla="*/ 223 h 263"/>
              <a:gd name="T16" fmla="*/ 69 w 304"/>
              <a:gd name="T17" fmla="*/ 120 h 263"/>
              <a:gd name="T18" fmla="*/ 129 w 304"/>
              <a:gd name="T19" fmla="*/ 1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4" h="263">
                <a:moveTo>
                  <a:pt x="129" y="18"/>
                </a:moveTo>
                <a:cubicBezTo>
                  <a:pt x="139" y="0"/>
                  <a:pt x="165" y="0"/>
                  <a:pt x="175" y="18"/>
                </a:cubicBezTo>
                <a:cubicBezTo>
                  <a:pt x="235" y="120"/>
                  <a:pt x="235" y="120"/>
                  <a:pt x="235" y="120"/>
                </a:cubicBezTo>
                <a:cubicBezTo>
                  <a:pt x="294" y="223"/>
                  <a:pt x="294" y="223"/>
                  <a:pt x="294" y="223"/>
                </a:cubicBezTo>
                <a:cubicBezTo>
                  <a:pt x="304" y="241"/>
                  <a:pt x="291" y="263"/>
                  <a:pt x="271" y="263"/>
                </a:cubicBezTo>
                <a:cubicBezTo>
                  <a:pt x="152" y="263"/>
                  <a:pt x="152" y="263"/>
                  <a:pt x="152" y="263"/>
                </a:cubicBezTo>
                <a:cubicBezTo>
                  <a:pt x="33" y="263"/>
                  <a:pt x="33" y="263"/>
                  <a:pt x="33" y="263"/>
                </a:cubicBezTo>
                <a:cubicBezTo>
                  <a:pt x="13" y="263"/>
                  <a:pt x="0" y="241"/>
                  <a:pt x="10" y="223"/>
                </a:cubicBezTo>
                <a:cubicBezTo>
                  <a:pt x="69" y="120"/>
                  <a:pt x="69" y="120"/>
                  <a:pt x="69" y="120"/>
                </a:cubicBezTo>
                <a:lnTo>
                  <a:pt x="129" y="18"/>
                </a:lnTo>
                <a:close/>
              </a:path>
            </a:pathLst>
          </a:custGeom>
          <a:solidFill>
            <a:srgbClr val="FF6500">
              <a:alpha val="90000"/>
            </a:srgbClr>
          </a:solidFill>
          <a:ln w="9525">
            <a:noFill/>
            <a:round/>
          </a:ln>
        </p:spPr>
        <p:txBody>
          <a:bodyPr vert="horz" wrap="square" lIns="91440" tIns="45720" rIns="91440" bIns="45720" numCol="1" anchor="t" anchorCtr="0" compatLnSpc="1"/>
          <a:lstStyle/>
          <a:p>
            <a:endParaRPr lang="zh-CN" altLang="en-US"/>
          </a:p>
        </p:txBody>
      </p:sp>
      <p:sp>
        <p:nvSpPr>
          <p:cNvPr id="13" name="TextBox 13"/>
          <p:cNvSpPr txBox="1">
            <a:spLocks noChangeArrowheads="1"/>
          </p:cNvSpPr>
          <p:nvPr userDrawn="1"/>
        </p:nvSpPr>
        <p:spPr bwMode="auto">
          <a:xfrm>
            <a:off x="952409" y="4837842"/>
            <a:ext cx="2398486" cy="523220"/>
          </a:xfrm>
          <a:prstGeom prst="rect">
            <a:avLst/>
          </a:prstGeom>
          <a:noFill/>
          <a:ln w="9525">
            <a:noFill/>
            <a:miter lim="800000"/>
          </a:ln>
        </p:spPr>
        <p:txBody>
          <a:bodyPr wrap="square">
            <a:spAutoFit/>
          </a:bodyPr>
          <a:lstStyle/>
          <a:p>
            <a:pPr>
              <a:defRPr/>
            </a:pPr>
            <a:r>
              <a:rPr lang="zh-CN" altLang="en-US" sz="2800" b="1" dirty="0">
                <a:solidFill>
                  <a:schemeClr val="bg1"/>
                </a:solidFill>
                <a:latin typeface="微软雅黑" panose="020B0503020204020204" pitchFamily="34" charset="-122"/>
                <a:ea typeface="微软雅黑" panose="020B0503020204020204" pitchFamily="34" charset="-122"/>
              </a:rPr>
              <a:t>会计学堂出品</a:t>
            </a:r>
          </a:p>
        </p:txBody>
      </p:sp>
      <p:sp>
        <p:nvSpPr>
          <p:cNvPr id="26" name="矩形 25"/>
          <p:cNvSpPr/>
          <p:nvPr userDrawn="1"/>
        </p:nvSpPr>
        <p:spPr>
          <a:xfrm>
            <a:off x="-1" y="6096000"/>
            <a:ext cx="9567747" cy="762000"/>
          </a:xfrm>
          <a:prstGeom prst="rect">
            <a:avLst/>
          </a:prstGeom>
          <a:solidFill>
            <a:srgbClr val="003C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目录页">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1287074" y="164818"/>
            <a:ext cx="7868899" cy="677862"/>
          </a:xfrm>
        </p:spPr>
        <p:txBody>
          <a:bodyPr>
            <a:normAutofit/>
          </a:bodyPr>
          <a:lstStyle>
            <a:lvl1pPr marL="0" algn="l" defTabSz="914400" rtl="0" eaLnBrk="1" latinLnBrk="0" hangingPunct="1">
              <a:lnSpc>
                <a:spcPct val="100000"/>
              </a:lnSpc>
              <a:spcBef>
                <a:spcPct val="0"/>
              </a:spcBef>
              <a:buNone/>
              <a:defRPr lang="zh-CN" altLang="en-US" sz="2700" b="1" kern="1200" dirty="0">
                <a:solidFill>
                  <a:schemeClr val="bg1"/>
                </a:solidFill>
                <a:latin typeface="微软雅黑" panose="020B0503020204020204" pitchFamily="34" charset="-122"/>
                <a:ea typeface="微软雅黑" panose="020B0503020204020204" pitchFamily="34" charset="-122"/>
                <a:cs typeface="+mj-cs"/>
              </a:defRPr>
            </a:lvl1pPr>
          </a:lstStyle>
          <a:p>
            <a:r>
              <a:rPr lang="zh-CN" altLang="en-US" dirty="0"/>
              <a:t>目录</a:t>
            </a:r>
          </a:p>
        </p:txBody>
      </p:sp>
      <p:grpSp>
        <p:nvGrpSpPr>
          <p:cNvPr id="6" name="组合 9"/>
          <p:cNvGrpSpPr/>
          <p:nvPr userDrawn="1"/>
        </p:nvGrpSpPr>
        <p:grpSpPr bwMode="auto">
          <a:xfrm>
            <a:off x="346476" y="196696"/>
            <a:ext cx="788904" cy="543725"/>
            <a:chOff x="1368000" y="648000"/>
            <a:chExt cx="1620000" cy="1116000"/>
          </a:xfrm>
        </p:grpSpPr>
        <p:sp>
          <p:nvSpPr>
            <p:cNvPr id="7" name="流程图: 摘录 6"/>
            <p:cNvSpPr/>
            <p:nvPr/>
          </p:nvSpPr>
          <p:spPr bwMode="auto">
            <a:xfrm>
              <a:off x="1368000" y="648000"/>
              <a:ext cx="1374985" cy="1116000"/>
            </a:xfrm>
            <a:prstGeom prst="flowChartExtract">
              <a:avLst/>
            </a:prstGeom>
            <a:solidFill>
              <a:srgbClr val="FF6600"/>
            </a:solidFill>
            <a:ln w="127000" cap="flat" cmpd="sng" algn="ctr">
              <a:noFill/>
              <a:prstDash val="dashDot"/>
              <a:round/>
              <a:headEnd type="none" w="med" len="med"/>
              <a:tailEnd type="none" w="med" len="med"/>
            </a:ln>
            <a:effectLst>
              <a:reflection blurRad="6350" stA="50000" endA="275" endPos="40000" dist="101600" dir="5400000" sy="-100000" algn="bl" rotWithShape="0"/>
            </a:effectLst>
          </p:spPr>
          <p:txBody>
            <a:bodyPr lIns="93327" tIns="46663" rIns="93327" bIns="46663">
              <a:spAutoFit/>
            </a:bodyPr>
            <a:lstStyle>
              <a:defPPr>
                <a:defRPr lang="zh-CN"/>
              </a:defPPr>
              <a:lvl1pPr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1pPr>
              <a:lvl2pPr marL="898525" indent="-44132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2pPr>
              <a:lvl3pPr marL="1798955" indent="-88455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3pPr>
              <a:lvl4pPr marL="2698750" indent="-132715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4pPr>
              <a:lvl5pPr marL="3599180" indent="-177038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6pPr>
              <a:lvl7pPr marL="27432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7pPr>
              <a:lvl8pPr marL="32004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8pPr>
              <a:lvl9pPr marL="36576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9pPr>
            </a:lstStyle>
            <a:p>
              <a:pPr>
                <a:defRPr/>
              </a:pPr>
              <a:endParaRPr lang="zh-CN" altLang="en-US" sz="2500">
                <a:ea typeface="宋体" panose="02010600030101010101" pitchFamily="2" charset="-122"/>
              </a:endParaRPr>
            </a:p>
          </p:txBody>
        </p:sp>
        <p:sp>
          <p:nvSpPr>
            <p:cNvPr id="8" name="流程图: 摘录 7"/>
            <p:cNvSpPr/>
            <p:nvPr/>
          </p:nvSpPr>
          <p:spPr bwMode="auto">
            <a:xfrm>
              <a:off x="2318716" y="695917"/>
              <a:ext cx="669284" cy="638941"/>
            </a:xfrm>
            <a:prstGeom prst="flowChartExtract">
              <a:avLst/>
            </a:prstGeom>
            <a:solidFill>
              <a:srgbClr val="FF6600"/>
            </a:solidFill>
            <a:ln w="127000" cap="flat" cmpd="sng" algn="ctr">
              <a:noFill/>
              <a:prstDash val="dashDot"/>
              <a:round/>
              <a:headEnd type="none" w="med" len="med"/>
              <a:tailEnd type="none" w="med" len="med"/>
            </a:ln>
            <a:effectLst>
              <a:reflection blurRad="6350" stA="50000" endA="275" endPos="40000" dist="101600" dir="5400000" sy="-100000" algn="bl" rotWithShape="0"/>
            </a:effectLst>
          </p:spPr>
          <p:txBody>
            <a:bodyPr lIns="93327" tIns="46663" rIns="93327" bIns="46663">
              <a:spAutoFit/>
            </a:bodyPr>
            <a:lstStyle>
              <a:defPPr>
                <a:defRPr lang="zh-CN"/>
              </a:defPPr>
              <a:lvl1pPr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1pPr>
              <a:lvl2pPr marL="898525" indent="-44132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2pPr>
              <a:lvl3pPr marL="1798955" indent="-88455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3pPr>
              <a:lvl4pPr marL="2698750" indent="-132715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4pPr>
              <a:lvl5pPr marL="3599180" indent="-177038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6pPr>
              <a:lvl7pPr marL="27432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7pPr>
              <a:lvl8pPr marL="32004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8pPr>
              <a:lvl9pPr marL="36576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9pPr>
            </a:lstStyle>
            <a:p>
              <a:pPr>
                <a:defRPr/>
              </a:pPr>
              <a:endParaRPr lang="zh-CN" altLang="en-US" sz="2500">
                <a:ea typeface="宋体" panose="02010600030101010101" pitchFamily="2" charset="-122"/>
              </a:endParaRPr>
            </a:p>
          </p:txBody>
        </p:sp>
        <p:sp>
          <p:nvSpPr>
            <p:cNvPr id="9" name="流程图: 摘录 12"/>
            <p:cNvSpPr>
              <a:spLocks noChangeArrowheads="1"/>
            </p:cNvSpPr>
            <p:nvPr/>
          </p:nvSpPr>
          <p:spPr bwMode="auto">
            <a:xfrm>
              <a:off x="1620529" y="900410"/>
              <a:ext cx="827471" cy="755641"/>
            </a:xfrm>
            <a:prstGeom prst="flowChartExtract">
              <a:avLst/>
            </a:prstGeom>
            <a:solidFill>
              <a:srgbClr val="FF6600"/>
            </a:solidFill>
            <a:ln w="57150" cap="rnd" algn="ctr">
              <a:solidFill>
                <a:schemeClr val="bg1">
                  <a:alpha val="56862"/>
                </a:schemeClr>
              </a:solidFill>
              <a:round/>
            </a:ln>
          </p:spPr>
          <p:txBody>
            <a:bodyPr lIns="93327" tIns="46663" rIns="93327" bIns="46663">
              <a:spAutoFit/>
            </a:bodyPr>
            <a:lstStyle>
              <a:lvl1pPr eaLnBrk="0" hangingPunct="0">
                <a:defRPr sz="4900">
                  <a:solidFill>
                    <a:schemeClr val="bg1"/>
                  </a:solidFill>
                  <a:latin typeface="微软雅黑" panose="020B0503020204020204" pitchFamily="34" charset="-122"/>
                  <a:ea typeface="宋体" panose="02010600030101010101" pitchFamily="2" charset="-122"/>
                </a:defRPr>
              </a:lvl1pPr>
              <a:lvl2pPr marL="742950" indent="-285750" eaLnBrk="0" hangingPunct="0">
                <a:defRPr sz="4900">
                  <a:solidFill>
                    <a:schemeClr val="bg1"/>
                  </a:solidFill>
                  <a:latin typeface="微软雅黑" panose="020B0503020204020204" pitchFamily="34" charset="-122"/>
                  <a:ea typeface="宋体" panose="02010600030101010101" pitchFamily="2" charset="-122"/>
                </a:defRPr>
              </a:lvl2pPr>
              <a:lvl3pPr marL="1143000" indent="-228600" eaLnBrk="0" hangingPunct="0">
                <a:defRPr sz="4900">
                  <a:solidFill>
                    <a:schemeClr val="bg1"/>
                  </a:solidFill>
                  <a:latin typeface="微软雅黑" panose="020B0503020204020204" pitchFamily="34" charset="-122"/>
                  <a:ea typeface="宋体" panose="02010600030101010101" pitchFamily="2" charset="-122"/>
                </a:defRPr>
              </a:lvl3pPr>
              <a:lvl4pPr marL="1600200" indent="-228600" eaLnBrk="0" hangingPunct="0">
                <a:defRPr sz="4900">
                  <a:solidFill>
                    <a:schemeClr val="bg1"/>
                  </a:solidFill>
                  <a:latin typeface="微软雅黑" panose="020B0503020204020204" pitchFamily="34" charset="-122"/>
                  <a:ea typeface="宋体" panose="02010600030101010101" pitchFamily="2" charset="-122"/>
                </a:defRPr>
              </a:lvl4pPr>
              <a:lvl5pPr marL="2057400" indent="-228600" eaLnBrk="0" hangingPunct="0">
                <a:defRPr sz="4900">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9pPr>
            </a:lstStyle>
            <a:p>
              <a:pPr eaLnBrk="1" hangingPunct="1"/>
              <a:endParaRPr lang="zh-CN" altLang="en-US" sz="2500"/>
            </a:p>
          </p:txBody>
        </p:sp>
        <p:sp>
          <p:nvSpPr>
            <p:cNvPr id="10" name="流程图: 摘录 13"/>
            <p:cNvSpPr>
              <a:spLocks noChangeArrowheads="1"/>
            </p:cNvSpPr>
            <p:nvPr/>
          </p:nvSpPr>
          <p:spPr bwMode="auto">
            <a:xfrm>
              <a:off x="2519470" y="900410"/>
              <a:ext cx="289059" cy="323846"/>
            </a:xfrm>
            <a:prstGeom prst="flowChartExtract">
              <a:avLst/>
            </a:prstGeom>
            <a:solidFill>
              <a:schemeClr val="bg1">
                <a:alpha val="78822"/>
              </a:schemeClr>
            </a:solidFill>
            <a:ln>
              <a:noFill/>
            </a:ln>
            <a:extLst>
              <a:ext uri="{91240B29-F687-4F45-9708-019B960494DF}">
                <a14:hiddenLine xmlns:a14="http://schemas.microsoft.com/office/drawing/2010/main" w="95250">
                  <a:solidFill>
                    <a:srgbClr val="000000"/>
                  </a:solidFill>
                  <a:round/>
                </a14:hiddenLine>
              </a:ext>
            </a:extLst>
          </p:spPr>
          <p:txBody>
            <a:bodyPr lIns="93327" tIns="46663" rIns="93327" bIns="46663">
              <a:spAutoFit/>
            </a:bodyPr>
            <a:lstStyle>
              <a:lvl1pPr eaLnBrk="0" hangingPunct="0">
                <a:defRPr sz="4900">
                  <a:solidFill>
                    <a:schemeClr val="bg1"/>
                  </a:solidFill>
                  <a:latin typeface="微软雅黑" panose="020B0503020204020204" pitchFamily="34" charset="-122"/>
                  <a:ea typeface="宋体" panose="02010600030101010101" pitchFamily="2" charset="-122"/>
                </a:defRPr>
              </a:lvl1pPr>
              <a:lvl2pPr marL="742950" indent="-285750" eaLnBrk="0" hangingPunct="0">
                <a:defRPr sz="4900">
                  <a:solidFill>
                    <a:schemeClr val="bg1"/>
                  </a:solidFill>
                  <a:latin typeface="微软雅黑" panose="020B0503020204020204" pitchFamily="34" charset="-122"/>
                  <a:ea typeface="宋体" panose="02010600030101010101" pitchFamily="2" charset="-122"/>
                </a:defRPr>
              </a:lvl2pPr>
              <a:lvl3pPr marL="1143000" indent="-228600" eaLnBrk="0" hangingPunct="0">
                <a:defRPr sz="4900">
                  <a:solidFill>
                    <a:schemeClr val="bg1"/>
                  </a:solidFill>
                  <a:latin typeface="微软雅黑" panose="020B0503020204020204" pitchFamily="34" charset="-122"/>
                  <a:ea typeface="宋体" panose="02010600030101010101" pitchFamily="2" charset="-122"/>
                </a:defRPr>
              </a:lvl3pPr>
              <a:lvl4pPr marL="1600200" indent="-228600" eaLnBrk="0" hangingPunct="0">
                <a:defRPr sz="4900">
                  <a:solidFill>
                    <a:schemeClr val="bg1"/>
                  </a:solidFill>
                  <a:latin typeface="微软雅黑" panose="020B0503020204020204" pitchFamily="34" charset="-122"/>
                  <a:ea typeface="宋体" panose="02010600030101010101" pitchFamily="2" charset="-122"/>
                </a:defRPr>
              </a:lvl4pPr>
              <a:lvl5pPr marL="2057400" indent="-228600" eaLnBrk="0" hangingPunct="0">
                <a:defRPr sz="4900">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9pPr>
            </a:lstStyle>
            <a:p>
              <a:pPr eaLnBrk="1" hangingPunct="1"/>
              <a:endParaRPr lang="zh-CN" altLang="en-US" sz="2500"/>
            </a:p>
          </p:txBody>
        </p:sp>
      </p:grpSp>
      <p:sp>
        <p:nvSpPr>
          <p:cNvPr id="14" name="内容占位符 13"/>
          <p:cNvSpPr>
            <a:spLocks noGrp="1"/>
          </p:cNvSpPr>
          <p:nvPr>
            <p:ph sz="quarter" idx="13" hasCustomPrompt="1"/>
          </p:nvPr>
        </p:nvSpPr>
        <p:spPr>
          <a:xfrm>
            <a:off x="346476" y="1030971"/>
            <a:ext cx="9001031" cy="4543425"/>
          </a:xfrm>
        </p:spPr>
        <p:txBody>
          <a:bodyPr>
            <a:normAutofit/>
          </a:bodyPr>
          <a:lstStyle>
            <a:lvl1pPr marL="342900" indent="-342900">
              <a:lnSpc>
                <a:spcPct val="150000"/>
              </a:lnSpc>
              <a:buClr>
                <a:srgbClr val="FF6500"/>
              </a:buClr>
              <a:buFont typeface="Wingdings" panose="05000000000000000000" pitchFamily="2" charset="2"/>
              <a:buChar char="l"/>
              <a:defRPr sz="2400">
                <a:solidFill>
                  <a:schemeClr val="bg1"/>
                </a:solidFill>
                <a:latin typeface="微软雅黑" panose="020B0503020204020204" pitchFamily="34" charset="-122"/>
                <a:ea typeface="微软雅黑" panose="020B0503020204020204" pitchFamily="34" charset="-122"/>
              </a:defRPr>
            </a:lvl1pPr>
          </a:lstStyle>
          <a:p>
            <a:pPr lvl="0"/>
            <a:r>
              <a:rPr lang="zh-CN" altLang="en-US" dirty="0"/>
              <a:t>点击输入第一小点，按回车输入第二点</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标题加内容">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1288829" y="164818"/>
            <a:ext cx="8393054" cy="677862"/>
          </a:xfrm>
        </p:spPr>
        <p:txBody>
          <a:bodyPr>
            <a:normAutofit/>
          </a:bodyPr>
          <a:lstStyle>
            <a:lvl1pPr marL="0" algn="l" defTabSz="914400" rtl="0" eaLnBrk="1" latinLnBrk="0" hangingPunct="1">
              <a:lnSpc>
                <a:spcPct val="100000"/>
              </a:lnSpc>
              <a:spcBef>
                <a:spcPct val="0"/>
              </a:spcBef>
              <a:buNone/>
              <a:defRPr lang="zh-CN" altLang="en-US" sz="2700" b="1" kern="1200" dirty="0">
                <a:solidFill>
                  <a:schemeClr val="bg1"/>
                </a:solidFill>
                <a:latin typeface="微软雅黑" panose="020B0503020204020204" pitchFamily="34" charset="-122"/>
                <a:ea typeface="微软雅黑" panose="020B0503020204020204" pitchFamily="34" charset="-122"/>
                <a:cs typeface="+mj-cs"/>
              </a:defRPr>
            </a:lvl1pPr>
          </a:lstStyle>
          <a:p>
            <a:r>
              <a:rPr lang="zh-CN" altLang="en-US" dirty="0"/>
              <a:t>输入你的小标题</a:t>
            </a:r>
          </a:p>
        </p:txBody>
      </p:sp>
      <p:grpSp>
        <p:nvGrpSpPr>
          <p:cNvPr id="6" name="组合 9"/>
          <p:cNvGrpSpPr/>
          <p:nvPr userDrawn="1"/>
        </p:nvGrpSpPr>
        <p:grpSpPr bwMode="auto">
          <a:xfrm>
            <a:off x="346476" y="196696"/>
            <a:ext cx="788904" cy="543725"/>
            <a:chOff x="1368000" y="648000"/>
            <a:chExt cx="1620000" cy="1116000"/>
          </a:xfrm>
        </p:grpSpPr>
        <p:sp>
          <p:nvSpPr>
            <p:cNvPr id="7" name="流程图: 摘录 6"/>
            <p:cNvSpPr/>
            <p:nvPr/>
          </p:nvSpPr>
          <p:spPr bwMode="auto">
            <a:xfrm>
              <a:off x="1368000" y="648000"/>
              <a:ext cx="1374985" cy="1116000"/>
            </a:xfrm>
            <a:prstGeom prst="flowChartExtract">
              <a:avLst/>
            </a:prstGeom>
            <a:solidFill>
              <a:srgbClr val="FF6600"/>
            </a:solidFill>
            <a:ln w="127000" cap="flat" cmpd="sng" algn="ctr">
              <a:noFill/>
              <a:prstDash val="dashDot"/>
              <a:round/>
              <a:headEnd type="none" w="med" len="med"/>
              <a:tailEnd type="none" w="med" len="med"/>
            </a:ln>
            <a:effectLst>
              <a:reflection blurRad="6350" stA="50000" endA="275" endPos="40000" dist="101600" dir="5400000" sy="-100000" algn="bl" rotWithShape="0"/>
            </a:effectLst>
          </p:spPr>
          <p:txBody>
            <a:bodyPr lIns="93327" tIns="46663" rIns="93327" bIns="46663">
              <a:spAutoFit/>
            </a:bodyPr>
            <a:lstStyle>
              <a:defPPr>
                <a:defRPr lang="zh-CN"/>
              </a:defPPr>
              <a:lvl1pPr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1pPr>
              <a:lvl2pPr marL="898525" indent="-44132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2pPr>
              <a:lvl3pPr marL="1798955" indent="-88455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3pPr>
              <a:lvl4pPr marL="2698750" indent="-132715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4pPr>
              <a:lvl5pPr marL="3599180" indent="-177038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6pPr>
              <a:lvl7pPr marL="27432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7pPr>
              <a:lvl8pPr marL="32004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8pPr>
              <a:lvl9pPr marL="36576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9pPr>
            </a:lstStyle>
            <a:p>
              <a:pPr>
                <a:defRPr/>
              </a:pPr>
              <a:endParaRPr lang="zh-CN" altLang="en-US" sz="2500">
                <a:ea typeface="宋体" panose="02010600030101010101" pitchFamily="2" charset="-122"/>
              </a:endParaRPr>
            </a:p>
          </p:txBody>
        </p:sp>
        <p:sp>
          <p:nvSpPr>
            <p:cNvPr id="8" name="流程图: 摘录 7"/>
            <p:cNvSpPr/>
            <p:nvPr/>
          </p:nvSpPr>
          <p:spPr bwMode="auto">
            <a:xfrm>
              <a:off x="2318716" y="695917"/>
              <a:ext cx="669284" cy="638941"/>
            </a:xfrm>
            <a:prstGeom prst="flowChartExtract">
              <a:avLst/>
            </a:prstGeom>
            <a:solidFill>
              <a:srgbClr val="FF6600"/>
            </a:solidFill>
            <a:ln w="127000" cap="flat" cmpd="sng" algn="ctr">
              <a:noFill/>
              <a:prstDash val="dashDot"/>
              <a:round/>
              <a:headEnd type="none" w="med" len="med"/>
              <a:tailEnd type="none" w="med" len="med"/>
            </a:ln>
            <a:effectLst>
              <a:reflection blurRad="6350" stA="50000" endA="275" endPos="40000" dist="101600" dir="5400000" sy="-100000" algn="bl" rotWithShape="0"/>
            </a:effectLst>
          </p:spPr>
          <p:txBody>
            <a:bodyPr lIns="93327" tIns="46663" rIns="93327" bIns="46663">
              <a:spAutoFit/>
            </a:bodyPr>
            <a:lstStyle>
              <a:defPPr>
                <a:defRPr lang="zh-CN"/>
              </a:defPPr>
              <a:lvl1pPr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1pPr>
              <a:lvl2pPr marL="898525" indent="-44132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2pPr>
              <a:lvl3pPr marL="1798955" indent="-88455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3pPr>
              <a:lvl4pPr marL="2698750" indent="-132715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4pPr>
              <a:lvl5pPr marL="3599180" indent="-177038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6pPr>
              <a:lvl7pPr marL="27432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7pPr>
              <a:lvl8pPr marL="32004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8pPr>
              <a:lvl9pPr marL="36576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9pPr>
            </a:lstStyle>
            <a:p>
              <a:pPr>
                <a:defRPr/>
              </a:pPr>
              <a:endParaRPr lang="zh-CN" altLang="en-US" sz="2500">
                <a:ea typeface="宋体" panose="02010600030101010101" pitchFamily="2" charset="-122"/>
              </a:endParaRPr>
            </a:p>
          </p:txBody>
        </p:sp>
        <p:sp>
          <p:nvSpPr>
            <p:cNvPr id="9" name="流程图: 摘录 12"/>
            <p:cNvSpPr>
              <a:spLocks noChangeArrowheads="1"/>
            </p:cNvSpPr>
            <p:nvPr/>
          </p:nvSpPr>
          <p:spPr bwMode="auto">
            <a:xfrm>
              <a:off x="1620529" y="900410"/>
              <a:ext cx="827471" cy="755641"/>
            </a:xfrm>
            <a:prstGeom prst="flowChartExtract">
              <a:avLst/>
            </a:prstGeom>
            <a:solidFill>
              <a:srgbClr val="FF6600"/>
            </a:solidFill>
            <a:ln w="57150" cap="rnd" algn="ctr">
              <a:solidFill>
                <a:schemeClr val="bg1">
                  <a:alpha val="56862"/>
                </a:schemeClr>
              </a:solidFill>
              <a:round/>
            </a:ln>
          </p:spPr>
          <p:txBody>
            <a:bodyPr lIns="93327" tIns="46663" rIns="93327" bIns="46663">
              <a:spAutoFit/>
            </a:bodyPr>
            <a:lstStyle>
              <a:lvl1pPr eaLnBrk="0" hangingPunct="0">
                <a:defRPr sz="4900">
                  <a:solidFill>
                    <a:schemeClr val="bg1"/>
                  </a:solidFill>
                  <a:latin typeface="微软雅黑" panose="020B0503020204020204" pitchFamily="34" charset="-122"/>
                  <a:ea typeface="宋体" panose="02010600030101010101" pitchFamily="2" charset="-122"/>
                </a:defRPr>
              </a:lvl1pPr>
              <a:lvl2pPr marL="742950" indent="-285750" eaLnBrk="0" hangingPunct="0">
                <a:defRPr sz="4900">
                  <a:solidFill>
                    <a:schemeClr val="bg1"/>
                  </a:solidFill>
                  <a:latin typeface="微软雅黑" panose="020B0503020204020204" pitchFamily="34" charset="-122"/>
                  <a:ea typeface="宋体" panose="02010600030101010101" pitchFamily="2" charset="-122"/>
                </a:defRPr>
              </a:lvl2pPr>
              <a:lvl3pPr marL="1143000" indent="-228600" eaLnBrk="0" hangingPunct="0">
                <a:defRPr sz="4900">
                  <a:solidFill>
                    <a:schemeClr val="bg1"/>
                  </a:solidFill>
                  <a:latin typeface="微软雅黑" panose="020B0503020204020204" pitchFamily="34" charset="-122"/>
                  <a:ea typeface="宋体" panose="02010600030101010101" pitchFamily="2" charset="-122"/>
                </a:defRPr>
              </a:lvl3pPr>
              <a:lvl4pPr marL="1600200" indent="-228600" eaLnBrk="0" hangingPunct="0">
                <a:defRPr sz="4900">
                  <a:solidFill>
                    <a:schemeClr val="bg1"/>
                  </a:solidFill>
                  <a:latin typeface="微软雅黑" panose="020B0503020204020204" pitchFamily="34" charset="-122"/>
                  <a:ea typeface="宋体" panose="02010600030101010101" pitchFamily="2" charset="-122"/>
                </a:defRPr>
              </a:lvl4pPr>
              <a:lvl5pPr marL="2057400" indent="-228600" eaLnBrk="0" hangingPunct="0">
                <a:defRPr sz="4900">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9pPr>
            </a:lstStyle>
            <a:p>
              <a:pPr eaLnBrk="1" hangingPunct="1"/>
              <a:endParaRPr lang="zh-CN" altLang="en-US" sz="2500"/>
            </a:p>
          </p:txBody>
        </p:sp>
        <p:sp>
          <p:nvSpPr>
            <p:cNvPr id="10" name="流程图: 摘录 13"/>
            <p:cNvSpPr>
              <a:spLocks noChangeArrowheads="1"/>
            </p:cNvSpPr>
            <p:nvPr/>
          </p:nvSpPr>
          <p:spPr bwMode="auto">
            <a:xfrm>
              <a:off x="2519470" y="900410"/>
              <a:ext cx="289059" cy="323846"/>
            </a:xfrm>
            <a:prstGeom prst="flowChartExtract">
              <a:avLst/>
            </a:prstGeom>
            <a:solidFill>
              <a:schemeClr val="bg1">
                <a:alpha val="78822"/>
              </a:schemeClr>
            </a:solidFill>
            <a:ln>
              <a:noFill/>
            </a:ln>
            <a:extLst>
              <a:ext uri="{91240B29-F687-4F45-9708-019B960494DF}">
                <a14:hiddenLine xmlns:a14="http://schemas.microsoft.com/office/drawing/2010/main" w="95250">
                  <a:solidFill>
                    <a:srgbClr val="000000"/>
                  </a:solidFill>
                  <a:round/>
                </a14:hiddenLine>
              </a:ext>
            </a:extLst>
          </p:spPr>
          <p:txBody>
            <a:bodyPr lIns="93327" tIns="46663" rIns="93327" bIns="46663">
              <a:spAutoFit/>
            </a:bodyPr>
            <a:lstStyle>
              <a:lvl1pPr eaLnBrk="0" hangingPunct="0">
                <a:defRPr sz="4900">
                  <a:solidFill>
                    <a:schemeClr val="bg1"/>
                  </a:solidFill>
                  <a:latin typeface="微软雅黑" panose="020B0503020204020204" pitchFamily="34" charset="-122"/>
                  <a:ea typeface="宋体" panose="02010600030101010101" pitchFamily="2" charset="-122"/>
                </a:defRPr>
              </a:lvl1pPr>
              <a:lvl2pPr marL="742950" indent="-285750" eaLnBrk="0" hangingPunct="0">
                <a:defRPr sz="4900">
                  <a:solidFill>
                    <a:schemeClr val="bg1"/>
                  </a:solidFill>
                  <a:latin typeface="微软雅黑" panose="020B0503020204020204" pitchFamily="34" charset="-122"/>
                  <a:ea typeface="宋体" panose="02010600030101010101" pitchFamily="2" charset="-122"/>
                </a:defRPr>
              </a:lvl2pPr>
              <a:lvl3pPr marL="1143000" indent="-228600" eaLnBrk="0" hangingPunct="0">
                <a:defRPr sz="4900">
                  <a:solidFill>
                    <a:schemeClr val="bg1"/>
                  </a:solidFill>
                  <a:latin typeface="微软雅黑" panose="020B0503020204020204" pitchFamily="34" charset="-122"/>
                  <a:ea typeface="宋体" panose="02010600030101010101" pitchFamily="2" charset="-122"/>
                </a:defRPr>
              </a:lvl3pPr>
              <a:lvl4pPr marL="1600200" indent="-228600" eaLnBrk="0" hangingPunct="0">
                <a:defRPr sz="4900">
                  <a:solidFill>
                    <a:schemeClr val="bg1"/>
                  </a:solidFill>
                  <a:latin typeface="微软雅黑" panose="020B0503020204020204" pitchFamily="34" charset="-122"/>
                  <a:ea typeface="宋体" panose="02010600030101010101" pitchFamily="2" charset="-122"/>
                </a:defRPr>
              </a:lvl4pPr>
              <a:lvl5pPr marL="2057400" indent="-228600" eaLnBrk="0" hangingPunct="0">
                <a:defRPr sz="4900">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9pPr>
            </a:lstStyle>
            <a:p>
              <a:pPr eaLnBrk="1" hangingPunct="1"/>
              <a:endParaRPr lang="zh-CN" altLang="en-US" sz="2500"/>
            </a:p>
          </p:txBody>
        </p:sp>
      </p:grpSp>
      <p:sp>
        <p:nvSpPr>
          <p:cNvPr id="14" name="内容占位符 13"/>
          <p:cNvSpPr>
            <a:spLocks noGrp="1"/>
          </p:cNvSpPr>
          <p:nvPr>
            <p:ph sz="quarter" idx="13" hasCustomPrompt="1"/>
          </p:nvPr>
        </p:nvSpPr>
        <p:spPr>
          <a:xfrm>
            <a:off x="376519" y="852755"/>
            <a:ext cx="9305364" cy="5102557"/>
          </a:xfrm>
        </p:spPr>
        <p:txBody>
          <a:bodyPr>
            <a:normAutofit/>
          </a:bodyPr>
          <a:lstStyle>
            <a:lvl1pPr marL="0" indent="612140">
              <a:lnSpc>
                <a:spcPct val="150000"/>
              </a:lnSpc>
              <a:spcBef>
                <a:spcPts val="0"/>
              </a:spcBef>
              <a:buNone/>
              <a:defRPr sz="2400">
                <a:solidFill>
                  <a:schemeClr val="bg1"/>
                </a:solidFill>
                <a:latin typeface="微软雅黑" panose="020B0503020204020204" pitchFamily="34" charset="-122"/>
                <a:ea typeface="微软雅黑" panose="020B0503020204020204" pitchFamily="34" charset="-122"/>
              </a:defRPr>
            </a:lvl1pPr>
          </a:lstStyle>
          <a:p>
            <a:pPr lvl="0"/>
            <a:r>
              <a:rPr lang="zh-CN" altLang="en-US" dirty="0"/>
              <a:t>点击输入或复制你的内容，格式已经改好了，不要删除此文本框。点击输入或复制你的内容</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直播休息页">
    <p:spTree>
      <p:nvGrpSpPr>
        <p:cNvPr id="1" name=""/>
        <p:cNvGrpSpPr/>
        <p:nvPr/>
      </p:nvGrpSpPr>
      <p:grpSpPr>
        <a:xfrm>
          <a:off x="0" y="0"/>
          <a:ext cx="0" cy="0"/>
          <a:chOff x="0" y="0"/>
          <a:chExt cx="0" cy="0"/>
        </a:xfrm>
      </p:grpSpPr>
      <p:grpSp>
        <p:nvGrpSpPr>
          <p:cNvPr id="6" name="组合 5"/>
          <p:cNvGrpSpPr/>
          <p:nvPr userDrawn="1"/>
        </p:nvGrpSpPr>
        <p:grpSpPr>
          <a:xfrm>
            <a:off x="1064651" y="1809750"/>
            <a:ext cx="5867400" cy="3238500"/>
            <a:chOff x="1693301" y="1407256"/>
            <a:chExt cx="5867400" cy="3238500"/>
          </a:xfrm>
        </p:grpSpPr>
        <p:sp>
          <p:nvSpPr>
            <p:cNvPr id="7" name="矩形 6"/>
            <p:cNvSpPr/>
            <p:nvPr/>
          </p:nvSpPr>
          <p:spPr>
            <a:xfrm>
              <a:off x="1693301" y="1407256"/>
              <a:ext cx="5867400" cy="3238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extBox 5"/>
            <p:cNvSpPr txBox="1">
              <a:spLocks noChangeArrowheads="1"/>
            </p:cNvSpPr>
            <p:nvPr/>
          </p:nvSpPr>
          <p:spPr bwMode="auto">
            <a:xfrm>
              <a:off x="2102136" y="2007871"/>
              <a:ext cx="5024329" cy="1015663"/>
            </a:xfrm>
            <a:prstGeom prst="rect">
              <a:avLst/>
            </a:prstGeom>
            <a:noFill/>
            <a:ln w="9525">
              <a:noFill/>
              <a:miter lim="800000"/>
            </a:ln>
          </p:spPr>
          <p:txBody>
            <a:bodyPr wrap="square">
              <a:spAutoFit/>
            </a:bodyPr>
            <a:lstStyle/>
            <a:p>
              <a:pPr>
                <a:defRPr/>
              </a:pPr>
              <a:r>
                <a:rPr lang="zh-CN" altLang="en-US" sz="6000" b="1" dirty="0">
                  <a:solidFill>
                    <a:srgbClr val="DC4844"/>
                  </a:solidFill>
                  <a:latin typeface="微软雅黑" panose="020B0503020204020204" pitchFamily="34" charset="-122"/>
                  <a:ea typeface="微软雅黑" panose="020B0503020204020204" pitchFamily="34" charset="-122"/>
                </a:rPr>
                <a:t>直播休息中！</a:t>
              </a:r>
            </a:p>
          </p:txBody>
        </p:sp>
        <p:sp>
          <p:nvSpPr>
            <p:cNvPr id="9" name="矩形 8"/>
            <p:cNvSpPr/>
            <p:nvPr/>
          </p:nvSpPr>
          <p:spPr>
            <a:xfrm>
              <a:off x="2203450" y="3197860"/>
              <a:ext cx="971550" cy="79184"/>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6"/>
            <p:cNvSpPr txBox="1">
              <a:spLocks noChangeArrowheads="1"/>
            </p:cNvSpPr>
            <p:nvPr/>
          </p:nvSpPr>
          <p:spPr bwMode="auto">
            <a:xfrm>
              <a:off x="2114836" y="3573035"/>
              <a:ext cx="2095214" cy="523220"/>
            </a:xfrm>
            <a:prstGeom prst="rect">
              <a:avLst/>
            </a:prstGeom>
            <a:noFill/>
            <a:ln w="9525">
              <a:noFill/>
              <a:miter lim="800000"/>
            </a:ln>
          </p:spPr>
          <p:txBody>
            <a:bodyPr wrap="square">
              <a:spAutoFit/>
            </a:bodyPr>
            <a:lstStyle/>
            <a:p>
              <a:pPr>
                <a:defRPr/>
              </a:pPr>
              <a:r>
                <a:rPr lang="zh-CN" altLang="en-US" sz="2800" dirty="0">
                  <a:solidFill>
                    <a:srgbClr val="808080"/>
                  </a:solidFill>
                  <a:latin typeface="微软雅黑" panose="020B0503020204020204" pitchFamily="34" charset="-122"/>
                  <a:ea typeface="微软雅黑" panose="020B0503020204020204" pitchFamily="34" charset="-122"/>
                </a:rPr>
                <a:t>直播交流群：</a:t>
              </a:r>
            </a:p>
          </p:txBody>
        </p:sp>
      </p:grpSp>
      <p:sp>
        <p:nvSpPr>
          <p:cNvPr id="2" name="标题 1"/>
          <p:cNvSpPr>
            <a:spLocks noGrp="1"/>
          </p:cNvSpPr>
          <p:nvPr>
            <p:ph type="title" hasCustomPrompt="1"/>
          </p:nvPr>
        </p:nvSpPr>
        <p:spPr>
          <a:xfrm>
            <a:off x="3505200" y="3884714"/>
            <a:ext cx="2438400" cy="704850"/>
          </a:xfrm>
        </p:spPr>
        <p:txBody>
          <a:bodyPr>
            <a:normAutofit/>
          </a:bodyPr>
          <a:lstStyle>
            <a:lvl1pPr>
              <a:lnSpc>
                <a:spcPct val="100000"/>
              </a:lnSpc>
              <a:defRPr lang="zh-CN" altLang="en-US" sz="2800" kern="1200" dirty="0">
                <a:solidFill>
                  <a:srgbClr val="808080"/>
                </a:solidFill>
                <a:latin typeface="微软雅黑" panose="020B0503020204020204" pitchFamily="34" charset="-122"/>
                <a:ea typeface="微软雅黑" panose="020B0503020204020204" pitchFamily="34" charset="-122"/>
                <a:cs typeface="+mn-cs"/>
              </a:defRPr>
            </a:lvl1pPr>
          </a:lstStyle>
          <a:p>
            <a:r>
              <a:rPr lang="en-US" altLang="zh-CN" dirty="0"/>
              <a:t>8888888888</a:t>
            </a:r>
            <a:endParaRPr lang="zh-CN"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知识回顾">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1287786" y="258555"/>
            <a:ext cx="6179814" cy="528567"/>
          </a:xfrm>
        </p:spPr>
        <p:txBody>
          <a:bodyPr>
            <a:normAutofit/>
          </a:bodyPr>
          <a:lstStyle>
            <a:lvl1pPr marL="0" algn="l" defTabSz="914400" rtl="0" eaLnBrk="1" latinLnBrk="0" hangingPunct="1">
              <a:lnSpc>
                <a:spcPct val="100000"/>
              </a:lnSpc>
              <a:spcBef>
                <a:spcPct val="0"/>
              </a:spcBef>
              <a:buNone/>
              <a:defRPr lang="zh-CN" altLang="en-US" sz="3200" b="1" kern="1200" dirty="0">
                <a:solidFill>
                  <a:schemeClr val="bg1"/>
                </a:solidFill>
                <a:latin typeface="微软雅黑" panose="020B0503020204020204" pitchFamily="34" charset="-122"/>
                <a:ea typeface="微软雅黑" panose="020B0503020204020204" pitchFamily="34" charset="-122"/>
                <a:cs typeface="+mj-cs"/>
              </a:defRPr>
            </a:lvl1pPr>
          </a:lstStyle>
          <a:p>
            <a:r>
              <a:rPr lang="zh-CN" altLang="en-US" dirty="0"/>
              <a:t>知识回顾</a:t>
            </a:r>
          </a:p>
        </p:txBody>
      </p:sp>
      <p:grpSp>
        <p:nvGrpSpPr>
          <p:cNvPr id="6" name="组合 5"/>
          <p:cNvGrpSpPr/>
          <p:nvPr userDrawn="1"/>
        </p:nvGrpSpPr>
        <p:grpSpPr>
          <a:xfrm>
            <a:off x="385163" y="166094"/>
            <a:ext cx="748184" cy="748184"/>
            <a:chOff x="1601861" y="239756"/>
            <a:chExt cx="562725" cy="562725"/>
          </a:xfrm>
          <a:effectLst>
            <a:reflection blurRad="6350" stA="52000" endA="300" endPos="35000" dir="5400000" sy="-100000" algn="bl" rotWithShape="0"/>
          </a:effectLst>
        </p:grpSpPr>
        <p:sp>
          <p:nvSpPr>
            <p:cNvPr id="7" name="矩形: 圆角 6"/>
            <p:cNvSpPr/>
            <p:nvPr/>
          </p:nvSpPr>
          <p:spPr>
            <a:xfrm>
              <a:off x="1601861" y="239756"/>
              <a:ext cx="562725" cy="562725"/>
            </a:xfrm>
            <a:prstGeom prst="roundRect">
              <a:avLst>
                <a:gd name="adj" fmla="val 50000"/>
              </a:avLst>
            </a:prstGeom>
            <a:solidFill>
              <a:srgbClr val="FF6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 name="组合 7"/>
            <p:cNvGrpSpPr/>
            <p:nvPr/>
          </p:nvGrpSpPr>
          <p:grpSpPr>
            <a:xfrm>
              <a:off x="1746957" y="389272"/>
              <a:ext cx="265352" cy="265352"/>
              <a:chOff x="464681" y="476135"/>
              <a:chExt cx="376238" cy="376238"/>
            </a:xfrm>
          </p:grpSpPr>
          <p:sp>
            <p:nvSpPr>
              <p:cNvPr id="9" name="弧形 8"/>
              <p:cNvSpPr/>
              <p:nvPr/>
            </p:nvSpPr>
            <p:spPr>
              <a:xfrm>
                <a:off x="464681" y="476135"/>
                <a:ext cx="376238" cy="376238"/>
              </a:xfrm>
              <a:prstGeom prst="arc">
                <a:avLst>
                  <a:gd name="adj1" fmla="val 16200000"/>
                  <a:gd name="adj2" fmla="val 13077661"/>
                </a:avLst>
              </a:prstGeom>
              <a:ln w="34925">
                <a:solidFill>
                  <a:schemeClr val="bg1">
                    <a:alpha val="59000"/>
                  </a:schemeClr>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cxnSp>
            <p:nvCxnSpPr>
              <p:cNvPr id="10" name="直接连接符 9"/>
              <p:cNvCxnSpPr/>
              <p:nvPr/>
            </p:nvCxnSpPr>
            <p:spPr>
              <a:xfrm>
                <a:off x="632498" y="570706"/>
                <a:ext cx="0" cy="147746"/>
              </a:xfrm>
              <a:prstGeom prst="line">
                <a:avLst/>
              </a:prstGeom>
              <a:ln w="31750">
                <a:solidFill>
                  <a:schemeClr val="bg1">
                    <a:alpha val="74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H="1" flipV="1">
                <a:off x="624227" y="701785"/>
                <a:ext cx="98882" cy="4083"/>
              </a:xfrm>
              <a:prstGeom prst="line">
                <a:avLst/>
              </a:prstGeom>
              <a:ln w="31750">
                <a:solidFill>
                  <a:schemeClr val="bg1">
                    <a:alpha val="74000"/>
                  </a:schemeClr>
                </a:solidFill>
              </a:ln>
            </p:spPr>
            <p:style>
              <a:lnRef idx="1">
                <a:schemeClr val="accent1"/>
              </a:lnRef>
              <a:fillRef idx="0">
                <a:schemeClr val="accent1"/>
              </a:fillRef>
              <a:effectRef idx="0">
                <a:schemeClr val="accent1"/>
              </a:effectRef>
              <a:fontRef idx="minor">
                <a:schemeClr val="tx1"/>
              </a:fontRef>
            </p:style>
          </p:cxnSp>
        </p:grpSp>
      </p:grpSp>
      <p:sp>
        <p:nvSpPr>
          <p:cNvPr id="17" name="内容占位符 13"/>
          <p:cNvSpPr>
            <a:spLocks noGrp="1"/>
          </p:cNvSpPr>
          <p:nvPr>
            <p:ph sz="quarter" idx="13" hasCustomPrompt="1"/>
          </p:nvPr>
        </p:nvSpPr>
        <p:spPr>
          <a:xfrm>
            <a:off x="346476" y="1030971"/>
            <a:ext cx="9001031" cy="4543425"/>
          </a:xfrm>
        </p:spPr>
        <p:txBody>
          <a:bodyPr>
            <a:normAutofit/>
          </a:bodyPr>
          <a:lstStyle>
            <a:lvl1pPr marL="342900" indent="-342900">
              <a:lnSpc>
                <a:spcPct val="150000"/>
              </a:lnSpc>
              <a:buClr>
                <a:srgbClr val="FF6500"/>
              </a:buClr>
              <a:buFont typeface="Wingdings" panose="05000000000000000000" pitchFamily="2" charset="2"/>
              <a:buChar char="l"/>
              <a:defRPr sz="2400">
                <a:solidFill>
                  <a:schemeClr val="bg1"/>
                </a:solidFill>
                <a:latin typeface="微软雅黑" panose="020B0503020204020204" pitchFamily="34" charset="-122"/>
                <a:ea typeface="微软雅黑" panose="020B0503020204020204" pitchFamily="34" charset="-122"/>
              </a:defRPr>
            </a:lvl1pPr>
          </a:lstStyle>
          <a:p>
            <a:pPr lvl="0"/>
            <a:r>
              <a:rPr lang="zh-CN" altLang="en-US" dirty="0"/>
              <a:t>点击输入第一小点，按回车输入第二点</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答疑页">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1280160" y="265609"/>
            <a:ext cx="7191487" cy="549153"/>
          </a:xfrm>
        </p:spPr>
        <p:txBody>
          <a:bodyPr>
            <a:normAutofit/>
          </a:bodyPr>
          <a:lstStyle>
            <a:lvl1pPr marL="0" algn="l" defTabSz="914400" rtl="0" eaLnBrk="1" latinLnBrk="0" hangingPunct="1">
              <a:lnSpc>
                <a:spcPct val="100000"/>
              </a:lnSpc>
              <a:spcBef>
                <a:spcPct val="0"/>
              </a:spcBef>
              <a:buNone/>
              <a:defRPr lang="zh-CN" altLang="en-US" sz="3200" b="1" kern="1200" dirty="0">
                <a:solidFill>
                  <a:schemeClr val="bg1"/>
                </a:solidFill>
                <a:latin typeface="微软雅黑" panose="020B0503020204020204" pitchFamily="34" charset="-122"/>
                <a:ea typeface="微软雅黑" panose="020B0503020204020204" pitchFamily="34" charset="-122"/>
                <a:cs typeface="+mj-cs"/>
              </a:defRPr>
            </a:lvl1pPr>
          </a:lstStyle>
          <a:p>
            <a:r>
              <a:rPr lang="zh-CN" altLang="en-US" dirty="0"/>
              <a:t>答疑时间</a:t>
            </a:r>
          </a:p>
        </p:txBody>
      </p:sp>
      <p:sp>
        <p:nvSpPr>
          <p:cNvPr id="7" name="矩形: 圆角 6"/>
          <p:cNvSpPr/>
          <p:nvPr/>
        </p:nvSpPr>
        <p:spPr>
          <a:xfrm>
            <a:off x="385163" y="166094"/>
            <a:ext cx="748184" cy="748184"/>
          </a:xfrm>
          <a:prstGeom prst="roundRect">
            <a:avLst>
              <a:gd name="adj" fmla="val 50000"/>
            </a:avLst>
          </a:prstGeom>
          <a:solidFill>
            <a:srgbClr val="FF6500"/>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solidFill>
                  <a:schemeClr val="bg1"/>
                </a:solidFill>
                <a:latin typeface="微软雅黑" panose="020B0503020204020204" pitchFamily="34" charset="-122"/>
                <a:ea typeface="微软雅黑" panose="020B0503020204020204" pitchFamily="34" charset="-122"/>
              </a:rPr>
              <a:t>?</a:t>
            </a:r>
            <a:endParaRPr lang="zh-CN" altLang="en-US" sz="3200" b="1" dirty="0">
              <a:solidFill>
                <a:schemeClr val="bg1"/>
              </a:solidFill>
              <a:latin typeface="微软雅黑" panose="020B0503020204020204" pitchFamily="34" charset="-122"/>
              <a:ea typeface="微软雅黑" panose="020B0503020204020204" pitchFamily="34" charset="-122"/>
            </a:endParaRPr>
          </a:p>
        </p:txBody>
      </p:sp>
      <p:sp>
        <p:nvSpPr>
          <p:cNvPr id="4" name="内容占位符 13"/>
          <p:cNvSpPr>
            <a:spLocks noGrp="1"/>
          </p:cNvSpPr>
          <p:nvPr>
            <p:ph sz="quarter" idx="13" hasCustomPrompt="1"/>
          </p:nvPr>
        </p:nvSpPr>
        <p:spPr>
          <a:xfrm>
            <a:off x="376519" y="852755"/>
            <a:ext cx="9305364" cy="5102557"/>
          </a:xfrm>
        </p:spPr>
        <p:txBody>
          <a:bodyPr>
            <a:normAutofit/>
          </a:bodyPr>
          <a:lstStyle>
            <a:lvl1pPr marL="0" indent="612140">
              <a:lnSpc>
                <a:spcPct val="150000"/>
              </a:lnSpc>
              <a:spcBef>
                <a:spcPts val="0"/>
              </a:spcBef>
              <a:buNone/>
              <a:defRPr sz="2400">
                <a:solidFill>
                  <a:schemeClr val="bg1"/>
                </a:solidFill>
                <a:latin typeface="微软雅黑" panose="020B0503020204020204" pitchFamily="34" charset="-122"/>
                <a:ea typeface="微软雅黑" panose="020B0503020204020204" pitchFamily="34" charset="-122"/>
              </a:defRPr>
            </a:lvl1pPr>
          </a:lstStyle>
          <a:p>
            <a:pPr lvl="0"/>
            <a:r>
              <a:rPr lang="zh-CN" altLang="en-US" dirty="0"/>
              <a:t>点击输入或复制你的内容，格式已经改好了，不要删除此文本框。点击输入或复制你的内容</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结束页">
    <p:spTree>
      <p:nvGrpSpPr>
        <p:cNvPr id="1" name=""/>
        <p:cNvGrpSpPr/>
        <p:nvPr/>
      </p:nvGrpSpPr>
      <p:grpSpPr>
        <a:xfrm>
          <a:off x="0" y="0"/>
          <a:ext cx="0" cy="0"/>
          <a:chOff x="0" y="0"/>
          <a:chExt cx="0" cy="0"/>
        </a:xfrm>
      </p:grpSpPr>
      <p:grpSp>
        <p:nvGrpSpPr>
          <p:cNvPr id="6" name="组合 5"/>
          <p:cNvGrpSpPr/>
          <p:nvPr userDrawn="1"/>
        </p:nvGrpSpPr>
        <p:grpSpPr>
          <a:xfrm>
            <a:off x="1064651" y="1809750"/>
            <a:ext cx="6134435" cy="3238500"/>
            <a:chOff x="1693301" y="1407256"/>
            <a:chExt cx="6134435" cy="3238500"/>
          </a:xfrm>
        </p:grpSpPr>
        <p:sp>
          <p:nvSpPr>
            <p:cNvPr id="7" name="矩形 6"/>
            <p:cNvSpPr/>
            <p:nvPr/>
          </p:nvSpPr>
          <p:spPr>
            <a:xfrm>
              <a:off x="1693301" y="1407256"/>
              <a:ext cx="5867400" cy="3238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extBox 5"/>
            <p:cNvSpPr txBox="1">
              <a:spLocks noChangeArrowheads="1"/>
            </p:cNvSpPr>
            <p:nvPr/>
          </p:nvSpPr>
          <p:spPr bwMode="auto">
            <a:xfrm>
              <a:off x="2102136" y="2007871"/>
              <a:ext cx="5024329" cy="1015663"/>
            </a:xfrm>
            <a:prstGeom prst="rect">
              <a:avLst/>
            </a:prstGeom>
            <a:noFill/>
            <a:ln w="9525">
              <a:noFill/>
              <a:miter lim="800000"/>
            </a:ln>
          </p:spPr>
          <p:txBody>
            <a:bodyPr wrap="square">
              <a:spAutoFit/>
            </a:bodyPr>
            <a:lstStyle/>
            <a:p>
              <a:pPr>
                <a:defRPr/>
              </a:pPr>
              <a:r>
                <a:rPr lang="zh-CN" altLang="en-US" sz="6000" b="1" dirty="0">
                  <a:solidFill>
                    <a:srgbClr val="DC4844"/>
                  </a:solidFill>
                  <a:latin typeface="微软雅黑" panose="020B0503020204020204" pitchFamily="34" charset="-122"/>
                  <a:ea typeface="微软雅黑" panose="020B0503020204020204" pitchFamily="34" charset="-122"/>
                </a:rPr>
                <a:t>感谢观看</a:t>
              </a:r>
            </a:p>
          </p:txBody>
        </p:sp>
        <p:sp>
          <p:nvSpPr>
            <p:cNvPr id="9" name="矩形 8"/>
            <p:cNvSpPr/>
            <p:nvPr/>
          </p:nvSpPr>
          <p:spPr>
            <a:xfrm>
              <a:off x="2203450" y="3197860"/>
              <a:ext cx="971550" cy="79184"/>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6"/>
            <p:cNvSpPr txBox="1">
              <a:spLocks noChangeArrowheads="1"/>
            </p:cNvSpPr>
            <p:nvPr/>
          </p:nvSpPr>
          <p:spPr bwMode="auto">
            <a:xfrm>
              <a:off x="2114836" y="3573035"/>
              <a:ext cx="5712900" cy="523220"/>
            </a:xfrm>
            <a:prstGeom prst="rect">
              <a:avLst/>
            </a:prstGeom>
            <a:noFill/>
            <a:ln w="9525">
              <a:noFill/>
              <a:miter lim="800000"/>
            </a:ln>
          </p:spPr>
          <p:txBody>
            <a:bodyPr wrap="square">
              <a:spAutoFit/>
            </a:bodyPr>
            <a:lstStyle/>
            <a:p>
              <a:pPr>
                <a:defRPr/>
              </a:pPr>
              <a:r>
                <a:rPr lang="zh-CN" altLang="en-US" sz="2800" dirty="0">
                  <a:solidFill>
                    <a:srgbClr val="808080"/>
                  </a:solidFill>
                  <a:latin typeface="微软雅黑" panose="020B0503020204020204" pitchFamily="34" charset="-122"/>
                  <a:ea typeface="微软雅黑" panose="020B0503020204020204" pitchFamily="34" charset="-122"/>
                </a:rPr>
                <a:t>如有疑问请到会计学堂官网提问</a:t>
              </a: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C35"/>
        </a:solidFill>
        <a:effectLst/>
      </p:bgPr>
    </p:bg>
    <p:spTree>
      <p:nvGrpSpPr>
        <p:cNvPr id="1" name=""/>
        <p:cNvGrpSpPr/>
        <p:nvPr/>
      </p:nvGrpSpPr>
      <p:grpSpPr>
        <a:xfrm>
          <a:off x="0" y="0"/>
          <a:ext cx="0" cy="0"/>
          <a:chOff x="0" y="0"/>
          <a:chExt cx="0" cy="0"/>
        </a:xfrm>
      </p:grpSpPr>
      <p:grpSp>
        <p:nvGrpSpPr>
          <p:cNvPr id="16" name="组合 15"/>
          <p:cNvGrpSpPr/>
          <p:nvPr userDrawn="1"/>
        </p:nvGrpSpPr>
        <p:grpSpPr>
          <a:xfrm>
            <a:off x="153982" y="6345560"/>
            <a:ext cx="2210843" cy="360000"/>
            <a:chOff x="6736897" y="5645060"/>
            <a:chExt cx="1732052" cy="432001"/>
          </a:xfrm>
        </p:grpSpPr>
        <p:sp>
          <p:nvSpPr>
            <p:cNvPr id="17" name="Freeform 5"/>
            <p:cNvSpPr/>
            <p:nvPr userDrawn="1"/>
          </p:nvSpPr>
          <p:spPr bwMode="auto">
            <a:xfrm>
              <a:off x="6736897" y="5645060"/>
              <a:ext cx="848521" cy="432000"/>
            </a:xfrm>
            <a:custGeom>
              <a:avLst/>
              <a:gdLst>
                <a:gd name="T0" fmla="*/ 357 w 392"/>
                <a:gd name="T1" fmla="*/ 76 h 132"/>
                <a:gd name="T2" fmla="*/ 341 w 392"/>
                <a:gd name="T3" fmla="*/ 16 h 132"/>
                <a:gd name="T4" fmla="*/ 341 w 392"/>
                <a:gd name="T5" fmla="*/ 16 h 132"/>
                <a:gd name="T6" fmla="*/ 307 w 392"/>
                <a:gd name="T7" fmla="*/ 0 h 132"/>
                <a:gd name="T8" fmla="*/ 66 w 392"/>
                <a:gd name="T9" fmla="*/ 0 h 132"/>
                <a:gd name="T10" fmla="*/ 0 w 392"/>
                <a:gd name="T11" fmla="*/ 66 h 132"/>
                <a:gd name="T12" fmla="*/ 0 w 392"/>
                <a:gd name="T13" fmla="*/ 66 h 132"/>
                <a:gd name="T14" fmla="*/ 66 w 392"/>
                <a:gd name="T15" fmla="*/ 132 h 132"/>
                <a:gd name="T16" fmla="*/ 392 w 392"/>
                <a:gd name="T17" fmla="*/ 132 h 132"/>
                <a:gd name="T18" fmla="*/ 357 w 392"/>
                <a:gd name="T19" fmla="*/ 76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2" h="132">
                  <a:moveTo>
                    <a:pt x="357" y="76"/>
                  </a:moveTo>
                  <a:cubicBezTo>
                    <a:pt x="352" y="53"/>
                    <a:pt x="356" y="34"/>
                    <a:pt x="341" y="16"/>
                  </a:cubicBezTo>
                  <a:cubicBezTo>
                    <a:pt x="341" y="16"/>
                    <a:pt x="341" y="16"/>
                    <a:pt x="341" y="16"/>
                  </a:cubicBezTo>
                  <a:cubicBezTo>
                    <a:pt x="333" y="6"/>
                    <a:pt x="320" y="0"/>
                    <a:pt x="307" y="0"/>
                  </a:cubicBezTo>
                  <a:cubicBezTo>
                    <a:pt x="66" y="0"/>
                    <a:pt x="66" y="0"/>
                    <a:pt x="66" y="0"/>
                  </a:cubicBezTo>
                  <a:cubicBezTo>
                    <a:pt x="30" y="0"/>
                    <a:pt x="0" y="30"/>
                    <a:pt x="0" y="66"/>
                  </a:cubicBezTo>
                  <a:cubicBezTo>
                    <a:pt x="0" y="66"/>
                    <a:pt x="0" y="66"/>
                    <a:pt x="0" y="66"/>
                  </a:cubicBezTo>
                  <a:cubicBezTo>
                    <a:pt x="0" y="102"/>
                    <a:pt x="30" y="132"/>
                    <a:pt x="66" y="132"/>
                  </a:cubicBezTo>
                  <a:cubicBezTo>
                    <a:pt x="392" y="132"/>
                    <a:pt x="392" y="132"/>
                    <a:pt x="392" y="132"/>
                  </a:cubicBezTo>
                  <a:cubicBezTo>
                    <a:pt x="370" y="111"/>
                    <a:pt x="361" y="91"/>
                    <a:pt x="357" y="76"/>
                  </a:cubicBezTo>
                  <a:close/>
                </a:path>
              </a:pathLst>
            </a:custGeom>
            <a:solidFill>
              <a:srgbClr val="FF6500"/>
            </a:solidFill>
            <a:ln>
              <a:solidFill>
                <a:srgbClr val="FF6500"/>
              </a:solidFill>
            </a:ln>
          </p:spPr>
          <p:txBody>
            <a:bodyPr vert="horz" wrap="square" lIns="91440" tIns="45720" rIns="91440" bIns="45720" numCol="1" anchor="t" anchorCtr="0" compatLnSpc="1"/>
            <a:lstStyle/>
            <a:p>
              <a:endParaRPr lang="zh-CN" altLang="en-US" b="1" dirty="0"/>
            </a:p>
          </p:txBody>
        </p:sp>
        <p:sp>
          <p:nvSpPr>
            <p:cNvPr id="18" name="文本占位符 19"/>
            <p:cNvSpPr txBox="1"/>
            <p:nvPr/>
          </p:nvSpPr>
          <p:spPr>
            <a:xfrm>
              <a:off x="6854339" y="5645061"/>
              <a:ext cx="1614610" cy="432000"/>
            </a:xfrm>
            <a:prstGeom prst="roundRect">
              <a:avLst>
                <a:gd name="adj" fmla="val 50000"/>
              </a:avLst>
            </a:prstGeom>
            <a:ln w="9525">
              <a:solidFill>
                <a:srgbClr val="FF6500"/>
              </a:solidFill>
            </a:ln>
          </p:spPr>
          <p:txBody>
            <a:bodyPr vert="horz" lIns="91440" tIns="45720" rIns="91440" bIns="45720" rtlCol="0" anchor="ctr"/>
            <a:lstStyle>
              <a:defPPr>
                <a:defRPr lang="zh-CN"/>
              </a:defPPr>
              <a:lvl1pPr marL="0" indent="0" algn="l" defTabSz="914400" rtl="0" eaLnBrk="1" latinLnBrk="0" hangingPunct="1">
                <a:buNone/>
                <a:defRPr lang="zh-CN" altLang="en-US" sz="1800" kern="1200" dirty="0" smtClean="0">
                  <a:solidFill>
                    <a:schemeClr val="bg1"/>
                  </a:solidFill>
                  <a:latin typeface="+mn-lt"/>
                  <a:ea typeface="微软雅黑" panose="020B0503020204020204" pitchFamily="34" charset="-122"/>
                  <a:cs typeface="+mn-cs"/>
                </a:defRPr>
              </a:lvl1pPr>
              <a:lvl2pPr marL="0" algn="l" defTabSz="914400" rtl="0" eaLnBrk="1" latinLnBrk="0" hangingPunct="1">
                <a:defRPr lang="zh-CN" altLang="en-US" sz="1800" kern="1200" dirty="0" smtClean="0">
                  <a:solidFill>
                    <a:schemeClr val="bg1"/>
                  </a:solidFill>
                  <a:latin typeface="+mn-lt"/>
                  <a:ea typeface="微软雅黑" panose="020B0503020204020204" pitchFamily="34" charset="-122"/>
                  <a:cs typeface="+mn-cs"/>
                </a:defRPr>
              </a:lvl2pPr>
              <a:lvl3pPr marL="0" algn="l" defTabSz="914400" rtl="0" eaLnBrk="1" latinLnBrk="0" hangingPunct="1">
                <a:defRPr lang="zh-CN" altLang="en-US" sz="1800" kern="1200" dirty="0" smtClean="0">
                  <a:solidFill>
                    <a:schemeClr val="bg1"/>
                  </a:solidFill>
                  <a:latin typeface="+mn-lt"/>
                  <a:ea typeface="微软雅黑" panose="020B0503020204020204" pitchFamily="34" charset="-122"/>
                  <a:cs typeface="+mn-cs"/>
                </a:defRPr>
              </a:lvl3pPr>
              <a:lvl4pPr marL="0" algn="l" defTabSz="914400" rtl="0" eaLnBrk="1" latinLnBrk="0" hangingPunct="1">
                <a:defRPr lang="zh-CN" altLang="en-US" sz="1800" kern="1200" dirty="0" smtClean="0">
                  <a:solidFill>
                    <a:schemeClr val="bg1"/>
                  </a:solidFill>
                  <a:latin typeface="+mn-lt"/>
                  <a:ea typeface="微软雅黑" panose="020B0503020204020204" pitchFamily="34" charset="-122"/>
                  <a:cs typeface="+mn-cs"/>
                </a:defRPr>
              </a:lvl4pPr>
              <a:lvl5pPr marL="0" algn="l" defTabSz="914400" rtl="0" eaLnBrk="1" latinLnBrk="0" hangingPunct="1">
                <a:defRPr lang="zh-CN" altLang="en-US" sz="1800" kern="1200" dirty="0" smtClean="0">
                  <a:solidFill>
                    <a:schemeClr val="bg1"/>
                  </a:solidFill>
                  <a:latin typeface="+mn-lt"/>
                  <a:ea typeface="微软雅黑" panose="020B0503020204020204" pitchFamily="34" charset="-122"/>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b="1" dirty="0"/>
                <a:t>实操      报表编制</a:t>
              </a:r>
            </a:p>
          </p:txBody>
        </p:sp>
      </p:grpSp>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p:txBody>
          <a:bodyPr/>
          <a:lstStyle/>
          <a:p>
            <a:r>
              <a:rPr lang="zh-CN" altLang="en-US" dirty="0"/>
              <a:t>有学老师</a:t>
            </a:r>
          </a:p>
        </p:txBody>
      </p:sp>
      <p:sp>
        <p:nvSpPr>
          <p:cNvPr id="3" name="标题 2"/>
          <p:cNvSpPr>
            <a:spLocks noGrp="1"/>
          </p:cNvSpPr>
          <p:nvPr>
            <p:ph type="title"/>
          </p:nvPr>
        </p:nvSpPr>
        <p:spPr>
          <a:xfrm>
            <a:off x="685800" y="2598681"/>
            <a:ext cx="10562771" cy="1637989"/>
          </a:xfrm>
        </p:spPr>
        <p:txBody>
          <a:bodyPr>
            <a:normAutofit fontScale="90000"/>
          </a:bodyPr>
          <a:lstStyle/>
          <a:p>
            <a:pPr>
              <a:lnSpc>
                <a:spcPts val="5200"/>
              </a:lnSpc>
            </a:pPr>
            <a:r>
              <a:rPr lang="en-US" altLang="zh-CN" sz="4000" dirty="0"/>
              <a:t>2018</a:t>
            </a:r>
            <a:r>
              <a:rPr lang="zh-CN" altLang="en-US" sz="4000" dirty="0"/>
              <a:t>│资金管理系列二：现金流量表的编制与分析</a:t>
            </a:r>
            <a:br>
              <a:rPr lang="en-US" altLang="zh-CN" sz="4000" dirty="0"/>
            </a:br>
            <a:r>
              <a:rPr lang="zh-CN" altLang="en-US" sz="4000" dirty="0"/>
              <a:t>公开课</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现金流量表的编制与分析</a:t>
            </a:r>
          </a:p>
        </p:txBody>
      </p:sp>
      <p:sp>
        <p:nvSpPr>
          <p:cNvPr id="3" name="内容占位符 2"/>
          <p:cNvSpPr>
            <a:spLocks noGrp="1"/>
          </p:cNvSpPr>
          <p:nvPr>
            <p:ph sz="quarter" idx="13"/>
          </p:nvPr>
        </p:nvSpPr>
        <p:spPr>
          <a:xfrm>
            <a:off x="270504" y="1119810"/>
            <a:ext cx="7866333" cy="5300870"/>
          </a:xfrm>
        </p:spPr>
        <p:txBody>
          <a:bodyPr>
            <a:normAutofit/>
          </a:bodyPr>
          <a:lstStyle/>
          <a:p>
            <a:pPr indent="0"/>
            <a:r>
              <a:rPr lang="zh-CN" altLang="en-US" dirty="0"/>
              <a:t>控制包括以下两种情况：</a:t>
            </a:r>
            <a:endParaRPr lang="en-US" altLang="zh-CN" dirty="0"/>
          </a:p>
          <a:p>
            <a:pPr indent="0"/>
            <a:r>
              <a:rPr lang="zh-CN" altLang="en-US" dirty="0"/>
              <a:t>第一种情况：</a:t>
            </a:r>
            <a:endParaRPr lang="en-US" altLang="zh-CN" dirty="0"/>
          </a:p>
          <a:p>
            <a:pPr indent="612000"/>
            <a:endParaRPr lang="en-US" altLang="zh-CN" dirty="0"/>
          </a:p>
          <a:p>
            <a:pPr indent="612000"/>
            <a:endParaRPr lang="en-US" altLang="zh-CN" dirty="0"/>
          </a:p>
          <a:p>
            <a:pPr indent="612000"/>
            <a:endParaRPr lang="en-US" altLang="zh-CN" dirty="0"/>
          </a:p>
          <a:p>
            <a:pPr indent="0"/>
            <a:r>
              <a:rPr lang="zh-CN" altLang="en-US" dirty="0"/>
              <a:t>第二种情况：</a:t>
            </a:r>
            <a:endParaRPr lang="en-US" altLang="zh-CN" dirty="0"/>
          </a:p>
        </p:txBody>
      </p:sp>
      <p:grpSp>
        <p:nvGrpSpPr>
          <p:cNvPr id="9" name="组合 8">
            <a:extLst>
              <a:ext uri="{FF2B5EF4-FFF2-40B4-BE49-F238E27FC236}">
                <a16:creationId xmlns:a16="http://schemas.microsoft.com/office/drawing/2014/main" id="{C1AB4CFB-7DEE-4BAC-B7DE-EB5B4BA2E708}"/>
              </a:ext>
            </a:extLst>
          </p:cNvPr>
          <p:cNvGrpSpPr/>
          <p:nvPr/>
        </p:nvGrpSpPr>
        <p:grpSpPr>
          <a:xfrm>
            <a:off x="451944" y="2356159"/>
            <a:ext cx="4850296" cy="1384852"/>
            <a:chOff x="1457739" y="2385393"/>
            <a:chExt cx="4850296" cy="1384852"/>
          </a:xfrm>
        </p:grpSpPr>
        <p:grpSp>
          <p:nvGrpSpPr>
            <p:cNvPr id="7" name="组合 6">
              <a:extLst>
                <a:ext uri="{FF2B5EF4-FFF2-40B4-BE49-F238E27FC236}">
                  <a16:creationId xmlns:a16="http://schemas.microsoft.com/office/drawing/2014/main" id="{F845B025-862C-4046-AC96-8AB4276A9656}"/>
                </a:ext>
              </a:extLst>
            </p:cNvPr>
            <p:cNvGrpSpPr/>
            <p:nvPr/>
          </p:nvGrpSpPr>
          <p:grpSpPr>
            <a:xfrm>
              <a:off x="1457739" y="2385393"/>
              <a:ext cx="4850296" cy="543339"/>
              <a:chOff x="1444487" y="2504662"/>
              <a:chExt cx="4850296" cy="543339"/>
            </a:xfrm>
          </p:grpSpPr>
          <p:sp>
            <p:nvSpPr>
              <p:cNvPr id="4" name="矩形 3">
                <a:extLst>
                  <a:ext uri="{FF2B5EF4-FFF2-40B4-BE49-F238E27FC236}">
                    <a16:creationId xmlns:a16="http://schemas.microsoft.com/office/drawing/2014/main" id="{962D705D-AB8D-4641-BBD5-D4FC56CA726C}"/>
                  </a:ext>
                </a:extLst>
              </p:cNvPr>
              <p:cNvSpPr/>
              <p:nvPr/>
            </p:nvSpPr>
            <p:spPr>
              <a:xfrm>
                <a:off x="1444487" y="2504662"/>
                <a:ext cx="1431235" cy="543339"/>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zh-CN" altLang="en-US" sz="2400" dirty="0">
                    <a:latin typeface="微软雅黑" panose="020B0503020204020204" pitchFamily="34" charset="-122"/>
                    <a:ea typeface="微软雅黑" panose="020B0503020204020204" pitchFamily="34" charset="-122"/>
                  </a:rPr>
                  <a:t>母公司</a:t>
                </a:r>
              </a:p>
            </p:txBody>
          </p:sp>
          <p:sp>
            <p:nvSpPr>
              <p:cNvPr id="5" name="矩形 4">
                <a:extLst>
                  <a:ext uri="{FF2B5EF4-FFF2-40B4-BE49-F238E27FC236}">
                    <a16:creationId xmlns:a16="http://schemas.microsoft.com/office/drawing/2014/main" id="{1AB3DEA4-7689-4090-9A4B-3691A42194F0}"/>
                  </a:ext>
                </a:extLst>
              </p:cNvPr>
              <p:cNvSpPr/>
              <p:nvPr/>
            </p:nvSpPr>
            <p:spPr>
              <a:xfrm>
                <a:off x="4309685" y="2504662"/>
                <a:ext cx="1985098" cy="54333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zh-CN" altLang="en-US" sz="2400" dirty="0">
                    <a:latin typeface="微软雅黑" panose="020B0503020204020204" pitchFamily="34" charset="-122"/>
                    <a:ea typeface="微软雅黑" panose="020B0503020204020204" pitchFamily="34" charset="-122"/>
                  </a:rPr>
                  <a:t>被投资企业</a:t>
                </a:r>
              </a:p>
            </p:txBody>
          </p:sp>
          <p:sp>
            <p:nvSpPr>
              <p:cNvPr id="6" name="箭头: 右 5">
                <a:extLst>
                  <a:ext uri="{FF2B5EF4-FFF2-40B4-BE49-F238E27FC236}">
                    <a16:creationId xmlns:a16="http://schemas.microsoft.com/office/drawing/2014/main" id="{D4C05570-5EFE-4021-9726-34C498E6E34D}"/>
                  </a:ext>
                </a:extLst>
              </p:cNvPr>
              <p:cNvSpPr/>
              <p:nvPr/>
            </p:nvSpPr>
            <p:spPr>
              <a:xfrm>
                <a:off x="3151484" y="2584174"/>
                <a:ext cx="882438" cy="3843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 name="文本框 7">
              <a:extLst>
                <a:ext uri="{FF2B5EF4-FFF2-40B4-BE49-F238E27FC236}">
                  <a16:creationId xmlns:a16="http://schemas.microsoft.com/office/drawing/2014/main" id="{52ACE43B-3F96-4E40-AF93-EFB23ACEE017}"/>
                </a:ext>
              </a:extLst>
            </p:cNvPr>
            <p:cNvSpPr txBox="1"/>
            <p:nvPr/>
          </p:nvSpPr>
          <p:spPr>
            <a:xfrm>
              <a:off x="2676939" y="3062359"/>
              <a:ext cx="2123076" cy="707886"/>
            </a:xfrm>
            <a:prstGeom prst="rect">
              <a:avLst/>
            </a:prstGeom>
            <a:noFill/>
          </p:spPr>
          <p:txBody>
            <a:bodyPr wrap="square" rtlCol="0">
              <a:spAutoFit/>
            </a:bodyPr>
            <a:lstStyle/>
            <a:p>
              <a:r>
                <a:rPr lang="zh-CN" altLang="en-US" sz="2000" dirty="0">
                  <a:solidFill>
                    <a:schemeClr val="bg1"/>
                  </a:solidFill>
                  <a:latin typeface="微软雅黑" panose="020B0503020204020204" pitchFamily="34" charset="-122"/>
                  <a:ea typeface="微软雅黑" panose="020B0503020204020204" pitchFamily="34" charset="-122"/>
                </a:rPr>
                <a:t>直接或间接拥有</a:t>
              </a:r>
              <a:r>
                <a:rPr lang="en-US" altLang="zh-CN" sz="2000" dirty="0">
                  <a:solidFill>
                    <a:schemeClr val="bg1"/>
                  </a:solidFill>
                  <a:latin typeface="微软雅黑" panose="020B0503020204020204" pitchFamily="34" charset="-122"/>
                  <a:ea typeface="微软雅黑" panose="020B0503020204020204" pitchFamily="34" charset="-122"/>
                </a:rPr>
                <a:t>50%</a:t>
              </a:r>
              <a:r>
                <a:rPr lang="zh-CN" altLang="en-US" sz="2000" b="1" dirty="0">
                  <a:solidFill>
                    <a:schemeClr val="accent2"/>
                  </a:solidFill>
                  <a:latin typeface="微软雅黑" panose="020B0503020204020204" pitchFamily="34" charset="-122"/>
                  <a:ea typeface="微软雅黑" panose="020B0503020204020204" pitchFamily="34" charset="-122"/>
                </a:rPr>
                <a:t>以上</a:t>
              </a:r>
              <a:r>
                <a:rPr lang="zh-CN" altLang="en-US" sz="2000" dirty="0">
                  <a:solidFill>
                    <a:schemeClr val="bg1"/>
                  </a:solidFill>
                  <a:latin typeface="微软雅黑" panose="020B0503020204020204" pitchFamily="34" charset="-122"/>
                  <a:ea typeface="微软雅黑" panose="020B0503020204020204" pitchFamily="34" charset="-122"/>
                </a:rPr>
                <a:t>表决权</a:t>
              </a:r>
            </a:p>
          </p:txBody>
        </p:sp>
      </p:grpSp>
      <p:grpSp>
        <p:nvGrpSpPr>
          <p:cNvPr id="19" name="组合 18">
            <a:extLst>
              <a:ext uri="{FF2B5EF4-FFF2-40B4-BE49-F238E27FC236}">
                <a16:creationId xmlns:a16="http://schemas.microsoft.com/office/drawing/2014/main" id="{39F044CE-D1C3-4E7D-8121-4C68B2732118}"/>
              </a:ext>
            </a:extLst>
          </p:cNvPr>
          <p:cNvGrpSpPr/>
          <p:nvPr/>
        </p:nvGrpSpPr>
        <p:grpSpPr>
          <a:xfrm>
            <a:off x="424078" y="4518990"/>
            <a:ext cx="5287618" cy="1630017"/>
            <a:chOff x="1020417" y="4426226"/>
            <a:chExt cx="5287618" cy="1630017"/>
          </a:xfrm>
        </p:grpSpPr>
        <p:grpSp>
          <p:nvGrpSpPr>
            <p:cNvPr id="10" name="组合 9">
              <a:extLst>
                <a:ext uri="{FF2B5EF4-FFF2-40B4-BE49-F238E27FC236}">
                  <a16:creationId xmlns:a16="http://schemas.microsoft.com/office/drawing/2014/main" id="{EA6C166F-E01E-41ED-9158-CA6AD3538D78}"/>
                </a:ext>
              </a:extLst>
            </p:cNvPr>
            <p:cNvGrpSpPr/>
            <p:nvPr/>
          </p:nvGrpSpPr>
          <p:grpSpPr>
            <a:xfrm>
              <a:off x="1205947" y="4572002"/>
              <a:ext cx="4850296" cy="1384852"/>
              <a:chOff x="1457739" y="2385393"/>
              <a:chExt cx="4850296" cy="1384852"/>
            </a:xfrm>
          </p:grpSpPr>
          <p:grpSp>
            <p:nvGrpSpPr>
              <p:cNvPr id="11" name="组合 10">
                <a:extLst>
                  <a:ext uri="{FF2B5EF4-FFF2-40B4-BE49-F238E27FC236}">
                    <a16:creationId xmlns:a16="http://schemas.microsoft.com/office/drawing/2014/main" id="{F93B4231-DBC0-4AAD-94DD-15E2CC460D3A}"/>
                  </a:ext>
                </a:extLst>
              </p:cNvPr>
              <p:cNvGrpSpPr/>
              <p:nvPr/>
            </p:nvGrpSpPr>
            <p:grpSpPr>
              <a:xfrm>
                <a:off x="1457739" y="2385393"/>
                <a:ext cx="4850296" cy="543339"/>
                <a:chOff x="1444487" y="2504662"/>
                <a:chExt cx="4850296" cy="543339"/>
              </a:xfrm>
            </p:grpSpPr>
            <p:sp>
              <p:nvSpPr>
                <p:cNvPr id="13" name="矩形 12">
                  <a:extLst>
                    <a:ext uri="{FF2B5EF4-FFF2-40B4-BE49-F238E27FC236}">
                      <a16:creationId xmlns:a16="http://schemas.microsoft.com/office/drawing/2014/main" id="{F6BB14EB-B95F-4820-AAAE-8ED73E756FC1}"/>
                    </a:ext>
                  </a:extLst>
                </p:cNvPr>
                <p:cNvSpPr/>
                <p:nvPr/>
              </p:nvSpPr>
              <p:spPr>
                <a:xfrm>
                  <a:off x="1444487" y="2504662"/>
                  <a:ext cx="1431235" cy="543339"/>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zh-CN" altLang="en-US" sz="2400" dirty="0">
                      <a:latin typeface="微软雅黑" panose="020B0503020204020204" pitchFamily="34" charset="-122"/>
                      <a:ea typeface="微软雅黑" panose="020B0503020204020204" pitchFamily="34" charset="-122"/>
                    </a:rPr>
                    <a:t>母公司</a:t>
                  </a:r>
                </a:p>
              </p:txBody>
            </p:sp>
            <p:sp>
              <p:nvSpPr>
                <p:cNvPr id="14" name="矩形 13">
                  <a:extLst>
                    <a:ext uri="{FF2B5EF4-FFF2-40B4-BE49-F238E27FC236}">
                      <a16:creationId xmlns:a16="http://schemas.microsoft.com/office/drawing/2014/main" id="{367A259E-ABD0-4B7A-829E-4EFD507B1949}"/>
                    </a:ext>
                  </a:extLst>
                </p:cNvPr>
                <p:cNvSpPr/>
                <p:nvPr/>
              </p:nvSpPr>
              <p:spPr>
                <a:xfrm>
                  <a:off x="4309685" y="2504662"/>
                  <a:ext cx="1985098" cy="54333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zh-CN" altLang="en-US" sz="2400" dirty="0">
                      <a:latin typeface="微软雅黑" panose="020B0503020204020204" pitchFamily="34" charset="-122"/>
                      <a:ea typeface="微软雅黑" panose="020B0503020204020204" pitchFamily="34" charset="-122"/>
                    </a:rPr>
                    <a:t>被投资企业</a:t>
                  </a:r>
                </a:p>
              </p:txBody>
            </p:sp>
            <p:sp>
              <p:nvSpPr>
                <p:cNvPr id="15" name="箭头: 右 14">
                  <a:extLst>
                    <a:ext uri="{FF2B5EF4-FFF2-40B4-BE49-F238E27FC236}">
                      <a16:creationId xmlns:a16="http://schemas.microsoft.com/office/drawing/2014/main" id="{0573D3A3-8AA9-4342-9FC2-9B75A79DCE14}"/>
                    </a:ext>
                  </a:extLst>
                </p:cNvPr>
                <p:cNvSpPr/>
                <p:nvPr/>
              </p:nvSpPr>
              <p:spPr>
                <a:xfrm>
                  <a:off x="3151484" y="2584174"/>
                  <a:ext cx="882438" cy="3843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文本框 11">
                <a:extLst>
                  <a:ext uri="{FF2B5EF4-FFF2-40B4-BE49-F238E27FC236}">
                    <a16:creationId xmlns:a16="http://schemas.microsoft.com/office/drawing/2014/main" id="{876B447E-DEE9-4799-831D-2162661E48C9}"/>
                  </a:ext>
                </a:extLst>
              </p:cNvPr>
              <p:cNvSpPr txBox="1"/>
              <p:nvPr/>
            </p:nvSpPr>
            <p:spPr>
              <a:xfrm>
                <a:off x="2676939" y="3062359"/>
                <a:ext cx="2123076" cy="707886"/>
              </a:xfrm>
              <a:prstGeom prst="rect">
                <a:avLst/>
              </a:prstGeom>
              <a:noFill/>
            </p:spPr>
            <p:txBody>
              <a:bodyPr wrap="square" rtlCol="0">
                <a:spAutoFit/>
              </a:bodyPr>
              <a:lstStyle/>
              <a:p>
                <a:r>
                  <a:rPr lang="zh-CN" altLang="en-US" sz="2000" dirty="0">
                    <a:solidFill>
                      <a:schemeClr val="bg1"/>
                    </a:solidFill>
                    <a:latin typeface="微软雅黑" panose="020B0503020204020204" pitchFamily="34" charset="-122"/>
                    <a:ea typeface="微软雅黑" panose="020B0503020204020204" pitchFamily="34" charset="-122"/>
                  </a:rPr>
                  <a:t>直接或间接拥有</a:t>
                </a:r>
                <a:r>
                  <a:rPr lang="en-US" altLang="zh-CN" sz="2000" dirty="0">
                    <a:solidFill>
                      <a:schemeClr val="bg1"/>
                    </a:solidFill>
                    <a:latin typeface="微软雅黑" panose="020B0503020204020204" pitchFamily="34" charset="-122"/>
                    <a:ea typeface="微软雅黑" panose="020B0503020204020204" pitchFamily="34" charset="-122"/>
                  </a:rPr>
                  <a:t>50%</a:t>
                </a:r>
                <a:r>
                  <a:rPr lang="zh-CN" altLang="en-US" sz="2000" b="1" dirty="0">
                    <a:solidFill>
                      <a:schemeClr val="accent2"/>
                    </a:solidFill>
                    <a:latin typeface="微软雅黑" panose="020B0503020204020204" pitchFamily="34" charset="-122"/>
                    <a:ea typeface="微软雅黑" panose="020B0503020204020204" pitchFamily="34" charset="-122"/>
                  </a:rPr>
                  <a:t>以下</a:t>
                </a:r>
                <a:r>
                  <a:rPr lang="zh-CN" altLang="en-US" sz="2000" dirty="0">
                    <a:solidFill>
                      <a:schemeClr val="bg1"/>
                    </a:solidFill>
                    <a:latin typeface="微软雅黑" panose="020B0503020204020204" pitchFamily="34" charset="-122"/>
                    <a:ea typeface="微软雅黑" panose="020B0503020204020204" pitchFamily="34" charset="-122"/>
                  </a:rPr>
                  <a:t>表决权</a:t>
                </a:r>
              </a:p>
            </p:txBody>
          </p:sp>
        </p:grpSp>
        <p:sp>
          <p:nvSpPr>
            <p:cNvPr id="16" name="矩形 15">
              <a:extLst>
                <a:ext uri="{FF2B5EF4-FFF2-40B4-BE49-F238E27FC236}">
                  <a16:creationId xmlns:a16="http://schemas.microsoft.com/office/drawing/2014/main" id="{0D9811EB-80B7-492D-976E-ECA0793BA399}"/>
                </a:ext>
              </a:extLst>
            </p:cNvPr>
            <p:cNvSpPr/>
            <p:nvPr/>
          </p:nvSpPr>
          <p:spPr>
            <a:xfrm>
              <a:off x="1020417" y="4426226"/>
              <a:ext cx="5287618" cy="1630017"/>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7" name="箭头: 右 16">
            <a:extLst>
              <a:ext uri="{FF2B5EF4-FFF2-40B4-BE49-F238E27FC236}">
                <a16:creationId xmlns:a16="http://schemas.microsoft.com/office/drawing/2014/main" id="{C2FDB0D4-B9BD-43E9-95AF-A9D9BBDCE41C}"/>
              </a:ext>
            </a:extLst>
          </p:cNvPr>
          <p:cNvSpPr/>
          <p:nvPr/>
        </p:nvSpPr>
        <p:spPr>
          <a:xfrm>
            <a:off x="5862927" y="4858028"/>
            <a:ext cx="325847" cy="9342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a:extLst>
              <a:ext uri="{FF2B5EF4-FFF2-40B4-BE49-F238E27FC236}">
                <a16:creationId xmlns:a16="http://schemas.microsoft.com/office/drawing/2014/main" id="{E8A60D19-5BD0-48EB-BD84-93775210F3ED}"/>
              </a:ext>
            </a:extLst>
          </p:cNvPr>
          <p:cNvSpPr/>
          <p:nvPr/>
        </p:nvSpPr>
        <p:spPr>
          <a:xfrm>
            <a:off x="6340004" y="2252868"/>
            <a:ext cx="2949779" cy="4439478"/>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zh-CN" altLang="en-US" sz="2000" dirty="0">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1</a:t>
            </a:r>
            <a:r>
              <a:rPr lang="zh-CN" altLang="en-US" sz="2000" dirty="0">
                <a:latin typeface="微软雅黑" panose="020B0503020204020204" pitchFamily="34" charset="-122"/>
                <a:ea typeface="微软雅黑" panose="020B0503020204020204" pitchFamily="34" charset="-122"/>
              </a:rPr>
              <a:t>）通过协议，拥有</a:t>
            </a:r>
            <a:r>
              <a:rPr lang="en-US" altLang="zh-CN" sz="2000" dirty="0">
                <a:latin typeface="微软雅黑" panose="020B0503020204020204" pitchFamily="34" charset="-122"/>
                <a:ea typeface="微软雅黑" panose="020B0503020204020204" pitchFamily="34" charset="-122"/>
              </a:rPr>
              <a:t>50%</a:t>
            </a:r>
            <a:r>
              <a:rPr lang="zh-CN" altLang="en-US" sz="2000" dirty="0">
                <a:latin typeface="微软雅黑" panose="020B0503020204020204" pitchFamily="34" charset="-122"/>
                <a:ea typeface="微软雅黑" panose="020B0503020204020204" pitchFamily="34" charset="-122"/>
              </a:rPr>
              <a:t>以上表决权；</a:t>
            </a:r>
            <a:endParaRPr lang="en-US" altLang="zh-CN" sz="2000" dirty="0">
              <a:latin typeface="微软雅黑" panose="020B0503020204020204" pitchFamily="34" charset="-122"/>
              <a:ea typeface="微软雅黑" panose="020B0503020204020204" pitchFamily="34" charset="-122"/>
            </a:endParaRPr>
          </a:p>
          <a:p>
            <a:pPr>
              <a:lnSpc>
                <a:spcPct val="150000"/>
              </a:lnSpc>
            </a:pPr>
            <a:r>
              <a:rPr lang="zh-CN" altLang="en-US" sz="2000" dirty="0">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2</a:t>
            </a:r>
            <a:r>
              <a:rPr lang="zh-CN" altLang="en-US" sz="2000" dirty="0">
                <a:latin typeface="微软雅黑" panose="020B0503020204020204" pitchFamily="34" charset="-122"/>
                <a:ea typeface="微软雅黑" panose="020B0503020204020204" pitchFamily="34" charset="-122"/>
              </a:rPr>
              <a:t>）根据章程或投资协议，有权决定财务和经营政策；</a:t>
            </a:r>
            <a:endParaRPr lang="en-US" altLang="zh-CN" sz="2000" dirty="0">
              <a:latin typeface="微软雅黑" panose="020B0503020204020204" pitchFamily="34" charset="-122"/>
              <a:ea typeface="微软雅黑" panose="020B0503020204020204" pitchFamily="34" charset="-122"/>
            </a:endParaRPr>
          </a:p>
          <a:p>
            <a:pPr>
              <a:lnSpc>
                <a:spcPct val="150000"/>
              </a:lnSpc>
            </a:pPr>
            <a:r>
              <a:rPr lang="zh-CN" altLang="en-US" sz="2000" dirty="0">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3</a:t>
            </a:r>
            <a:r>
              <a:rPr lang="zh-CN" altLang="en-US" sz="2000" dirty="0">
                <a:latin typeface="微软雅黑" panose="020B0503020204020204" pitchFamily="34" charset="-122"/>
                <a:ea typeface="微软雅黑" panose="020B0503020204020204" pitchFamily="34" charset="-122"/>
              </a:rPr>
              <a:t>）有权任免董事会半数上以成员；</a:t>
            </a:r>
            <a:endParaRPr lang="en-US" altLang="zh-CN" sz="2000" dirty="0">
              <a:latin typeface="微软雅黑" panose="020B0503020204020204" pitchFamily="34" charset="-122"/>
              <a:ea typeface="微软雅黑" panose="020B0503020204020204" pitchFamily="34" charset="-122"/>
            </a:endParaRPr>
          </a:p>
          <a:p>
            <a:pPr>
              <a:lnSpc>
                <a:spcPct val="150000"/>
              </a:lnSpc>
            </a:pPr>
            <a:r>
              <a:rPr lang="zh-CN" altLang="en-US" sz="2000" dirty="0">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4</a:t>
            </a:r>
            <a:r>
              <a:rPr lang="zh-CN" altLang="en-US" sz="2000" dirty="0">
                <a:latin typeface="微软雅黑" panose="020B0503020204020204" pitchFamily="34" charset="-122"/>
                <a:ea typeface="微软雅黑" panose="020B0503020204020204" pitchFamily="34" charset="-122"/>
              </a:rPr>
              <a:t>）在董事会占半数以上表决权。</a:t>
            </a:r>
          </a:p>
        </p:txBody>
      </p:sp>
    </p:spTree>
    <p:extLst>
      <p:ext uri="{BB962C8B-B14F-4D97-AF65-F5344CB8AC3E}">
        <p14:creationId xmlns:p14="http://schemas.microsoft.com/office/powerpoint/2010/main" val="1517030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现金流量表的编制与分析</a:t>
            </a:r>
          </a:p>
        </p:txBody>
      </p:sp>
      <p:sp>
        <p:nvSpPr>
          <p:cNvPr id="3" name="内容占位符 2"/>
          <p:cNvSpPr>
            <a:spLocks noGrp="1"/>
          </p:cNvSpPr>
          <p:nvPr>
            <p:ph sz="quarter" idx="13"/>
          </p:nvPr>
        </p:nvSpPr>
        <p:spPr>
          <a:xfrm>
            <a:off x="376519" y="993914"/>
            <a:ext cx="7866333" cy="5300870"/>
          </a:xfrm>
        </p:spPr>
        <p:txBody>
          <a:bodyPr>
            <a:normAutofit/>
          </a:bodyPr>
          <a:lstStyle/>
          <a:p>
            <a:pPr indent="612000"/>
            <a:r>
              <a:rPr lang="zh-CN" altLang="en-US" dirty="0"/>
              <a:t>一、合并现金流量表概述</a:t>
            </a:r>
            <a:endParaRPr lang="en-US" altLang="zh-CN" dirty="0"/>
          </a:p>
          <a:p>
            <a:pPr indent="612000"/>
            <a:r>
              <a:rPr lang="en-US" altLang="zh-CN" dirty="0"/>
              <a:t>3</a:t>
            </a:r>
            <a:r>
              <a:rPr lang="zh-CN" altLang="en-US" dirty="0"/>
              <a:t>、合并现金流量表的合并范围</a:t>
            </a:r>
            <a:endParaRPr lang="en-US" altLang="zh-CN" dirty="0"/>
          </a:p>
          <a:p>
            <a:pPr indent="612000"/>
            <a:r>
              <a:rPr lang="zh-CN" altLang="en-US" dirty="0"/>
              <a:t>（</a:t>
            </a:r>
            <a:r>
              <a:rPr lang="en-US" altLang="zh-CN" dirty="0"/>
              <a:t>2</a:t>
            </a:r>
            <a:r>
              <a:rPr lang="zh-CN" altLang="en-US" dirty="0"/>
              <a:t>）不纳入合并范围的企业</a:t>
            </a:r>
            <a:endParaRPr lang="en-US" altLang="zh-CN" dirty="0"/>
          </a:p>
          <a:p>
            <a:pPr marL="1028700" lvl="1" indent="-342900">
              <a:lnSpc>
                <a:spcPct val="150000"/>
              </a:lnSpc>
              <a:buClr>
                <a:srgbClr val="FF6500"/>
              </a:buClr>
              <a:buFont typeface="Wingdings" panose="05000000000000000000" pitchFamily="2" charset="2"/>
              <a:buChar char="l"/>
            </a:pPr>
            <a:r>
              <a:rPr lang="zh-CN" altLang="en-US" dirty="0">
                <a:solidFill>
                  <a:schemeClr val="bg1"/>
                </a:solidFill>
                <a:latin typeface="微软雅黑" panose="020B0503020204020204" pitchFamily="34" charset="-122"/>
                <a:ea typeface="微软雅黑" panose="020B0503020204020204" pitchFamily="34" charset="-122"/>
              </a:rPr>
              <a:t>已宣告被清理整顿的原子公司；</a:t>
            </a:r>
            <a:endParaRPr lang="en-US" altLang="zh-CN" dirty="0">
              <a:solidFill>
                <a:schemeClr val="bg1"/>
              </a:solidFill>
              <a:latin typeface="微软雅黑" panose="020B0503020204020204" pitchFamily="34" charset="-122"/>
              <a:ea typeface="微软雅黑" panose="020B0503020204020204" pitchFamily="34" charset="-122"/>
            </a:endParaRPr>
          </a:p>
          <a:p>
            <a:pPr marL="1028700" lvl="1" indent="-342900">
              <a:lnSpc>
                <a:spcPct val="150000"/>
              </a:lnSpc>
              <a:buClr>
                <a:srgbClr val="FF6500"/>
              </a:buClr>
              <a:buFont typeface="Wingdings" panose="05000000000000000000" pitchFamily="2" charset="2"/>
              <a:buChar char="l"/>
            </a:pPr>
            <a:r>
              <a:rPr lang="zh-CN" altLang="en-US" dirty="0">
                <a:solidFill>
                  <a:schemeClr val="bg1"/>
                </a:solidFill>
                <a:latin typeface="微软雅黑" panose="020B0503020204020204" pitchFamily="34" charset="-122"/>
                <a:ea typeface="微软雅黑" panose="020B0503020204020204" pitchFamily="34" charset="-122"/>
              </a:rPr>
              <a:t>已宣告破产的原子公司；</a:t>
            </a:r>
            <a:endParaRPr lang="en-US" altLang="zh-CN" dirty="0">
              <a:solidFill>
                <a:schemeClr val="bg1"/>
              </a:solidFill>
              <a:latin typeface="微软雅黑" panose="020B0503020204020204" pitchFamily="34" charset="-122"/>
              <a:ea typeface="微软雅黑" panose="020B0503020204020204" pitchFamily="34" charset="-122"/>
            </a:endParaRPr>
          </a:p>
          <a:p>
            <a:pPr marL="1028700" lvl="1" indent="-342900">
              <a:lnSpc>
                <a:spcPct val="150000"/>
              </a:lnSpc>
              <a:buClr>
                <a:srgbClr val="FF6500"/>
              </a:buClr>
              <a:buFont typeface="Wingdings" panose="05000000000000000000" pitchFamily="2" charset="2"/>
              <a:buChar char="l"/>
            </a:pPr>
            <a:r>
              <a:rPr lang="zh-CN" altLang="en-US" dirty="0">
                <a:solidFill>
                  <a:schemeClr val="bg1"/>
                </a:solidFill>
                <a:latin typeface="微软雅黑" panose="020B0503020204020204" pitchFamily="34" charset="-122"/>
                <a:ea typeface="微软雅黑" panose="020B0503020204020204" pitchFamily="34" charset="-122"/>
              </a:rPr>
              <a:t>母公司不能控制的其他被投资单位，如联营企业、合营企业、持股</a:t>
            </a:r>
            <a:r>
              <a:rPr lang="en-US" altLang="zh-CN" dirty="0">
                <a:solidFill>
                  <a:schemeClr val="bg1"/>
                </a:solidFill>
                <a:latin typeface="微软雅黑" panose="020B0503020204020204" pitchFamily="34" charset="-122"/>
                <a:ea typeface="微软雅黑" panose="020B0503020204020204" pitchFamily="34" charset="-122"/>
              </a:rPr>
              <a:t>5%</a:t>
            </a:r>
            <a:r>
              <a:rPr lang="zh-CN" altLang="en-US" dirty="0">
                <a:solidFill>
                  <a:schemeClr val="bg1"/>
                </a:solidFill>
                <a:latin typeface="微软雅黑" panose="020B0503020204020204" pitchFamily="34" charset="-122"/>
                <a:ea typeface="微软雅黑" panose="020B0503020204020204" pitchFamily="34" charset="-122"/>
              </a:rPr>
              <a:t>以下的企业等。</a:t>
            </a:r>
            <a:endParaRPr lang="en-US" altLang="zh-CN" dirty="0">
              <a:solidFill>
                <a:schemeClr val="bg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8934123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现金流量表的编制与分析</a:t>
            </a:r>
          </a:p>
        </p:txBody>
      </p:sp>
      <p:sp>
        <p:nvSpPr>
          <p:cNvPr id="3" name="内容占位符 2"/>
          <p:cNvSpPr>
            <a:spLocks noGrp="1"/>
          </p:cNvSpPr>
          <p:nvPr>
            <p:ph sz="quarter" idx="13"/>
          </p:nvPr>
        </p:nvSpPr>
        <p:spPr>
          <a:xfrm>
            <a:off x="376519" y="993914"/>
            <a:ext cx="7866333" cy="5300870"/>
          </a:xfrm>
        </p:spPr>
        <p:txBody>
          <a:bodyPr>
            <a:normAutofit/>
          </a:bodyPr>
          <a:lstStyle/>
          <a:p>
            <a:pPr indent="612000"/>
            <a:r>
              <a:rPr lang="zh-CN" altLang="en-US" dirty="0"/>
              <a:t>二、合并现金流量表的编制方法</a:t>
            </a:r>
            <a:endParaRPr lang="en-US" altLang="zh-CN" dirty="0"/>
          </a:p>
          <a:p>
            <a:pPr indent="612000"/>
            <a:r>
              <a:rPr lang="en-US" altLang="zh-CN" dirty="0">
                <a:solidFill>
                  <a:schemeClr val="bg1"/>
                </a:solidFill>
                <a:latin typeface="微软雅黑" panose="020B0503020204020204" pitchFamily="34" charset="-122"/>
                <a:ea typeface="微软雅黑" panose="020B0503020204020204" pitchFamily="34" charset="-122"/>
              </a:rPr>
              <a:t>1</a:t>
            </a:r>
            <a:r>
              <a:rPr lang="zh-CN" altLang="en-US" dirty="0">
                <a:solidFill>
                  <a:schemeClr val="bg1"/>
                </a:solidFill>
                <a:latin typeface="微软雅黑" panose="020B0503020204020204" pitchFamily="34" charset="-122"/>
                <a:ea typeface="微软雅黑" panose="020B0503020204020204" pitchFamily="34" charset="-122"/>
              </a:rPr>
              <a:t>、编制方法的分类</a:t>
            </a:r>
            <a:endParaRPr lang="en-US" altLang="zh-CN" dirty="0">
              <a:solidFill>
                <a:schemeClr val="bg1"/>
              </a:solidFill>
              <a:latin typeface="微软雅黑" panose="020B0503020204020204" pitchFamily="34" charset="-122"/>
              <a:ea typeface="微软雅黑" panose="020B0503020204020204" pitchFamily="34" charset="-122"/>
            </a:endParaRPr>
          </a:p>
          <a:p>
            <a:pPr indent="612000"/>
            <a:r>
              <a:rPr lang="zh-CN" altLang="en-US" dirty="0">
                <a:solidFill>
                  <a:schemeClr val="bg1"/>
                </a:solidFill>
                <a:latin typeface="微软雅黑" panose="020B0503020204020204" pitchFamily="34" charset="-122"/>
                <a:ea typeface="微软雅黑" panose="020B0503020204020204" pitchFamily="34" charset="-122"/>
              </a:rPr>
              <a:t>（</a:t>
            </a:r>
            <a:r>
              <a:rPr lang="en-US" altLang="zh-CN" dirty="0">
                <a:solidFill>
                  <a:schemeClr val="bg1"/>
                </a:solidFill>
                <a:latin typeface="微软雅黑" panose="020B0503020204020204" pitchFamily="34" charset="-122"/>
                <a:ea typeface="微软雅黑" panose="020B0503020204020204" pitchFamily="34" charset="-122"/>
              </a:rPr>
              <a:t>1</a:t>
            </a:r>
            <a:r>
              <a:rPr lang="zh-CN" altLang="en-US" dirty="0">
                <a:solidFill>
                  <a:schemeClr val="bg1"/>
                </a:solidFill>
                <a:latin typeface="微软雅黑" panose="020B0503020204020204" pitchFamily="34" charset="-122"/>
                <a:ea typeface="微软雅黑" panose="020B0503020204020204" pitchFamily="34" charset="-122"/>
              </a:rPr>
              <a:t>）第一种方法：以合并资产负债表、合并利润表为基础，对各单体公司的某些资料进行分析编制。</a:t>
            </a:r>
            <a:endParaRPr lang="en-US" altLang="zh-CN" dirty="0">
              <a:solidFill>
                <a:schemeClr val="bg1"/>
              </a:solidFill>
              <a:latin typeface="微软雅黑" panose="020B0503020204020204" pitchFamily="34" charset="-122"/>
              <a:ea typeface="微软雅黑" panose="020B0503020204020204" pitchFamily="34" charset="-122"/>
            </a:endParaRPr>
          </a:p>
          <a:p>
            <a:pPr indent="612000"/>
            <a:r>
              <a:rPr lang="zh-CN" altLang="en-US" dirty="0"/>
              <a:t>（</a:t>
            </a:r>
            <a:r>
              <a:rPr lang="en-US" altLang="zh-CN" dirty="0"/>
              <a:t>2</a:t>
            </a:r>
            <a:r>
              <a:rPr lang="zh-CN" altLang="en-US" dirty="0"/>
              <a:t>）以各单体公司的现金流量表为基础，通过编制抵销分录，将母公司与各子公司、各子公司之间的经济业务对单体现金流量表的现金流量的影响予以抵销，从而编制出合并现金流量表。</a:t>
            </a:r>
            <a:endParaRPr lang="en-US" altLang="zh-CN" dirty="0"/>
          </a:p>
        </p:txBody>
      </p:sp>
    </p:spTree>
    <p:extLst>
      <p:ext uri="{BB962C8B-B14F-4D97-AF65-F5344CB8AC3E}">
        <p14:creationId xmlns:p14="http://schemas.microsoft.com/office/powerpoint/2010/main" val="1057880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现金流量表的编制与分析</a:t>
            </a:r>
          </a:p>
        </p:txBody>
      </p:sp>
      <p:sp>
        <p:nvSpPr>
          <p:cNvPr id="3" name="内容占位符 2"/>
          <p:cNvSpPr>
            <a:spLocks noGrp="1"/>
          </p:cNvSpPr>
          <p:nvPr>
            <p:ph sz="quarter" idx="13"/>
          </p:nvPr>
        </p:nvSpPr>
        <p:spPr>
          <a:xfrm>
            <a:off x="376519" y="993914"/>
            <a:ext cx="7866333" cy="5300870"/>
          </a:xfrm>
        </p:spPr>
        <p:txBody>
          <a:bodyPr>
            <a:normAutofit/>
          </a:bodyPr>
          <a:lstStyle/>
          <a:p>
            <a:pPr indent="612000"/>
            <a:r>
              <a:rPr lang="zh-CN" altLang="en-US" dirty="0"/>
              <a:t>二、合并现金流量表的编制方法</a:t>
            </a:r>
            <a:endParaRPr lang="en-US" altLang="zh-CN" dirty="0"/>
          </a:p>
          <a:p>
            <a:pPr indent="612000"/>
            <a:r>
              <a:rPr lang="en-US" altLang="zh-CN" dirty="0">
                <a:solidFill>
                  <a:schemeClr val="bg1"/>
                </a:solidFill>
                <a:latin typeface="微软雅黑" panose="020B0503020204020204" pitchFamily="34" charset="-122"/>
                <a:ea typeface="微软雅黑" panose="020B0503020204020204" pitchFamily="34" charset="-122"/>
              </a:rPr>
              <a:t>2</a:t>
            </a:r>
            <a:r>
              <a:rPr lang="zh-CN" altLang="en-US" dirty="0">
                <a:solidFill>
                  <a:schemeClr val="bg1"/>
                </a:solidFill>
                <a:latin typeface="微软雅黑" panose="020B0503020204020204" pitchFamily="34" charset="-122"/>
                <a:ea typeface="微软雅黑" panose="020B0503020204020204" pitchFamily="34" charset="-122"/>
              </a:rPr>
              <a:t>、两种方法的特点</a:t>
            </a:r>
            <a:endParaRPr lang="en-US" altLang="zh-CN" dirty="0">
              <a:solidFill>
                <a:schemeClr val="bg1"/>
              </a:solidFill>
              <a:latin typeface="微软雅黑" panose="020B0503020204020204" pitchFamily="34" charset="-122"/>
              <a:ea typeface="微软雅黑" panose="020B0503020204020204" pitchFamily="34" charset="-122"/>
            </a:endParaRPr>
          </a:p>
          <a:p>
            <a:pPr indent="612000"/>
            <a:r>
              <a:rPr lang="zh-CN" altLang="en-US" dirty="0"/>
              <a:t>第一种方法的程序类似于编制成员企业的单体现金流量表，只是它以合并资产负债表、合并利润表为基础，并对各成员企业的某些资料进行分析编制。</a:t>
            </a:r>
            <a:endParaRPr lang="en-US" altLang="zh-CN" dirty="0"/>
          </a:p>
          <a:p>
            <a:pPr indent="612000"/>
            <a:r>
              <a:rPr lang="zh-CN" altLang="en-US" dirty="0"/>
              <a:t>第二种方法的程序是，先将成员企业的单体现金流量表的对应项目简单相加，再编制调整分录，抵销各企业间内部交易对现金流量表的影响，最后将简单相加之和加减调整数，得出合并现金流量表的各项目的值。</a:t>
            </a:r>
            <a:endParaRPr lang="en-US" altLang="zh-CN" dirty="0"/>
          </a:p>
        </p:txBody>
      </p:sp>
    </p:spTree>
    <p:extLst>
      <p:ext uri="{BB962C8B-B14F-4D97-AF65-F5344CB8AC3E}">
        <p14:creationId xmlns:p14="http://schemas.microsoft.com/office/powerpoint/2010/main" val="40653199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现金流量表的编制与分析</a:t>
            </a:r>
          </a:p>
        </p:txBody>
      </p:sp>
      <p:sp>
        <p:nvSpPr>
          <p:cNvPr id="3" name="内容占位符 2"/>
          <p:cNvSpPr>
            <a:spLocks noGrp="1"/>
          </p:cNvSpPr>
          <p:nvPr>
            <p:ph sz="quarter" idx="13"/>
          </p:nvPr>
        </p:nvSpPr>
        <p:spPr>
          <a:xfrm>
            <a:off x="376519" y="993914"/>
            <a:ext cx="7866333" cy="5300870"/>
          </a:xfrm>
        </p:spPr>
        <p:txBody>
          <a:bodyPr>
            <a:normAutofit/>
          </a:bodyPr>
          <a:lstStyle/>
          <a:p>
            <a:pPr indent="612000"/>
            <a:r>
              <a:rPr lang="zh-CN" altLang="en-US" dirty="0"/>
              <a:t>二、合并现金流量表的编制方法</a:t>
            </a:r>
            <a:endParaRPr lang="en-US" altLang="zh-CN" dirty="0"/>
          </a:p>
          <a:p>
            <a:pPr indent="612000"/>
            <a:r>
              <a:rPr lang="en-US" altLang="zh-CN" dirty="0"/>
              <a:t>3</a:t>
            </a:r>
            <a:r>
              <a:rPr lang="zh-CN" altLang="en-US" dirty="0">
                <a:solidFill>
                  <a:schemeClr val="bg1"/>
                </a:solidFill>
                <a:latin typeface="微软雅黑" panose="020B0503020204020204" pitchFamily="34" charset="-122"/>
                <a:ea typeface="微软雅黑" panose="020B0503020204020204" pitchFamily="34" charset="-122"/>
              </a:rPr>
              <a:t>、两种方法的适用情况：</a:t>
            </a:r>
            <a:endParaRPr lang="en-US" altLang="zh-CN" dirty="0">
              <a:solidFill>
                <a:schemeClr val="bg1"/>
              </a:solidFill>
              <a:latin typeface="微软雅黑" panose="020B0503020204020204" pitchFamily="34" charset="-122"/>
              <a:ea typeface="微软雅黑" panose="020B0503020204020204" pitchFamily="34" charset="-122"/>
            </a:endParaRPr>
          </a:p>
          <a:p>
            <a:pPr indent="612000"/>
            <a:r>
              <a:rPr lang="zh-CN" altLang="en-US" dirty="0"/>
              <a:t>现金流量表的列报方式，按对“经营活动现金流量”的反映方式不同，可分为直接法和间接法。</a:t>
            </a:r>
            <a:endParaRPr lang="en-US" altLang="zh-CN" dirty="0"/>
          </a:p>
          <a:p>
            <a:pPr indent="612000"/>
            <a:r>
              <a:rPr lang="zh-CN" altLang="en-US" dirty="0"/>
              <a:t>（</a:t>
            </a:r>
            <a:r>
              <a:rPr lang="en-US" altLang="zh-CN" dirty="0"/>
              <a:t>1</a:t>
            </a:r>
            <a:r>
              <a:rPr lang="zh-CN" altLang="en-US" dirty="0"/>
              <a:t>）</a:t>
            </a:r>
            <a:r>
              <a:rPr lang="zh-CN" altLang="en-US" u="sng" dirty="0">
                <a:solidFill>
                  <a:srgbClr val="FFC000"/>
                </a:solidFill>
              </a:rPr>
              <a:t>第二种方法</a:t>
            </a:r>
            <a:r>
              <a:rPr lang="zh-CN" altLang="en-US" dirty="0"/>
              <a:t>更适合</a:t>
            </a:r>
            <a:r>
              <a:rPr lang="zh-CN" altLang="en-US" u="sng" dirty="0">
                <a:solidFill>
                  <a:srgbClr val="FFC000"/>
                </a:solidFill>
              </a:rPr>
              <a:t>直接法</a:t>
            </a:r>
            <a:r>
              <a:rPr lang="zh-CN" altLang="en-US" dirty="0"/>
              <a:t>列报方式。</a:t>
            </a:r>
            <a:endParaRPr lang="en-US" altLang="zh-CN" dirty="0"/>
          </a:p>
          <a:p>
            <a:pPr indent="612000"/>
            <a:r>
              <a:rPr lang="zh-CN" altLang="en-US" dirty="0"/>
              <a:t>在直接法列报方式下，经营活动现金流量是按现金流入和流出的主要类别设置，这些项目适合对内部交易进行抵销调整。采用第二种方法的工作量相对较少。</a:t>
            </a:r>
            <a:endParaRPr lang="en-US" altLang="zh-CN" dirty="0"/>
          </a:p>
        </p:txBody>
      </p:sp>
    </p:spTree>
    <p:extLst>
      <p:ext uri="{BB962C8B-B14F-4D97-AF65-F5344CB8AC3E}">
        <p14:creationId xmlns:p14="http://schemas.microsoft.com/office/powerpoint/2010/main" val="31618632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现金流量表的编制与分析</a:t>
            </a:r>
          </a:p>
        </p:txBody>
      </p:sp>
      <p:sp>
        <p:nvSpPr>
          <p:cNvPr id="3" name="内容占位符 2"/>
          <p:cNvSpPr>
            <a:spLocks noGrp="1"/>
          </p:cNvSpPr>
          <p:nvPr>
            <p:ph sz="quarter" idx="13"/>
          </p:nvPr>
        </p:nvSpPr>
        <p:spPr>
          <a:xfrm>
            <a:off x="376519" y="993914"/>
            <a:ext cx="7866333" cy="3631095"/>
          </a:xfrm>
        </p:spPr>
        <p:txBody>
          <a:bodyPr>
            <a:normAutofit/>
          </a:bodyPr>
          <a:lstStyle/>
          <a:p>
            <a:pPr indent="612000"/>
            <a:r>
              <a:rPr lang="zh-CN" altLang="en-US" dirty="0"/>
              <a:t>（</a:t>
            </a:r>
            <a:r>
              <a:rPr lang="en-US" altLang="zh-CN" dirty="0"/>
              <a:t>2</a:t>
            </a:r>
            <a:r>
              <a:rPr lang="zh-CN" altLang="en-US" dirty="0"/>
              <a:t>）</a:t>
            </a:r>
            <a:r>
              <a:rPr lang="zh-CN" altLang="en-US" u="sng" dirty="0">
                <a:solidFill>
                  <a:srgbClr val="FFC000"/>
                </a:solidFill>
              </a:rPr>
              <a:t>第一种方法</a:t>
            </a:r>
            <a:r>
              <a:rPr lang="zh-CN" altLang="en-US" dirty="0"/>
              <a:t>更适合</a:t>
            </a:r>
            <a:r>
              <a:rPr lang="zh-CN" altLang="en-US" u="sng" dirty="0">
                <a:solidFill>
                  <a:srgbClr val="FFC000"/>
                </a:solidFill>
              </a:rPr>
              <a:t>间接法</a:t>
            </a:r>
            <a:r>
              <a:rPr lang="zh-CN" altLang="en-US" dirty="0"/>
              <a:t>列报方式。</a:t>
            </a:r>
            <a:endParaRPr lang="en-US" altLang="zh-CN" dirty="0"/>
          </a:p>
          <a:p>
            <a:pPr indent="612000"/>
            <a:r>
              <a:rPr lang="zh-CN" altLang="en-US" dirty="0"/>
              <a:t>在间接法列报方式下，经营活动现金流量是以净利润为起点，对不涉及现金的损益项目和应收应付项目进行调整，最终得到经营活动现金流量。这些调整项目大多易于从合并资产负债表、合并利润表及相关账簿资料得到。因此适合采用第一种方法。</a:t>
            </a:r>
            <a:endParaRPr lang="en-US" altLang="zh-CN" dirty="0"/>
          </a:p>
        </p:txBody>
      </p:sp>
    </p:spTree>
    <p:extLst>
      <p:ext uri="{BB962C8B-B14F-4D97-AF65-F5344CB8AC3E}">
        <p14:creationId xmlns:p14="http://schemas.microsoft.com/office/powerpoint/2010/main" val="38178409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现金流量表的编制与分析</a:t>
            </a:r>
          </a:p>
        </p:txBody>
      </p:sp>
      <p:sp>
        <p:nvSpPr>
          <p:cNvPr id="3" name="内容占位符 2"/>
          <p:cNvSpPr>
            <a:spLocks noGrp="1"/>
          </p:cNvSpPr>
          <p:nvPr>
            <p:ph sz="quarter" idx="13"/>
          </p:nvPr>
        </p:nvSpPr>
        <p:spPr>
          <a:xfrm>
            <a:off x="376519" y="993914"/>
            <a:ext cx="7866333" cy="5300870"/>
          </a:xfrm>
        </p:spPr>
        <p:txBody>
          <a:bodyPr>
            <a:normAutofit/>
          </a:bodyPr>
          <a:lstStyle/>
          <a:p>
            <a:pPr indent="612000"/>
            <a:r>
              <a:rPr lang="zh-CN" altLang="en-US" dirty="0"/>
              <a:t>三、合并现金流量表的编制步骤</a:t>
            </a:r>
            <a:endParaRPr lang="en-US" altLang="zh-CN" dirty="0"/>
          </a:p>
          <a:p>
            <a:pPr indent="612000"/>
            <a:r>
              <a:rPr lang="zh-CN" altLang="en-US" dirty="0"/>
              <a:t>第一步，将母公司和所有子公司的个别现金流量表各项目的数据全部过入同一合并工作底稿；</a:t>
            </a:r>
            <a:endParaRPr lang="en-US" altLang="zh-CN" dirty="0"/>
          </a:p>
          <a:p>
            <a:pPr indent="612000"/>
            <a:r>
              <a:rPr lang="zh-CN" altLang="en-US" dirty="0"/>
              <a:t>第二步，根据当期母公司与子公司、子公司相互之间发生的影响其现金流量增减变动的内部交易，编制相应的抵销分录，通过抵销分录将个别现金流量表中重复反映的现金流入和流出予以抵销；</a:t>
            </a:r>
            <a:endParaRPr lang="en-US" altLang="zh-CN" dirty="0"/>
          </a:p>
          <a:p>
            <a:pPr indent="612000"/>
            <a:r>
              <a:rPr lang="zh-CN" altLang="en-US" dirty="0"/>
              <a:t>第三步，计算出合并现金流量表各项目的合并金额，据以填制合并现金流量表。</a:t>
            </a:r>
            <a:endParaRPr lang="en-US" altLang="zh-CN" dirty="0"/>
          </a:p>
        </p:txBody>
      </p:sp>
    </p:spTree>
    <p:extLst>
      <p:ext uri="{BB962C8B-B14F-4D97-AF65-F5344CB8AC3E}">
        <p14:creationId xmlns:p14="http://schemas.microsoft.com/office/powerpoint/2010/main" val="15216012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现金流量表的编制与分析</a:t>
            </a:r>
          </a:p>
        </p:txBody>
      </p:sp>
      <p:sp>
        <p:nvSpPr>
          <p:cNvPr id="3" name="内容占位符 2"/>
          <p:cNvSpPr>
            <a:spLocks noGrp="1"/>
          </p:cNvSpPr>
          <p:nvPr>
            <p:ph sz="quarter" idx="13"/>
          </p:nvPr>
        </p:nvSpPr>
        <p:spPr>
          <a:xfrm>
            <a:off x="376519" y="993914"/>
            <a:ext cx="7866333" cy="5300870"/>
          </a:xfrm>
        </p:spPr>
        <p:txBody>
          <a:bodyPr>
            <a:normAutofit/>
          </a:bodyPr>
          <a:lstStyle/>
          <a:p>
            <a:pPr indent="612000"/>
            <a:r>
              <a:rPr lang="zh-CN" altLang="en-US" dirty="0"/>
              <a:t>（一）合并现金流量表主表部分的编制</a:t>
            </a:r>
            <a:endParaRPr lang="en-US" altLang="zh-CN" dirty="0"/>
          </a:p>
          <a:p>
            <a:pPr indent="612000"/>
            <a:r>
              <a:rPr lang="en-US" altLang="zh-CN" dirty="0"/>
              <a:t>1</a:t>
            </a:r>
            <a:r>
              <a:rPr lang="zh-CN" altLang="en-US" dirty="0"/>
              <a:t>、抵销分录的特点：</a:t>
            </a:r>
            <a:endParaRPr lang="en-US" altLang="zh-CN" dirty="0"/>
          </a:p>
          <a:p>
            <a:pPr indent="612000"/>
            <a:r>
              <a:rPr lang="zh-CN" altLang="en-US" dirty="0"/>
              <a:t>（</a:t>
            </a:r>
            <a:r>
              <a:rPr lang="en-US" altLang="zh-CN" dirty="0"/>
              <a:t>1</a:t>
            </a:r>
            <a:r>
              <a:rPr lang="zh-CN" altLang="en-US" dirty="0"/>
              <a:t>）抵销分录借、贷方项目均为现金流量表项目，不涉及其他报表的项目。</a:t>
            </a:r>
            <a:endParaRPr lang="en-US" altLang="zh-CN" dirty="0"/>
          </a:p>
          <a:p>
            <a:pPr indent="612000"/>
            <a:r>
              <a:rPr lang="zh-CN" altLang="en-US" dirty="0"/>
              <a:t>（</a:t>
            </a:r>
            <a:r>
              <a:rPr lang="en-US" altLang="zh-CN" dirty="0"/>
              <a:t>2</a:t>
            </a:r>
            <a:r>
              <a:rPr lang="zh-CN" altLang="en-US" dirty="0"/>
              <a:t>）贷方抵销有关收现项目，借方抵销有关付现项目。</a:t>
            </a:r>
            <a:endParaRPr lang="en-US" altLang="zh-CN" dirty="0"/>
          </a:p>
        </p:txBody>
      </p:sp>
    </p:spTree>
    <p:extLst>
      <p:ext uri="{BB962C8B-B14F-4D97-AF65-F5344CB8AC3E}">
        <p14:creationId xmlns:p14="http://schemas.microsoft.com/office/powerpoint/2010/main" val="34321374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现金流量表的编制与分析</a:t>
            </a:r>
          </a:p>
        </p:txBody>
      </p:sp>
      <p:sp>
        <p:nvSpPr>
          <p:cNvPr id="3" name="内容占位符 2"/>
          <p:cNvSpPr>
            <a:spLocks noGrp="1"/>
          </p:cNvSpPr>
          <p:nvPr>
            <p:ph sz="quarter" idx="13"/>
          </p:nvPr>
        </p:nvSpPr>
        <p:spPr>
          <a:xfrm>
            <a:off x="416276" y="1457740"/>
            <a:ext cx="7866333" cy="2690190"/>
          </a:xfrm>
        </p:spPr>
        <p:txBody>
          <a:bodyPr>
            <a:normAutofit/>
          </a:bodyPr>
          <a:lstStyle/>
          <a:p>
            <a:pPr indent="612000"/>
            <a:r>
              <a:rPr lang="zh-CN" altLang="en-US" dirty="0"/>
              <a:t>（</a:t>
            </a:r>
            <a:r>
              <a:rPr lang="en-US" altLang="zh-CN" dirty="0"/>
              <a:t>3</a:t>
            </a:r>
            <a:r>
              <a:rPr lang="zh-CN" altLang="en-US" dirty="0"/>
              <a:t>）在经营活动现金流量的抵销分录中，一方经营活动流入往往与另一方经营活动现金流出相抵销。个别情况下可能要求一方经营活动现金流入（或流出）与另一方投资活动（或筹资活动）现金流出（或流入）相抵销。</a:t>
            </a:r>
            <a:endParaRPr lang="en-US" altLang="zh-CN" dirty="0"/>
          </a:p>
        </p:txBody>
      </p:sp>
    </p:spTree>
    <p:extLst>
      <p:ext uri="{BB962C8B-B14F-4D97-AF65-F5344CB8AC3E}">
        <p14:creationId xmlns:p14="http://schemas.microsoft.com/office/powerpoint/2010/main" val="37797520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现金流量表的编制与分析</a:t>
            </a:r>
          </a:p>
        </p:txBody>
      </p:sp>
      <p:sp>
        <p:nvSpPr>
          <p:cNvPr id="3" name="内容占位符 2"/>
          <p:cNvSpPr>
            <a:spLocks noGrp="1"/>
          </p:cNvSpPr>
          <p:nvPr>
            <p:ph sz="quarter" idx="13"/>
          </p:nvPr>
        </p:nvSpPr>
        <p:spPr>
          <a:xfrm>
            <a:off x="389771" y="1577009"/>
            <a:ext cx="7866333" cy="2358887"/>
          </a:xfrm>
        </p:spPr>
        <p:txBody>
          <a:bodyPr>
            <a:normAutofit/>
          </a:bodyPr>
          <a:lstStyle/>
          <a:p>
            <a:pPr indent="612000"/>
            <a:r>
              <a:rPr lang="zh-CN" altLang="en-US" dirty="0"/>
              <a:t>（</a:t>
            </a:r>
            <a:r>
              <a:rPr lang="en-US" altLang="zh-CN" dirty="0"/>
              <a:t>4</a:t>
            </a:r>
            <a:r>
              <a:rPr lang="zh-CN" altLang="en-US" dirty="0"/>
              <a:t>）在投资活动和筹资活动现金流量的抵销分录中，集团内一方的投资业务往往涉及另一方的筹资业务，所以抵销分录的借、贷分别是投资活动现金流出（或流入）、与筹资活动现金流入（或流出）。</a:t>
            </a:r>
            <a:endParaRPr lang="en-US" altLang="zh-CN" sz="2000" dirty="0"/>
          </a:p>
        </p:txBody>
      </p:sp>
    </p:spTree>
    <p:extLst>
      <p:ext uri="{BB962C8B-B14F-4D97-AF65-F5344CB8AC3E}">
        <p14:creationId xmlns:p14="http://schemas.microsoft.com/office/powerpoint/2010/main" val="2553675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现金流量表的编制与分析</a:t>
            </a:r>
          </a:p>
        </p:txBody>
      </p:sp>
      <p:sp>
        <p:nvSpPr>
          <p:cNvPr id="3" name="内容占位符 2"/>
          <p:cNvSpPr>
            <a:spLocks noGrp="1"/>
          </p:cNvSpPr>
          <p:nvPr>
            <p:ph sz="quarter" idx="13"/>
          </p:nvPr>
        </p:nvSpPr>
        <p:spPr/>
        <p:txBody>
          <a:bodyPr>
            <a:normAutofit/>
          </a:bodyPr>
          <a:lstStyle/>
          <a:p>
            <a:pPr marL="0" indent="612000">
              <a:buNone/>
            </a:pPr>
            <a:r>
              <a:rPr lang="zh-CN" altLang="en-US" dirty="0"/>
              <a:t>第一章  现金流量表的基础知识</a:t>
            </a:r>
            <a:endParaRPr lang="en-US" altLang="zh-CN" dirty="0"/>
          </a:p>
          <a:p>
            <a:pPr marL="0" indent="612000">
              <a:buNone/>
            </a:pPr>
            <a:r>
              <a:rPr lang="zh-CN" altLang="en-US" dirty="0"/>
              <a:t>第二章  现金流量表的编制方法</a:t>
            </a:r>
            <a:endParaRPr lang="en-US" altLang="zh-CN" dirty="0"/>
          </a:p>
          <a:p>
            <a:pPr marL="0" indent="612000">
              <a:buNone/>
            </a:pPr>
            <a:r>
              <a:rPr lang="zh-CN" altLang="en-US" dirty="0"/>
              <a:t>第三章  现金流量表的编制实例</a:t>
            </a:r>
            <a:endParaRPr lang="en-US" altLang="zh-CN" dirty="0"/>
          </a:p>
          <a:p>
            <a:pPr marL="0" lvl="0" indent="612000">
              <a:buNone/>
            </a:pPr>
            <a:r>
              <a:rPr lang="zh-CN" altLang="en-US" dirty="0">
                <a:solidFill>
                  <a:srgbClr val="FFC000"/>
                </a:solidFill>
              </a:rPr>
              <a:t>第四章  合并现金流量表的编制</a:t>
            </a:r>
            <a:endParaRPr lang="en-US" altLang="zh-CN" dirty="0">
              <a:solidFill>
                <a:srgbClr val="FFC000"/>
              </a:solidFill>
            </a:endParaRPr>
          </a:p>
          <a:p>
            <a:pPr marL="0" lvl="0" indent="612000">
              <a:buNone/>
            </a:pPr>
            <a:r>
              <a:rPr lang="zh-CN" altLang="en-US" dirty="0">
                <a:solidFill>
                  <a:prstClr val="white"/>
                </a:solidFill>
              </a:rPr>
              <a:t>第五章  常见问题及解决思路</a:t>
            </a:r>
            <a:endParaRPr lang="en-US" altLang="zh-CN" dirty="0">
              <a:solidFill>
                <a:prstClr val="white"/>
              </a:solidFill>
            </a:endParaRPr>
          </a:p>
          <a:p>
            <a:pPr marL="0" lvl="0" indent="612000">
              <a:buNone/>
            </a:pPr>
            <a:r>
              <a:rPr lang="zh-CN" altLang="en-US" dirty="0">
                <a:solidFill>
                  <a:prstClr val="white"/>
                </a:solidFill>
              </a:rPr>
              <a:t>第六章  现金流量表的分析</a:t>
            </a:r>
            <a:endParaRPr lang="zh-CN" altLang="en-US" dirty="0"/>
          </a:p>
        </p:txBody>
      </p:sp>
    </p:spTree>
    <p:extLst>
      <p:ext uri="{BB962C8B-B14F-4D97-AF65-F5344CB8AC3E}">
        <p14:creationId xmlns:p14="http://schemas.microsoft.com/office/powerpoint/2010/main" val="1575782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现金流量表的编制与分析</a:t>
            </a:r>
          </a:p>
        </p:txBody>
      </p:sp>
      <p:sp>
        <p:nvSpPr>
          <p:cNvPr id="3" name="内容占位符 2"/>
          <p:cNvSpPr>
            <a:spLocks noGrp="1"/>
          </p:cNvSpPr>
          <p:nvPr>
            <p:ph sz="quarter" idx="13"/>
          </p:nvPr>
        </p:nvSpPr>
        <p:spPr>
          <a:xfrm>
            <a:off x="376519" y="1219200"/>
            <a:ext cx="7866333" cy="5075584"/>
          </a:xfrm>
        </p:spPr>
        <p:txBody>
          <a:bodyPr>
            <a:normAutofit/>
          </a:bodyPr>
          <a:lstStyle/>
          <a:p>
            <a:pPr indent="612000"/>
            <a:r>
              <a:rPr lang="en-US" altLang="zh-CN" dirty="0"/>
              <a:t>2</a:t>
            </a:r>
            <a:r>
              <a:rPr lang="zh-CN" altLang="en-US" dirty="0"/>
              <a:t>、调整项目及抵销分录的编制</a:t>
            </a:r>
            <a:endParaRPr lang="en-US" altLang="zh-CN" dirty="0"/>
          </a:p>
          <a:p>
            <a:pPr indent="612000"/>
            <a:r>
              <a:rPr lang="zh-CN" altLang="en-US" dirty="0"/>
              <a:t>调整项目内容及抵销分录的编制具有如下特点：</a:t>
            </a:r>
            <a:endParaRPr lang="en-US" altLang="zh-CN" dirty="0"/>
          </a:p>
          <a:p>
            <a:pPr indent="612000"/>
            <a:r>
              <a:rPr lang="zh-CN" altLang="en-US" dirty="0"/>
              <a:t>（</a:t>
            </a:r>
            <a:r>
              <a:rPr lang="en-US" altLang="zh-CN" dirty="0"/>
              <a:t>1</a:t>
            </a:r>
            <a:r>
              <a:rPr lang="zh-CN" altLang="en-US" dirty="0"/>
              <a:t>）内部销售现金收付的抵销。</a:t>
            </a:r>
            <a:endParaRPr lang="en-US" altLang="zh-CN" dirty="0"/>
          </a:p>
          <a:p>
            <a:pPr indent="612000"/>
            <a:r>
              <a:rPr lang="zh-CN" altLang="en-US" dirty="0"/>
              <a:t>第一，一方经营活动现金流入与另一方经营活动现金流出相抵销，包括以现金买卖、现金预收预付、现金结算应收应付账款等收付的现金流。</a:t>
            </a:r>
            <a:endParaRPr lang="en-US" altLang="zh-CN" dirty="0"/>
          </a:p>
          <a:p>
            <a:pPr indent="612000"/>
            <a:r>
              <a:rPr lang="zh-CN" altLang="en-US" dirty="0"/>
              <a:t>抵销时，应按内部交易收入或付出的现金数额，借记“购买商品、接受劳务支付的现金”，贷记“销售商品、提供劳务收到的现金”。</a:t>
            </a:r>
            <a:endParaRPr lang="en-US" altLang="zh-CN" dirty="0"/>
          </a:p>
        </p:txBody>
      </p:sp>
    </p:spTree>
    <p:extLst>
      <p:ext uri="{BB962C8B-B14F-4D97-AF65-F5344CB8AC3E}">
        <p14:creationId xmlns:p14="http://schemas.microsoft.com/office/powerpoint/2010/main" val="14421703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现金流量表的编制与分析</a:t>
            </a:r>
          </a:p>
        </p:txBody>
      </p:sp>
      <p:sp>
        <p:nvSpPr>
          <p:cNvPr id="3" name="内容占位符 2"/>
          <p:cNvSpPr>
            <a:spLocks noGrp="1"/>
          </p:cNvSpPr>
          <p:nvPr>
            <p:ph sz="quarter" idx="13"/>
          </p:nvPr>
        </p:nvSpPr>
        <p:spPr>
          <a:xfrm>
            <a:off x="376519" y="1219200"/>
            <a:ext cx="7866333" cy="5075584"/>
          </a:xfrm>
        </p:spPr>
        <p:txBody>
          <a:bodyPr>
            <a:normAutofit/>
          </a:bodyPr>
          <a:lstStyle/>
          <a:p>
            <a:pPr indent="612000"/>
            <a:r>
              <a:rPr lang="zh-CN" altLang="en-US" dirty="0"/>
              <a:t>（</a:t>
            </a:r>
            <a:r>
              <a:rPr lang="en-US" altLang="zh-CN" dirty="0"/>
              <a:t>1</a:t>
            </a:r>
            <a:r>
              <a:rPr lang="zh-CN" altLang="en-US" dirty="0"/>
              <a:t>）内部销售现金收付的抵销。</a:t>
            </a:r>
            <a:endParaRPr lang="en-US" altLang="zh-CN" dirty="0"/>
          </a:p>
          <a:p>
            <a:pPr indent="612000"/>
            <a:r>
              <a:rPr lang="zh-CN" altLang="en-US" dirty="0"/>
              <a:t>第二，一方经营活动现金流入与另一方投资活动现金流出相抵销。</a:t>
            </a:r>
            <a:endParaRPr lang="en-US" altLang="zh-CN" dirty="0"/>
          </a:p>
          <a:p>
            <a:pPr indent="612000"/>
            <a:r>
              <a:rPr lang="zh-CN" altLang="en-US" dirty="0"/>
              <a:t>例如，抵销固定资产内部交易的现金流量时，借记“购建固定资产、无形资产和其他长期资产支付的现金”，贷记“销售商品、提供劳务收到的现金” 。</a:t>
            </a:r>
            <a:endParaRPr lang="en-US" altLang="zh-CN" dirty="0"/>
          </a:p>
        </p:txBody>
      </p:sp>
    </p:spTree>
    <p:extLst>
      <p:ext uri="{BB962C8B-B14F-4D97-AF65-F5344CB8AC3E}">
        <p14:creationId xmlns:p14="http://schemas.microsoft.com/office/powerpoint/2010/main" val="13687968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现金流量表的编制与分析</a:t>
            </a:r>
          </a:p>
        </p:txBody>
      </p:sp>
      <p:sp>
        <p:nvSpPr>
          <p:cNvPr id="3" name="内容占位符 2"/>
          <p:cNvSpPr>
            <a:spLocks noGrp="1"/>
          </p:cNvSpPr>
          <p:nvPr>
            <p:ph sz="quarter" idx="13"/>
          </p:nvPr>
        </p:nvSpPr>
        <p:spPr>
          <a:xfrm>
            <a:off x="376519" y="1219200"/>
            <a:ext cx="7866333" cy="5075584"/>
          </a:xfrm>
        </p:spPr>
        <p:txBody>
          <a:bodyPr>
            <a:normAutofit/>
          </a:bodyPr>
          <a:lstStyle/>
          <a:p>
            <a:pPr indent="612000"/>
            <a:r>
              <a:rPr lang="zh-CN" altLang="en-US" dirty="0"/>
              <a:t>（</a:t>
            </a:r>
            <a:r>
              <a:rPr lang="en-US" altLang="zh-CN" dirty="0"/>
              <a:t>1</a:t>
            </a:r>
            <a:r>
              <a:rPr lang="zh-CN" altLang="en-US" dirty="0"/>
              <a:t>）内部销售现金收付的抵销。</a:t>
            </a:r>
            <a:endParaRPr lang="en-US" altLang="zh-CN" dirty="0"/>
          </a:p>
          <a:p>
            <a:pPr indent="612000"/>
            <a:r>
              <a:rPr lang="zh-CN" altLang="en-US" dirty="0"/>
              <a:t>第三，一方经营活动现金流出与另一方投资活动现金流入相抵销。</a:t>
            </a:r>
            <a:endParaRPr lang="en-US" altLang="zh-CN" dirty="0"/>
          </a:p>
          <a:p>
            <a:pPr indent="612000"/>
            <a:r>
              <a:rPr lang="zh-CN" altLang="en-US" dirty="0"/>
              <a:t>例如，抵销固定资产内部交易的现金流量时，可能需要借记“购买商品、接受劳务支付的现金”，贷记“处置固定资产、无形资产及其他长期资产收到的现金净额”。</a:t>
            </a:r>
            <a:endParaRPr lang="en-US" altLang="zh-CN" dirty="0"/>
          </a:p>
        </p:txBody>
      </p:sp>
    </p:spTree>
    <p:extLst>
      <p:ext uri="{BB962C8B-B14F-4D97-AF65-F5344CB8AC3E}">
        <p14:creationId xmlns:p14="http://schemas.microsoft.com/office/powerpoint/2010/main" val="7465648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现金流量表的编制与分析</a:t>
            </a:r>
          </a:p>
        </p:txBody>
      </p:sp>
      <p:sp>
        <p:nvSpPr>
          <p:cNvPr id="3" name="内容占位符 2"/>
          <p:cNvSpPr>
            <a:spLocks noGrp="1"/>
          </p:cNvSpPr>
          <p:nvPr>
            <p:ph sz="quarter" idx="13"/>
          </p:nvPr>
        </p:nvSpPr>
        <p:spPr>
          <a:xfrm>
            <a:off x="376519" y="1219200"/>
            <a:ext cx="7866333" cy="5075584"/>
          </a:xfrm>
        </p:spPr>
        <p:txBody>
          <a:bodyPr>
            <a:normAutofit/>
          </a:bodyPr>
          <a:lstStyle/>
          <a:p>
            <a:pPr indent="612000"/>
            <a:r>
              <a:rPr lang="zh-CN" altLang="en-US" dirty="0"/>
              <a:t>（</a:t>
            </a:r>
            <a:r>
              <a:rPr lang="en-US" altLang="zh-CN" dirty="0"/>
              <a:t>2</a:t>
            </a:r>
            <a:r>
              <a:rPr lang="zh-CN" altLang="en-US" dirty="0"/>
              <a:t>）内部权益性投资与筹资。</a:t>
            </a:r>
            <a:endParaRPr lang="en-US" altLang="zh-CN" dirty="0"/>
          </a:p>
          <a:p>
            <a:pPr indent="612000"/>
            <a:r>
              <a:rPr lang="zh-CN" altLang="en-US" dirty="0"/>
              <a:t>第一，内部权益性投资与权益性筹资现金收付抵销。</a:t>
            </a:r>
            <a:endParaRPr lang="en-US" altLang="zh-CN" dirty="0"/>
          </a:p>
          <a:p>
            <a:pPr indent="612000"/>
            <a:r>
              <a:rPr lang="zh-CN" altLang="en-US" dirty="0"/>
              <a:t>一方为权益性投资支付的现金，另一方为吸收权益性投资收到的现金。</a:t>
            </a:r>
            <a:endParaRPr lang="en-US" altLang="zh-CN" dirty="0"/>
          </a:p>
          <a:p>
            <a:pPr indent="612000"/>
            <a:r>
              <a:rPr lang="zh-CN" altLang="en-US" dirty="0"/>
              <a:t>即借记“投资支付的现金”或“取得子公司及其他营业单位支付的现金净额”，贷记“吸收投资收到的现金”。</a:t>
            </a:r>
            <a:endParaRPr lang="en-US" altLang="zh-CN" dirty="0"/>
          </a:p>
        </p:txBody>
      </p:sp>
    </p:spTree>
    <p:extLst>
      <p:ext uri="{BB962C8B-B14F-4D97-AF65-F5344CB8AC3E}">
        <p14:creationId xmlns:p14="http://schemas.microsoft.com/office/powerpoint/2010/main" val="34166987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现金流量表的编制与分析</a:t>
            </a:r>
          </a:p>
        </p:txBody>
      </p:sp>
      <p:sp>
        <p:nvSpPr>
          <p:cNvPr id="3" name="内容占位符 2"/>
          <p:cNvSpPr>
            <a:spLocks noGrp="1"/>
          </p:cNvSpPr>
          <p:nvPr>
            <p:ph sz="quarter" idx="13"/>
          </p:nvPr>
        </p:nvSpPr>
        <p:spPr>
          <a:xfrm>
            <a:off x="376519" y="1219200"/>
            <a:ext cx="7866333" cy="5075584"/>
          </a:xfrm>
        </p:spPr>
        <p:txBody>
          <a:bodyPr>
            <a:normAutofit/>
          </a:bodyPr>
          <a:lstStyle/>
          <a:p>
            <a:pPr indent="612000"/>
            <a:r>
              <a:rPr lang="zh-CN" altLang="en-US" dirty="0"/>
              <a:t>（</a:t>
            </a:r>
            <a:r>
              <a:rPr lang="en-US" altLang="zh-CN" dirty="0"/>
              <a:t>2</a:t>
            </a:r>
            <a:r>
              <a:rPr lang="zh-CN" altLang="en-US" dirty="0"/>
              <a:t>）内部权益性投资与筹资。</a:t>
            </a:r>
            <a:endParaRPr lang="en-US" altLang="zh-CN" dirty="0"/>
          </a:p>
          <a:p>
            <a:pPr indent="612000"/>
            <a:r>
              <a:rPr lang="zh-CN" altLang="en-US" dirty="0"/>
              <a:t>第二，内部权益性投资收益与权益性筹资费用现金收付相抵销。</a:t>
            </a:r>
            <a:endParaRPr lang="en-US" altLang="zh-CN" dirty="0"/>
          </a:p>
          <a:p>
            <a:pPr indent="612000"/>
            <a:r>
              <a:rPr lang="zh-CN" altLang="en-US" dirty="0"/>
              <a:t>一方为分得股利、利润收到的现金，另一方为分配股利、利润支付的现金。</a:t>
            </a:r>
            <a:endParaRPr lang="en-US" altLang="zh-CN" dirty="0"/>
          </a:p>
          <a:p>
            <a:pPr indent="612000"/>
            <a:r>
              <a:rPr lang="zh-CN" altLang="en-US" dirty="0"/>
              <a:t>应借记“分配股利、利润或偿付利息支付的现金”，贷记“取得投资收益收到的现金”。</a:t>
            </a:r>
            <a:endParaRPr lang="en-US" altLang="zh-CN" dirty="0"/>
          </a:p>
        </p:txBody>
      </p:sp>
    </p:spTree>
    <p:extLst>
      <p:ext uri="{BB962C8B-B14F-4D97-AF65-F5344CB8AC3E}">
        <p14:creationId xmlns:p14="http://schemas.microsoft.com/office/powerpoint/2010/main" val="13214968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现金流量表的编制与分析</a:t>
            </a:r>
          </a:p>
        </p:txBody>
      </p:sp>
      <p:sp>
        <p:nvSpPr>
          <p:cNvPr id="3" name="内容占位符 2"/>
          <p:cNvSpPr>
            <a:spLocks noGrp="1"/>
          </p:cNvSpPr>
          <p:nvPr>
            <p:ph sz="quarter" idx="13"/>
          </p:nvPr>
        </p:nvSpPr>
        <p:spPr>
          <a:xfrm>
            <a:off x="376519" y="1219200"/>
            <a:ext cx="7866333" cy="5075584"/>
          </a:xfrm>
        </p:spPr>
        <p:txBody>
          <a:bodyPr>
            <a:normAutofit/>
          </a:bodyPr>
          <a:lstStyle/>
          <a:p>
            <a:pPr indent="612000"/>
            <a:r>
              <a:rPr lang="zh-CN" altLang="en-US" dirty="0"/>
              <a:t>（</a:t>
            </a:r>
            <a:r>
              <a:rPr lang="en-US" altLang="zh-CN" dirty="0"/>
              <a:t>2</a:t>
            </a:r>
            <a:r>
              <a:rPr lang="zh-CN" altLang="en-US" dirty="0"/>
              <a:t>）内部权益性投资与筹资。</a:t>
            </a:r>
            <a:endParaRPr lang="en-US" altLang="zh-CN" dirty="0"/>
          </a:p>
          <a:p>
            <a:pPr indent="612000"/>
            <a:r>
              <a:rPr lang="zh-CN" altLang="en-US" dirty="0"/>
              <a:t>第三，内部权益性投资出售或转让的现金收付抵销。</a:t>
            </a:r>
            <a:endParaRPr lang="en-US" altLang="zh-CN" dirty="0"/>
          </a:p>
          <a:p>
            <a:pPr indent="612000"/>
            <a:r>
              <a:rPr lang="zh-CN" altLang="en-US" dirty="0"/>
              <a:t>如果出售或转让权益性投资给集团内其他成员企业，则后者为之付出的现金属于投资活动支付的现金，前者因此收到的现金属于投资活动收回的现金。</a:t>
            </a:r>
            <a:endParaRPr lang="en-US" altLang="zh-CN" dirty="0"/>
          </a:p>
          <a:p>
            <a:pPr indent="612000"/>
            <a:r>
              <a:rPr lang="zh-CN" altLang="en-US" dirty="0"/>
              <a:t>应借记“投资支付的现金”或“取得子公司及其他营业单位支付的现金净额”，贷记“收回投资收到的现金”或“处置子公司及其他营业单位收回的现金净额”。</a:t>
            </a:r>
            <a:endParaRPr lang="en-US" altLang="zh-CN" dirty="0"/>
          </a:p>
        </p:txBody>
      </p:sp>
    </p:spTree>
    <p:extLst>
      <p:ext uri="{BB962C8B-B14F-4D97-AF65-F5344CB8AC3E}">
        <p14:creationId xmlns:p14="http://schemas.microsoft.com/office/powerpoint/2010/main" val="27631568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a:t>答疑时间</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06069" y="4545106"/>
            <a:ext cx="3617259" cy="369332"/>
          </a:xfrm>
          <a:prstGeom prst="rect">
            <a:avLst/>
          </a:prstGeom>
          <a:noFill/>
        </p:spPr>
        <p:txBody>
          <a:bodyPr wrap="square" rtlCol="0">
            <a:spAutoFit/>
          </a:bodyPr>
          <a:lstStyle/>
          <a:p>
            <a:r>
              <a:rPr lang="en-US" altLang="zh-CN" dirty="0">
                <a:solidFill>
                  <a:srgbClr val="FF0000"/>
                </a:solidFill>
                <a:latin typeface="微软雅黑" pitchFamily="34" charset="-122"/>
                <a:ea typeface="微软雅黑" pitchFamily="34" charset="-122"/>
              </a:rPr>
              <a:t>VIP</a:t>
            </a:r>
            <a:r>
              <a:rPr lang="zh-CN" altLang="en-US" dirty="0">
                <a:solidFill>
                  <a:srgbClr val="FF0000"/>
                </a:solidFill>
                <a:latin typeface="微软雅黑" pitchFamily="34" charset="-122"/>
                <a:ea typeface="微软雅黑" pitchFamily="34" charset="-122"/>
              </a:rPr>
              <a:t>学员</a:t>
            </a:r>
            <a:r>
              <a:rPr lang="en-US" altLang="zh-CN" dirty="0">
                <a:solidFill>
                  <a:srgbClr val="FF0000"/>
                </a:solidFill>
                <a:latin typeface="微软雅黑" pitchFamily="34" charset="-122"/>
                <a:ea typeface="微软雅黑" pitchFamily="34" charset="-122"/>
              </a:rPr>
              <a:t>QQ</a:t>
            </a:r>
            <a:r>
              <a:rPr lang="zh-CN" altLang="en-US" dirty="0">
                <a:solidFill>
                  <a:srgbClr val="FF0000"/>
                </a:solidFill>
                <a:latin typeface="微软雅黑" pitchFamily="34" charset="-122"/>
                <a:ea typeface="微软雅黑" pitchFamily="34" charset="-122"/>
              </a:rPr>
              <a:t>交流群：</a:t>
            </a:r>
            <a:r>
              <a:rPr lang="en-US" altLang="zh-CN" dirty="0">
                <a:solidFill>
                  <a:srgbClr val="FF0000"/>
                </a:solidFill>
                <a:latin typeface="微软雅黑" pitchFamily="34" charset="-122"/>
                <a:ea typeface="微软雅黑" pitchFamily="34" charset="-122"/>
              </a:rPr>
              <a:t>749283858</a:t>
            </a:r>
            <a:endParaRPr lang="zh-CN" altLang="en-US" dirty="0">
              <a:solidFill>
                <a:srgbClr val="FF0000"/>
              </a:solidFill>
              <a:latin typeface="微软雅黑" pitchFamily="34" charset="-122"/>
              <a:ea typeface="微软雅黑" pitchFamily="34"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现金流量表的编制与分析</a:t>
            </a:r>
          </a:p>
        </p:txBody>
      </p:sp>
      <p:sp>
        <p:nvSpPr>
          <p:cNvPr id="3" name="内容占位符 2"/>
          <p:cNvSpPr>
            <a:spLocks noGrp="1"/>
          </p:cNvSpPr>
          <p:nvPr>
            <p:ph sz="quarter" idx="13"/>
          </p:nvPr>
        </p:nvSpPr>
        <p:spPr>
          <a:xfrm>
            <a:off x="376519" y="1033671"/>
            <a:ext cx="9085533" cy="5261112"/>
          </a:xfrm>
        </p:spPr>
        <p:txBody>
          <a:bodyPr>
            <a:normAutofit/>
          </a:bodyPr>
          <a:lstStyle/>
          <a:p>
            <a:pPr indent="612000"/>
            <a:r>
              <a:rPr lang="zh-CN" altLang="en-US" dirty="0">
                <a:solidFill>
                  <a:srgbClr val="FFC000"/>
                </a:solidFill>
              </a:rPr>
              <a:t>第四章  合并现金流量表的编制</a:t>
            </a:r>
            <a:endParaRPr lang="en-US" altLang="zh-CN" dirty="0">
              <a:solidFill>
                <a:srgbClr val="FFC000"/>
              </a:solidFill>
            </a:endParaRPr>
          </a:p>
          <a:p>
            <a:pPr marL="0" indent="612000">
              <a:buNone/>
            </a:pPr>
            <a:endParaRPr lang="en-US" altLang="zh-CN" dirty="0">
              <a:solidFill>
                <a:srgbClr val="FFC000"/>
              </a:solidFill>
            </a:endParaRPr>
          </a:p>
          <a:p>
            <a:pPr marL="0" indent="612000">
              <a:buNone/>
            </a:pPr>
            <a:r>
              <a:rPr lang="zh-CN" altLang="en-US" dirty="0">
                <a:solidFill>
                  <a:srgbClr val="FFC000"/>
                </a:solidFill>
              </a:rPr>
              <a:t>一、合并现金流量表概述</a:t>
            </a:r>
            <a:endParaRPr lang="en-US" altLang="zh-CN" dirty="0">
              <a:solidFill>
                <a:srgbClr val="FFC000"/>
              </a:solidFill>
            </a:endParaRPr>
          </a:p>
          <a:p>
            <a:pPr marL="0" indent="612000">
              <a:buNone/>
            </a:pPr>
            <a:r>
              <a:rPr lang="zh-CN" altLang="en-US" dirty="0">
                <a:solidFill>
                  <a:srgbClr val="FFC000"/>
                </a:solidFill>
              </a:rPr>
              <a:t>二、合并现金流量表的编制方法</a:t>
            </a:r>
            <a:endParaRPr lang="en-US" altLang="zh-CN" dirty="0">
              <a:solidFill>
                <a:srgbClr val="FFC000"/>
              </a:solidFill>
            </a:endParaRPr>
          </a:p>
          <a:p>
            <a:pPr marL="0" indent="612000">
              <a:buNone/>
            </a:pPr>
            <a:r>
              <a:rPr lang="zh-CN" altLang="en-US" dirty="0">
                <a:solidFill>
                  <a:srgbClr val="FFC000"/>
                </a:solidFill>
              </a:rPr>
              <a:t>三、合并现金流量表的编制步骤</a:t>
            </a:r>
            <a:endParaRPr lang="en-US" altLang="zh-CN" dirty="0">
              <a:solidFill>
                <a:srgbClr val="FFC000"/>
              </a:solidFill>
            </a:endParaRPr>
          </a:p>
          <a:p>
            <a:pPr marL="0" indent="612000">
              <a:buNone/>
            </a:pPr>
            <a:r>
              <a:rPr lang="zh-CN" altLang="en-US" dirty="0"/>
              <a:t>四、合并现金流量表的抵销</a:t>
            </a:r>
            <a:endParaRPr lang="en-US" altLang="zh-CN" dirty="0"/>
          </a:p>
          <a:p>
            <a:pPr marL="0" indent="612000">
              <a:buNone/>
            </a:pPr>
            <a:r>
              <a:rPr lang="zh-CN" altLang="en-US" dirty="0"/>
              <a:t>五、合并现金流量表编制的特殊问题</a:t>
            </a:r>
            <a:endParaRPr lang="en-US" altLang="zh-CN" dirty="0"/>
          </a:p>
          <a:p>
            <a:pPr marL="0" indent="612000">
              <a:buNone/>
            </a:pPr>
            <a:endParaRPr lang="en-US" altLang="zh-CN" dirty="0"/>
          </a:p>
          <a:p>
            <a:pPr marL="0" indent="612000">
              <a:buNone/>
            </a:pPr>
            <a:r>
              <a:rPr lang="zh-CN" altLang="en-US" dirty="0"/>
              <a:t>本节课讲一、二、三个问题。</a:t>
            </a:r>
            <a:endParaRPr lang="en-US" altLang="zh-CN" dirty="0"/>
          </a:p>
        </p:txBody>
      </p:sp>
    </p:spTree>
    <p:extLst>
      <p:ext uri="{BB962C8B-B14F-4D97-AF65-F5344CB8AC3E}">
        <p14:creationId xmlns:p14="http://schemas.microsoft.com/office/powerpoint/2010/main" val="1741331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现金流量表的编制与分析</a:t>
            </a:r>
          </a:p>
        </p:txBody>
      </p:sp>
      <p:sp>
        <p:nvSpPr>
          <p:cNvPr id="3" name="内容占位符 2"/>
          <p:cNvSpPr>
            <a:spLocks noGrp="1"/>
          </p:cNvSpPr>
          <p:nvPr>
            <p:ph sz="quarter" idx="13"/>
          </p:nvPr>
        </p:nvSpPr>
        <p:spPr>
          <a:xfrm>
            <a:off x="376519" y="1086679"/>
            <a:ext cx="9085533" cy="5208104"/>
          </a:xfrm>
        </p:spPr>
        <p:txBody>
          <a:bodyPr>
            <a:normAutofit/>
          </a:bodyPr>
          <a:lstStyle/>
          <a:p>
            <a:pPr marL="0" indent="612000">
              <a:buNone/>
            </a:pPr>
            <a:r>
              <a:rPr lang="zh-CN" altLang="en-US" dirty="0"/>
              <a:t>一、合并现金流量表概述</a:t>
            </a:r>
            <a:endParaRPr lang="en-US" altLang="zh-CN" dirty="0"/>
          </a:p>
          <a:p>
            <a:pPr marL="0" indent="612000">
              <a:buNone/>
            </a:pPr>
            <a:r>
              <a:rPr lang="en-US" altLang="zh-CN" dirty="0"/>
              <a:t>1</a:t>
            </a:r>
            <a:r>
              <a:rPr lang="zh-CN" altLang="en-US" dirty="0"/>
              <a:t>、合并现金流量表是合并财务报表的组成部分</a:t>
            </a:r>
            <a:endParaRPr lang="en-US" altLang="zh-CN" dirty="0"/>
          </a:p>
          <a:p>
            <a:pPr marL="0" indent="612000">
              <a:buNone/>
            </a:pPr>
            <a:r>
              <a:rPr lang="zh-CN" altLang="en-US" dirty="0"/>
              <a:t>合并财务报表：反映母公司和其全部子公司形成的企业集团整体财务状况、经营成果和现金流量的报表。</a:t>
            </a:r>
            <a:endParaRPr lang="en-US" altLang="zh-CN" dirty="0"/>
          </a:p>
          <a:p>
            <a:pPr marL="0" indent="612000">
              <a:buNone/>
            </a:pPr>
            <a:r>
              <a:rPr lang="zh-CN" altLang="en-US" dirty="0"/>
              <a:t>合并财务报表包括：</a:t>
            </a:r>
            <a:endParaRPr lang="en-US" altLang="zh-CN" dirty="0"/>
          </a:p>
          <a:p>
            <a:pPr marL="0" indent="612000">
              <a:buNone/>
            </a:pPr>
            <a:r>
              <a:rPr lang="zh-CN" altLang="en-US" sz="2000" dirty="0"/>
              <a:t>（</a:t>
            </a:r>
            <a:r>
              <a:rPr lang="en-US" altLang="zh-CN" sz="2000" dirty="0"/>
              <a:t>1</a:t>
            </a:r>
            <a:r>
              <a:rPr lang="zh-CN" altLang="en-US" sz="2000" dirty="0"/>
              <a:t>）合并资产负债表</a:t>
            </a:r>
            <a:endParaRPr lang="en-US" altLang="zh-CN" sz="2000" dirty="0"/>
          </a:p>
          <a:p>
            <a:pPr marL="0" indent="612000">
              <a:buNone/>
            </a:pPr>
            <a:r>
              <a:rPr lang="zh-CN" altLang="en-US" sz="2000" dirty="0"/>
              <a:t>（</a:t>
            </a:r>
            <a:r>
              <a:rPr lang="en-US" altLang="zh-CN" sz="2000" dirty="0"/>
              <a:t>2</a:t>
            </a:r>
            <a:r>
              <a:rPr lang="zh-CN" altLang="en-US" sz="2000" dirty="0"/>
              <a:t>）合并利润表</a:t>
            </a:r>
            <a:endParaRPr lang="en-US" altLang="zh-CN" sz="2000" dirty="0"/>
          </a:p>
          <a:p>
            <a:pPr marL="0" indent="612000">
              <a:buNone/>
            </a:pPr>
            <a:r>
              <a:rPr lang="zh-CN" altLang="en-US" sz="2000" dirty="0">
                <a:solidFill>
                  <a:srgbClr val="FFC000"/>
                </a:solidFill>
              </a:rPr>
              <a:t>（</a:t>
            </a:r>
            <a:r>
              <a:rPr lang="en-US" altLang="zh-CN" sz="2000" dirty="0">
                <a:solidFill>
                  <a:srgbClr val="FFC000"/>
                </a:solidFill>
              </a:rPr>
              <a:t>3</a:t>
            </a:r>
            <a:r>
              <a:rPr lang="zh-CN" altLang="en-US" sz="2000" dirty="0">
                <a:solidFill>
                  <a:srgbClr val="FFC000"/>
                </a:solidFill>
              </a:rPr>
              <a:t>）合并现金流量表</a:t>
            </a:r>
            <a:endParaRPr lang="en-US" altLang="zh-CN" sz="2000" dirty="0">
              <a:solidFill>
                <a:srgbClr val="FFC000"/>
              </a:solidFill>
            </a:endParaRPr>
          </a:p>
          <a:p>
            <a:pPr marL="0" indent="612000">
              <a:buNone/>
            </a:pPr>
            <a:r>
              <a:rPr lang="zh-CN" altLang="en-US" sz="2000" dirty="0"/>
              <a:t>（</a:t>
            </a:r>
            <a:r>
              <a:rPr lang="en-US" altLang="zh-CN" sz="2000" dirty="0"/>
              <a:t>4</a:t>
            </a:r>
            <a:r>
              <a:rPr lang="zh-CN" altLang="en-US" sz="2000" dirty="0"/>
              <a:t>）合并所有者权益（或股东权益）变动表</a:t>
            </a:r>
            <a:endParaRPr lang="en-US" altLang="zh-CN" sz="2000" dirty="0"/>
          </a:p>
          <a:p>
            <a:pPr marL="0" indent="612000">
              <a:buNone/>
            </a:pPr>
            <a:r>
              <a:rPr lang="zh-CN" altLang="en-US" sz="2000" dirty="0"/>
              <a:t>（</a:t>
            </a:r>
            <a:r>
              <a:rPr lang="en-US" altLang="zh-CN" sz="2000" dirty="0"/>
              <a:t>5</a:t>
            </a:r>
            <a:r>
              <a:rPr lang="zh-CN" altLang="en-US" sz="2000" dirty="0"/>
              <a:t>）附注</a:t>
            </a:r>
            <a:endParaRPr lang="en-US" altLang="zh-CN" sz="2000" dirty="0"/>
          </a:p>
        </p:txBody>
      </p:sp>
    </p:spTree>
    <p:extLst>
      <p:ext uri="{BB962C8B-B14F-4D97-AF65-F5344CB8AC3E}">
        <p14:creationId xmlns:p14="http://schemas.microsoft.com/office/powerpoint/2010/main" val="3543632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现金流量表的编制与分析</a:t>
            </a:r>
          </a:p>
        </p:txBody>
      </p:sp>
      <p:sp>
        <p:nvSpPr>
          <p:cNvPr id="3" name="内容占位符 2"/>
          <p:cNvSpPr>
            <a:spLocks noGrp="1"/>
          </p:cNvSpPr>
          <p:nvPr>
            <p:ph sz="quarter" idx="13"/>
          </p:nvPr>
        </p:nvSpPr>
        <p:spPr>
          <a:xfrm>
            <a:off x="376519" y="1245704"/>
            <a:ext cx="7866333" cy="5049079"/>
          </a:xfrm>
        </p:spPr>
        <p:txBody>
          <a:bodyPr>
            <a:normAutofit/>
          </a:bodyPr>
          <a:lstStyle/>
          <a:p>
            <a:pPr indent="612000"/>
            <a:r>
              <a:rPr lang="zh-CN" altLang="en-US" dirty="0"/>
              <a:t>一、合并现金流量表概述</a:t>
            </a:r>
            <a:endParaRPr lang="en-US" altLang="zh-CN" dirty="0"/>
          </a:p>
          <a:p>
            <a:pPr indent="612000"/>
            <a:r>
              <a:rPr lang="en-US" altLang="zh-CN" dirty="0"/>
              <a:t>1</a:t>
            </a:r>
            <a:r>
              <a:rPr lang="zh-CN" altLang="en-US" dirty="0"/>
              <a:t>、合并现金流量表是合并财务报表的组成部分</a:t>
            </a:r>
            <a:endParaRPr lang="en-US" altLang="zh-CN" dirty="0"/>
          </a:p>
          <a:p>
            <a:pPr marL="0" indent="612000">
              <a:buNone/>
            </a:pPr>
            <a:endParaRPr lang="en-US" altLang="zh-CN" dirty="0"/>
          </a:p>
          <a:p>
            <a:pPr marL="0" indent="612000">
              <a:buNone/>
            </a:pPr>
            <a:r>
              <a:rPr lang="zh-CN" altLang="en-US" dirty="0"/>
              <a:t>对于集团公司，合并现金流量表反映整个集团在某一时期内的现金流量情况。</a:t>
            </a:r>
            <a:endParaRPr lang="en-US" altLang="zh-CN" dirty="0"/>
          </a:p>
        </p:txBody>
      </p:sp>
    </p:spTree>
    <p:extLst>
      <p:ext uri="{BB962C8B-B14F-4D97-AF65-F5344CB8AC3E}">
        <p14:creationId xmlns:p14="http://schemas.microsoft.com/office/powerpoint/2010/main" val="409508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现金流量表的编制与分析</a:t>
            </a:r>
          </a:p>
        </p:txBody>
      </p:sp>
      <p:sp>
        <p:nvSpPr>
          <p:cNvPr id="3" name="内容占位符 2"/>
          <p:cNvSpPr>
            <a:spLocks noGrp="1"/>
          </p:cNvSpPr>
          <p:nvPr>
            <p:ph sz="quarter" idx="13"/>
          </p:nvPr>
        </p:nvSpPr>
        <p:spPr>
          <a:xfrm>
            <a:off x="376519" y="993914"/>
            <a:ext cx="7866333" cy="5300870"/>
          </a:xfrm>
        </p:spPr>
        <p:txBody>
          <a:bodyPr>
            <a:normAutofit/>
          </a:bodyPr>
          <a:lstStyle/>
          <a:p>
            <a:pPr indent="612000"/>
            <a:r>
              <a:rPr lang="zh-CN" altLang="en-US" dirty="0"/>
              <a:t>一、合并现金流量表概述</a:t>
            </a:r>
            <a:endParaRPr lang="en-US" altLang="zh-CN" dirty="0"/>
          </a:p>
          <a:p>
            <a:pPr indent="612000"/>
            <a:r>
              <a:rPr lang="en-US" altLang="zh-CN" dirty="0"/>
              <a:t>2</a:t>
            </a:r>
            <a:r>
              <a:rPr lang="zh-CN" altLang="en-US" dirty="0"/>
              <a:t>、编制合并现金流量表的基本要求</a:t>
            </a:r>
            <a:endParaRPr lang="en-US" altLang="zh-CN" dirty="0"/>
          </a:p>
          <a:p>
            <a:pPr indent="612000"/>
            <a:r>
              <a:rPr lang="zh-CN" altLang="en-US" dirty="0"/>
              <a:t>（</a:t>
            </a:r>
            <a:r>
              <a:rPr lang="en-US" altLang="zh-CN" dirty="0"/>
              <a:t>1</a:t>
            </a:r>
            <a:r>
              <a:rPr lang="zh-CN" altLang="en-US" dirty="0"/>
              <a:t>）当期母公司与子公司、子公司相互之间以现金投资或收购股权增加的投资所产生的现金流量应当抵销。</a:t>
            </a:r>
            <a:endParaRPr lang="en-US" altLang="zh-CN" dirty="0"/>
          </a:p>
          <a:p>
            <a:pPr indent="612000"/>
            <a:r>
              <a:rPr lang="zh-CN" altLang="en-US" dirty="0"/>
              <a:t>（</a:t>
            </a:r>
            <a:r>
              <a:rPr lang="en-US" altLang="zh-CN" dirty="0"/>
              <a:t>2</a:t>
            </a:r>
            <a:r>
              <a:rPr lang="zh-CN" altLang="en-US" dirty="0"/>
              <a:t>）当期母公司与子公司、子公司相互之间取得投资收益、利息收入收到的现金，应当与分配股利、利润或偿付利息支付的现金相互抵销。</a:t>
            </a:r>
            <a:endParaRPr lang="en-US" altLang="zh-CN" dirty="0"/>
          </a:p>
          <a:p>
            <a:pPr indent="612000"/>
            <a:endParaRPr lang="en-US" altLang="zh-CN" dirty="0"/>
          </a:p>
        </p:txBody>
      </p:sp>
    </p:spTree>
    <p:extLst>
      <p:ext uri="{BB962C8B-B14F-4D97-AF65-F5344CB8AC3E}">
        <p14:creationId xmlns:p14="http://schemas.microsoft.com/office/powerpoint/2010/main" val="445067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现金流量表的编制与分析</a:t>
            </a:r>
          </a:p>
        </p:txBody>
      </p:sp>
      <p:sp>
        <p:nvSpPr>
          <p:cNvPr id="3" name="内容占位符 2"/>
          <p:cNvSpPr>
            <a:spLocks noGrp="1"/>
          </p:cNvSpPr>
          <p:nvPr>
            <p:ph sz="quarter" idx="13"/>
          </p:nvPr>
        </p:nvSpPr>
        <p:spPr>
          <a:xfrm>
            <a:off x="376519" y="993914"/>
            <a:ext cx="7866333" cy="5300870"/>
          </a:xfrm>
        </p:spPr>
        <p:txBody>
          <a:bodyPr>
            <a:normAutofit/>
          </a:bodyPr>
          <a:lstStyle/>
          <a:p>
            <a:pPr indent="612000"/>
            <a:r>
              <a:rPr lang="zh-CN" altLang="en-US" dirty="0"/>
              <a:t>一、合并现金流量表概述</a:t>
            </a:r>
            <a:endParaRPr lang="en-US" altLang="zh-CN" dirty="0"/>
          </a:p>
          <a:p>
            <a:pPr indent="612000"/>
            <a:r>
              <a:rPr lang="en-US" altLang="zh-CN" dirty="0"/>
              <a:t>2</a:t>
            </a:r>
            <a:r>
              <a:rPr lang="zh-CN" altLang="en-US" dirty="0"/>
              <a:t>、编制合并现金流量表的基本要求</a:t>
            </a:r>
            <a:endParaRPr lang="en-US" altLang="zh-CN" dirty="0"/>
          </a:p>
          <a:p>
            <a:pPr indent="612000"/>
            <a:r>
              <a:rPr lang="zh-CN" altLang="en-US" dirty="0"/>
              <a:t>（</a:t>
            </a:r>
            <a:r>
              <a:rPr lang="en-US" altLang="zh-CN" dirty="0"/>
              <a:t>3</a:t>
            </a:r>
            <a:r>
              <a:rPr lang="zh-CN" altLang="en-US" dirty="0"/>
              <a:t>）当期母公司与子公司、子公司相互之间以现金结算债权与债务所产生的现金流量应当抵销。</a:t>
            </a:r>
            <a:endParaRPr lang="en-US" altLang="zh-CN" dirty="0"/>
          </a:p>
          <a:p>
            <a:pPr indent="612000"/>
            <a:r>
              <a:rPr lang="zh-CN" altLang="en-US" dirty="0"/>
              <a:t>（</a:t>
            </a:r>
            <a:r>
              <a:rPr lang="en-US" altLang="zh-CN" dirty="0"/>
              <a:t>4</a:t>
            </a:r>
            <a:r>
              <a:rPr lang="zh-CN" altLang="en-US" dirty="0"/>
              <a:t>）当期母公司与子公司、子公司相互之间商品购销所产生的现金流量应当抵销。</a:t>
            </a:r>
            <a:endParaRPr lang="en-US" altLang="zh-CN" dirty="0"/>
          </a:p>
        </p:txBody>
      </p:sp>
    </p:spTree>
    <p:extLst>
      <p:ext uri="{BB962C8B-B14F-4D97-AF65-F5344CB8AC3E}">
        <p14:creationId xmlns:p14="http://schemas.microsoft.com/office/powerpoint/2010/main" val="4054645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现金流量表的编制与分析</a:t>
            </a:r>
          </a:p>
        </p:txBody>
      </p:sp>
      <p:sp>
        <p:nvSpPr>
          <p:cNvPr id="3" name="内容占位符 2"/>
          <p:cNvSpPr>
            <a:spLocks noGrp="1"/>
          </p:cNvSpPr>
          <p:nvPr>
            <p:ph sz="quarter" idx="13"/>
          </p:nvPr>
        </p:nvSpPr>
        <p:spPr>
          <a:xfrm>
            <a:off x="376519" y="993914"/>
            <a:ext cx="7866333" cy="5300870"/>
          </a:xfrm>
        </p:spPr>
        <p:txBody>
          <a:bodyPr>
            <a:normAutofit/>
          </a:bodyPr>
          <a:lstStyle/>
          <a:p>
            <a:pPr indent="612000"/>
            <a:r>
              <a:rPr lang="zh-CN" altLang="en-US" dirty="0"/>
              <a:t>一、合并现金流量表概述</a:t>
            </a:r>
            <a:endParaRPr lang="en-US" altLang="zh-CN" dirty="0"/>
          </a:p>
          <a:p>
            <a:pPr indent="612000"/>
            <a:r>
              <a:rPr lang="en-US" altLang="zh-CN" dirty="0"/>
              <a:t>2</a:t>
            </a:r>
            <a:r>
              <a:rPr lang="zh-CN" altLang="en-US" dirty="0"/>
              <a:t>、编制合并现金流量表的基本要求</a:t>
            </a:r>
            <a:endParaRPr lang="en-US" altLang="zh-CN" dirty="0"/>
          </a:p>
          <a:p>
            <a:pPr indent="612000"/>
            <a:r>
              <a:rPr lang="zh-CN" altLang="en-US" dirty="0"/>
              <a:t>（</a:t>
            </a:r>
            <a:r>
              <a:rPr lang="en-US" altLang="zh-CN" dirty="0"/>
              <a:t>5</a:t>
            </a:r>
            <a:r>
              <a:rPr lang="zh-CN" altLang="en-US" dirty="0"/>
              <a:t>）当期母公司与子公司、子公司相互之间处置固定资产、无形资产和其他长期资产收回的现金净额，应当与购建固定资产、无形资产和其他长期资产支付的现金相互抵销。</a:t>
            </a:r>
            <a:endParaRPr lang="en-US" altLang="zh-CN" dirty="0"/>
          </a:p>
          <a:p>
            <a:pPr indent="612000"/>
            <a:r>
              <a:rPr lang="zh-CN" altLang="en-US" dirty="0"/>
              <a:t>（</a:t>
            </a:r>
            <a:r>
              <a:rPr lang="en-US" altLang="zh-CN" dirty="0"/>
              <a:t>6</a:t>
            </a:r>
            <a:r>
              <a:rPr lang="zh-CN" altLang="en-US" dirty="0"/>
              <a:t>）当期母公司与子公司、子公司相互之间发生的其他内部交易所产生的现金流量应当抵销。</a:t>
            </a:r>
            <a:endParaRPr lang="en-US" altLang="zh-CN" dirty="0"/>
          </a:p>
        </p:txBody>
      </p:sp>
    </p:spTree>
    <p:extLst>
      <p:ext uri="{BB962C8B-B14F-4D97-AF65-F5344CB8AC3E}">
        <p14:creationId xmlns:p14="http://schemas.microsoft.com/office/powerpoint/2010/main" val="1872277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现金流量表的编制与分析</a:t>
            </a:r>
          </a:p>
        </p:txBody>
      </p:sp>
      <p:sp>
        <p:nvSpPr>
          <p:cNvPr id="3" name="内容占位符 2"/>
          <p:cNvSpPr>
            <a:spLocks noGrp="1"/>
          </p:cNvSpPr>
          <p:nvPr>
            <p:ph sz="quarter" idx="13"/>
          </p:nvPr>
        </p:nvSpPr>
        <p:spPr>
          <a:xfrm>
            <a:off x="376519" y="993914"/>
            <a:ext cx="7866333" cy="5300870"/>
          </a:xfrm>
        </p:spPr>
        <p:txBody>
          <a:bodyPr>
            <a:normAutofit/>
          </a:bodyPr>
          <a:lstStyle/>
          <a:p>
            <a:pPr indent="612000"/>
            <a:r>
              <a:rPr lang="zh-CN" altLang="en-US" dirty="0"/>
              <a:t>一、合并现金流量表概述</a:t>
            </a:r>
            <a:endParaRPr lang="en-US" altLang="zh-CN" dirty="0"/>
          </a:p>
          <a:p>
            <a:pPr indent="612000"/>
            <a:r>
              <a:rPr lang="en-US" altLang="zh-CN" dirty="0"/>
              <a:t>3</a:t>
            </a:r>
            <a:r>
              <a:rPr lang="zh-CN" altLang="en-US" dirty="0"/>
              <a:t>、合并现金流量表的合并范围</a:t>
            </a:r>
            <a:endParaRPr lang="en-US" altLang="zh-CN" dirty="0"/>
          </a:p>
          <a:p>
            <a:pPr indent="612000"/>
            <a:r>
              <a:rPr lang="zh-CN" altLang="en-US" dirty="0"/>
              <a:t>（</a:t>
            </a:r>
            <a:r>
              <a:rPr lang="en-US" altLang="zh-CN" dirty="0"/>
              <a:t>1</a:t>
            </a:r>
            <a:r>
              <a:rPr lang="zh-CN" altLang="en-US" dirty="0"/>
              <a:t>）应当纳入合并范围的企业</a:t>
            </a:r>
            <a:endParaRPr lang="en-US" altLang="zh-CN" dirty="0"/>
          </a:p>
          <a:p>
            <a:pPr indent="612000"/>
            <a:r>
              <a:rPr lang="zh-CN" altLang="en-US" dirty="0"/>
              <a:t>合并现金流量表的合并范围应当以控制为基础予以确定，合并范围包括母公司及所有由母公司控制的公司。</a:t>
            </a:r>
            <a:endParaRPr lang="en-US" altLang="zh-CN" dirty="0"/>
          </a:p>
        </p:txBody>
      </p:sp>
    </p:spTree>
    <p:extLst>
      <p:ext uri="{BB962C8B-B14F-4D97-AF65-F5344CB8AC3E}">
        <p14:creationId xmlns:p14="http://schemas.microsoft.com/office/powerpoint/2010/main" val="2832389473"/>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6342</TotalTime>
  <Words>1993</Words>
  <Application>Microsoft Office PowerPoint</Application>
  <PresentationFormat>宽屏</PresentationFormat>
  <Paragraphs>142</Paragraphs>
  <Slides>27</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27</vt:i4>
      </vt:variant>
    </vt:vector>
  </HeadingPairs>
  <TitlesOfParts>
    <vt:vector size="34" baseType="lpstr">
      <vt:lpstr>等线</vt:lpstr>
      <vt:lpstr>等线 Light</vt:lpstr>
      <vt:lpstr>宋体</vt:lpstr>
      <vt:lpstr>微软雅黑</vt:lpstr>
      <vt:lpstr>Arial</vt:lpstr>
      <vt:lpstr>Wingdings</vt:lpstr>
      <vt:lpstr>Office 主题​​</vt:lpstr>
      <vt:lpstr>2018│资金管理系列二：现金流量表的编制与分析 公开课</vt:lpstr>
      <vt:lpstr>现金流量表的编制与分析</vt:lpstr>
      <vt:lpstr>现金流量表的编制与分析</vt:lpstr>
      <vt:lpstr>现金流量表的编制与分析</vt:lpstr>
      <vt:lpstr>现金流量表的编制与分析</vt:lpstr>
      <vt:lpstr>现金流量表的编制与分析</vt:lpstr>
      <vt:lpstr>现金流量表的编制与分析</vt:lpstr>
      <vt:lpstr>现金流量表的编制与分析</vt:lpstr>
      <vt:lpstr>现金流量表的编制与分析</vt:lpstr>
      <vt:lpstr>现金流量表的编制与分析</vt:lpstr>
      <vt:lpstr>现金流量表的编制与分析</vt:lpstr>
      <vt:lpstr>现金流量表的编制与分析</vt:lpstr>
      <vt:lpstr>现金流量表的编制与分析</vt:lpstr>
      <vt:lpstr>现金流量表的编制与分析</vt:lpstr>
      <vt:lpstr>现金流量表的编制与分析</vt:lpstr>
      <vt:lpstr>现金流量表的编制与分析</vt:lpstr>
      <vt:lpstr>现金流量表的编制与分析</vt:lpstr>
      <vt:lpstr>现金流量表的编制与分析</vt:lpstr>
      <vt:lpstr>现金流量表的编制与分析</vt:lpstr>
      <vt:lpstr>现金流量表的编制与分析</vt:lpstr>
      <vt:lpstr>现金流量表的编制与分析</vt:lpstr>
      <vt:lpstr>现金流量表的编制与分析</vt:lpstr>
      <vt:lpstr>现金流量表的编制与分析</vt:lpstr>
      <vt:lpstr>现金流量表的编制与分析</vt:lpstr>
      <vt:lpstr>现金流量表的编制与分析</vt:lpstr>
      <vt:lpstr>答疑时间</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2018新大纲│中级会计职称 《财务管理》</dc:title>
  <dc:creator>Administrator</dc:creator>
  <cp:lastModifiedBy>AutoBVT</cp:lastModifiedBy>
  <cp:revision>414</cp:revision>
  <dcterms:created xsi:type="dcterms:W3CDTF">2018-02-07T02:07:00Z</dcterms:created>
  <dcterms:modified xsi:type="dcterms:W3CDTF">2018-07-01T06:17:03Z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2052-10.1.0.7224</vt:lpwstr>
  </property>
</Properties>
</file>