
<file path=[Content_Types].xml><?xml version="1.0" encoding="utf-8"?>
<Types xmlns="http://schemas.openxmlformats.org/package/2006/content-types">
  <Default Extension="jpeg" ContentType="image/jpeg"/>
  <Default Extension="JPG" ContentType="image/.jpg"/>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comments/comment1.xml" ContentType="application/vnd.openxmlformats-officedocument.presentationml.comments+xml"/>
  <Override PartName="/ppt/diagrams/colors1.xml" ContentType="application/vnd.openxmlformats-officedocument.drawingml.diagramColors+xml"/>
  <Override PartName="/ppt/diagrams/colors2.xml" ContentType="application/vnd.openxmlformats-officedocument.drawingml.diagramColors+xml"/>
  <Override PartName="/ppt/diagrams/data1.xml" ContentType="application/vnd.openxmlformats-officedocument.drawingml.diagramData+xml"/>
  <Override PartName="/ppt/diagrams/data2.xml" ContentType="application/vnd.openxmlformats-officedocument.drawingml.diagramData+xml"/>
  <Override PartName="/ppt/diagrams/drawing1.xml" ContentType="application/vnd.ms-office.drawingml.diagramDrawing+xml"/>
  <Override PartName="/ppt/diagrams/drawing2.xml" ContentType="application/vnd.ms-office.drawingml.diagramDrawing+xml"/>
  <Override PartName="/ppt/diagrams/layout1.xml" ContentType="application/vnd.openxmlformats-officedocument.drawingml.diagramLayout+xml"/>
  <Override PartName="/ppt/diagrams/layout2.xml" ContentType="application/vnd.openxmlformats-officedocument.drawingml.diagramLayout+xml"/>
  <Override PartName="/ppt/diagrams/quickStyle1.xml" ContentType="application/vnd.openxmlformats-officedocument.drawingml.diagramStyle+xml"/>
  <Override PartName="/ppt/diagrams/quickStyle2.xml" ContentType="application/vnd.openxmlformats-officedocument.drawingml.diagramStyle+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7"/>
  </p:notesMasterIdLst>
  <p:sldIdLst>
    <p:sldId id="258" r:id="rId3"/>
    <p:sldId id="274" r:id="rId4"/>
    <p:sldId id="546" r:id="rId5"/>
    <p:sldId id="362" r:id="rId6"/>
    <p:sldId id="581" r:id="rId8"/>
    <p:sldId id="588" r:id="rId9"/>
    <p:sldId id="592" r:id="rId10"/>
    <p:sldId id="593" r:id="rId11"/>
    <p:sldId id="475" r:id="rId12"/>
    <p:sldId id="476" r:id="rId13"/>
    <p:sldId id="265" r:id="rId14"/>
    <p:sldId id="290" r:id="rId15"/>
    <p:sldId id="363" r:id="rId16"/>
    <p:sldId id="732" r:id="rId17"/>
    <p:sldId id="292" r:id="rId18"/>
    <p:sldId id="626" r:id="rId19"/>
    <p:sldId id="627" r:id="rId20"/>
    <p:sldId id="297" r:id="rId21"/>
    <p:sldId id="327" r:id="rId22"/>
    <p:sldId id="328" r:id="rId23"/>
    <p:sldId id="329" r:id="rId24"/>
    <p:sldId id="749" r:id="rId25"/>
    <p:sldId id="653" r:id="rId26"/>
    <p:sldId id="744" r:id="rId27"/>
    <p:sldId id="745" r:id="rId28"/>
    <p:sldId id="746" r:id="rId29"/>
    <p:sldId id="747" r:id="rId30"/>
    <p:sldId id="748" r:id="rId31"/>
    <p:sldId id="308" r:id="rId32"/>
    <p:sldId id="269" r:id="rId33"/>
    <p:sldId id="733" r:id="rId34"/>
    <p:sldId id="373" r:id="rId35"/>
    <p:sldId id="315" r:id="rId36"/>
    <p:sldId id="316" r:id="rId37"/>
    <p:sldId id="271" r:id="rId38"/>
    <p:sldId id="605" r:id="rId39"/>
    <p:sldId id="606" r:id="rId40"/>
    <p:sldId id="318" r:id="rId41"/>
    <p:sldId id="607" r:id="rId42"/>
    <p:sldId id="726" r:id="rId43"/>
    <p:sldId id="608" r:id="rId44"/>
    <p:sldId id="330" r:id="rId45"/>
    <p:sldId id="611" r:id="rId46"/>
    <p:sldId id="612" r:id="rId47"/>
    <p:sldId id="333" r:id="rId48"/>
    <p:sldId id="654" r:id="rId49"/>
    <p:sldId id="631" r:id="rId50"/>
    <p:sldId id="337" r:id="rId51"/>
    <p:sldId id="633" r:id="rId52"/>
    <p:sldId id="339" r:id="rId53"/>
    <p:sldId id="617" r:id="rId54"/>
    <p:sldId id="655" r:id="rId55"/>
    <p:sldId id="656" r:id="rId56"/>
    <p:sldId id="657" r:id="rId57"/>
    <p:sldId id="425" r:id="rId58"/>
    <p:sldId id="658" r:id="rId59"/>
    <p:sldId id="659" r:id="rId60"/>
    <p:sldId id="660" r:id="rId61"/>
    <p:sldId id="661" r:id="rId62"/>
    <p:sldId id="662" r:id="rId63"/>
    <p:sldId id="663" r:id="rId64"/>
    <p:sldId id="664" r:id="rId65"/>
    <p:sldId id="665" r:id="rId66"/>
    <p:sldId id="666" r:id="rId67"/>
    <p:sldId id="667" r:id="rId68"/>
    <p:sldId id="668" r:id="rId69"/>
    <p:sldId id="669" r:id="rId70"/>
    <p:sldId id="670" r:id="rId71"/>
    <p:sldId id="671" r:id="rId72"/>
    <p:sldId id="672" r:id="rId73"/>
    <p:sldId id="673" r:id="rId74"/>
    <p:sldId id="817" r:id="rId75"/>
    <p:sldId id="674" r:id="rId76"/>
    <p:sldId id="675" r:id="rId77"/>
    <p:sldId id="676" r:id="rId78"/>
    <p:sldId id="492" r:id="rId79"/>
    <p:sldId id="520" r:id="rId80"/>
    <p:sldId id="621" r:id="rId81"/>
    <p:sldId id="398" r:id="rId82"/>
    <p:sldId id="622" r:id="rId83"/>
    <p:sldId id="677" r:id="rId84"/>
    <p:sldId id="426" r:id="rId85"/>
    <p:sldId id="429" r:id="rId86"/>
    <p:sldId id="430" r:id="rId87"/>
    <p:sldId id="521" r:id="rId88"/>
    <p:sldId id="769" r:id="rId89"/>
    <p:sldId id="770" r:id="rId90"/>
    <p:sldId id="771" r:id="rId91"/>
    <p:sldId id="772" r:id="rId92"/>
    <p:sldId id="773" r:id="rId93"/>
    <p:sldId id="774" r:id="rId94"/>
    <p:sldId id="775" r:id="rId95"/>
    <p:sldId id="776" r:id="rId96"/>
    <p:sldId id="485" r:id="rId97"/>
    <p:sldId id="623" r:id="rId98"/>
    <p:sldId id="386" r:id="rId99"/>
    <p:sldId id="804" r:id="rId100"/>
    <p:sldId id="387" r:id="rId101"/>
    <p:sldId id="629" r:id="rId102"/>
    <p:sldId id="389" r:id="rId103"/>
    <p:sldId id="391" r:id="rId104"/>
    <p:sldId id="392" r:id="rId105"/>
    <p:sldId id="713" r:id="rId106"/>
    <p:sldId id="805" r:id="rId107"/>
    <p:sldId id="396" r:id="rId108"/>
    <p:sldId id="806" r:id="rId109"/>
    <p:sldId id="395" r:id="rId110"/>
    <p:sldId id="807" r:id="rId111"/>
    <p:sldId id="615" r:id="rId112"/>
    <p:sldId id="808" r:id="rId113"/>
    <p:sldId id="309" r:id="rId114"/>
    <p:sldId id="375" r:id="rId115"/>
    <p:sldId id="376" r:id="rId116"/>
    <p:sldId id="377" r:id="rId117"/>
    <p:sldId id="809" r:id="rId118"/>
    <p:sldId id="310" r:id="rId119"/>
    <p:sldId id="734" r:id="rId120"/>
    <p:sldId id="380" r:id="rId121"/>
    <p:sldId id="729" r:id="rId122"/>
    <p:sldId id="643" r:id="rId123"/>
    <p:sldId id="735" r:id="rId124"/>
    <p:sldId id="383" r:id="rId125"/>
    <p:sldId id="716" r:id="rId126"/>
    <p:sldId id="634" r:id="rId127"/>
    <p:sldId id="717" r:id="rId128"/>
    <p:sldId id="402" r:id="rId129"/>
    <p:sldId id="403" r:id="rId130"/>
    <p:sldId id="404" r:id="rId131"/>
    <p:sldId id="406" r:id="rId132"/>
    <p:sldId id="718" r:id="rId133"/>
    <p:sldId id="637" r:id="rId134"/>
    <p:sldId id="638" r:id="rId135"/>
    <p:sldId id="411" r:id="rId136"/>
    <p:sldId id="810" r:id="rId137"/>
    <p:sldId id="811" r:id="rId138"/>
    <p:sldId id="812" r:id="rId139"/>
    <p:sldId id="813" r:id="rId140"/>
    <p:sldId id="814" r:id="rId141"/>
    <p:sldId id="815" r:id="rId142"/>
    <p:sldId id="816" r:id="rId143"/>
    <p:sldId id="644" r:id="rId144"/>
    <p:sldId id="741" r:id="rId145"/>
    <p:sldId id="736" r:id="rId146"/>
    <p:sldId id="367" r:id="rId147"/>
    <p:sldId id="742" r:id="rId148"/>
    <p:sldId id="737" r:id="rId149"/>
    <p:sldId id="370" r:id="rId150"/>
    <p:sldId id="589" r:id="rId151"/>
    <p:sldId id="529" r:id="rId152"/>
    <p:sldId id="502" r:id="rId153"/>
    <p:sldId id="531" r:id="rId154"/>
    <p:sldId id="508" r:id="rId155"/>
    <p:sldId id="503" r:id="rId156"/>
    <p:sldId id="730" r:id="rId157"/>
    <p:sldId id="536" r:id="rId158"/>
    <p:sldId id="537" r:id="rId159"/>
    <p:sldId id="530" r:id="rId160"/>
    <p:sldId id="471" r:id="rId161"/>
    <p:sldId id="474" r:id="rId162"/>
    <p:sldId id="538" r:id="rId163"/>
    <p:sldId id="539" r:id="rId164"/>
    <p:sldId id="540" r:id="rId165"/>
    <p:sldId id="541" r:id="rId166"/>
    <p:sldId id="542" r:id="rId167"/>
    <p:sldId id="740" r:id="rId168"/>
    <p:sldId id="477" r:id="rId169"/>
    <p:sldId id="478" r:id="rId170"/>
    <p:sldId id="649" r:id="rId171"/>
    <p:sldId id="272" r:id="rId172"/>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王海丽" initials="王海丽"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44546A"/>
    <a:srgbClr val="FF9900"/>
    <a:srgbClr val="22374C"/>
    <a:srgbClr val="F89E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93769" autoAdjust="0"/>
  </p:normalViewPr>
  <p:slideViewPr>
    <p:cSldViewPr snapToGrid="0">
      <p:cViewPr varScale="1">
        <p:scale>
          <a:sx n="59" d="100"/>
          <a:sy n="59" d="100"/>
        </p:scale>
        <p:origin x="924" y="64"/>
      </p:cViewPr>
      <p:guideLst>
        <p:guide orient="horz" pos="2153"/>
        <p:guide pos="3863"/>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9" Type="http://schemas.openxmlformats.org/officeDocument/2006/relationships/slide" Target="slides/slide96.xml"/><Relationship Id="rId98" Type="http://schemas.openxmlformats.org/officeDocument/2006/relationships/slide" Target="slides/slide95.xml"/><Relationship Id="rId97" Type="http://schemas.openxmlformats.org/officeDocument/2006/relationships/slide" Target="slides/slide94.xml"/><Relationship Id="rId96" Type="http://schemas.openxmlformats.org/officeDocument/2006/relationships/slide" Target="slides/slide93.xml"/><Relationship Id="rId95" Type="http://schemas.openxmlformats.org/officeDocument/2006/relationships/slide" Target="slides/slide92.xml"/><Relationship Id="rId94" Type="http://schemas.openxmlformats.org/officeDocument/2006/relationships/slide" Target="slides/slide91.xml"/><Relationship Id="rId93" Type="http://schemas.openxmlformats.org/officeDocument/2006/relationships/slide" Target="slides/slide90.xml"/><Relationship Id="rId92" Type="http://schemas.openxmlformats.org/officeDocument/2006/relationships/slide" Target="slides/slide89.xml"/><Relationship Id="rId91" Type="http://schemas.openxmlformats.org/officeDocument/2006/relationships/slide" Target="slides/slide88.xml"/><Relationship Id="rId90" Type="http://schemas.openxmlformats.org/officeDocument/2006/relationships/slide" Target="slides/slide87.xml"/><Relationship Id="rId9" Type="http://schemas.openxmlformats.org/officeDocument/2006/relationships/slide" Target="slides/slide6.xml"/><Relationship Id="rId89" Type="http://schemas.openxmlformats.org/officeDocument/2006/relationships/slide" Target="slides/slide86.xml"/><Relationship Id="rId88" Type="http://schemas.openxmlformats.org/officeDocument/2006/relationships/slide" Target="slides/slide85.xml"/><Relationship Id="rId87" Type="http://schemas.openxmlformats.org/officeDocument/2006/relationships/slide" Target="slides/slide84.xml"/><Relationship Id="rId86" Type="http://schemas.openxmlformats.org/officeDocument/2006/relationships/slide" Target="slides/slide83.xml"/><Relationship Id="rId85" Type="http://schemas.openxmlformats.org/officeDocument/2006/relationships/slide" Target="slides/slide82.xml"/><Relationship Id="rId84" Type="http://schemas.openxmlformats.org/officeDocument/2006/relationships/slide" Target="slides/slide81.xml"/><Relationship Id="rId83" Type="http://schemas.openxmlformats.org/officeDocument/2006/relationships/slide" Target="slides/slide80.xml"/><Relationship Id="rId82" Type="http://schemas.openxmlformats.org/officeDocument/2006/relationships/slide" Target="slides/slide79.xml"/><Relationship Id="rId81" Type="http://schemas.openxmlformats.org/officeDocument/2006/relationships/slide" Target="slides/slide78.xml"/><Relationship Id="rId80" Type="http://schemas.openxmlformats.org/officeDocument/2006/relationships/slide" Target="slides/slide77.xml"/><Relationship Id="rId8" Type="http://schemas.openxmlformats.org/officeDocument/2006/relationships/slide" Target="slides/slide5.xml"/><Relationship Id="rId79" Type="http://schemas.openxmlformats.org/officeDocument/2006/relationships/slide" Target="slides/slide76.xml"/><Relationship Id="rId78" Type="http://schemas.openxmlformats.org/officeDocument/2006/relationships/slide" Target="slides/slide75.xml"/><Relationship Id="rId77" Type="http://schemas.openxmlformats.org/officeDocument/2006/relationships/slide" Target="slides/slide74.xml"/><Relationship Id="rId76" Type="http://schemas.openxmlformats.org/officeDocument/2006/relationships/slide" Target="slides/slide73.xml"/><Relationship Id="rId75" Type="http://schemas.openxmlformats.org/officeDocument/2006/relationships/slide" Target="slides/slide72.xml"/><Relationship Id="rId74" Type="http://schemas.openxmlformats.org/officeDocument/2006/relationships/slide" Target="slides/slide71.xml"/><Relationship Id="rId73" Type="http://schemas.openxmlformats.org/officeDocument/2006/relationships/slide" Target="slides/slide70.xml"/><Relationship Id="rId72" Type="http://schemas.openxmlformats.org/officeDocument/2006/relationships/slide" Target="slides/slide69.xml"/><Relationship Id="rId71" Type="http://schemas.openxmlformats.org/officeDocument/2006/relationships/slide" Target="slides/slide68.xml"/><Relationship Id="rId70" Type="http://schemas.openxmlformats.org/officeDocument/2006/relationships/slide" Target="slides/slide67.xml"/><Relationship Id="rId7" Type="http://schemas.openxmlformats.org/officeDocument/2006/relationships/notesMaster" Target="notesMasters/notesMaster1.xml"/><Relationship Id="rId69" Type="http://schemas.openxmlformats.org/officeDocument/2006/relationships/slide" Target="slides/slide66.xml"/><Relationship Id="rId68" Type="http://schemas.openxmlformats.org/officeDocument/2006/relationships/slide" Target="slides/slide65.xml"/><Relationship Id="rId67" Type="http://schemas.openxmlformats.org/officeDocument/2006/relationships/slide" Target="slides/slide64.xml"/><Relationship Id="rId66" Type="http://schemas.openxmlformats.org/officeDocument/2006/relationships/slide" Target="slides/slide63.xml"/><Relationship Id="rId65" Type="http://schemas.openxmlformats.org/officeDocument/2006/relationships/slide" Target="slides/slide62.xml"/><Relationship Id="rId64" Type="http://schemas.openxmlformats.org/officeDocument/2006/relationships/slide" Target="slides/slide61.xml"/><Relationship Id="rId63" Type="http://schemas.openxmlformats.org/officeDocument/2006/relationships/slide" Target="slides/slide60.xml"/><Relationship Id="rId62" Type="http://schemas.openxmlformats.org/officeDocument/2006/relationships/slide" Target="slides/slide59.xml"/><Relationship Id="rId61" Type="http://schemas.openxmlformats.org/officeDocument/2006/relationships/slide" Target="slides/slide58.xml"/><Relationship Id="rId60" Type="http://schemas.openxmlformats.org/officeDocument/2006/relationships/slide" Target="slides/slide57.xml"/><Relationship Id="rId6" Type="http://schemas.openxmlformats.org/officeDocument/2006/relationships/slide" Target="slides/slide4.xml"/><Relationship Id="rId59" Type="http://schemas.openxmlformats.org/officeDocument/2006/relationships/slide" Target="slides/slide56.xml"/><Relationship Id="rId58" Type="http://schemas.openxmlformats.org/officeDocument/2006/relationships/slide" Target="slides/slide55.xml"/><Relationship Id="rId57" Type="http://schemas.openxmlformats.org/officeDocument/2006/relationships/slide" Target="slides/slide54.xml"/><Relationship Id="rId56" Type="http://schemas.openxmlformats.org/officeDocument/2006/relationships/slide" Target="slides/slide53.xml"/><Relationship Id="rId55" Type="http://schemas.openxmlformats.org/officeDocument/2006/relationships/slide" Target="slides/slide52.xml"/><Relationship Id="rId54" Type="http://schemas.openxmlformats.org/officeDocument/2006/relationships/slide" Target="slides/slide51.xml"/><Relationship Id="rId53" Type="http://schemas.openxmlformats.org/officeDocument/2006/relationships/slide" Target="slides/slide50.xml"/><Relationship Id="rId52" Type="http://schemas.openxmlformats.org/officeDocument/2006/relationships/slide" Target="slides/slide49.xml"/><Relationship Id="rId51" Type="http://schemas.openxmlformats.org/officeDocument/2006/relationships/slide" Target="slides/slide48.xml"/><Relationship Id="rId50" Type="http://schemas.openxmlformats.org/officeDocument/2006/relationships/slide" Target="slides/slide47.xml"/><Relationship Id="rId5" Type="http://schemas.openxmlformats.org/officeDocument/2006/relationships/slide" Target="slides/slide3.xml"/><Relationship Id="rId49" Type="http://schemas.openxmlformats.org/officeDocument/2006/relationships/slide" Target="slides/slide46.xml"/><Relationship Id="rId48" Type="http://schemas.openxmlformats.org/officeDocument/2006/relationships/slide" Target="slides/slide45.xml"/><Relationship Id="rId47" Type="http://schemas.openxmlformats.org/officeDocument/2006/relationships/slide" Target="slides/slide44.xml"/><Relationship Id="rId46" Type="http://schemas.openxmlformats.org/officeDocument/2006/relationships/slide" Target="slides/slide43.xml"/><Relationship Id="rId45" Type="http://schemas.openxmlformats.org/officeDocument/2006/relationships/slide" Target="slides/slide42.xml"/><Relationship Id="rId44" Type="http://schemas.openxmlformats.org/officeDocument/2006/relationships/slide" Target="slides/slide41.xml"/><Relationship Id="rId43" Type="http://schemas.openxmlformats.org/officeDocument/2006/relationships/slide" Target="slides/slide40.xml"/><Relationship Id="rId42" Type="http://schemas.openxmlformats.org/officeDocument/2006/relationships/slide" Target="slides/slide39.xml"/><Relationship Id="rId41" Type="http://schemas.openxmlformats.org/officeDocument/2006/relationships/slide" Target="slides/slide38.xml"/><Relationship Id="rId40" Type="http://schemas.openxmlformats.org/officeDocument/2006/relationships/slide" Target="slides/slide37.xml"/><Relationship Id="rId4" Type="http://schemas.openxmlformats.org/officeDocument/2006/relationships/slide" Target="slides/slide2.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6" Type="http://schemas.openxmlformats.org/officeDocument/2006/relationships/commentAuthors" Target="commentAuthors.xml"/><Relationship Id="rId175" Type="http://schemas.openxmlformats.org/officeDocument/2006/relationships/tableStyles" Target="tableStyles.xml"/><Relationship Id="rId174" Type="http://schemas.openxmlformats.org/officeDocument/2006/relationships/viewProps" Target="viewProps.xml"/><Relationship Id="rId173" Type="http://schemas.openxmlformats.org/officeDocument/2006/relationships/presProps" Target="presProps.xml"/><Relationship Id="rId172" Type="http://schemas.openxmlformats.org/officeDocument/2006/relationships/slide" Target="slides/slide169.xml"/><Relationship Id="rId171" Type="http://schemas.openxmlformats.org/officeDocument/2006/relationships/slide" Target="slides/slide168.xml"/><Relationship Id="rId170" Type="http://schemas.openxmlformats.org/officeDocument/2006/relationships/slide" Target="slides/slide167.xml"/><Relationship Id="rId17" Type="http://schemas.openxmlformats.org/officeDocument/2006/relationships/slide" Target="slides/slide14.xml"/><Relationship Id="rId169" Type="http://schemas.openxmlformats.org/officeDocument/2006/relationships/slide" Target="slides/slide166.xml"/><Relationship Id="rId168" Type="http://schemas.openxmlformats.org/officeDocument/2006/relationships/slide" Target="slides/slide165.xml"/><Relationship Id="rId167" Type="http://schemas.openxmlformats.org/officeDocument/2006/relationships/slide" Target="slides/slide164.xml"/><Relationship Id="rId166" Type="http://schemas.openxmlformats.org/officeDocument/2006/relationships/slide" Target="slides/slide163.xml"/><Relationship Id="rId165" Type="http://schemas.openxmlformats.org/officeDocument/2006/relationships/slide" Target="slides/slide162.xml"/><Relationship Id="rId164" Type="http://schemas.openxmlformats.org/officeDocument/2006/relationships/slide" Target="slides/slide161.xml"/><Relationship Id="rId163" Type="http://schemas.openxmlformats.org/officeDocument/2006/relationships/slide" Target="slides/slide160.xml"/><Relationship Id="rId162" Type="http://schemas.openxmlformats.org/officeDocument/2006/relationships/slide" Target="slides/slide159.xml"/><Relationship Id="rId161" Type="http://schemas.openxmlformats.org/officeDocument/2006/relationships/slide" Target="slides/slide158.xml"/><Relationship Id="rId160" Type="http://schemas.openxmlformats.org/officeDocument/2006/relationships/slide" Target="slides/slide157.xml"/><Relationship Id="rId16" Type="http://schemas.openxmlformats.org/officeDocument/2006/relationships/slide" Target="slides/slide13.xml"/><Relationship Id="rId159" Type="http://schemas.openxmlformats.org/officeDocument/2006/relationships/slide" Target="slides/slide156.xml"/><Relationship Id="rId158" Type="http://schemas.openxmlformats.org/officeDocument/2006/relationships/slide" Target="slides/slide155.xml"/><Relationship Id="rId157" Type="http://schemas.openxmlformats.org/officeDocument/2006/relationships/slide" Target="slides/slide154.xml"/><Relationship Id="rId156" Type="http://schemas.openxmlformats.org/officeDocument/2006/relationships/slide" Target="slides/slide153.xml"/><Relationship Id="rId155" Type="http://schemas.openxmlformats.org/officeDocument/2006/relationships/slide" Target="slides/slide152.xml"/><Relationship Id="rId154" Type="http://schemas.openxmlformats.org/officeDocument/2006/relationships/slide" Target="slides/slide151.xml"/><Relationship Id="rId153" Type="http://schemas.openxmlformats.org/officeDocument/2006/relationships/slide" Target="slides/slide150.xml"/><Relationship Id="rId152" Type="http://schemas.openxmlformats.org/officeDocument/2006/relationships/slide" Target="slides/slide149.xml"/><Relationship Id="rId151" Type="http://schemas.openxmlformats.org/officeDocument/2006/relationships/slide" Target="slides/slide148.xml"/><Relationship Id="rId150" Type="http://schemas.openxmlformats.org/officeDocument/2006/relationships/slide" Target="slides/slide147.xml"/><Relationship Id="rId15" Type="http://schemas.openxmlformats.org/officeDocument/2006/relationships/slide" Target="slides/slide12.xml"/><Relationship Id="rId149" Type="http://schemas.openxmlformats.org/officeDocument/2006/relationships/slide" Target="slides/slide146.xml"/><Relationship Id="rId148" Type="http://schemas.openxmlformats.org/officeDocument/2006/relationships/slide" Target="slides/slide145.xml"/><Relationship Id="rId147" Type="http://schemas.openxmlformats.org/officeDocument/2006/relationships/slide" Target="slides/slide144.xml"/><Relationship Id="rId146" Type="http://schemas.openxmlformats.org/officeDocument/2006/relationships/slide" Target="slides/slide143.xml"/><Relationship Id="rId145" Type="http://schemas.openxmlformats.org/officeDocument/2006/relationships/slide" Target="slides/slide142.xml"/><Relationship Id="rId144" Type="http://schemas.openxmlformats.org/officeDocument/2006/relationships/slide" Target="slides/slide141.xml"/><Relationship Id="rId143" Type="http://schemas.openxmlformats.org/officeDocument/2006/relationships/slide" Target="slides/slide140.xml"/><Relationship Id="rId142" Type="http://schemas.openxmlformats.org/officeDocument/2006/relationships/slide" Target="slides/slide139.xml"/><Relationship Id="rId141" Type="http://schemas.openxmlformats.org/officeDocument/2006/relationships/slide" Target="slides/slide138.xml"/><Relationship Id="rId140" Type="http://schemas.openxmlformats.org/officeDocument/2006/relationships/slide" Target="slides/slide137.xml"/><Relationship Id="rId14" Type="http://schemas.openxmlformats.org/officeDocument/2006/relationships/slide" Target="slides/slide11.xml"/><Relationship Id="rId139" Type="http://schemas.openxmlformats.org/officeDocument/2006/relationships/slide" Target="slides/slide136.xml"/><Relationship Id="rId138" Type="http://schemas.openxmlformats.org/officeDocument/2006/relationships/slide" Target="slides/slide135.xml"/><Relationship Id="rId137" Type="http://schemas.openxmlformats.org/officeDocument/2006/relationships/slide" Target="slides/slide134.xml"/><Relationship Id="rId136" Type="http://schemas.openxmlformats.org/officeDocument/2006/relationships/slide" Target="slides/slide133.xml"/><Relationship Id="rId135" Type="http://schemas.openxmlformats.org/officeDocument/2006/relationships/slide" Target="slides/slide132.xml"/><Relationship Id="rId134" Type="http://schemas.openxmlformats.org/officeDocument/2006/relationships/slide" Target="slides/slide131.xml"/><Relationship Id="rId133" Type="http://schemas.openxmlformats.org/officeDocument/2006/relationships/slide" Target="slides/slide130.xml"/><Relationship Id="rId132" Type="http://schemas.openxmlformats.org/officeDocument/2006/relationships/slide" Target="slides/slide129.xml"/><Relationship Id="rId131" Type="http://schemas.openxmlformats.org/officeDocument/2006/relationships/slide" Target="slides/slide128.xml"/><Relationship Id="rId130" Type="http://schemas.openxmlformats.org/officeDocument/2006/relationships/slide" Target="slides/slide127.xml"/><Relationship Id="rId13" Type="http://schemas.openxmlformats.org/officeDocument/2006/relationships/slide" Target="slides/slide10.xml"/><Relationship Id="rId129" Type="http://schemas.openxmlformats.org/officeDocument/2006/relationships/slide" Target="slides/slide126.xml"/><Relationship Id="rId128" Type="http://schemas.openxmlformats.org/officeDocument/2006/relationships/slide" Target="slides/slide125.xml"/><Relationship Id="rId127" Type="http://schemas.openxmlformats.org/officeDocument/2006/relationships/slide" Target="slides/slide124.xml"/><Relationship Id="rId126" Type="http://schemas.openxmlformats.org/officeDocument/2006/relationships/slide" Target="slides/slide123.xml"/><Relationship Id="rId125" Type="http://schemas.openxmlformats.org/officeDocument/2006/relationships/slide" Target="slides/slide122.xml"/><Relationship Id="rId124" Type="http://schemas.openxmlformats.org/officeDocument/2006/relationships/slide" Target="slides/slide121.xml"/><Relationship Id="rId123" Type="http://schemas.openxmlformats.org/officeDocument/2006/relationships/slide" Target="slides/slide120.xml"/><Relationship Id="rId122" Type="http://schemas.openxmlformats.org/officeDocument/2006/relationships/slide" Target="slides/slide119.xml"/><Relationship Id="rId121" Type="http://schemas.openxmlformats.org/officeDocument/2006/relationships/slide" Target="slides/slide118.xml"/><Relationship Id="rId120" Type="http://schemas.openxmlformats.org/officeDocument/2006/relationships/slide" Target="slides/slide117.xml"/><Relationship Id="rId12" Type="http://schemas.openxmlformats.org/officeDocument/2006/relationships/slide" Target="slides/slide9.xml"/><Relationship Id="rId119" Type="http://schemas.openxmlformats.org/officeDocument/2006/relationships/slide" Target="slides/slide116.xml"/><Relationship Id="rId118" Type="http://schemas.openxmlformats.org/officeDocument/2006/relationships/slide" Target="slides/slide115.xml"/><Relationship Id="rId117" Type="http://schemas.openxmlformats.org/officeDocument/2006/relationships/slide" Target="slides/slide114.xml"/><Relationship Id="rId116" Type="http://schemas.openxmlformats.org/officeDocument/2006/relationships/slide" Target="slides/slide113.xml"/><Relationship Id="rId115" Type="http://schemas.openxmlformats.org/officeDocument/2006/relationships/slide" Target="slides/slide112.xml"/><Relationship Id="rId114" Type="http://schemas.openxmlformats.org/officeDocument/2006/relationships/slide" Target="slides/slide111.xml"/><Relationship Id="rId113" Type="http://schemas.openxmlformats.org/officeDocument/2006/relationships/slide" Target="slides/slide110.xml"/><Relationship Id="rId112" Type="http://schemas.openxmlformats.org/officeDocument/2006/relationships/slide" Target="slides/slide109.xml"/><Relationship Id="rId111" Type="http://schemas.openxmlformats.org/officeDocument/2006/relationships/slide" Target="slides/slide108.xml"/><Relationship Id="rId110" Type="http://schemas.openxmlformats.org/officeDocument/2006/relationships/slide" Target="slides/slide107.xml"/><Relationship Id="rId11" Type="http://schemas.openxmlformats.org/officeDocument/2006/relationships/slide" Target="slides/slide8.xml"/><Relationship Id="rId109" Type="http://schemas.openxmlformats.org/officeDocument/2006/relationships/slide" Target="slides/slide106.xml"/><Relationship Id="rId108" Type="http://schemas.openxmlformats.org/officeDocument/2006/relationships/slide" Target="slides/slide105.xml"/><Relationship Id="rId107" Type="http://schemas.openxmlformats.org/officeDocument/2006/relationships/slide" Target="slides/slide104.xml"/><Relationship Id="rId106" Type="http://schemas.openxmlformats.org/officeDocument/2006/relationships/slide" Target="slides/slide103.xml"/><Relationship Id="rId105" Type="http://schemas.openxmlformats.org/officeDocument/2006/relationships/slide" Target="slides/slide102.xml"/><Relationship Id="rId104" Type="http://schemas.openxmlformats.org/officeDocument/2006/relationships/slide" Target="slides/slide101.xml"/><Relationship Id="rId103" Type="http://schemas.openxmlformats.org/officeDocument/2006/relationships/slide" Target="slides/slide100.xml"/><Relationship Id="rId102" Type="http://schemas.openxmlformats.org/officeDocument/2006/relationships/slide" Target="slides/slide99.xml"/><Relationship Id="rId101" Type="http://schemas.openxmlformats.org/officeDocument/2006/relationships/slide" Target="slides/slide98.xml"/><Relationship Id="rId100" Type="http://schemas.openxmlformats.org/officeDocument/2006/relationships/slide" Target="slides/slide97.xml"/><Relationship Id="rId10" Type="http://schemas.openxmlformats.org/officeDocument/2006/relationships/slide" Target="slides/slide7.xml"/><Relationship Id="rId1" Type="http://schemas.openxmlformats.org/officeDocument/2006/relationships/slideMaster" Target="slideMasters/slideMaster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0-10-30T18:36:13.524" idx="1">
    <p:pos x="10" y="10"/>
    <p:text/>
  </p:cm>
</p:cmLst>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088FF528-9288-4EE9-91FC-E4D11AA2A42F}" type="doc">
      <dgm:prSet loTypeId="urn:microsoft.com/office/officeart/2008/layout/VerticalCurvedList#1" loCatId="list" qsTypeId="urn:microsoft.com/office/officeart/2005/8/quickstyle/simple1#1" qsCatId="simple" csTypeId="urn:microsoft.com/office/officeart/2005/8/colors/accent1_2#1" csCatId="accent1" phldr="1"/>
      <dgm:spPr/>
      <dgm:t>
        <a:bodyPr/>
        <a:lstStyle/>
        <a:p>
          <a:endParaRPr lang="zh-CN" altLang="en-US"/>
        </a:p>
      </dgm:t>
    </dgm:pt>
    <dgm:pt modelId="{D900F973-1F1D-4A95-9D71-30D6A1039410}">
      <dgm:prSet phldrT="[文本]"/>
      <dgm:spPr/>
      <dgm:t>
        <a:bodyPr/>
        <a:lstStyle/>
        <a:p>
          <a:r>
            <a:rPr lang="zh-CN" b="1" dirty="0"/>
            <a:t>删减数量，精简内容，减轻申报负担</a:t>
          </a:r>
          <a:endParaRPr lang="zh-CN" altLang="en-US" dirty="0"/>
        </a:p>
      </dgm:t>
    </dgm:pt>
    <dgm:pt modelId="{5881A801-C1B6-4A73-B08A-BCEA4EA2E3E8}" cxnId="{7F878F66-1AD6-4AC5-A44B-F9225FE2E89E}" type="parTrans">
      <dgm:prSet/>
      <dgm:spPr/>
      <dgm:t>
        <a:bodyPr/>
        <a:lstStyle/>
        <a:p>
          <a:endParaRPr lang="zh-CN" altLang="en-US"/>
        </a:p>
      </dgm:t>
    </dgm:pt>
    <dgm:pt modelId="{E94A0A57-983D-4E3F-9264-58039AC03BB5}" cxnId="{7F878F66-1AD6-4AC5-A44B-F9225FE2E89E}" type="sibTrans">
      <dgm:prSet/>
      <dgm:spPr/>
      <dgm:t>
        <a:bodyPr/>
        <a:lstStyle/>
        <a:p>
          <a:endParaRPr lang="zh-CN" altLang="en-US"/>
        </a:p>
      </dgm:t>
    </dgm:pt>
    <dgm:pt modelId="{C6EDF121-A4D9-4DFE-B74F-A09F415607AA}">
      <dgm:prSet phldrT="[文本]"/>
      <dgm:spPr/>
      <dgm:t>
        <a:bodyPr/>
        <a:lstStyle/>
        <a:p>
          <a:r>
            <a:rPr lang="zh-CN" b="1" dirty="0"/>
            <a:t>规范样式，简化申报，提高申报效率</a:t>
          </a:r>
          <a:endParaRPr lang="zh-CN" altLang="en-US" dirty="0"/>
        </a:p>
      </dgm:t>
    </dgm:pt>
    <dgm:pt modelId="{7802293E-2A1A-48C7-AD79-7B2C6C3AE964}" cxnId="{A75DFDEC-B93E-47A7-947B-E316E24AF87E}" type="parTrans">
      <dgm:prSet/>
      <dgm:spPr/>
      <dgm:t>
        <a:bodyPr/>
        <a:lstStyle/>
        <a:p>
          <a:endParaRPr lang="zh-CN" altLang="en-US"/>
        </a:p>
      </dgm:t>
    </dgm:pt>
    <dgm:pt modelId="{98CF6333-9845-4EFE-9A8B-6EBBD465ABC7}" cxnId="{A75DFDEC-B93E-47A7-947B-E316E24AF87E}" type="sibTrans">
      <dgm:prSet/>
      <dgm:spPr/>
      <dgm:t>
        <a:bodyPr/>
        <a:lstStyle/>
        <a:p>
          <a:endParaRPr lang="zh-CN" altLang="en-US"/>
        </a:p>
      </dgm:t>
    </dgm:pt>
    <dgm:pt modelId="{6419069B-F0AA-46BC-A109-4CD9CA39F2BC}">
      <dgm:prSet phldrT="[文本]"/>
      <dgm:spPr/>
      <dgm:t>
        <a:bodyPr/>
        <a:lstStyle/>
        <a:p>
          <a:r>
            <a:rPr lang="zh-CN" b="1" dirty="0"/>
            <a:t>调整项目，完备规则，解决现存问题</a:t>
          </a:r>
          <a:endParaRPr lang="zh-CN" altLang="en-US" dirty="0"/>
        </a:p>
      </dgm:t>
    </dgm:pt>
    <dgm:pt modelId="{73B070D5-5652-4793-8D73-DB49797ED8CD}" cxnId="{7CF354BD-8930-4BF7-80AA-51CDE1FAD703}" type="parTrans">
      <dgm:prSet/>
      <dgm:spPr/>
      <dgm:t>
        <a:bodyPr/>
        <a:lstStyle/>
        <a:p>
          <a:endParaRPr lang="zh-CN" altLang="en-US"/>
        </a:p>
      </dgm:t>
    </dgm:pt>
    <dgm:pt modelId="{7EA52E40-B818-4860-A4F5-C69A57F37FAF}" cxnId="{7CF354BD-8930-4BF7-80AA-51CDE1FAD703}" type="sibTrans">
      <dgm:prSet/>
      <dgm:spPr/>
      <dgm:t>
        <a:bodyPr/>
        <a:lstStyle/>
        <a:p>
          <a:endParaRPr lang="zh-CN" altLang="en-US"/>
        </a:p>
      </dgm:t>
    </dgm:pt>
    <dgm:pt modelId="{B7185E49-5B64-4BF3-83E6-FB6388CA5D54}" type="pres">
      <dgm:prSet presAssocID="{088FF528-9288-4EE9-91FC-E4D11AA2A42F}" presName="Name0" presStyleCnt="0">
        <dgm:presLayoutVars>
          <dgm:chMax val="7"/>
          <dgm:chPref val="7"/>
          <dgm:dir/>
        </dgm:presLayoutVars>
      </dgm:prSet>
      <dgm:spPr/>
    </dgm:pt>
    <dgm:pt modelId="{E660D70D-354C-4D76-AF93-9FED433A4779}" type="pres">
      <dgm:prSet presAssocID="{088FF528-9288-4EE9-91FC-E4D11AA2A42F}" presName="Name1" presStyleCnt="0"/>
      <dgm:spPr/>
    </dgm:pt>
    <dgm:pt modelId="{A86E9BCB-4B3E-4A77-9FCA-ED537E5E97CF}" type="pres">
      <dgm:prSet presAssocID="{088FF528-9288-4EE9-91FC-E4D11AA2A42F}" presName="cycle" presStyleCnt="0"/>
      <dgm:spPr/>
    </dgm:pt>
    <dgm:pt modelId="{8A21034C-EDCB-4D20-948F-E36FD69D71CC}" type="pres">
      <dgm:prSet presAssocID="{088FF528-9288-4EE9-91FC-E4D11AA2A42F}" presName="srcNode" presStyleLbl="node1" presStyleIdx="0" presStyleCnt="3"/>
      <dgm:spPr/>
    </dgm:pt>
    <dgm:pt modelId="{30C482A9-E538-4427-B1F3-E71808C24B18}" type="pres">
      <dgm:prSet presAssocID="{088FF528-9288-4EE9-91FC-E4D11AA2A42F}" presName="conn" presStyleLbl="parChTrans1D2" presStyleIdx="0" presStyleCnt="1"/>
      <dgm:spPr/>
    </dgm:pt>
    <dgm:pt modelId="{C1CA0781-55D7-4FD6-B497-CBEFB8523EF6}" type="pres">
      <dgm:prSet presAssocID="{088FF528-9288-4EE9-91FC-E4D11AA2A42F}" presName="extraNode" presStyleLbl="node1" presStyleIdx="0" presStyleCnt="3"/>
      <dgm:spPr/>
    </dgm:pt>
    <dgm:pt modelId="{64797DA5-0716-42CD-BB60-CCDBD70EB742}" type="pres">
      <dgm:prSet presAssocID="{088FF528-9288-4EE9-91FC-E4D11AA2A42F}" presName="dstNode" presStyleLbl="node1" presStyleIdx="0" presStyleCnt="3"/>
      <dgm:spPr/>
    </dgm:pt>
    <dgm:pt modelId="{233CDE38-6370-4563-860E-10CE096DB05A}" type="pres">
      <dgm:prSet presAssocID="{D900F973-1F1D-4A95-9D71-30D6A1039410}" presName="text_1" presStyleLbl="node1" presStyleIdx="0" presStyleCnt="3">
        <dgm:presLayoutVars>
          <dgm:bulletEnabled val="1"/>
        </dgm:presLayoutVars>
      </dgm:prSet>
      <dgm:spPr/>
    </dgm:pt>
    <dgm:pt modelId="{DE5C1408-AB4D-46D5-9C4F-609D5F8320B3}" type="pres">
      <dgm:prSet presAssocID="{D900F973-1F1D-4A95-9D71-30D6A1039410}" presName="accent_1" presStyleCnt="0"/>
      <dgm:spPr/>
    </dgm:pt>
    <dgm:pt modelId="{36F1457C-ECFE-495C-AF92-5ACEB09473C8}" type="pres">
      <dgm:prSet presAssocID="{D900F973-1F1D-4A95-9D71-30D6A1039410}" presName="accentRepeatNode" presStyleLbl="solidFgAcc1" presStyleIdx="0" presStyleCnt="3"/>
      <dgm:spPr/>
    </dgm:pt>
    <dgm:pt modelId="{EA3AD26E-4A5F-4D69-8CE3-EB19570309AA}" type="pres">
      <dgm:prSet presAssocID="{C6EDF121-A4D9-4DFE-B74F-A09F415607AA}" presName="text_2" presStyleLbl="node1" presStyleIdx="1" presStyleCnt="3">
        <dgm:presLayoutVars>
          <dgm:bulletEnabled val="1"/>
        </dgm:presLayoutVars>
      </dgm:prSet>
      <dgm:spPr/>
    </dgm:pt>
    <dgm:pt modelId="{15A48FFB-7012-4874-A7C3-BACF7E3E757A}" type="pres">
      <dgm:prSet presAssocID="{C6EDF121-A4D9-4DFE-B74F-A09F415607AA}" presName="accent_2" presStyleCnt="0"/>
      <dgm:spPr/>
    </dgm:pt>
    <dgm:pt modelId="{69C55D34-FBE5-431F-91FC-AAA8F4D970CB}" type="pres">
      <dgm:prSet presAssocID="{C6EDF121-A4D9-4DFE-B74F-A09F415607AA}" presName="accentRepeatNode" presStyleLbl="solidFgAcc1" presStyleIdx="1" presStyleCnt="3"/>
      <dgm:spPr/>
    </dgm:pt>
    <dgm:pt modelId="{E9920CB6-D93D-443A-B1B3-BC80E682E049}" type="pres">
      <dgm:prSet presAssocID="{6419069B-F0AA-46BC-A109-4CD9CA39F2BC}" presName="text_3" presStyleLbl="node1" presStyleIdx="2" presStyleCnt="3">
        <dgm:presLayoutVars>
          <dgm:bulletEnabled val="1"/>
        </dgm:presLayoutVars>
      </dgm:prSet>
      <dgm:spPr/>
    </dgm:pt>
    <dgm:pt modelId="{914919C0-1FA9-483C-82D6-24DE3CD7BD7F}" type="pres">
      <dgm:prSet presAssocID="{6419069B-F0AA-46BC-A109-4CD9CA39F2BC}" presName="accent_3" presStyleCnt="0"/>
      <dgm:spPr/>
    </dgm:pt>
    <dgm:pt modelId="{5B1859C8-8275-446B-A05C-0A89B07D5BBC}" type="pres">
      <dgm:prSet presAssocID="{6419069B-F0AA-46BC-A109-4CD9CA39F2BC}" presName="accentRepeatNode" presStyleLbl="solidFgAcc1" presStyleIdx="2" presStyleCnt="3"/>
      <dgm:spPr/>
    </dgm:pt>
  </dgm:ptLst>
  <dgm:cxnLst>
    <dgm:cxn modelId="{7F878F66-1AD6-4AC5-A44B-F9225FE2E89E}" srcId="{088FF528-9288-4EE9-91FC-E4D11AA2A42F}" destId="{D900F973-1F1D-4A95-9D71-30D6A1039410}" srcOrd="0" destOrd="0" parTransId="{5881A801-C1B6-4A73-B08A-BCEA4EA2E3E8}" sibTransId="{E94A0A57-983D-4E3F-9264-58039AC03BB5}"/>
    <dgm:cxn modelId="{1294BB47-8A83-481D-A61D-396998005241}" type="presOf" srcId="{D900F973-1F1D-4A95-9D71-30D6A1039410}" destId="{233CDE38-6370-4563-860E-10CE096DB05A}" srcOrd="0" destOrd="0" presId="urn:microsoft.com/office/officeart/2008/layout/VerticalCurvedList#1"/>
    <dgm:cxn modelId="{769A4A72-A296-4B63-9995-02B7B11FAC12}" type="presOf" srcId="{6419069B-F0AA-46BC-A109-4CD9CA39F2BC}" destId="{E9920CB6-D93D-443A-B1B3-BC80E682E049}" srcOrd="0" destOrd="0" presId="urn:microsoft.com/office/officeart/2008/layout/VerticalCurvedList#1"/>
    <dgm:cxn modelId="{7CF354BD-8930-4BF7-80AA-51CDE1FAD703}" srcId="{088FF528-9288-4EE9-91FC-E4D11AA2A42F}" destId="{6419069B-F0AA-46BC-A109-4CD9CA39F2BC}" srcOrd="2" destOrd="0" parTransId="{73B070D5-5652-4793-8D73-DB49797ED8CD}" sibTransId="{7EA52E40-B818-4860-A4F5-C69A57F37FAF}"/>
    <dgm:cxn modelId="{947C07D9-FE4A-400A-9CAE-4AFA47E50C97}" type="presOf" srcId="{088FF528-9288-4EE9-91FC-E4D11AA2A42F}" destId="{B7185E49-5B64-4BF3-83E6-FB6388CA5D54}" srcOrd="0" destOrd="0" presId="urn:microsoft.com/office/officeart/2008/layout/VerticalCurvedList#1"/>
    <dgm:cxn modelId="{C9DEB7DD-96D2-4D73-B48F-8754EDC2E089}" type="presOf" srcId="{C6EDF121-A4D9-4DFE-B74F-A09F415607AA}" destId="{EA3AD26E-4A5F-4D69-8CE3-EB19570309AA}" srcOrd="0" destOrd="0" presId="urn:microsoft.com/office/officeart/2008/layout/VerticalCurvedList#1"/>
    <dgm:cxn modelId="{A75DFDEC-B93E-47A7-947B-E316E24AF87E}" srcId="{088FF528-9288-4EE9-91FC-E4D11AA2A42F}" destId="{C6EDF121-A4D9-4DFE-B74F-A09F415607AA}" srcOrd="1" destOrd="0" parTransId="{7802293E-2A1A-48C7-AD79-7B2C6C3AE964}" sibTransId="{98CF6333-9845-4EFE-9A8B-6EBBD465ABC7}"/>
    <dgm:cxn modelId="{EA8A6EF8-7BB5-46C2-9D91-55EE7A0162A3}" type="presOf" srcId="{E94A0A57-983D-4E3F-9264-58039AC03BB5}" destId="{30C482A9-E538-4427-B1F3-E71808C24B18}" srcOrd="0" destOrd="0" presId="urn:microsoft.com/office/officeart/2008/layout/VerticalCurvedList#1"/>
    <dgm:cxn modelId="{5BB604CF-31FB-420A-918A-04DB9B83BD3C}" type="presParOf" srcId="{B7185E49-5B64-4BF3-83E6-FB6388CA5D54}" destId="{E660D70D-354C-4D76-AF93-9FED433A4779}" srcOrd="0" destOrd="0" presId="urn:microsoft.com/office/officeart/2008/layout/VerticalCurvedList#1"/>
    <dgm:cxn modelId="{4E63A66B-1D38-4EC7-A2BC-08F70699C3E4}" type="presParOf" srcId="{E660D70D-354C-4D76-AF93-9FED433A4779}" destId="{A86E9BCB-4B3E-4A77-9FCA-ED537E5E97CF}" srcOrd="0" destOrd="0" presId="urn:microsoft.com/office/officeart/2008/layout/VerticalCurvedList#1"/>
    <dgm:cxn modelId="{B921A92C-F5BE-4023-8B91-C424CF6B5F70}" type="presParOf" srcId="{A86E9BCB-4B3E-4A77-9FCA-ED537E5E97CF}" destId="{8A21034C-EDCB-4D20-948F-E36FD69D71CC}" srcOrd="0" destOrd="0" presId="urn:microsoft.com/office/officeart/2008/layout/VerticalCurvedList#1"/>
    <dgm:cxn modelId="{4E310451-E5FF-4642-BAF8-D03F9FCBEEB4}" type="presParOf" srcId="{A86E9BCB-4B3E-4A77-9FCA-ED537E5E97CF}" destId="{30C482A9-E538-4427-B1F3-E71808C24B18}" srcOrd="1" destOrd="0" presId="urn:microsoft.com/office/officeart/2008/layout/VerticalCurvedList#1"/>
    <dgm:cxn modelId="{FD468089-76C7-4DDD-B0D9-5EFC55D6E720}" type="presParOf" srcId="{A86E9BCB-4B3E-4A77-9FCA-ED537E5E97CF}" destId="{C1CA0781-55D7-4FD6-B497-CBEFB8523EF6}" srcOrd="2" destOrd="0" presId="urn:microsoft.com/office/officeart/2008/layout/VerticalCurvedList#1"/>
    <dgm:cxn modelId="{F96877B2-337D-4A23-BA67-1D7245E9473D}" type="presParOf" srcId="{A86E9BCB-4B3E-4A77-9FCA-ED537E5E97CF}" destId="{64797DA5-0716-42CD-BB60-CCDBD70EB742}" srcOrd="3" destOrd="0" presId="urn:microsoft.com/office/officeart/2008/layout/VerticalCurvedList#1"/>
    <dgm:cxn modelId="{EEF97098-1E3E-4FD6-91E4-007A58D3B801}" type="presParOf" srcId="{E660D70D-354C-4D76-AF93-9FED433A4779}" destId="{233CDE38-6370-4563-860E-10CE096DB05A}" srcOrd="1" destOrd="0" presId="urn:microsoft.com/office/officeart/2008/layout/VerticalCurvedList#1"/>
    <dgm:cxn modelId="{C616C518-EBFF-4DBF-8EC6-3EC4DC7DF77A}" type="presParOf" srcId="{E660D70D-354C-4D76-AF93-9FED433A4779}" destId="{DE5C1408-AB4D-46D5-9C4F-609D5F8320B3}" srcOrd="2" destOrd="0" presId="urn:microsoft.com/office/officeart/2008/layout/VerticalCurvedList#1"/>
    <dgm:cxn modelId="{00C41C22-1E41-4E6A-A141-1F7CBD0E3C23}" type="presParOf" srcId="{DE5C1408-AB4D-46D5-9C4F-609D5F8320B3}" destId="{36F1457C-ECFE-495C-AF92-5ACEB09473C8}" srcOrd="0" destOrd="0" presId="urn:microsoft.com/office/officeart/2008/layout/VerticalCurvedList#1"/>
    <dgm:cxn modelId="{A64FEBC5-CC08-46B5-83BC-723B44B9E768}" type="presParOf" srcId="{E660D70D-354C-4D76-AF93-9FED433A4779}" destId="{EA3AD26E-4A5F-4D69-8CE3-EB19570309AA}" srcOrd="3" destOrd="0" presId="urn:microsoft.com/office/officeart/2008/layout/VerticalCurvedList#1"/>
    <dgm:cxn modelId="{F7195A00-1A16-45BF-920B-87ED41356E60}" type="presParOf" srcId="{E660D70D-354C-4D76-AF93-9FED433A4779}" destId="{15A48FFB-7012-4874-A7C3-BACF7E3E757A}" srcOrd="4" destOrd="0" presId="urn:microsoft.com/office/officeart/2008/layout/VerticalCurvedList#1"/>
    <dgm:cxn modelId="{90AECAF2-0CA3-4958-B437-C61F721B88BC}" type="presParOf" srcId="{15A48FFB-7012-4874-A7C3-BACF7E3E757A}" destId="{69C55D34-FBE5-431F-91FC-AAA8F4D970CB}" srcOrd="0" destOrd="0" presId="urn:microsoft.com/office/officeart/2008/layout/VerticalCurvedList#1"/>
    <dgm:cxn modelId="{0C93504E-F233-496D-9E32-118E9C28F3AD}" type="presParOf" srcId="{E660D70D-354C-4D76-AF93-9FED433A4779}" destId="{E9920CB6-D93D-443A-B1B3-BC80E682E049}" srcOrd="5" destOrd="0" presId="urn:microsoft.com/office/officeart/2008/layout/VerticalCurvedList#1"/>
    <dgm:cxn modelId="{FBCE4A5D-C527-4823-A710-21100DB505BC}" type="presParOf" srcId="{E660D70D-354C-4D76-AF93-9FED433A4779}" destId="{914919C0-1FA9-483C-82D6-24DE3CD7BD7F}" srcOrd="6" destOrd="0" presId="urn:microsoft.com/office/officeart/2008/layout/VerticalCurvedList#1"/>
    <dgm:cxn modelId="{4D62FDD1-F831-46BC-810E-49D8F3147A1E}" type="presParOf" srcId="{914919C0-1FA9-483C-82D6-24DE3CD7BD7F}" destId="{5B1859C8-8275-446B-A05C-0A89B07D5BBC}" srcOrd="0" destOrd="0" presId="urn:microsoft.com/office/officeart/2008/layout/VerticalCurvedList#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C367FF9-20B0-45FD-9022-DC30CA8546CB}" type="doc">
      <dgm:prSet loTypeId="urn:microsoft.com/office/officeart/2008/layout/HorizontalMultiLevelHierarchy#1" loCatId="hierarchy" qsTypeId="urn:microsoft.com/office/officeart/2005/8/quickstyle/simple1#2" qsCatId="simple" csTypeId="urn:microsoft.com/office/officeart/2005/8/colors/accent1_2#2" csCatId="accent1" phldr="1"/>
      <dgm:spPr/>
      <dgm:t>
        <a:bodyPr/>
        <a:lstStyle/>
        <a:p>
          <a:endParaRPr lang="zh-CN" altLang="en-US"/>
        </a:p>
      </dgm:t>
    </dgm:pt>
    <dgm:pt modelId="{896D1A70-A8AA-4612-AA8A-12DD39BB239D}">
      <dgm:prSet phldrT="[文本]" custT="1"/>
      <dgm:spPr/>
      <dgm:t>
        <a:bodyPr vert="vert"/>
        <a:lstStyle/>
        <a:p>
          <a:r>
            <a:rPr lang="zh-CN" altLang="en-US" sz="2000" b="1" dirty="0"/>
            <a:t>购进自用货物退税</a:t>
          </a:r>
        </a:p>
      </dgm:t>
    </dgm:pt>
    <dgm:pt modelId="{4233186E-8C4D-4177-949C-6E5C1950E82C}" cxnId="{304BF5EB-5971-4E54-9AFA-77B20AFF6100}" type="parTrans">
      <dgm:prSet/>
      <dgm:spPr/>
      <dgm:t>
        <a:bodyPr/>
        <a:lstStyle/>
        <a:p>
          <a:endParaRPr lang="zh-CN" altLang="en-US"/>
        </a:p>
      </dgm:t>
    </dgm:pt>
    <dgm:pt modelId="{D5E21A4B-50D9-443A-8BBE-D2010FDC6F9D}" cxnId="{304BF5EB-5971-4E54-9AFA-77B20AFF6100}" type="sibTrans">
      <dgm:prSet/>
      <dgm:spPr/>
      <dgm:t>
        <a:bodyPr/>
        <a:lstStyle/>
        <a:p>
          <a:endParaRPr lang="zh-CN" altLang="en-US"/>
        </a:p>
      </dgm:t>
    </dgm:pt>
    <dgm:pt modelId="{003C44EB-2106-44BC-B98D-77BEB19FD099}">
      <dgm:prSet phldrT="[文本]"/>
      <dgm:spPr/>
      <dgm:t>
        <a:bodyPr/>
        <a:lstStyle/>
        <a:p>
          <a:r>
            <a:rPr lang="zh-CN" altLang="en-US" b="1" dirty="0"/>
            <a:t>研发机构采购</a:t>
          </a:r>
          <a:r>
            <a:rPr lang="zh-CN" altLang="en-US" b="1"/>
            <a:t>国产设备</a:t>
          </a:r>
          <a:r>
            <a:rPr lang="en-US" altLang="zh-CN" b="1"/>
            <a:t>(GCSB)</a:t>
          </a:r>
          <a:endParaRPr lang="zh-CN" altLang="en-US" b="1" dirty="0"/>
        </a:p>
      </dgm:t>
    </dgm:pt>
    <dgm:pt modelId="{32E94355-01DD-4EFF-98D2-1B5EA70F57B9}" cxnId="{B2384993-FAC4-439C-BD7E-30CB6A7EECC7}" type="parTrans">
      <dgm:prSet/>
      <dgm:spPr/>
      <dgm:t>
        <a:bodyPr/>
        <a:lstStyle/>
        <a:p>
          <a:endParaRPr lang="zh-CN" altLang="en-US"/>
        </a:p>
      </dgm:t>
    </dgm:pt>
    <dgm:pt modelId="{05830F41-A513-4838-85CC-342616418B6C}" cxnId="{B2384993-FAC4-439C-BD7E-30CB6A7EECC7}" type="sibTrans">
      <dgm:prSet/>
      <dgm:spPr/>
      <dgm:t>
        <a:bodyPr/>
        <a:lstStyle/>
        <a:p>
          <a:endParaRPr lang="zh-CN" altLang="en-US"/>
        </a:p>
      </dgm:t>
    </dgm:pt>
    <dgm:pt modelId="{A7B1A5AF-CC02-46B4-85F4-49E01D9A6578}">
      <dgm:prSet phldrT="[文本]"/>
      <dgm:spPr/>
      <dgm:t>
        <a:bodyPr/>
        <a:lstStyle/>
        <a:p>
          <a:r>
            <a:rPr lang="zh-CN" altLang="en-US" b="1" dirty="0"/>
            <a:t>输入特殊区域内生产企业耗用的水、电、</a:t>
          </a:r>
          <a:r>
            <a:rPr lang="zh-CN" altLang="en-US" b="1"/>
            <a:t>气退税</a:t>
          </a:r>
          <a:r>
            <a:rPr lang="en-US" altLang="zh-CN" b="1"/>
            <a:t>(SDQ)</a:t>
          </a:r>
          <a:endParaRPr lang="zh-CN" altLang="en-US" b="1" dirty="0"/>
        </a:p>
      </dgm:t>
    </dgm:pt>
    <dgm:pt modelId="{9D19B4BF-F273-4D35-8085-D9E831BA4DD4}" cxnId="{2BBD9082-5C30-4878-B2ED-7277E0BCADBB}" type="parTrans">
      <dgm:prSet/>
      <dgm:spPr/>
      <dgm:t>
        <a:bodyPr/>
        <a:lstStyle/>
        <a:p>
          <a:endParaRPr lang="zh-CN" altLang="en-US"/>
        </a:p>
      </dgm:t>
    </dgm:pt>
    <dgm:pt modelId="{BE3B5FE7-B8BD-4A10-806F-0D1CF589A350}" cxnId="{2BBD9082-5C30-4878-B2ED-7277E0BCADBB}" type="sibTrans">
      <dgm:prSet/>
      <dgm:spPr/>
      <dgm:t>
        <a:bodyPr/>
        <a:lstStyle/>
        <a:p>
          <a:endParaRPr lang="zh-CN" altLang="en-US"/>
        </a:p>
      </dgm:t>
    </dgm:pt>
    <dgm:pt modelId="{2FF39194-5DAF-414A-AFC2-A9F385CD745D}">
      <dgm:prSet/>
      <dgm:spPr/>
      <dgm:t>
        <a:bodyPr/>
        <a:lstStyle/>
        <a:p>
          <a:r>
            <a:rPr lang="zh-CN" altLang="en-US" b="1"/>
            <a:t>横琴平潭地区企业购进水电气退税</a:t>
          </a:r>
          <a:r>
            <a:rPr lang="en-US" altLang="zh-CN" b="1"/>
            <a:t>(GJSDQ)</a:t>
          </a:r>
          <a:endParaRPr lang="zh-CN" altLang="en-US" b="1"/>
        </a:p>
      </dgm:t>
    </dgm:pt>
    <dgm:pt modelId="{470A4AB8-10C8-4A27-A9C2-95D283D0EC4C}" cxnId="{B56AE24B-6753-4883-B406-1193CF818C96}" type="parTrans">
      <dgm:prSet/>
      <dgm:spPr/>
      <dgm:t>
        <a:bodyPr/>
        <a:lstStyle/>
        <a:p>
          <a:endParaRPr lang="zh-CN" altLang="en-US"/>
        </a:p>
      </dgm:t>
    </dgm:pt>
    <dgm:pt modelId="{ED675155-E0FD-46CE-AF12-5B9BFB64E4D0}" cxnId="{B56AE24B-6753-4883-B406-1193CF818C96}" type="sibTrans">
      <dgm:prSet/>
      <dgm:spPr/>
      <dgm:t>
        <a:bodyPr/>
        <a:lstStyle/>
        <a:p>
          <a:endParaRPr lang="zh-CN" altLang="en-US"/>
        </a:p>
      </dgm:t>
    </dgm:pt>
    <dgm:pt modelId="{6AB7A9D5-B049-4522-95E1-61F72C674E04}" type="pres">
      <dgm:prSet presAssocID="{4C367FF9-20B0-45FD-9022-DC30CA8546CB}" presName="Name0" presStyleCnt="0">
        <dgm:presLayoutVars>
          <dgm:chPref val="1"/>
          <dgm:dir/>
          <dgm:animOne val="branch"/>
          <dgm:animLvl val="lvl"/>
          <dgm:resizeHandles val="exact"/>
        </dgm:presLayoutVars>
      </dgm:prSet>
      <dgm:spPr/>
    </dgm:pt>
    <dgm:pt modelId="{6DEDCEE1-5A8E-4DB0-81A2-60C5EE0C2F36}" type="pres">
      <dgm:prSet presAssocID="{896D1A70-A8AA-4612-AA8A-12DD39BB239D}" presName="root1" presStyleCnt="0"/>
      <dgm:spPr/>
    </dgm:pt>
    <dgm:pt modelId="{779D9597-31FF-460C-9727-823701048EE6}" type="pres">
      <dgm:prSet presAssocID="{896D1A70-A8AA-4612-AA8A-12DD39BB239D}" presName="LevelOneTextNode" presStyleLbl="node0" presStyleIdx="0" presStyleCnt="1" custScaleX="625690" custScaleY="34059">
        <dgm:presLayoutVars>
          <dgm:chPref val="3"/>
        </dgm:presLayoutVars>
      </dgm:prSet>
      <dgm:spPr/>
    </dgm:pt>
    <dgm:pt modelId="{22217A56-68CE-4BF7-B989-265B7868B30B}" type="pres">
      <dgm:prSet presAssocID="{896D1A70-A8AA-4612-AA8A-12DD39BB239D}" presName="level2hierChild" presStyleCnt="0"/>
      <dgm:spPr/>
    </dgm:pt>
    <dgm:pt modelId="{8F5A0D48-B121-4CF3-90A8-B8FEA92AF0D7}" type="pres">
      <dgm:prSet presAssocID="{32E94355-01DD-4EFF-98D2-1B5EA70F57B9}" presName="conn2-1" presStyleLbl="parChTrans1D2" presStyleIdx="0" presStyleCnt="3"/>
      <dgm:spPr/>
    </dgm:pt>
    <dgm:pt modelId="{D8BFE6B5-4B82-47EB-8AE7-CE55386987BD}" type="pres">
      <dgm:prSet presAssocID="{32E94355-01DD-4EFF-98D2-1B5EA70F57B9}" presName="connTx" presStyleLbl="parChTrans1D2" presStyleIdx="0" presStyleCnt="3"/>
      <dgm:spPr/>
    </dgm:pt>
    <dgm:pt modelId="{3DBBD1A5-C7AC-43C9-842F-2050E8729706}" type="pres">
      <dgm:prSet presAssocID="{003C44EB-2106-44BC-B98D-77BEB19FD099}" presName="root2" presStyleCnt="0"/>
      <dgm:spPr/>
    </dgm:pt>
    <dgm:pt modelId="{1623D3E7-9151-4F1E-B9D5-BC738E893943}" type="pres">
      <dgm:prSet presAssocID="{003C44EB-2106-44BC-B98D-77BEB19FD099}" presName="LevelTwoTextNode" presStyleLbl="node2" presStyleIdx="0" presStyleCnt="3" custScaleX="264264">
        <dgm:presLayoutVars>
          <dgm:chPref val="3"/>
        </dgm:presLayoutVars>
      </dgm:prSet>
      <dgm:spPr/>
    </dgm:pt>
    <dgm:pt modelId="{139EB784-E9B3-4369-AE8D-E4A5C8439D53}" type="pres">
      <dgm:prSet presAssocID="{003C44EB-2106-44BC-B98D-77BEB19FD099}" presName="level3hierChild" presStyleCnt="0"/>
      <dgm:spPr/>
    </dgm:pt>
    <dgm:pt modelId="{99241A22-3828-4A67-A08F-A881BF56973C}" type="pres">
      <dgm:prSet presAssocID="{9D19B4BF-F273-4D35-8085-D9E831BA4DD4}" presName="conn2-1" presStyleLbl="parChTrans1D2" presStyleIdx="1" presStyleCnt="3"/>
      <dgm:spPr/>
    </dgm:pt>
    <dgm:pt modelId="{97B402CB-70EE-46AD-918C-5D1E06362A95}" type="pres">
      <dgm:prSet presAssocID="{9D19B4BF-F273-4D35-8085-D9E831BA4DD4}" presName="connTx" presStyleLbl="parChTrans1D2" presStyleIdx="1" presStyleCnt="3"/>
      <dgm:spPr/>
    </dgm:pt>
    <dgm:pt modelId="{12EA5124-A9A7-4B7E-9BAF-29A886E27E87}" type="pres">
      <dgm:prSet presAssocID="{A7B1A5AF-CC02-46B4-85F4-49E01D9A6578}" presName="root2" presStyleCnt="0"/>
      <dgm:spPr/>
    </dgm:pt>
    <dgm:pt modelId="{206BA4C5-0142-4EEB-97A0-D26AB46A3623}" type="pres">
      <dgm:prSet presAssocID="{A7B1A5AF-CC02-46B4-85F4-49E01D9A6578}" presName="LevelTwoTextNode" presStyleLbl="node2" presStyleIdx="1" presStyleCnt="3" custScaleX="264854">
        <dgm:presLayoutVars>
          <dgm:chPref val="3"/>
        </dgm:presLayoutVars>
      </dgm:prSet>
      <dgm:spPr/>
    </dgm:pt>
    <dgm:pt modelId="{56961C13-E3A0-43A5-BFAC-36A8A4AC7C14}" type="pres">
      <dgm:prSet presAssocID="{A7B1A5AF-CC02-46B4-85F4-49E01D9A6578}" presName="level3hierChild" presStyleCnt="0"/>
      <dgm:spPr/>
    </dgm:pt>
    <dgm:pt modelId="{E8AAF255-C488-4682-8B90-E92182A277A3}" type="pres">
      <dgm:prSet presAssocID="{470A4AB8-10C8-4A27-A9C2-95D283D0EC4C}" presName="conn2-1" presStyleLbl="parChTrans1D2" presStyleIdx="2" presStyleCnt="3"/>
      <dgm:spPr/>
    </dgm:pt>
    <dgm:pt modelId="{8AE1AC8B-17A1-402A-8415-06D954C36ED2}" type="pres">
      <dgm:prSet presAssocID="{470A4AB8-10C8-4A27-A9C2-95D283D0EC4C}" presName="connTx" presStyleLbl="parChTrans1D2" presStyleIdx="2" presStyleCnt="3"/>
      <dgm:spPr/>
    </dgm:pt>
    <dgm:pt modelId="{8B98199B-DC2C-4B37-96CA-434F372EECA3}" type="pres">
      <dgm:prSet presAssocID="{2FF39194-5DAF-414A-AFC2-A9F385CD745D}" presName="root2" presStyleCnt="0"/>
      <dgm:spPr/>
    </dgm:pt>
    <dgm:pt modelId="{639B4DB1-864E-43A0-BAB8-B30DE451E688}" type="pres">
      <dgm:prSet presAssocID="{2FF39194-5DAF-414A-AFC2-A9F385CD745D}" presName="LevelTwoTextNode" presStyleLbl="node2" presStyleIdx="2" presStyleCnt="3" custScaleX="264138">
        <dgm:presLayoutVars>
          <dgm:chPref val="3"/>
        </dgm:presLayoutVars>
      </dgm:prSet>
      <dgm:spPr/>
    </dgm:pt>
    <dgm:pt modelId="{89B39EFE-5533-4ED0-9A87-9F279DA4EF08}" type="pres">
      <dgm:prSet presAssocID="{2FF39194-5DAF-414A-AFC2-A9F385CD745D}" presName="level3hierChild" presStyleCnt="0"/>
      <dgm:spPr/>
    </dgm:pt>
  </dgm:ptLst>
  <dgm:cxnLst>
    <dgm:cxn modelId="{6CB92C0A-5324-4982-A7D7-60378BCC2238}" type="presOf" srcId="{4C367FF9-20B0-45FD-9022-DC30CA8546CB}" destId="{6AB7A9D5-B049-4522-95E1-61F72C674E04}" srcOrd="0" destOrd="0" presId="urn:microsoft.com/office/officeart/2008/layout/HorizontalMultiLevelHierarchy#1"/>
    <dgm:cxn modelId="{7E173310-CCB9-48D0-9AAE-36304E2EAAB8}" type="presOf" srcId="{896D1A70-A8AA-4612-AA8A-12DD39BB239D}" destId="{779D9597-31FF-460C-9727-823701048EE6}" srcOrd="0" destOrd="0" presId="urn:microsoft.com/office/officeart/2008/layout/HorizontalMultiLevelHierarchy#1"/>
    <dgm:cxn modelId="{4F21451C-3271-40F4-89A6-091CE6D3BD9B}" type="presOf" srcId="{470A4AB8-10C8-4A27-A9C2-95D283D0EC4C}" destId="{E8AAF255-C488-4682-8B90-E92182A277A3}" srcOrd="0" destOrd="0" presId="urn:microsoft.com/office/officeart/2008/layout/HorizontalMultiLevelHierarchy#1"/>
    <dgm:cxn modelId="{F4D49535-E3B5-4018-A6F5-CC9CBAE8CE22}" type="presOf" srcId="{32E94355-01DD-4EFF-98D2-1B5EA70F57B9}" destId="{8F5A0D48-B121-4CF3-90A8-B8FEA92AF0D7}" srcOrd="0" destOrd="0" presId="urn:microsoft.com/office/officeart/2008/layout/HorizontalMultiLevelHierarchy#1"/>
    <dgm:cxn modelId="{F288EB38-F903-4A96-8C1D-06D884598524}" type="presOf" srcId="{2FF39194-5DAF-414A-AFC2-A9F385CD745D}" destId="{639B4DB1-864E-43A0-BAB8-B30DE451E688}" srcOrd="0" destOrd="0" presId="urn:microsoft.com/office/officeart/2008/layout/HorizontalMultiLevelHierarchy#1"/>
    <dgm:cxn modelId="{7C1F0E47-8C06-446E-BC2C-B0FBDD1C2F48}" type="presOf" srcId="{9D19B4BF-F273-4D35-8085-D9E831BA4DD4}" destId="{97B402CB-70EE-46AD-918C-5D1E06362A95}" srcOrd="1" destOrd="0" presId="urn:microsoft.com/office/officeart/2008/layout/HorizontalMultiLevelHierarchy#1"/>
    <dgm:cxn modelId="{B56AE24B-6753-4883-B406-1193CF818C96}" srcId="{896D1A70-A8AA-4612-AA8A-12DD39BB239D}" destId="{2FF39194-5DAF-414A-AFC2-A9F385CD745D}" srcOrd="2" destOrd="0" parTransId="{470A4AB8-10C8-4A27-A9C2-95D283D0EC4C}" sibTransId="{ED675155-E0FD-46CE-AF12-5B9BFB64E4D0}"/>
    <dgm:cxn modelId="{3B816F54-D473-42B2-A218-63DFCA2A9549}" type="presOf" srcId="{470A4AB8-10C8-4A27-A9C2-95D283D0EC4C}" destId="{8AE1AC8B-17A1-402A-8415-06D954C36ED2}" srcOrd="1" destOrd="0" presId="urn:microsoft.com/office/officeart/2008/layout/HorizontalMultiLevelHierarchy#1"/>
    <dgm:cxn modelId="{2BBD9082-5C30-4878-B2ED-7277E0BCADBB}" srcId="{896D1A70-A8AA-4612-AA8A-12DD39BB239D}" destId="{A7B1A5AF-CC02-46B4-85F4-49E01D9A6578}" srcOrd="1" destOrd="0" parTransId="{9D19B4BF-F273-4D35-8085-D9E831BA4DD4}" sibTransId="{BE3B5FE7-B8BD-4A10-806F-0D1CF589A350}"/>
    <dgm:cxn modelId="{A7E78E90-21C5-4189-AD51-0276A708C01E}" type="presOf" srcId="{32E94355-01DD-4EFF-98D2-1B5EA70F57B9}" destId="{D8BFE6B5-4B82-47EB-8AE7-CE55386987BD}" srcOrd="1" destOrd="0" presId="urn:microsoft.com/office/officeart/2008/layout/HorizontalMultiLevelHierarchy#1"/>
    <dgm:cxn modelId="{B2384993-FAC4-439C-BD7E-30CB6A7EECC7}" srcId="{896D1A70-A8AA-4612-AA8A-12DD39BB239D}" destId="{003C44EB-2106-44BC-B98D-77BEB19FD099}" srcOrd="0" destOrd="0" parTransId="{32E94355-01DD-4EFF-98D2-1B5EA70F57B9}" sibTransId="{05830F41-A513-4838-85CC-342616418B6C}"/>
    <dgm:cxn modelId="{E769F4B7-7EDF-4116-B094-5F9356738175}" type="presOf" srcId="{003C44EB-2106-44BC-B98D-77BEB19FD099}" destId="{1623D3E7-9151-4F1E-B9D5-BC738E893943}" srcOrd="0" destOrd="0" presId="urn:microsoft.com/office/officeart/2008/layout/HorizontalMultiLevelHierarchy#1"/>
    <dgm:cxn modelId="{03948BBF-2FC5-42EC-B574-68727016DE03}" type="presOf" srcId="{9D19B4BF-F273-4D35-8085-D9E831BA4DD4}" destId="{99241A22-3828-4A67-A08F-A881BF56973C}" srcOrd="0" destOrd="0" presId="urn:microsoft.com/office/officeart/2008/layout/HorizontalMultiLevelHierarchy#1"/>
    <dgm:cxn modelId="{D63DC8CB-9CF7-42E1-BC81-76501FE39CFF}" type="presOf" srcId="{A7B1A5AF-CC02-46B4-85F4-49E01D9A6578}" destId="{206BA4C5-0142-4EEB-97A0-D26AB46A3623}" srcOrd="0" destOrd="0" presId="urn:microsoft.com/office/officeart/2008/layout/HorizontalMultiLevelHierarchy#1"/>
    <dgm:cxn modelId="{304BF5EB-5971-4E54-9AFA-77B20AFF6100}" srcId="{4C367FF9-20B0-45FD-9022-DC30CA8546CB}" destId="{896D1A70-A8AA-4612-AA8A-12DD39BB239D}" srcOrd="0" destOrd="0" parTransId="{4233186E-8C4D-4177-949C-6E5C1950E82C}" sibTransId="{D5E21A4B-50D9-443A-8BBE-D2010FDC6F9D}"/>
    <dgm:cxn modelId="{08582872-6138-4187-8D63-92317B6AC55A}" type="presParOf" srcId="{6AB7A9D5-B049-4522-95E1-61F72C674E04}" destId="{6DEDCEE1-5A8E-4DB0-81A2-60C5EE0C2F36}" srcOrd="0" destOrd="0" presId="urn:microsoft.com/office/officeart/2008/layout/HorizontalMultiLevelHierarchy#1"/>
    <dgm:cxn modelId="{4EA92150-24FF-49CA-9BE9-7BD2E7BF459C}" type="presParOf" srcId="{6DEDCEE1-5A8E-4DB0-81A2-60C5EE0C2F36}" destId="{779D9597-31FF-460C-9727-823701048EE6}" srcOrd="0" destOrd="0" presId="urn:microsoft.com/office/officeart/2008/layout/HorizontalMultiLevelHierarchy#1"/>
    <dgm:cxn modelId="{3F0B63A9-C53E-4780-B3AC-AC639E74AD8F}" type="presParOf" srcId="{6DEDCEE1-5A8E-4DB0-81A2-60C5EE0C2F36}" destId="{22217A56-68CE-4BF7-B989-265B7868B30B}" srcOrd="1" destOrd="0" presId="urn:microsoft.com/office/officeart/2008/layout/HorizontalMultiLevelHierarchy#1"/>
    <dgm:cxn modelId="{DD56AC0F-7C72-4989-8FAA-16E4CC0957F9}" type="presParOf" srcId="{22217A56-68CE-4BF7-B989-265B7868B30B}" destId="{8F5A0D48-B121-4CF3-90A8-B8FEA92AF0D7}" srcOrd="0" destOrd="0" presId="urn:microsoft.com/office/officeart/2008/layout/HorizontalMultiLevelHierarchy#1"/>
    <dgm:cxn modelId="{6ADC1A5E-DACE-4D66-9A6E-892445EE4F0F}" type="presParOf" srcId="{8F5A0D48-B121-4CF3-90A8-B8FEA92AF0D7}" destId="{D8BFE6B5-4B82-47EB-8AE7-CE55386987BD}" srcOrd="0" destOrd="0" presId="urn:microsoft.com/office/officeart/2008/layout/HorizontalMultiLevelHierarchy#1"/>
    <dgm:cxn modelId="{AB025728-66E8-4CA0-BC4F-8D3493FA07FE}" type="presParOf" srcId="{22217A56-68CE-4BF7-B989-265B7868B30B}" destId="{3DBBD1A5-C7AC-43C9-842F-2050E8729706}" srcOrd="1" destOrd="0" presId="urn:microsoft.com/office/officeart/2008/layout/HorizontalMultiLevelHierarchy#1"/>
    <dgm:cxn modelId="{C7755D2A-DE18-4EE4-ACA6-C4C0206D7928}" type="presParOf" srcId="{3DBBD1A5-C7AC-43C9-842F-2050E8729706}" destId="{1623D3E7-9151-4F1E-B9D5-BC738E893943}" srcOrd="0" destOrd="0" presId="urn:microsoft.com/office/officeart/2008/layout/HorizontalMultiLevelHierarchy#1"/>
    <dgm:cxn modelId="{ED3EFFEF-F808-4FBA-8E57-1C4A29AF9D88}" type="presParOf" srcId="{3DBBD1A5-C7AC-43C9-842F-2050E8729706}" destId="{139EB784-E9B3-4369-AE8D-E4A5C8439D53}" srcOrd="1" destOrd="0" presId="urn:microsoft.com/office/officeart/2008/layout/HorizontalMultiLevelHierarchy#1"/>
    <dgm:cxn modelId="{DB3ED593-5EC8-43E9-B87B-3AD345816D7D}" type="presParOf" srcId="{22217A56-68CE-4BF7-B989-265B7868B30B}" destId="{99241A22-3828-4A67-A08F-A881BF56973C}" srcOrd="2" destOrd="0" presId="urn:microsoft.com/office/officeart/2008/layout/HorizontalMultiLevelHierarchy#1"/>
    <dgm:cxn modelId="{8A558678-A89E-4EBC-8C5E-67D87357BE62}" type="presParOf" srcId="{99241A22-3828-4A67-A08F-A881BF56973C}" destId="{97B402CB-70EE-46AD-918C-5D1E06362A95}" srcOrd="0" destOrd="0" presId="urn:microsoft.com/office/officeart/2008/layout/HorizontalMultiLevelHierarchy#1"/>
    <dgm:cxn modelId="{B8565DC7-3287-4384-B32F-E1F0C255DD13}" type="presParOf" srcId="{22217A56-68CE-4BF7-B989-265B7868B30B}" destId="{12EA5124-A9A7-4B7E-9BAF-29A886E27E87}" srcOrd="3" destOrd="0" presId="urn:microsoft.com/office/officeart/2008/layout/HorizontalMultiLevelHierarchy#1"/>
    <dgm:cxn modelId="{3ED447EA-4721-4684-9265-29F70890B45A}" type="presParOf" srcId="{12EA5124-A9A7-4B7E-9BAF-29A886E27E87}" destId="{206BA4C5-0142-4EEB-97A0-D26AB46A3623}" srcOrd="0" destOrd="0" presId="urn:microsoft.com/office/officeart/2008/layout/HorizontalMultiLevelHierarchy#1"/>
    <dgm:cxn modelId="{ED4136FB-2523-4FD6-BA56-DF456819FE66}" type="presParOf" srcId="{12EA5124-A9A7-4B7E-9BAF-29A886E27E87}" destId="{56961C13-E3A0-43A5-BFAC-36A8A4AC7C14}" srcOrd="1" destOrd="0" presId="urn:microsoft.com/office/officeart/2008/layout/HorizontalMultiLevelHierarchy#1"/>
    <dgm:cxn modelId="{7F4CE009-3D04-4262-A585-6AFE9F00A751}" type="presParOf" srcId="{22217A56-68CE-4BF7-B989-265B7868B30B}" destId="{E8AAF255-C488-4682-8B90-E92182A277A3}" srcOrd="4" destOrd="0" presId="urn:microsoft.com/office/officeart/2008/layout/HorizontalMultiLevelHierarchy#1"/>
    <dgm:cxn modelId="{9DC9BDBD-369A-4DAF-9286-3FBA1801E315}" type="presParOf" srcId="{E8AAF255-C488-4682-8B90-E92182A277A3}" destId="{8AE1AC8B-17A1-402A-8415-06D954C36ED2}" srcOrd="0" destOrd="0" presId="urn:microsoft.com/office/officeart/2008/layout/HorizontalMultiLevelHierarchy#1"/>
    <dgm:cxn modelId="{6CCB34B2-2A05-4B94-BA67-3D0E59CFF845}" type="presParOf" srcId="{22217A56-68CE-4BF7-B989-265B7868B30B}" destId="{8B98199B-DC2C-4B37-96CA-434F372EECA3}" srcOrd="5" destOrd="0" presId="urn:microsoft.com/office/officeart/2008/layout/HorizontalMultiLevelHierarchy#1"/>
    <dgm:cxn modelId="{4C38E7D7-F6D3-4DDA-9005-4D5B7C06F58B}" type="presParOf" srcId="{8B98199B-DC2C-4B37-96CA-434F372EECA3}" destId="{639B4DB1-864E-43A0-BAB8-B30DE451E688}" srcOrd="0" destOrd="0" presId="urn:microsoft.com/office/officeart/2008/layout/HorizontalMultiLevelHierarchy#1"/>
    <dgm:cxn modelId="{B834B5FC-193F-4E81-A4F8-6DC40DD392C9}" type="presParOf" srcId="{8B98199B-DC2C-4B37-96CA-434F372EECA3}" destId="{89B39EFE-5533-4ED0-9A87-9F279DA4EF08}" srcOrd="1" destOrd="0" presId="urn:microsoft.com/office/officeart/2008/layout/HorizontalMultiLevelHierarchy#1"/>
  </dgm:cxnLst>
  <dgm:bg/>
  <dgm:whole/>
  <dgm:extLst>
    <a:ext uri="http://schemas.microsoft.com/office/drawing/2008/diagram">
      <dsp:dataModelExt xmlns:dsp="http://schemas.microsoft.com/office/drawing/2008/diagram" relId="rId5"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0C482A9-E538-4427-B1F3-E71808C24B18}">
      <dsp:nvSpPr>
        <dsp:cNvPr id="0" name=""/>
        <dsp:cNvSpPr/>
      </dsp:nvSpPr>
      <dsp:spPr>
        <a:xfrm>
          <a:off x="-4471405" y="-685719"/>
          <a:ext cx="5326783" cy="5326783"/>
        </a:xfrm>
        <a:prstGeom prst="blockArc">
          <a:avLst>
            <a:gd name="adj1" fmla="val 18900000"/>
            <a:gd name="adj2" fmla="val 2700000"/>
            <a:gd name="adj3" fmla="val 405"/>
          </a:avLst>
        </a:pr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33CDE38-6370-4563-860E-10CE096DB05A}">
      <dsp:nvSpPr>
        <dsp:cNvPr id="0" name=""/>
        <dsp:cNvSpPr/>
      </dsp:nvSpPr>
      <dsp:spPr>
        <a:xfrm>
          <a:off x="550115" y="395534"/>
          <a:ext cx="10409397" cy="7910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7911" tIns="93980" rIns="93980" bIns="93980" numCol="1" spcCol="1270" anchor="ctr" anchorCtr="0">
          <a:noAutofit/>
        </a:bodyPr>
        <a:lstStyle/>
        <a:p>
          <a:pPr marL="0" lvl="0" indent="0" algn="l" defTabSz="1644650">
            <a:lnSpc>
              <a:spcPct val="90000"/>
            </a:lnSpc>
            <a:spcBef>
              <a:spcPct val="0"/>
            </a:spcBef>
            <a:spcAft>
              <a:spcPct val="35000"/>
            </a:spcAft>
            <a:buNone/>
          </a:pPr>
          <a:r>
            <a:rPr lang="zh-CN" altLang="en-US" sz="3700" b="1" kern="1200" dirty="0"/>
            <a:t>删减数量，精简内容，减轻申报负担</a:t>
          </a:r>
          <a:endParaRPr lang="zh-CN" altLang="en-US" sz="3700" kern="1200" dirty="0"/>
        </a:p>
      </dsp:txBody>
      <dsp:txXfrm>
        <a:off x="550115" y="395534"/>
        <a:ext cx="10409397" cy="791069"/>
      </dsp:txXfrm>
    </dsp:sp>
    <dsp:sp modelId="{36F1457C-ECFE-495C-AF92-5ACEB09473C8}">
      <dsp:nvSpPr>
        <dsp:cNvPr id="0" name=""/>
        <dsp:cNvSpPr/>
      </dsp:nvSpPr>
      <dsp:spPr>
        <a:xfrm>
          <a:off x="55697" y="296650"/>
          <a:ext cx="988836" cy="9888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A3AD26E-4A5F-4D69-8CE3-EB19570309AA}">
      <dsp:nvSpPr>
        <dsp:cNvPr id="0" name=""/>
        <dsp:cNvSpPr/>
      </dsp:nvSpPr>
      <dsp:spPr>
        <a:xfrm>
          <a:off x="837668" y="1582138"/>
          <a:ext cx="10121843" cy="7910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7911" tIns="93980" rIns="93980" bIns="93980" numCol="1" spcCol="1270" anchor="ctr" anchorCtr="0">
          <a:noAutofit/>
        </a:bodyPr>
        <a:lstStyle/>
        <a:p>
          <a:pPr marL="0" lvl="0" indent="0" algn="l" defTabSz="1644650">
            <a:lnSpc>
              <a:spcPct val="90000"/>
            </a:lnSpc>
            <a:spcBef>
              <a:spcPct val="0"/>
            </a:spcBef>
            <a:spcAft>
              <a:spcPct val="35000"/>
            </a:spcAft>
            <a:buNone/>
          </a:pPr>
          <a:r>
            <a:rPr lang="zh-CN" altLang="en-US" sz="3700" b="1" kern="1200" dirty="0"/>
            <a:t>规范样式，简化申报，提高申报效率</a:t>
          </a:r>
          <a:endParaRPr lang="zh-CN" altLang="en-US" sz="3700" kern="1200" dirty="0"/>
        </a:p>
      </dsp:txBody>
      <dsp:txXfrm>
        <a:off x="837668" y="1582138"/>
        <a:ext cx="10121843" cy="791069"/>
      </dsp:txXfrm>
    </dsp:sp>
    <dsp:sp modelId="{69C55D34-FBE5-431F-91FC-AAA8F4D970CB}">
      <dsp:nvSpPr>
        <dsp:cNvPr id="0" name=""/>
        <dsp:cNvSpPr/>
      </dsp:nvSpPr>
      <dsp:spPr>
        <a:xfrm>
          <a:off x="343250" y="1483254"/>
          <a:ext cx="988836" cy="9888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9920CB6-D93D-443A-B1B3-BC80E682E049}">
      <dsp:nvSpPr>
        <dsp:cNvPr id="0" name=""/>
        <dsp:cNvSpPr/>
      </dsp:nvSpPr>
      <dsp:spPr>
        <a:xfrm>
          <a:off x="550115" y="2768741"/>
          <a:ext cx="10409397" cy="791069"/>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27911" tIns="93980" rIns="93980" bIns="93980" numCol="1" spcCol="1270" anchor="ctr" anchorCtr="0">
          <a:noAutofit/>
        </a:bodyPr>
        <a:lstStyle/>
        <a:p>
          <a:pPr marL="0" lvl="0" indent="0" algn="l" defTabSz="1644650">
            <a:lnSpc>
              <a:spcPct val="90000"/>
            </a:lnSpc>
            <a:spcBef>
              <a:spcPct val="0"/>
            </a:spcBef>
            <a:spcAft>
              <a:spcPct val="35000"/>
            </a:spcAft>
            <a:buNone/>
          </a:pPr>
          <a:r>
            <a:rPr lang="zh-CN" altLang="en-US" sz="3700" b="1" kern="1200" dirty="0"/>
            <a:t>调整项目，完备规则，解决现存问题</a:t>
          </a:r>
          <a:endParaRPr lang="zh-CN" altLang="en-US" sz="3700" kern="1200" dirty="0"/>
        </a:p>
      </dsp:txBody>
      <dsp:txXfrm>
        <a:off x="550115" y="2768741"/>
        <a:ext cx="10409397" cy="791069"/>
      </dsp:txXfrm>
    </dsp:sp>
    <dsp:sp modelId="{5B1859C8-8275-446B-A05C-0A89B07D5BBC}">
      <dsp:nvSpPr>
        <dsp:cNvPr id="0" name=""/>
        <dsp:cNvSpPr/>
      </dsp:nvSpPr>
      <dsp:spPr>
        <a:xfrm>
          <a:off x="55697" y="2669857"/>
          <a:ext cx="988836" cy="988836"/>
        </a:xfrm>
        <a:prstGeom prst="ellipse">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AAF255-C488-4682-8B90-E92182A277A3}">
      <dsp:nvSpPr>
        <dsp:cNvPr id="0" name=""/>
        <dsp:cNvSpPr/>
      </dsp:nvSpPr>
      <dsp:spPr>
        <a:xfrm>
          <a:off x="4246470" y="2027118"/>
          <a:ext cx="445115" cy="848163"/>
        </a:xfrm>
        <a:custGeom>
          <a:avLst/>
          <a:gdLst/>
          <a:ahLst/>
          <a:cxnLst/>
          <a:rect l="0" t="0" r="0" b="0"/>
          <a:pathLst>
            <a:path>
              <a:moveTo>
                <a:pt x="0" y="0"/>
              </a:moveTo>
              <a:lnTo>
                <a:pt x="222557" y="0"/>
              </a:lnTo>
              <a:lnTo>
                <a:pt x="222557" y="848163"/>
              </a:lnTo>
              <a:lnTo>
                <a:pt x="445115" y="84816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4445081" y="2427253"/>
        <a:ext cx="47893" cy="47893"/>
      </dsp:txXfrm>
    </dsp:sp>
    <dsp:sp modelId="{99241A22-3828-4A67-A08F-A881BF56973C}">
      <dsp:nvSpPr>
        <dsp:cNvPr id="0" name=""/>
        <dsp:cNvSpPr/>
      </dsp:nvSpPr>
      <dsp:spPr>
        <a:xfrm>
          <a:off x="4246470" y="1981398"/>
          <a:ext cx="445115" cy="91440"/>
        </a:xfrm>
        <a:custGeom>
          <a:avLst/>
          <a:gdLst/>
          <a:ahLst/>
          <a:cxnLst/>
          <a:rect l="0" t="0" r="0" b="0"/>
          <a:pathLst>
            <a:path>
              <a:moveTo>
                <a:pt x="0" y="45720"/>
              </a:moveTo>
              <a:lnTo>
                <a:pt x="445115" y="4572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4457900" y="2015990"/>
        <a:ext cx="22255" cy="22255"/>
      </dsp:txXfrm>
    </dsp:sp>
    <dsp:sp modelId="{8F5A0D48-B121-4CF3-90A8-B8FEA92AF0D7}">
      <dsp:nvSpPr>
        <dsp:cNvPr id="0" name=""/>
        <dsp:cNvSpPr/>
      </dsp:nvSpPr>
      <dsp:spPr>
        <a:xfrm>
          <a:off x="4246470" y="1178955"/>
          <a:ext cx="445115" cy="848163"/>
        </a:xfrm>
        <a:custGeom>
          <a:avLst/>
          <a:gdLst/>
          <a:ahLst/>
          <a:cxnLst/>
          <a:rect l="0" t="0" r="0" b="0"/>
          <a:pathLst>
            <a:path>
              <a:moveTo>
                <a:pt x="0" y="848163"/>
              </a:moveTo>
              <a:lnTo>
                <a:pt x="222557" y="848163"/>
              </a:lnTo>
              <a:lnTo>
                <a:pt x="222557" y="0"/>
              </a:lnTo>
              <a:lnTo>
                <a:pt x="445115"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CN" altLang="en-US" sz="500" kern="1200"/>
        </a:p>
      </dsp:txBody>
      <dsp:txXfrm>
        <a:off x="4445081" y="1579090"/>
        <a:ext cx="47893" cy="47893"/>
      </dsp:txXfrm>
    </dsp:sp>
    <dsp:sp modelId="{779D9597-31FF-460C-9727-823701048EE6}">
      <dsp:nvSpPr>
        <dsp:cNvPr id="0" name=""/>
        <dsp:cNvSpPr/>
      </dsp:nvSpPr>
      <dsp:spPr>
        <a:xfrm rot="16200000">
          <a:off x="1515562" y="-95629"/>
          <a:ext cx="1216319" cy="4245496"/>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vert"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zh-CN" altLang="en-US" sz="2000" b="1" kern="1200" dirty="0"/>
            <a:t>购进自用货物退税</a:t>
          </a:r>
        </a:p>
      </dsp:txBody>
      <dsp:txXfrm>
        <a:off x="1515562" y="-95629"/>
        <a:ext cx="1216319" cy="4245496"/>
      </dsp:txXfrm>
    </dsp:sp>
    <dsp:sp modelId="{1623D3E7-9151-4F1E-B9D5-BC738E893943}">
      <dsp:nvSpPr>
        <dsp:cNvPr id="0" name=""/>
        <dsp:cNvSpPr/>
      </dsp:nvSpPr>
      <dsp:spPr>
        <a:xfrm>
          <a:off x="4691586" y="839690"/>
          <a:ext cx="5881406" cy="6785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zh-CN" altLang="en-US" sz="1900" b="1" kern="1200" dirty="0"/>
            <a:t>研发机构采购</a:t>
          </a:r>
          <a:r>
            <a:rPr lang="zh-CN" altLang="en-US" sz="1900" b="1" kern="1200"/>
            <a:t>国产设备</a:t>
          </a:r>
          <a:r>
            <a:rPr lang="en-US" altLang="zh-CN" sz="1900" b="1" kern="1200"/>
            <a:t>(GCSB)</a:t>
          </a:r>
          <a:endParaRPr lang="zh-CN" altLang="en-US" sz="1900" b="1" kern="1200" dirty="0"/>
        </a:p>
      </dsp:txBody>
      <dsp:txXfrm>
        <a:off x="4691586" y="839690"/>
        <a:ext cx="5881406" cy="678530"/>
      </dsp:txXfrm>
    </dsp:sp>
    <dsp:sp modelId="{206BA4C5-0142-4EEB-97A0-D26AB46A3623}">
      <dsp:nvSpPr>
        <dsp:cNvPr id="0" name=""/>
        <dsp:cNvSpPr/>
      </dsp:nvSpPr>
      <dsp:spPr>
        <a:xfrm>
          <a:off x="4691586" y="1687853"/>
          <a:ext cx="5894536" cy="6785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dirty="0"/>
            <a:t>输入特殊区域内生产企业耗用的水、电、</a:t>
          </a:r>
          <a:r>
            <a:rPr lang="zh-CN" altLang="en-US" sz="1800" b="1" kern="1200"/>
            <a:t>气退税</a:t>
          </a:r>
          <a:r>
            <a:rPr lang="en-US" altLang="zh-CN" sz="1800" b="1" kern="1200"/>
            <a:t>(SDQ)</a:t>
          </a:r>
          <a:endParaRPr lang="zh-CN" altLang="en-US" sz="1800" b="1" kern="1200" dirty="0"/>
        </a:p>
      </dsp:txBody>
      <dsp:txXfrm>
        <a:off x="4691586" y="1687853"/>
        <a:ext cx="5894536" cy="678530"/>
      </dsp:txXfrm>
    </dsp:sp>
    <dsp:sp modelId="{639B4DB1-864E-43A0-BAB8-B30DE451E688}">
      <dsp:nvSpPr>
        <dsp:cNvPr id="0" name=""/>
        <dsp:cNvSpPr/>
      </dsp:nvSpPr>
      <dsp:spPr>
        <a:xfrm>
          <a:off x="4691586" y="2536016"/>
          <a:ext cx="5878601" cy="678530"/>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zh-CN" altLang="en-US" sz="1800" b="1" kern="1200"/>
            <a:t>横琴平潭地区企业购进水电气退税</a:t>
          </a:r>
          <a:r>
            <a:rPr lang="en-US" altLang="zh-CN" sz="1800" b="1" kern="1200"/>
            <a:t>(GJSDQ)</a:t>
          </a:r>
          <a:endParaRPr lang="zh-CN" altLang="en-US" sz="1800" b="1" kern="1200"/>
        </a:p>
      </dsp:txBody>
      <dsp:txXfrm>
        <a:off x="4691586" y="2536016"/>
        <a:ext cx="5878601" cy="678530"/>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1">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srcNode" val="srcNode"/>
            <dgm:param type="dstNode" val="dstNode"/>
            <dgm:param type="endSty" val="noArr"/>
            <dgm:param type="connRout" val="curve"/>
            <dgm:param type="begPts" val="ctr"/>
            <dgm:param type="endPts" val="ct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parTxRTLAlign" val="l"/>
                <dgm:param type="shpTxLTRAlignCh" val="l"/>
                <dgm:param type="shpTxRTLAlignCh" val="l"/>
              </dgm:alg>
            </dgm:if>
            <dgm:else name="Name2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parTxRTLAlign" val="l"/>
                <dgm:param type="shpTxLTRAlignCh" val="l"/>
                <dgm:param type="shpTxRTLAlignCh" val="l"/>
              </dgm:alg>
            </dgm:if>
            <dgm:else name="Name3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parTxRTLAlign" val="l"/>
                <dgm:param type="shpTxLTRAlignCh" val="l"/>
                <dgm:param type="shpTxRTLAlignCh" val="l"/>
              </dgm:alg>
            </dgm:if>
            <dgm:else name="Name3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parTxRTLAlign" val="l"/>
                <dgm:param type="shpTxLTRAlignCh" val="l"/>
                <dgm:param type="shpTxRTLAlignCh" val="l"/>
              </dgm:alg>
            </dgm:if>
            <dgm:else name="Name4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parTxRTLAlign" val="l"/>
                <dgm:param type="shpTxLTRAlignCh" val="l"/>
                <dgm:param type="shpTxRTLAlignCh" val="l"/>
              </dgm:alg>
            </dgm:if>
            <dgm:else name="Name4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parTxRTLAlign" val="l"/>
                <dgm:param type="shpTxLTRAlignCh" val="l"/>
                <dgm:param type="shpTxRTLAlignCh" val="l"/>
              </dgm:alg>
            </dgm:if>
            <dgm:else name="Name52">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parTxRTLAlign" val="l"/>
                <dgm:param type="shpTxLTRAlignCh" val="l"/>
                <dgm:param type="shpTxRTLAlignCh" val="l"/>
              </dgm:alg>
            </dgm:if>
            <dgm:else name="Name57">
              <dgm:alg type="tx">
                <dgm:param type="parTxLTRAlign" val="r"/>
                <dgm:param type="parTxRTLAlign" val="r"/>
                <dgm:param type="shpTxLTRAlignCh"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8/layout/HorizontalMultiLevelHierarchy#1">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type="rect" r:blip="" rot="270">
                  <dgm:adjLst/>
                </dgm:shape>
              </dgm:if>
              <dgm:else name="Name11">
                <dgm:shape xmlns:r="http://schemas.openxmlformats.org/officeDocument/2006/relationships" type="rect" r:blip="" rot="90">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endSty" val="noArr"/>
                        <dgm:param type="connRout" val="bend"/>
                        <dgm:param type="begPts" val="midR"/>
                        <dgm:param type="endPts" val="midL"/>
                      </dgm:alg>
                    </dgm:if>
                    <dgm:else name="Name18">
                      <dgm:alg type="conn">
                        <dgm:param type="dim" val="1D"/>
                        <dgm:param type="endSty" val="noArr"/>
                        <dgm:param type="connRout" val="bend"/>
                        <dgm:param type="begPts" val="midL"/>
                        <dgm:param type="endPts" val="midR"/>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2">
  <dgm:title val=""/>
  <dgm:desc val=""/>
  <dgm:catLst>
    <dgm:cat type="simple" pri="10100"/>
  </dgm:catLst>
  <dgm:scene3d>
    <a:camera prst="orthographicFront"/>
    <a:lightRig rig="threePt" dir="t"/>
  </dgm:scene3d>
  <dgm:styleLbl name="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542951B-EEA8-4A6E-BA1D-E5862DFCB47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BED5E2-151B-4720-82EC-F9169B5F34E6}"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CBED5E2-151B-4720-82EC-F9169B5F34E6}"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CBED5E2-151B-4720-82EC-F9169B5F34E6}"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3CBED5E2-151B-4720-82EC-F9169B5F34E6}"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BED5E2-151B-4720-82EC-F9169B5F34E6}"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3CBED5E2-151B-4720-82EC-F9169B5F34E6}"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png"/></Relationships>
</file>

<file path=ppt/slides/_rels/slide10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0.png"/></Relationships>
</file>

<file path=ppt/slides/_rels/slide10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microsoft.com/office/2007/relationships/diagramDrawing" Target="../diagrams/drawing2.xml"/><Relationship Id="rId4" Type="http://schemas.openxmlformats.org/officeDocument/2006/relationships/diagramColors" Target="../diagrams/colors2.xml"/><Relationship Id="rId3" Type="http://schemas.openxmlformats.org/officeDocument/2006/relationships/diagramQuickStyle" Target="../diagrams/quickStyle2.xml"/><Relationship Id="rId2" Type="http://schemas.openxmlformats.org/officeDocument/2006/relationships/diagramLayout" Target="../diagrams/layout2.xml"/><Relationship Id="rId1" Type="http://schemas.openxmlformats.org/officeDocument/2006/relationships/diagramData" Target="../diagrams/data2.xml"/></Relationships>
</file>

<file path=ppt/slides/_rels/slide10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1.png"/></Relationships>
</file>

<file path=ppt/slides/_rels/slide10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2.png"/></Relationships>
</file>

<file path=ppt/slides/_rels/slide10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3.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4.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5.png"/></Relationships>
</file>

<file path=ppt/slides/_rels/slide10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7.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8.png"/></Relationships>
</file>

<file path=ppt/slides/_rels/slide1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9.png"/></Relationships>
</file>

<file path=ppt/slides/_rels/slide1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0.png"/></Relationships>
</file>

<file path=ppt/slides/_rels/slide1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1.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2.png"/></Relationships>
</file>

<file path=ppt/slides/_rels/slide1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3.png"/></Relationships>
</file>

<file path=ppt/slides/_rels/slide11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5.png"/></Relationships>
</file>

<file path=ppt/slides/_rels/slide12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6.png"/></Relationships>
</file>

<file path=ppt/slides/_rels/slide1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7.png"/></Relationships>
</file>

<file path=ppt/slides/_rels/slide1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8.png"/></Relationships>
</file>

<file path=ppt/slides/_rels/slide1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09.png"/></Relationships>
</file>

<file path=ppt/slides/_rels/slide12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0.png"/></Relationships>
</file>

<file path=ppt/slides/_rels/slide12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2.png"/><Relationship Id="rId1" Type="http://schemas.openxmlformats.org/officeDocument/2006/relationships/image" Target="../media/image111.pn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13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3.png"/></Relationships>
</file>

<file path=ppt/slides/_rels/slide1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4.png"/></Relationships>
</file>

<file path=ppt/slides/_rels/slide1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5.png"/></Relationships>
</file>

<file path=ppt/slides/_rels/slide13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6.png"/></Relationships>
</file>

<file path=ppt/slides/_rels/slide13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7.png"/></Relationships>
</file>

<file path=ppt/slides/_rels/slide13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8.png"/></Relationships>
</file>

<file path=ppt/slides/_rels/slide13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18.png"/></Relationships>
</file>

<file path=ppt/slides/_rels/slide13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20.png"/><Relationship Id="rId1" Type="http://schemas.openxmlformats.org/officeDocument/2006/relationships/image" Target="../media/image119.png"/></Relationships>
</file>

<file path=ppt/slides/_rels/slide13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1.png"/></Relationships>
</file>

<file path=ppt/slides/_rels/slide13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1.png"/></Relationships>
</file>

<file path=ppt/slides/_rels/slide1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1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2.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3.png"/></Relationships>
</file>

<file path=ppt/slides/_rels/slide1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4.png"/></Relationships>
</file>

<file path=ppt/slides/_rels/slide14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5.png"/></Relationships>
</file>

<file path=ppt/slides/_rels/slide1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6.png"/></Relationships>
</file>

<file path=ppt/slides/_rels/slide1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7.png"/></Relationships>
</file>

<file path=ppt/slides/_rels/slide1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8.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png"/></Relationships>
</file>

<file path=ppt/slides/_rels/slide150.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image" Target="../media/image129.png"/></Relationships>
</file>

<file path=ppt/slides/_rels/slide15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3.png"/><Relationship Id="rId1" Type="http://schemas.openxmlformats.org/officeDocument/2006/relationships/image" Target="../media/image132.png"/></Relationships>
</file>

<file path=ppt/slides/_rels/slide15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35.png"/><Relationship Id="rId1" Type="http://schemas.openxmlformats.org/officeDocument/2006/relationships/image" Target="../media/image134.png"/></Relationships>
</file>

<file path=ppt/slides/_rels/slide1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6.png"/></Relationships>
</file>

<file path=ppt/slides/_rels/slide15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7.png"/></Relationships>
</file>

<file path=ppt/slides/_rels/slide15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8.png"/></Relationships>
</file>

<file path=ppt/slides/_rels/slide15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9.png"/></Relationships>
</file>

<file path=ppt/slides/_rels/slide1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1.png"/><Relationship Id="rId1" Type="http://schemas.openxmlformats.org/officeDocument/2006/relationships/image" Target="../media/image140.png"/></Relationships>
</file>

<file path=ppt/slides/_rels/slide15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2.png"/></Relationships>
</file>

<file path=ppt/slides/_rels/slide15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3.png"/></Relationships>
</file>

<file path=ppt/slides/_rels/slide1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16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5.png"/><Relationship Id="rId1" Type="http://schemas.openxmlformats.org/officeDocument/2006/relationships/image" Target="../media/image144.png"/></Relationships>
</file>

<file path=ppt/slides/_rels/slide16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47.png"/><Relationship Id="rId1" Type="http://schemas.openxmlformats.org/officeDocument/2006/relationships/image" Target="../media/image146.png"/></Relationships>
</file>

<file path=ppt/slides/_rels/slide162.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150.png"/><Relationship Id="rId2" Type="http://schemas.openxmlformats.org/officeDocument/2006/relationships/image" Target="../media/image149.png"/><Relationship Id="rId1" Type="http://schemas.openxmlformats.org/officeDocument/2006/relationships/image" Target="../media/image148.png"/></Relationships>
</file>

<file path=ppt/slides/_rels/slide16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2.png"/><Relationship Id="rId1" Type="http://schemas.openxmlformats.org/officeDocument/2006/relationships/image" Target="../media/image151.png"/></Relationships>
</file>

<file path=ppt/slides/_rels/slide16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54.png"/><Relationship Id="rId1" Type="http://schemas.openxmlformats.org/officeDocument/2006/relationships/image" Target="../media/image153.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1.xml"/></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pn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png"/></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1.png"/><Relationship Id="rId1" Type="http://schemas.openxmlformats.org/officeDocument/2006/relationships/image" Target="../media/image1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3.png"/></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4.png"/></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5.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17.png"/><Relationship Id="rId1" Type="http://schemas.openxmlformats.org/officeDocument/2006/relationships/image" Target="../media/image16.png"/></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8.png"/></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19.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21.wdp"/><Relationship Id="rId1" Type="http://schemas.openxmlformats.org/officeDocument/2006/relationships/image" Target="../media/image20.png"/></Relationships>
</file>

<file path=ppt/slides/_rels/slide3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2.png"/></Relationships>
</file>

<file path=ppt/slides/_rels/slide3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3.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5.png"/><Relationship Id="rId1" Type="http://schemas.openxmlformats.org/officeDocument/2006/relationships/image" Target="../media/image24.png"/></Relationships>
</file>

<file path=ppt/slides/_rels/slide3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28.png"/><Relationship Id="rId1" Type="http://schemas.openxmlformats.org/officeDocument/2006/relationships/image" Target="../media/image27.png"/></Relationships>
</file>

<file path=ppt/slides/_rels/slide4.xml.rels><?xml version="1.0" encoding="UTF-8" standalone="yes"?>
<Relationships xmlns="http://schemas.openxmlformats.org/package/2006/relationships"><Relationship Id="rId7" Type="http://schemas.openxmlformats.org/officeDocument/2006/relationships/notesSlide" Target="../notesSlides/notesSlide1.xml"/><Relationship Id="rId6" Type="http://schemas.openxmlformats.org/officeDocument/2006/relationships/slideLayout" Target="../slideLayouts/slideLayout1.xml"/><Relationship Id="rId5" Type="http://schemas.microsoft.com/office/2007/relationships/diagramDrawing" Target="../diagrams/drawing1.xml"/><Relationship Id="rId4" Type="http://schemas.openxmlformats.org/officeDocument/2006/relationships/diagramColors" Target="../diagrams/colors1.xml"/><Relationship Id="rId3" Type="http://schemas.openxmlformats.org/officeDocument/2006/relationships/diagramQuickStyle" Target="../diagrams/quickStyle1.xml"/><Relationship Id="rId2" Type="http://schemas.openxmlformats.org/officeDocument/2006/relationships/diagramLayout" Target="../diagrams/layout1.xml"/><Relationship Id="rId1" Type="http://schemas.openxmlformats.org/officeDocument/2006/relationships/diagramData" Target="../diagrams/data1.xml"/></Relationships>
</file>

<file path=ppt/slides/_rels/slide4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9.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1.png"/><Relationship Id="rId1"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33.png"/><Relationship Id="rId1" Type="http://schemas.openxmlformats.org/officeDocument/2006/relationships/image" Target="../media/image32.png"/></Relationships>
</file>

<file path=ppt/slides/_rels/slide4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4.png"/></Relationships>
</file>

<file path=ppt/slides/_rels/slide4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5.png"/></Relationships>
</file>

<file path=ppt/slides/_rels/slide4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6.png"/></Relationships>
</file>

<file path=ppt/slides/_rels/slide4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7.png"/></Relationships>
</file>

<file path=ppt/slides/_rels/slide4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8.png"/></Relationships>
</file>

<file path=ppt/slides/_rels/slide5.xml.rels><?xml version="1.0" encoding="UTF-8" standalone="yes"?>
<Relationships xmlns="http://schemas.openxmlformats.org/package/2006/relationships"><Relationship Id="rId3" Type="http://schemas.openxmlformats.org/officeDocument/2006/relationships/comments" Target="../comments/comment1.xml"/><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3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0.png"/></Relationships>
</file>

<file path=ppt/slides/_rels/slide5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1.pn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3.png"/><Relationship Id="rId1" Type="http://schemas.openxmlformats.org/officeDocument/2006/relationships/image" Target="../media/image42.png"/></Relationships>
</file>

<file path=ppt/slides/_rels/slide5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4.png"/></Relationships>
</file>

<file path=ppt/slides/_rels/slide56.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5.png"/></Relationships>
</file>

<file path=ppt/slides/_rels/slide5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47.png"/><Relationship Id="rId1" Type="http://schemas.openxmlformats.org/officeDocument/2006/relationships/image" Target="../media/image46.png"/></Relationships>
</file>

<file path=ppt/slides/_rels/slide58.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image" Target="../media/image48.jpeg"/></Relationships>
</file>

<file path=ppt/slides/_rels/slide59.xml.rels><?xml version="1.0" encoding="UTF-8" standalone="yes"?>
<Relationships xmlns="http://schemas.openxmlformats.org/package/2006/relationships"><Relationship Id="rId4" Type="http://schemas.openxmlformats.org/officeDocument/2006/relationships/slideLayout" Target="../slideLayouts/slideLayout1.xml"/><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image" Target="../media/image5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4.png"/></Relationships>
</file>

<file path=ppt/slides/_rels/slide6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5.png"/></Relationships>
</file>

<file path=ppt/slides/_rels/slide6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6.png"/></Relationships>
</file>

<file path=ppt/slides/_rels/slide6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7.png"/></Relationships>
</file>

<file path=ppt/slides/_rels/slide6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8.png"/></Relationships>
</file>

<file path=ppt/slides/_rels/slide6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9.png"/></Relationships>
</file>

<file path=ppt/slides/_rels/slide6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1.png"/><Relationship Id="rId1" Type="http://schemas.openxmlformats.org/officeDocument/2006/relationships/image" Target="../media/image60.png"/></Relationships>
</file>

<file path=ppt/slides/_rels/slide6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2.png"/></Relationships>
</file>

<file path=ppt/slides/_rels/slide6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3.png"/></Relationships>
</file>

<file path=ppt/slides/_rels/slide6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5.png"/></Relationships>
</file>

<file path=ppt/slides/_rels/slide7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6.png"/></Relationships>
</file>

<file path=ppt/slides/_rels/slide7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68.png"/><Relationship Id="rId1" Type="http://schemas.openxmlformats.org/officeDocument/2006/relationships/image" Target="../media/image67.png"/></Relationships>
</file>

<file path=ppt/slides/_rels/slide7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69.png"/></Relationships>
</file>

<file path=ppt/slides/_rels/slide74.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0.png"/></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xml"/><Relationship Id="rId1"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21.wdp"/><Relationship Id="rId1" Type="http://schemas.openxmlformats.org/officeDocument/2006/relationships/image" Target="../media/image2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2.png"/></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4.png"/></Relationships>
</file>

<file path=ppt/slides/_rels/slide8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5.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6.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image" Target="../media/image77.png"/></Relationships>
</file>

<file path=ppt/slides/_rels/slide8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image" Target="../media/image79.png"/><Relationship Id="rId1" Type="http://schemas.openxmlformats.org/officeDocument/2006/relationships/image" Target="../media/image78.png"/></Relationships>
</file>

<file path=ppt/slides/_rels/slide8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0.png"/></Relationships>
</file>

<file path=ppt/slides/_rels/slide8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1.png"/></Relationships>
</file>

<file path=ppt/slides/_rels/slide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2.png"/></Relationships>
</file>

<file path=ppt/slides/_rels/slide90.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2.png"/></Relationships>
</file>

<file path=ppt/slides/_rels/slide9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3.png"/></Relationships>
</file>

<file path=ppt/slides/_rels/slide9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4.png"/></Relationships>
</file>

<file path=ppt/slides/_rels/slide9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5.png"/></Relationships>
</file>

<file path=ppt/slides/_rels/slide9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hdphoto" Target="../media/image21.wdp"/><Relationship Id="rId1" Type="http://schemas.openxmlformats.org/officeDocument/2006/relationships/image" Target="../media/image20.png"/></Relationships>
</file>

<file path=ppt/slides/_rels/slide95.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6.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7.png"/></Relationships>
</file>

<file path=ppt/slides/_rels/slide9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8.png"/></Relationships>
</file>

<file path=ppt/slides/_rels/slide99.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8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625" y="1357797"/>
            <a:ext cx="6457950" cy="3928578"/>
          </a:xfrm>
          <a:custGeom>
            <a:avLst/>
            <a:gdLst>
              <a:gd name="connsiteX0" fmla="*/ 258760 w 6132609"/>
              <a:gd name="connsiteY0" fmla="*/ 0 h 3741440"/>
              <a:gd name="connsiteX1" fmla="*/ 6132609 w 6132609"/>
              <a:gd name="connsiteY1" fmla="*/ 0 h 3741440"/>
              <a:gd name="connsiteX2" fmla="*/ 6132609 w 6132609"/>
              <a:gd name="connsiteY2" fmla="*/ 586186 h 3741440"/>
              <a:gd name="connsiteX3" fmla="*/ 5135581 w 6132609"/>
              <a:gd name="connsiteY3" fmla="*/ 3741440 h 3741440"/>
              <a:gd name="connsiteX4" fmla="*/ 0 w 6132609"/>
              <a:gd name="connsiteY4" fmla="*/ 3741440 h 3741440"/>
              <a:gd name="connsiteX5" fmla="*/ 0 w 6132609"/>
              <a:gd name="connsiteY5" fmla="*/ 818887 h 37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2609" h="3741440">
                <a:moveTo>
                  <a:pt x="258760" y="0"/>
                </a:moveTo>
                <a:lnTo>
                  <a:pt x="6132609" y="0"/>
                </a:lnTo>
                <a:lnTo>
                  <a:pt x="6132609" y="586186"/>
                </a:lnTo>
                <a:lnTo>
                  <a:pt x="5135581" y="3741440"/>
                </a:lnTo>
                <a:lnTo>
                  <a:pt x="0" y="3741440"/>
                </a:lnTo>
                <a:lnTo>
                  <a:pt x="0" y="818887"/>
                </a:lnTo>
                <a:close/>
              </a:path>
            </a:pathLst>
          </a:custGeom>
        </p:spPr>
      </p:pic>
      <p:sp>
        <p:nvSpPr>
          <p:cNvPr id="22" name="任意多边形 21"/>
          <p:cNvSpPr/>
          <p:nvPr/>
        </p:nvSpPr>
        <p:spPr>
          <a:xfrm>
            <a:off x="5381625" y="2334339"/>
            <a:ext cx="6810374" cy="2162629"/>
          </a:xfrm>
          <a:custGeom>
            <a:avLst/>
            <a:gdLst>
              <a:gd name="connsiteX0" fmla="*/ 690203 w 6865257"/>
              <a:gd name="connsiteY0" fmla="*/ 0 h 2162629"/>
              <a:gd name="connsiteX1" fmla="*/ 6865257 w 6865257"/>
              <a:gd name="connsiteY1" fmla="*/ 0 h 2162629"/>
              <a:gd name="connsiteX2" fmla="*/ 6865257 w 6865257"/>
              <a:gd name="connsiteY2" fmla="*/ 2162629 h 2162629"/>
              <a:gd name="connsiteX3" fmla="*/ 0 w 6865257"/>
              <a:gd name="connsiteY3" fmla="*/ 2162629 h 2162629"/>
            </a:gdLst>
            <a:ahLst/>
            <a:cxnLst>
              <a:cxn ang="0">
                <a:pos x="connsiteX0" y="connsiteY0"/>
              </a:cxn>
              <a:cxn ang="0">
                <a:pos x="connsiteX1" y="connsiteY1"/>
              </a:cxn>
              <a:cxn ang="0">
                <a:pos x="connsiteX2" y="connsiteY2"/>
              </a:cxn>
              <a:cxn ang="0">
                <a:pos x="connsiteX3" y="connsiteY3"/>
              </a:cxn>
            </a:cxnLst>
            <a:rect l="l" t="t" r="r" b="b"/>
            <a:pathLst>
              <a:path w="6865257" h="2162629">
                <a:moveTo>
                  <a:pt x="690203" y="0"/>
                </a:moveTo>
                <a:lnTo>
                  <a:pt x="6865257" y="0"/>
                </a:lnTo>
                <a:lnTo>
                  <a:pt x="6865257" y="2162629"/>
                </a:lnTo>
                <a:lnTo>
                  <a:pt x="0" y="2162629"/>
                </a:lnTo>
                <a:close/>
              </a:path>
            </a:pathLst>
          </a:cu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a:off x="3454400" y="2334340"/>
            <a:ext cx="8737600" cy="2162629"/>
          </a:xfrm>
          <a:custGeom>
            <a:avLst/>
            <a:gdLst>
              <a:gd name="connsiteX0" fmla="*/ 690203 w 8737601"/>
              <a:gd name="connsiteY0" fmla="*/ 0 h 2162629"/>
              <a:gd name="connsiteX1" fmla="*/ 8737601 w 8737601"/>
              <a:gd name="connsiteY1" fmla="*/ 0 h 2162629"/>
              <a:gd name="connsiteX2" fmla="*/ 8737601 w 8737601"/>
              <a:gd name="connsiteY2" fmla="*/ 5658 h 2162629"/>
              <a:gd name="connsiteX3" fmla="*/ 2613346 w 8737601"/>
              <a:gd name="connsiteY3" fmla="*/ 5658 h 2162629"/>
              <a:gd name="connsiteX4" fmla="*/ 1924949 w 8737601"/>
              <a:gd name="connsiteY4" fmla="*/ 2162629 h 2162629"/>
              <a:gd name="connsiteX5" fmla="*/ 0 w 8737601"/>
              <a:gd name="connsiteY5" fmla="*/ 2162629 h 216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37601" h="2162629">
                <a:moveTo>
                  <a:pt x="690203" y="0"/>
                </a:moveTo>
                <a:lnTo>
                  <a:pt x="8737601" y="0"/>
                </a:lnTo>
                <a:lnTo>
                  <a:pt x="8737601" y="5658"/>
                </a:lnTo>
                <a:lnTo>
                  <a:pt x="2613346" y="5658"/>
                </a:lnTo>
                <a:lnTo>
                  <a:pt x="1924949" y="2162629"/>
                </a:lnTo>
                <a:lnTo>
                  <a:pt x="0" y="2162629"/>
                </a:lnTo>
                <a:close/>
              </a:path>
            </a:pathLst>
          </a:custGeom>
          <a:solidFill>
            <a:srgbClr val="44546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6132610" y="2633129"/>
            <a:ext cx="5754590" cy="1568450"/>
          </a:xfrm>
          <a:prstGeom prst="rect">
            <a:avLst/>
          </a:prstGeom>
          <a:noFill/>
        </p:spPr>
        <p:txBody>
          <a:bodyPr wrap="square"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sym typeface="+mn-ea"/>
              </a:rPr>
              <a:t>生产企业出口</a:t>
            </a:r>
            <a:r>
              <a:rPr lang="zh-CN" altLang="en-US" sz="4800" b="1">
                <a:solidFill>
                  <a:schemeClr val="bg1"/>
                </a:solidFill>
                <a:latin typeface="微软雅黑" panose="020B0503020204020204" pitchFamily="34" charset="-122"/>
                <a:ea typeface="微软雅黑" panose="020B0503020204020204" pitchFamily="34" charset="-122"/>
                <a:sym typeface="+mn-ea"/>
              </a:rPr>
              <a:t>退税系统申报业务讲解</a:t>
            </a:r>
            <a:endParaRPr lang="zh-CN" altLang="en-US" sz="4800" b="1" dirty="0">
              <a:solidFill>
                <a:schemeClr val="bg1"/>
              </a:solidFill>
              <a:latin typeface="微软雅黑" panose="020B0503020204020204" pitchFamily="34" charset="-122"/>
              <a:ea typeface="微软雅黑" panose="020B0503020204020204" pitchFamily="34" charset="-122"/>
            </a:endParaRPr>
          </a:p>
        </p:txBody>
      </p:sp>
      <p:sp>
        <p:nvSpPr>
          <p:cNvPr id="44" name="矩形 43"/>
          <p:cNvSpPr/>
          <p:nvPr/>
        </p:nvSpPr>
        <p:spPr>
          <a:xfrm>
            <a:off x="9064797" y="4885745"/>
            <a:ext cx="2306972" cy="410151"/>
          </a:xfrm>
          <a:prstGeom prst="rect">
            <a:avLst/>
          </a:prstGeom>
          <a:solidFill>
            <a:srgbClr val="FF99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矩形 44"/>
          <p:cNvSpPr/>
          <p:nvPr/>
        </p:nvSpPr>
        <p:spPr>
          <a:xfrm>
            <a:off x="5381625" y="4958715"/>
            <a:ext cx="3441065" cy="368300"/>
          </a:xfrm>
          <a:prstGeom prst="rect">
            <a:avLst/>
          </a:prstGeom>
        </p:spPr>
        <p:txBody>
          <a:bodyPr wrap="square">
            <a:spAutoFit/>
          </a:bodyPr>
          <a:lstStyle/>
          <a:p>
            <a:pPr algn="ctr"/>
            <a:r>
              <a:rPr lang="zh-CN" altLang="en-US" dirty="0">
                <a:ln w="22225">
                  <a:solidFill>
                    <a:schemeClr val="accent2"/>
                  </a:solidFill>
                  <a:prstDash val="solid"/>
                </a:ln>
                <a:solidFill>
                  <a:schemeClr val="accent2">
                    <a:lumMod val="40000"/>
                    <a:lumOff val="60000"/>
                  </a:schemeClr>
                </a:solidFill>
                <a:effectLst/>
                <a:latin typeface="微软雅黑" panose="020B0503020204020204" pitchFamily="34" charset="-122"/>
                <a:ea typeface="微软雅黑" panose="020B0503020204020204" pitchFamily="34" charset="-122"/>
              </a:rPr>
              <a:t>深圳市税务局第二税务分局</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46" name="矩形 45"/>
          <p:cNvSpPr/>
          <p:nvPr/>
        </p:nvSpPr>
        <p:spPr>
          <a:xfrm>
            <a:off x="9015314" y="4921303"/>
            <a:ext cx="2405938" cy="337185"/>
          </a:xfrm>
          <a:prstGeom prst="rect">
            <a:avLst/>
          </a:prstGeom>
        </p:spPr>
        <p:txBody>
          <a:bodyPr wrap="square">
            <a:spAutoFit/>
          </a:bodyPr>
          <a:lstStyle/>
          <a:p>
            <a:pPr algn="ctr"/>
            <a:r>
              <a:rPr lang="zh-CN" altLang="en-US" sz="1600" dirty="0">
                <a:solidFill>
                  <a:schemeClr val="bg1"/>
                </a:solidFill>
                <a:latin typeface="微软雅黑" panose="020B0503020204020204" pitchFamily="34" charset="-122"/>
                <a:ea typeface="微软雅黑" panose="020B0503020204020204" pitchFamily="34" charset="-122"/>
              </a:rPr>
              <a:t>汇报</a:t>
            </a:r>
            <a:r>
              <a:rPr lang="zh-CN" altLang="en-US" sz="1600">
                <a:solidFill>
                  <a:schemeClr val="bg1"/>
                </a:solidFill>
                <a:latin typeface="微软雅黑" panose="020B0503020204020204" pitchFamily="34" charset="-122"/>
                <a:ea typeface="微软雅黑" panose="020B0503020204020204" pitchFamily="34" charset="-122"/>
              </a:rPr>
              <a:t>时间：</a:t>
            </a:r>
            <a:r>
              <a:rPr lang="en-US" altLang="zh-CN" sz="1600">
                <a:solidFill>
                  <a:schemeClr val="bg1"/>
                </a:solidFill>
                <a:latin typeface="微软雅黑" panose="020B0503020204020204" pitchFamily="34" charset="-122"/>
                <a:ea typeface="微软雅黑" panose="020B0503020204020204" pitchFamily="34" charset="-122"/>
              </a:rPr>
              <a:t>03</a:t>
            </a:r>
            <a:r>
              <a:rPr lang="zh-CN" altLang="en-US" sz="1600">
                <a:solidFill>
                  <a:schemeClr val="bg1"/>
                </a:solidFill>
                <a:latin typeface="微软雅黑" panose="020B0503020204020204" pitchFamily="34" charset="-122"/>
                <a:ea typeface="微软雅黑" panose="020B0503020204020204" pitchFamily="34" charset="-122"/>
              </a:rPr>
              <a:t>月</a:t>
            </a:r>
            <a:r>
              <a:rPr lang="en-US" altLang="zh-CN" sz="1600">
                <a:solidFill>
                  <a:schemeClr val="bg1"/>
                </a:solidFill>
                <a:latin typeface="微软雅黑" panose="020B0503020204020204" pitchFamily="34" charset="-122"/>
                <a:ea typeface="微软雅黑" panose="020B0503020204020204" pitchFamily="34" charset="-122"/>
              </a:rPr>
              <a:t>31</a:t>
            </a:r>
            <a:r>
              <a:rPr lang="zh-CN" altLang="en-US" sz="1600">
                <a:solidFill>
                  <a:schemeClr val="bg1"/>
                </a:solidFill>
                <a:latin typeface="微软雅黑" panose="020B0503020204020204" pitchFamily="34" charset="-122"/>
                <a:ea typeface="微软雅黑" panose="020B0503020204020204" pitchFamily="34" charset="-122"/>
              </a:rPr>
              <a:t>日</a:t>
            </a:r>
            <a:endParaRPr lang="zh-CN" altLang="en-US" sz="16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1" y="357230"/>
            <a:ext cx="5083084" cy="523220"/>
            <a:chOff x="453206" y="414380"/>
            <a:chExt cx="5083084" cy="523220"/>
          </a:xfrm>
        </p:grpSpPr>
        <p:sp>
          <p:nvSpPr>
            <p:cNvPr id="11" name="文本框 10"/>
            <p:cNvSpPr txBox="1"/>
            <p:nvPr/>
          </p:nvSpPr>
          <p:spPr>
            <a:xfrm>
              <a:off x="683680" y="414380"/>
              <a:ext cx="4852610"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电子税务局出口退税功能介绍</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15" name="矩形 1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4" name="文本框 3"/>
          <p:cNvSpPr txBox="1"/>
          <p:nvPr/>
        </p:nvSpPr>
        <p:spPr>
          <a:xfrm>
            <a:off x="405581" y="1023730"/>
            <a:ext cx="5478384" cy="369332"/>
          </a:xfrm>
          <a:prstGeom prst="rect">
            <a:avLst/>
          </a:prstGeom>
          <a:noFill/>
        </p:spPr>
        <p:txBody>
          <a:bodyPr wrap="square" rtlCol="0">
            <a:spAutoFit/>
          </a:bodyPr>
          <a:lstStyle/>
          <a:p>
            <a:r>
              <a:rPr lang="zh-CN" altLang="en-US"/>
              <a:t>我要查询：发票查询      出口退税信息查询</a:t>
            </a:r>
            <a:endParaRPr lang="en-US" altLang="zh-CN"/>
          </a:p>
        </p:txBody>
      </p:sp>
      <p:pic>
        <p:nvPicPr>
          <p:cNvPr id="8" name="图片 7"/>
          <p:cNvPicPr>
            <a:picLocks noChangeAspect="1"/>
          </p:cNvPicPr>
          <p:nvPr/>
        </p:nvPicPr>
        <p:blipFill>
          <a:blip r:embed="rId1"/>
          <a:stretch>
            <a:fillRect/>
          </a:stretch>
        </p:blipFill>
        <p:spPr>
          <a:xfrm>
            <a:off x="471948" y="1536342"/>
            <a:ext cx="11110452" cy="5180144"/>
          </a:xfrm>
          <a:prstGeom prst="rect">
            <a:avLst/>
          </a:prstGeom>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6317397" cy="523220"/>
            <a:chOff x="453206" y="414380"/>
            <a:chExt cx="6317397" cy="523220"/>
          </a:xfrm>
        </p:grpSpPr>
        <p:sp>
          <p:nvSpPr>
            <p:cNvPr id="84" name="文本框 83"/>
            <p:cNvSpPr txBox="1"/>
            <p:nvPr/>
          </p:nvSpPr>
          <p:spPr>
            <a:xfrm>
              <a:off x="683680" y="414380"/>
              <a:ext cx="6086923"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出口已使用设备</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980029" cy="400110"/>
          </a:xfrm>
          <a:prstGeom prst="rect">
            <a:avLst/>
          </a:prstGeom>
        </p:spPr>
        <p:txBody>
          <a:bodyPr wrap="none">
            <a:spAutoFit/>
          </a:bodyPr>
          <a:lstStyle/>
          <a:p>
            <a:r>
              <a:rPr lang="zh-CN" altLang="en-US" sz="2000" b="1">
                <a:solidFill>
                  <a:srgbClr val="143C78"/>
                </a:solidFill>
                <a:latin typeface="+mn-ea"/>
              </a:rPr>
              <a:t>出口已使用设备</a:t>
            </a:r>
            <a:endParaRPr lang="zh-CN" altLang="en-US" sz="2000" b="1" dirty="0">
              <a:solidFill>
                <a:srgbClr val="143C78"/>
              </a:solidFill>
              <a:latin typeface="+mn-ea"/>
            </a:endParaRPr>
          </a:p>
        </p:txBody>
      </p:sp>
      <p:sp>
        <p:nvSpPr>
          <p:cNvPr id="10" name="文本框 43"/>
          <p:cNvSpPr txBox="1"/>
          <p:nvPr/>
        </p:nvSpPr>
        <p:spPr>
          <a:xfrm>
            <a:off x="448491" y="1435041"/>
            <a:ext cx="9834474" cy="787908"/>
          </a:xfrm>
          <a:prstGeom prst="rect">
            <a:avLst/>
          </a:prstGeom>
          <a:noFill/>
        </p:spPr>
        <p:txBody>
          <a:bodyPr wrap="square" lIns="0" tIns="0" rIns="0" bIns="0" rtlCol="0">
            <a:spAutoFit/>
          </a:bodyPr>
          <a:lstStyle/>
          <a:p>
            <a:pPr>
              <a:spcBef>
                <a:spcPct val="20000"/>
              </a:spcBef>
            </a:pPr>
            <a:r>
              <a:rPr lang="zh-CN" altLang="en-US" sz="1600">
                <a:solidFill>
                  <a:srgbClr val="FA6E00"/>
                </a:solidFill>
                <a:latin typeface="+mn-ea"/>
                <a:sym typeface="Arial" panose="020B0604020202020204" pitchFamily="34" charset="0"/>
              </a:rPr>
              <a:t>申报流程</a:t>
            </a:r>
            <a:endParaRPr lang="en-US" altLang="zh-CN" sz="1400">
              <a:latin typeface="+mn-ea"/>
              <a:sym typeface="Arial" panose="020B0604020202020204" pitchFamily="34" charset="0"/>
            </a:endParaRPr>
          </a:p>
          <a:p>
            <a:pPr>
              <a:spcBef>
                <a:spcPct val="20000"/>
              </a:spcBef>
            </a:pPr>
            <a:r>
              <a:rPr lang="zh-CN" altLang="en-US" sz="1600" kern="0">
                <a:solidFill>
                  <a:srgbClr val="3C3C3C"/>
                </a:solidFill>
                <a:latin typeface="+mn-ea"/>
                <a:sym typeface="Arial" panose="020B0604020202020204" pitchFamily="34" charset="0"/>
              </a:rPr>
              <a:t>针对</a:t>
            </a:r>
            <a:r>
              <a:rPr lang="zh-CN" altLang="en-US" sz="1600" kern="0" dirty="0">
                <a:solidFill>
                  <a:srgbClr val="3C3C3C"/>
                </a:solidFill>
                <a:latin typeface="+mn-ea"/>
                <a:sym typeface="Arial" panose="020B0604020202020204" pitchFamily="34" charset="0"/>
              </a:rPr>
              <a:t>“出口已使用过的设备退税申报 ”，“出口非自产货物退消费税申报”需提供收汇企业增加“出口货物收汇申报表”，“出口货物不能收汇申报表”以及“海关出口商品代码、名称、退税率调整对应表”填报。</a:t>
            </a:r>
            <a:endParaRPr lang="en-US" altLang="zh-CN" sz="1600" kern="0" dirty="0">
              <a:solidFill>
                <a:srgbClr val="3C3C3C"/>
              </a:solidFill>
              <a:latin typeface="+mn-ea"/>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48954" y="2379796"/>
            <a:ext cx="11494091" cy="4120974"/>
          </a:xfrm>
          <a:prstGeom prst="rect">
            <a:avLst/>
          </a:prstGeom>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958324" cy="523220"/>
            <a:chOff x="453206" y="414380"/>
            <a:chExt cx="5958324" cy="523220"/>
          </a:xfrm>
        </p:grpSpPr>
        <p:sp>
          <p:nvSpPr>
            <p:cNvPr id="84" name="文本框 83"/>
            <p:cNvSpPr txBox="1"/>
            <p:nvPr/>
          </p:nvSpPr>
          <p:spPr>
            <a:xfrm>
              <a:off x="683680" y="414380"/>
              <a:ext cx="5727850"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购进自用货物</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723549" cy="400110"/>
          </a:xfrm>
          <a:prstGeom prst="rect">
            <a:avLst/>
          </a:prstGeom>
        </p:spPr>
        <p:txBody>
          <a:bodyPr wrap="none">
            <a:spAutoFit/>
          </a:bodyPr>
          <a:lstStyle/>
          <a:p>
            <a:r>
              <a:rPr lang="zh-CN" altLang="en-US" sz="2000" b="1">
                <a:solidFill>
                  <a:srgbClr val="143C78"/>
                </a:solidFill>
                <a:latin typeface="+mn-ea"/>
              </a:rPr>
              <a:t>购进自用货物</a:t>
            </a:r>
            <a:endParaRPr lang="zh-CN" altLang="en-US" sz="2000" b="1" dirty="0">
              <a:solidFill>
                <a:srgbClr val="143C78"/>
              </a:solidFill>
              <a:latin typeface="+mn-ea"/>
            </a:endParaRPr>
          </a:p>
        </p:txBody>
      </p:sp>
      <p:graphicFrame>
        <p:nvGraphicFramePr>
          <p:cNvPr id="11" name="图示 10"/>
          <p:cNvGraphicFramePr/>
          <p:nvPr/>
        </p:nvGraphicFramePr>
        <p:xfrm>
          <a:off x="405581" y="1647043"/>
          <a:ext cx="10587097" cy="4054237"/>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958324" cy="523220"/>
            <a:chOff x="453206" y="414380"/>
            <a:chExt cx="5958324" cy="523220"/>
          </a:xfrm>
        </p:grpSpPr>
        <p:sp>
          <p:nvSpPr>
            <p:cNvPr id="84" name="文本框 83"/>
            <p:cNvSpPr txBox="1"/>
            <p:nvPr/>
          </p:nvSpPr>
          <p:spPr>
            <a:xfrm>
              <a:off x="683680" y="414380"/>
              <a:ext cx="5727850"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购进自用货物</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1723549" cy="400110"/>
          </a:xfrm>
          <a:prstGeom prst="rect">
            <a:avLst/>
          </a:prstGeom>
        </p:spPr>
        <p:txBody>
          <a:bodyPr wrap="none">
            <a:spAutoFit/>
          </a:bodyPr>
          <a:lstStyle/>
          <a:p>
            <a:r>
              <a:rPr lang="zh-CN" altLang="en-US" sz="2000" b="1">
                <a:solidFill>
                  <a:srgbClr val="143C78"/>
                </a:solidFill>
                <a:latin typeface="+mn-ea"/>
              </a:rPr>
              <a:t>购进自用货物</a:t>
            </a:r>
            <a:endParaRPr lang="zh-CN" altLang="en-US" sz="2000" b="1" dirty="0">
              <a:solidFill>
                <a:srgbClr val="143C78"/>
              </a:solidFill>
              <a:latin typeface="+mn-ea"/>
            </a:endParaRPr>
          </a:p>
        </p:txBody>
      </p:sp>
      <p:pic>
        <p:nvPicPr>
          <p:cNvPr id="2" name="图片 1"/>
          <p:cNvPicPr>
            <a:picLocks noChangeAspect="1"/>
          </p:cNvPicPr>
          <p:nvPr/>
        </p:nvPicPr>
        <p:blipFill>
          <a:blip r:embed="rId1"/>
          <a:stretch>
            <a:fillRect/>
          </a:stretch>
        </p:blipFill>
        <p:spPr>
          <a:xfrm>
            <a:off x="524689" y="1480898"/>
            <a:ext cx="10284391" cy="5173200"/>
          </a:xfrm>
          <a:prstGeom prst="rect">
            <a:avLst/>
          </a:prstGeom>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958324" cy="523220"/>
            <a:chOff x="453206" y="414380"/>
            <a:chExt cx="5958324" cy="523220"/>
          </a:xfrm>
        </p:grpSpPr>
        <p:sp>
          <p:nvSpPr>
            <p:cNvPr id="84" name="文本框 83"/>
            <p:cNvSpPr txBox="1"/>
            <p:nvPr/>
          </p:nvSpPr>
          <p:spPr>
            <a:xfrm>
              <a:off x="683680" y="414380"/>
              <a:ext cx="5727850"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购进自用货物</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1723549" cy="400110"/>
          </a:xfrm>
          <a:prstGeom prst="rect">
            <a:avLst/>
          </a:prstGeom>
        </p:spPr>
        <p:txBody>
          <a:bodyPr wrap="none">
            <a:spAutoFit/>
          </a:bodyPr>
          <a:lstStyle/>
          <a:p>
            <a:r>
              <a:rPr lang="zh-CN" altLang="en-US" sz="2000" b="1">
                <a:solidFill>
                  <a:srgbClr val="143C78"/>
                </a:solidFill>
                <a:latin typeface="+mn-ea"/>
              </a:rPr>
              <a:t>购进自用货物</a:t>
            </a:r>
            <a:endParaRPr lang="zh-CN" altLang="en-US" sz="2000" b="1" dirty="0">
              <a:solidFill>
                <a:srgbClr val="143C78"/>
              </a:solidFill>
              <a:latin typeface="+mn-ea"/>
            </a:endParaRPr>
          </a:p>
        </p:txBody>
      </p:sp>
      <p:sp>
        <p:nvSpPr>
          <p:cNvPr id="9" name="文本框 43"/>
          <p:cNvSpPr txBox="1"/>
          <p:nvPr/>
        </p:nvSpPr>
        <p:spPr>
          <a:xfrm>
            <a:off x="2554357" y="909830"/>
            <a:ext cx="9233451" cy="541687"/>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sz="1600" kern="0">
                <a:solidFill>
                  <a:srgbClr val="3C3C3C"/>
                </a:solidFill>
                <a:latin typeface="+mn-ea"/>
                <a:sym typeface="Arial" panose="020B0604020202020204" pitchFamily="34" charset="0"/>
              </a:rPr>
              <a:t>调整数据项：“进货凭证号”、“进货凭证种类”</a:t>
            </a:r>
            <a:endParaRPr lang="zh-CN" altLang="en-US" sz="1600" kern="0">
              <a:solidFill>
                <a:srgbClr val="3C3C3C"/>
              </a:solidFill>
              <a:latin typeface="+mn-ea"/>
              <a:sym typeface="Arial" panose="020B0604020202020204" pitchFamily="34" charset="0"/>
            </a:endParaRPr>
          </a:p>
          <a:p>
            <a:pPr>
              <a:spcBef>
                <a:spcPct val="20000"/>
              </a:spcBef>
            </a:pPr>
            <a:r>
              <a:rPr lang="zh-CN" altLang="en-US" sz="1600" kern="0">
                <a:solidFill>
                  <a:srgbClr val="3C3C3C"/>
                </a:solidFill>
                <a:latin typeface="+mn-ea"/>
                <a:sym typeface="Arial" panose="020B0604020202020204" pitchFamily="34" charset="0"/>
              </a:rPr>
              <a:t>横琴平潭购进水电气选择业务类型“</a:t>
            </a:r>
            <a:r>
              <a:rPr lang="en-US" altLang="zh-CN" sz="1600" kern="0">
                <a:solidFill>
                  <a:srgbClr val="3C3C3C"/>
                </a:solidFill>
                <a:latin typeface="+mn-ea"/>
                <a:sym typeface="Arial" panose="020B0604020202020204" pitchFamily="34" charset="0"/>
              </a:rPr>
              <a:t>GJSDQ</a:t>
            </a:r>
            <a:r>
              <a:rPr lang="zh-CN" altLang="en-US" sz="1600" kern="0">
                <a:solidFill>
                  <a:srgbClr val="3C3C3C"/>
                </a:solidFill>
                <a:latin typeface="+mn-ea"/>
                <a:sym typeface="Arial" panose="020B0604020202020204" pitchFamily="34" charset="0"/>
              </a:rPr>
              <a:t>”。</a:t>
            </a:r>
            <a:endParaRPr lang="en-US" altLang="zh-CN" sz="1600" kern="0">
              <a:solidFill>
                <a:srgbClr val="3C3C3C"/>
              </a:solidFill>
              <a:latin typeface="+mn-ea"/>
              <a:sym typeface="Arial" panose="020B0604020202020204" pitchFamily="34" charset="0"/>
            </a:endParaRPr>
          </a:p>
        </p:txBody>
      </p:sp>
      <p:pic>
        <p:nvPicPr>
          <p:cNvPr id="11"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1947" y="1541606"/>
            <a:ext cx="11315861" cy="517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本框 1"/>
          <p:cNvSpPr txBox="1"/>
          <p:nvPr/>
        </p:nvSpPr>
        <p:spPr>
          <a:xfrm>
            <a:off x="7908233" y="5114095"/>
            <a:ext cx="4187687" cy="1668149"/>
          </a:xfrm>
          <a:prstGeom prst="rect">
            <a:avLst/>
          </a:prstGeom>
          <a:solidFill>
            <a:schemeClr val="accent1">
              <a:lumMod val="60000"/>
              <a:lumOff val="40000"/>
            </a:schemeClr>
          </a:solidFill>
        </p:spPr>
        <p:txBody>
          <a:bodyPr wrap="square" rtlCol="0">
            <a:spAutoFit/>
          </a:bodyPr>
          <a:lstStyle/>
          <a:p>
            <a:pPr>
              <a:spcBef>
                <a:spcPct val="20000"/>
              </a:spcBef>
            </a:pPr>
            <a:r>
              <a:rPr lang="zh-CN" altLang="en-US" sz="1600" kern="0">
                <a:solidFill>
                  <a:srgbClr val="3C3C3C"/>
                </a:solidFill>
                <a:latin typeface="+mn-ea"/>
                <a:sym typeface="Arial" panose="020B0604020202020204" pitchFamily="34" charset="0"/>
              </a:rPr>
              <a:t>研发机构采购国产设备调整业务类型代码：</a:t>
            </a:r>
            <a:endParaRPr lang="en-US" altLang="zh-CN" sz="1600" kern="0">
              <a:solidFill>
                <a:srgbClr val="3C3C3C"/>
              </a:solidFill>
              <a:latin typeface="+mn-ea"/>
              <a:sym typeface="Arial" panose="020B0604020202020204" pitchFamily="34" charset="0"/>
            </a:endParaRPr>
          </a:p>
          <a:p>
            <a:pPr>
              <a:spcBef>
                <a:spcPct val="20000"/>
              </a:spcBef>
            </a:pPr>
            <a:r>
              <a:rPr lang="en-US" altLang="zh-CN" sz="1600" kern="0">
                <a:solidFill>
                  <a:srgbClr val="3C3C3C"/>
                </a:solidFill>
                <a:latin typeface="+mn-ea"/>
                <a:sym typeface="Arial" panose="020B0604020202020204" pitchFamily="34" charset="0"/>
              </a:rPr>
              <a:t>”WZYFJG”</a:t>
            </a:r>
            <a:r>
              <a:rPr lang="zh-CN" altLang="en-US" sz="1600" kern="0">
                <a:solidFill>
                  <a:srgbClr val="3C3C3C"/>
                </a:solidFill>
                <a:latin typeface="+mn-ea"/>
                <a:sym typeface="Arial" panose="020B0604020202020204" pitchFamily="34" charset="0"/>
              </a:rPr>
              <a:t>、</a:t>
            </a:r>
            <a:r>
              <a:rPr lang="en-US" altLang="zh-CN" sz="1600" kern="0">
                <a:solidFill>
                  <a:srgbClr val="3C3C3C"/>
                </a:solidFill>
                <a:latin typeface="+mn-ea"/>
                <a:sym typeface="Arial" panose="020B0604020202020204" pitchFamily="34" charset="0"/>
              </a:rPr>
              <a:t>”NZYFJG”</a:t>
            </a:r>
            <a:r>
              <a:rPr lang="zh-CN" altLang="en-US" sz="1600" kern="0">
                <a:solidFill>
                  <a:srgbClr val="3C3C3C"/>
                </a:solidFill>
                <a:latin typeface="+mn-ea"/>
                <a:sym typeface="Arial" panose="020B0604020202020204" pitchFamily="34" charset="0"/>
              </a:rPr>
              <a:t>调整成“</a:t>
            </a:r>
            <a:r>
              <a:rPr lang="en-US" altLang="zh-CN" sz="1600" kern="0">
                <a:solidFill>
                  <a:srgbClr val="3C3C3C"/>
                </a:solidFill>
                <a:latin typeface="+mn-ea"/>
                <a:sym typeface="Arial" panose="020B0604020202020204" pitchFamily="34" charset="0"/>
              </a:rPr>
              <a:t>GCSB”</a:t>
            </a:r>
            <a:r>
              <a:rPr lang="zh-CN" altLang="en-US" sz="1600" kern="0">
                <a:solidFill>
                  <a:srgbClr val="3C3C3C"/>
                </a:solidFill>
                <a:latin typeface="+mn-ea"/>
                <a:sym typeface="Arial" panose="020B0604020202020204" pitchFamily="34" charset="0"/>
              </a:rPr>
              <a:t>；备注自动添加“、</a:t>
            </a:r>
            <a:r>
              <a:rPr lang="zh-CN" altLang="en-US" sz="1600">
                <a:latin typeface="微软雅黑" panose="020B0503020204020204" pitchFamily="34" charset="-122"/>
              </a:rPr>
              <a:t>“科技开发、科学研究、教学设备”。</a:t>
            </a:r>
            <a:endParaRPr lang="en-US" altLang="zh-CN" sz="1600" kern="0">
              <a:solidFill>
                <a:srgbClr val="3C3C3C"/>
              </a:solidFill>
              <a:latin typeface="+mn-ea"/>
              <a:sym typeface="Arial" panose="020B0604020202020204" pitchFamily="34" charset="0"/>
            </a:endParaRPr>
          </a:p>
          <a:p>
            <a:pPr>
              <a:spcBef>
                <a:spcPct val="20000"/>
              </a:spcBef>
            </a:pPr>
            <a:r>
              <a:rPr lang="zh-CN" altLang="en-US" sz="1600" kern="0">
                <a:solidFill>
                  <a:srgbClr val="3C3C3C"/>
                </a:solidFill>
                <a:latin typeface="+mn-ea"/>
                <a:sym typeface="Arial" panose="020B0604020202020204" pitchFamily="34" charset="0"/>
              </a:rPr>
              <a:t>进货凭证的要求：增值税专用发票，或者开具时间为</a:t>
            </a:r>
            <a:r>
              <a:rPr lang="en-US" altLang="zh-CN" sz="1600" kern="0">
                <a:solidFill>
                  <a:srgbClr val="3C3C3C"/>
                </a:solidFill>
                <a:latin typeface="+mn-ea"/>
                <a:sym typeface="Arial" panose="020B0604020202020204" pitchFamily="34" charset="0"/>
              </a:rPr>
              <a:t>2019</a:t>
            </a:r>
            <a:r>
              <a:rPr lang="zh-CN" altLang="en-US" sz="1600" kern="0">
                <a:solidFill>
                  <a:srgbClr val="3C3C3C"/>
                </a:solidFill>
                <a:latin typeface="+mn-ea"/>
                <a:sym typeface="Arial" panose="020B0604020202020204" pitchFamily="34" charset="0"/>
              </a:rPr>
              <a:t>年</a:t>
            </a:r>
            <a:r>
              <a:rPr lang="en-US" altLang="zh-CN" sz="1600" kern="0">
                <a:solidFill>
                  <a:srgbClr val="3C3C3C"/>
                </a:solidFill>
                <a:latin typeface="+mn-ea"/>
                <a:sym typeface="Arial" panose="020B0604020202020204" pitchFamily="34" charset="0"/>
              </a:rPr>
              <a:t>1</a:t>
            </a:r>
            <a:r>
              <a:rPr lang="zh-CN" altLang="en-US" sz="1600" kern="0">
                <a:solidFill>
                  <a:srgbClr val="3C3C3C"/>
                </a:solidFill>
                <a:latin typeface="+mn-ea"/>
                <a:sym typeface="Arial" panose="020B0604020202020204" pitchFamily="34" charset="0"/>
              </a:rPr>
              <a:t>月</a:t>
            </a:r>
            <a:r>
              <a:rPr lang="en-US" altLang="zh-CN" sz="1600" kern="0">
                <a:solidFill>
                  <a:srgbClr val="3C3C3C"/>
                </a:solidFill>
                <a:latin typeface="+mn-ea"/>
                <a:sym typeface="Arial" panose="020B0604020202020204" pitchFamily="34" charset="0"/>
              </a:rPr>
              <a:t>1</a:t>
            </a:r>
            <a:r>
              <a:rPr lang="zh-CN" altLang="en-US" sz="1600" kern="0">
                <a:solidFill>
                  <a:srgbClr val="3C3C3C"/>
                </a:solidFill>
                <a:latin typeface="+mn-ea"/>
                <a:sym typeface="Arial" panose="020B0604020202020204" pitchFamily="34" charset="0"/>
              </a:rPr>
              <a:t>日至</a:t>
            </a:r>
            <a:r>
              <a:rPr lang="en-US" altLang="zh-CN" sz="1600" kern="0">
                <a:solidFill>
                  <a:srgbClr val="3C3C3C"/>
                </a:solidFill>
                <a:latin typeface="+mn-ea"/>
                <a:sym typeface="Arial" panose="020B0604020202020204" pitchFamily="34" charset="0"/>
              </a:rPr>
              <a:t>2020</a:t>
            </a:r>
            <a:r>
              <a:rPr lang="zh-CN" altLang="en-US" sz="1600" kern="0">
                <a:solidFill>
                  <a:srgbClr val="3C3C3C"/>
                </a:solidFill>
                <a:latin typeface="+mn-ea"/>
                <a:sym typeface="Arial" panose="020B0604020202020204" pitchFamily="34" charset="0"/>
              </a:rPr>
              <a:t>年</a:t>
            </a:r>
            <a:r>
              <a:rPr lang="en-US" altLang="zh-CN" sz="1600" kern="0">
                <a:solidFill>
                  <a:srgbClr val="3C3C3C"/>
                </a:solidFill>
                <a:latin typeface="+mn-ea"/>
                <a:sym typeface="Arial" panose="020B0604020202020204" pitchFamily="34" charset="0"/>
              </a:rPr>
              <a:t>3</a:t>
            </a:r>
            <a:r>
              <a:rPr lang="zh-CN" altLang="en-US" sz="1600" kern="0">
                <a:solidFill>
                  <a:srgbClr val="3C3C3C"/>
                </a:solidFill>
                <a:latin typeface="+mn-ea"/>
                <a:sym typeface="Arial" panose="020B0604020202020204" pitchFamily="34" charset="0"/>
              </a:rPr>
              <a:t>月</a:t>
            </a:r>
            <a:r>
              <a:rPr lang="en-US" altLang="zh-CN" sz="1600" kern="0">
                <a:solidFill>
                  <a:srgbClr val="3C3C3C"/>
                </a:solidFill>
                <a:latin typeface="+mn-ea"/>
                <a:sym typeface="Arial" panose="020B0604020202020204" pitchFamily="34" charset="0"/>
              </a:rPr>
              <a:t>11</a:t>
            </a:r>
            <a:r>
              <a:rPr lang="zh-CN" altLang="en-US" sz="1600" kern="0">
                <a:solidFill>
                  <a:srgbClr val="3C3C3C"/>
                </a:solidFill>
                <a:latin typeface="+mn-ea"/>
                <a:sym typeface="Arial" panose="020B0604020202020204" pitchFamily="34" charset="0"/>
              </a:rPr>
              <a:t>日之间的增值税普通发票。</a:t>
            </a:r>
            <a:endParaRPr lang="en-US" altLang="zh-CN" sz="1600" kern="0">
              <a:solidFill>
                <a:srgbClr val="3C3C3C"/>
              </a:solidFill>
              <a:latin typeface="+mn-ea"/>
              <a:sym typeface="Arial" panose="020B0604020202020204" pitchFamily="34"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958324" cy="523220"/>
            <a:chOff x="453206" y="414380"/>
            <a:chExt cx="5958324" cy="523220"/>
          </a:xfrm>
        </p:grpSpPr>
        <p:sp>
          <p:nvSpPr>
            <p:cNvPr id="84" name="文本框 83"/>
            <p:cNvSpPr txBox="1"/>
            <p:nvPr/>
          </p:nvSpPr>
          <p:spPr>
            <a:xfrm>
              <a:off x="683680" y="414380"/>
              <a:ext cx="5727850"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购进自用货物</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1723549" cy="400110"/>
          </a:xfrm>
          <a:prstGeom prst="rect">
            <a:avLst/>
          </a:prstGeom>
        </p:spPr>
        <p:txBody>
          <a:bodyPr wrap="none">
            <a:spAutoFit/>
          </a:bodyPr>
          <a:lstStyle/>
          <a:p>
            <a:r>
              <a:rPr lang="zh-CN" altLang="en-US" sz="2000" b="1">
                <a:solidFill>
                  <a:srgbClr val="143C78"/>
                </a:solidFill>
                <a:latin typeface="+mn-ea"/>
              </a:rPr>
              <a:t>购进自用货物</a:t>
            </a:r>
            <a:endParaRPr lang="zh-CN" altLang="en-US" sz="2000" b="1" dirty="0">
              <a:solidFill>
                <a:srgbClr val="143C78"/>
              </a:solidFill>
              <a:latin typeface="+mn-ea"/>
            </a:endParaRPr>
          </a:p>
        </p:txBody>
      </p:sp>
      <p:sp>
        <p:nvSpPr>
          <p:cNvPr id="9" name="文本框 43"/>
          <p:cNvSpPr txBox="1"/>
          <p:nvPr/>
        </p:nvSpPr>
        <p:spPr>
          <a:xfrm>
            <a:off x="2661174" y="1042174"/>
            <a:ext cx="2589446" cy="276999"/>
          </a:xfrm>
          <a:prstGeom prst="rect">
            <a:avLst/>
          </a:prstGeom>
          <a:noFill/>
        </p:spPr>
        <p:txBody>
          <a:bodyPr wrap="square" lIns="0" tIns="0" rIns="0" bIns="0" rtlCol="0">
            <a:spAutoFit/>
          </a:bodyPr>
          <a:lstStyle/>
          <a:p>
            <a:pPr>
              <a:spcBef>
                <a:spcPct val="20000"/>
              </a:spcBef>
            </a:pPr>
            <a:r>
              <a:rPr lang="zh-CN" altLang="en-US">
                <a:solidFill>
                  <a:srgbClr val="FA6E00"/>
                </a:solidFill>
                <a:latin typeface="+mn-ea"/>
                <a:sym typeface="Arial" panose="020B0604020202020204" pitchFamily="34" charset="0"/>
              </a:rPr>
              <a:t>申报流程</a:t>
            </a:r>
            <a:endParaRPr lang="en-US" altLang="zh-CN" sz="1600" dirty="0">
              <a:latin typeface="+mn-ea"/>
              <a:sym typeface="Arial" panose="020B0604020202020204" pitchFamily="34" charset="0"/>
            </a:endParaRPr>
          </a:p>
        </p:txBody>
      </p:sp>
      <p:pic>
        <p:nvPicPr>
          <p:cNvPr id="3" name="图片 2"/>
          <p:cNvPicPr>
            <a:picLocks noChangeAspect="1"/>
          </p:cNvPicPr>
          <p:nvPr/>
        </p:nvPicPr>
        <p:blipFill>
          <a:blip r:embed="rId1"/>
          <a:stretch>
            <a:fillRect/>
          </a:stretch>
        </p:blipFill>
        <p:spPr>
          <a:xfrm>
            <a:off x="405581" y="1542453"/>
            <a:ext cx="11481390" cy="5156465"/>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958324" cy="523220"/>
            <a:chOff x="453206" y="414380"/>
            <a:chExt cx="5958324" cy="523220"/>
          </a:xfrm>
        </p:grpSpPr>
        <p:sp>
          <p:nvSpPr>
            <p:cNvPr id="84" name="文本框 83"/>
            <p:cNvSpPr txBox="1"/>
            <p:nvPr/>
          </p:nvSpPr>
          <p:spPr>
            <a:xfrm>
              <a:off x="683680" y="414380"/>
              <a:ext cx="5727850"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非需提供收汇</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2749471" cy="400110"/>
          </a:xfrm>
          <a:prstGeom prst="rect">
            <a:avLst/>
          </a:prstGeom>
        </p:spPr>
        <p:txBody>
          <a:bodyPr wrap="none">
            <a:spAutoFit/>
          </a:bodyPr>
          <a:lstStyle/>
          <a:p>
            <a:r>
              <a:rPr lang="zh-CN" altLang="en-US" sz="2000" b="1">
                <a:solidFill>
                  <a:srgbClr val="143C78"/>
                </a:solidFill>
                <a:latin typeface="+mn-ea"/>
              </a:rPr>
              <a:t>非需提供收汇凭证企业</a:t>
            </a:r>
            <a:endParaRPr lang="zh-CN" altLang="en-US" sz="2000" b="1" dirty="0">
              <a:solidFill>
                <a:srgbClr val="143C78"/>
              </a:solidFill>
              <a:latin typeface="+mn-ea"/>
            </a:endParaRPr>
          </a:p>
        </p:txBody>
      </p:sp>
      <p:sp>
        <p:nvSpPr>
          <p:cNvPr id="9" name="文本框 43"/>
          <p:cNvSpPr txBox="1"/>
          <p:nvPr/>
        </p:nvSpPr>
        <p:spPr>
          <a:xfrm>
            <a:off x="543160" y="1493377"/>
            <a:ext cx="11344039" cy="3816429"/>
          </a:xfrm>
          <a:prstGeom prst="rect">
            <a:avLst/>
          </a:prstGeom>
          <a:noFill/>
        </p:spPr>
        <p:txBody>
          <a:bodyPr wrap="square" lIns="0" tIns="0" rIns="0" bIns="0" rtlCol="0">
            <a:spAutoFit/>
          </a:bodyPr>
          <a:lstStyle/>
          <a:p>
            <a:pPr>
              <a:spcBef>
                <a:spcPct val="20000"/>
              </a:spcBef>
            </a:pPr>
            <a:r>
              <a:rPr lang="zh-CN" altLang="en-US" sz="2000" kern="0">
                <a:solidFill>
                  <a:srgbClr val="3C3C3C"/>
                </a:solidFill>
                <a:latin typeface="+mn-ea"/>
                <a:sym typeface="Arial" panose="020B0604020202020204" pitchFamily="34" charset="0"/>
              </a:rPr>
              <a:t>出口</a:t>
            </a:r>
            <a:r>
              <a:rPr lang="zh-CN" altLang="en-US" sz="2000" kern="0" dirty="0">
                <a:solidFill>
                  <a:srgbClr val="3C3C3C"/>
                </a:solidFill>
                <a:latin typeface="+mn-ea"/>
                <a:sym typeface="Arial" panose="020B0604020202020204" pitchFamily="34" charset="0"/>
              </a:rPr>
              <a:t>不能收汇申报</a:t>
            </a:r>
            <a:r>
              <a:rPr lang="zh-CN" altLang="en-US" sz="2000" kern="0">
                <a:solidFill>
                  <a:srgbClr val="3C3C3C"/>
                </a:solidFill>
                <a:latin typeface="+mn-ea"/>
                <a:sym typeface="Arial" panose="020B0604020202020204" pitchFamily="34" charset="0"/>
              </a:rPr>
              <a:t>表（非需提供）</a:t>
            </a:r>
            <a:endParaRPr lang="en-US" altLang="zh-CN" sz="2000" kern="0" dirty="0">
              <a:solidFill>
                <a:srgbClr val="3C3C3C"/>
              </a:solidFill>
              <a:latin typeface="+mn-ea"/>
              <a:sym typeface="Arial" panose="020B0604020202020204" pitchFamily="34" charset="0"/>
            </a:endParaRPr>
          </a:p>
          <a:p>
            <a:pPr>
              <a:spcBef>
                <a:spcPct val="20000"/>
              </a:spcBef>
            </a:pPr>
            <a:endParaRPr lang="en-US" altLang="zh-CN" sz="2000" dirty="0">
              <a:latin typeface="+mn-ea"/>
            </a:endParaRPr>
          </a:p>
          <a:p>
            <a:pPr>
              <a:spcBef>
                <a:spcPct val="20000"/>
              </a:spcBef>
            </a:pPr>
            <a:r>
              <a:rPr lang="zh-CN" altLang="en-US" sz="2000" dirty="0">
                <a:latin typeface="+mn-ea"/>
              </a:rPr>
              <a:t>财政部 税务总局</a:t>
            </a:r>
            <a:r>
              <a:rPr lang="en-US" altLang="zh-CN" sz="2000" dirty="0">
                <a:latin typeface="+mn-ea"/>
              </a:rPr>
              <a:t>2020</a:t>
            </a:r>
            <a:r>
              <a:rPr lang="zh-CN" altLang="en-US" sz="2000" dirty="0">
                <a:latin typeface="+mn-ea"/>
              </a:rPr>
              <a:t>年第</a:t>
            </a:r>
            <a:r>
              <a:rPr lang="en-US" altLang="zh-CN" sz="2000" dirty="0">
                <a:latin typeface="+mn-ea"/>
              </a:rPr>
              <a:t>2</a:t>
            </a:r>
            <a:r>
              <a:rPr lang="zh-CN" altLang="en-US" sz="2000" dirty="0">
                <a:latin typeface="+mn-ea"/>
              </a:rPr>
              <a:t>号公告：</a:t>
            </a:r>
            <a:r>
              <a:rPr lang="zh-CN" altLang="en-US" sz="2000" dirty="0">
                <a:solidFill>
                  <a:srgbClr val="3E3E3E"/>
                </a:solidFill>
                <a:latin typeface="+mn-ea"/>
              </a:rPr>
              <a:t>纳税人出口货物劳务、发生跨境应税行为，未在规定期限内申报出口退（免）税或者开具</a:t>
            </a:r>
            <a:r>
              <a:rPr lang="en-US" altLang="zh-CN" sz="2000" dirty="0">
                <a:solidFill>
                  <a:srgbClr val="3E3E3E"/>
                </a:solidFill>
                <a:latin typeface="+mn-ea"/>
              </a:rPr>
              <a:t>《</a:t>
            </a:r>
            <a:r>
              <a:rPr lang="zh-CN" altLang="en-US" sz="2000" dirty="0">
                <a:solidFill>
                  <a:srgbClr val="3E3E3E"/>
                </a:solidFill>
                <a:latin typeface="+mn-ea"/>
              </a:rPr>
              <a:t>代理出口货物证明</a:t>
            </a:r>
            <a:r>
              <a:rPr lang="en-US" altLang="zh-CN" sz="2000" dirty="0">
                <a:solidFill>
                  <a:srgbClr val="3E3E3E"/>
                </a:solidFill>
                <a:latin typeface="+mn-ea"/>
              </a:rPr>
              <a:t>》</a:t>
            </a:r>
            <a:r>
              <a:rPr lang="zh-CN" altLang="en-US" sz="2000" dirty="0">
                <a:solidFill>
                  <a:srgbClr val="3E3E3E"/>
                </a:solidFill>
                <a:latin typeface="+mn-ea"/>
              </a:rPr>
              <a:t>的，在收齐退（免）税凭证及相关电子信息后，即可申报办理出口退（免）税；</a:t>
            </a:r>
            <a:r>
              <a:rPr lang="zh-CN" altLang="en-US" sz="2000" dirty="0">
                <a:solidFill>
                  <a:srgbClr val="FF0000"/>
                </a:solidFill>
                <a:latin typeface="+mn-ea"/>
              </a:rPr>
              <a:t>未在规定期限内收汇或者办理不能收汇手续的，在收汇或者办理不能收汇手续后，即可申报办理退（免）税</a:t>
            </a:r>
            <a:r>
              <a:rPr lang="zh-CN" altLang="en-US" sz="2000" dirty="0">
                <a:solidFill>
                  <a:srgbClr val="3E3E3E"/>
                </a:solidFill>
                <a:latin typeface="+mn-ea"/>
              </a:rPr>
              <a:t>。</a:t>
            </a:r>
            <a:endParaRPr lang="zh-CN" altLang="en-US" sz="2000" dirty="0">
              <a:latin typeface="+mn-ea"/>
            </a:endParaRPr>
          </a:p>
          <a:p>
            <a:endParaRPr lang="en-US" altLang="zh-CN" sz="2000" dirty="0">
              <a:latin typeface="+mn-ea"/>
            </a:endParaRPr>
          </a:p>
          <a:p>
            <a:endParaRPr lang="en-US" altLang="zh-CN" sz="2000" dirty="0">
              <a:latin typeface="+mn-ea"/>
            </a:endParaRPr>
          </a:p>
          <a:p>
            <a:r>
              <a:rPr lang="zh-CN" altLang="en-US" sz="2000" b="1" dirty="0">
                <a:solidFill>
                  <a:srgbClr val="FF0000"/>
                </a:solidFill>
                <a:latin typeface="+mn-ea"/>
              </a:rPr>
              <a:t>注意：</a:t>
            </a:r>
            <a:endParaRPr lang="en-US" altLang="zh-CN" sz="2000" b="1" dirty="0">
              <a:solidFill>
                <a:srgbClr val="FF0000"/>
              </a:solidFill>
              <a:latin typeface="+mn-ea"/>
            </a:endParaRPr>
          </a:p>
          <a:p>
            <a:r>
              <a:rPr lang="zh-CN" altLang="en-US" sz="2000" dirty="0">
                <a:latin typeface="+mn-ea"/>
              </a:rPr>
              <a:t>“不能收汇申报”业务仍然存在，未取消。</a:t>
            </a:r>
            <a:endParaRPr lang="en-US" altLang="zh-CN" sz="2000" dirty="0">
              <a:latin typeface="+mn-ea"/>
            </a:endParaRPr>
          </a:p>
          <a:p>
            <a:r>
              <a:rPr lang="en-US" altLang="zh-CN" sz="2000" dirty="0">
                <a:latin typeface="+mn-ea"/>
              </a:rPr>
              <a:t> </a:t>
            </a:r>
            <a:r>
              <a:rPr lang="zh-CN" altLang="en-US" sz="2000" dirty="0">
                <a:latin typeface="+mn-ea"/>
              </a:rPr>
              <a:t>未按期办理的 </a:t>
            </a:r>
            <a:r>
              <a:rPr lang="zh-CN" altLang="en-US" sz="2000" dirty="0">
                <a:solidFill>
                  <a:srgbClr val="FF0000"/>
                </a:solidFill>
                <a:latin typeface="+mn-ea"/>
              </a:rPr>
              <a:t>“</a:t>
            </a:r>
            <a:r>
              <a:rPr lang="zh-CN" altLang="zh-CN" sz="2000" dirty="0">
                <a:solidFill>
                  <a:srgbClr val="FF0000"/>
                </a:solidFill>
                <a:latin typeface="+mn-ea"/>
              </a:rPr>
              <a:t>适用增值税免税政策</a:t>
            </a:r>
            <a:r>
              <a:rPr lang="zh-CN" altLang="en-US" sz="2000">
                <a:solidFill>
                  <a:srgbClr val="FF0000"/>
                </a:solidFill>
                <a:latin typeface="+mn-ea"/>
              </a:rPr>
              <a:t>”                     “</a:t>
            </a:r>
            <a:r>
              <a:rPr lang="zh-CN" altLang="en-US" sz="2000" dirty="0">
                <a:solidFill>
                  <a:srgbClr val="FF0000"/>
                </a:solidFill>
                <a:latin typeface="+mn-ea"/>
              </a:rPr>
              <a:t>补申报后仍可适用退税政策</a:t>
            </a:r>
            <a:endParaRPr lang="en-US" altLang="zh-CN" sz="2000" dirty="0">
              <a:solidFill>
                <a:srgbClr val="FF0000"/>
              </a:solidFill>
              <a:latin typeface="+mn-ea"/>
            </a:endParaRPr>
          </a:p>
          <a:p>
            <a:endParaRPr lang="en-US" altLang="zh-CN" sz="2000" kern="0" dirty="0">
              <a:solidFill>
                <a:srgbClr val="3C3C3C"/>
              </a:solidFill>
              <a:latin typeface="+mn-ea"/>
              <a:sym typeface="Arial" panose="020B0604020202020204" pitchFamily="34" charset="0"/>
            </a:endParaRPr>
          </a:p>
        </p:txBody>
      </p:sp>
      <p:sp>
        <p:nvSpPr>
          <p:cNvPr id="10" name="箭头: 右 11"/>
          <p:cNvSpPr/>
          <p:nvPr/>
        </p:nvSpPr>
        <p:spPr>
          <a:xfrm>
            <a:off x="5042299" y="4776715"/>
            <a:ext cx="715963" cy="1793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958324" cy="523220"/>
            <a:chOff x="453206" y="414380"/>
            <a:chExt cx="5958324" cy="523220"/>
          </a:xfrm>
        </p:grpSpPr>
        <p:sp>
          <p:nvSpPr>
            <p:cNvPr id="84" name="文本框 83"/>
            <p:cNvSpPr txBox="1"/>
            <p:nvPr/>
          </p:nvSpPr>
          <p:spPr>
            <a:xfrm>
              <a:off x="683680" y="414380"/>
              <a:ext cx="5727850"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非需提供收汇</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2749471" cy="400110"/>
          </a:xfrm>
          <a:prstGeom prst="rect">
            <a:avLst/>
          </a:prstGeom>
        </p:spPr>
        <p:txBody>
          <a:bodyPr wrap="none">
            <a:spAutoFit/>
          </a:bodyPr>
          <a:lstStyle/>
          <a:p>
            <a:r>
              <a:rPr lang="zh-CN" altLang="en-US" sz="2000" b="1">
                <a:solidFill>
                  <a:srgbClr val="143C78"/>
                </a:solidFill>
                <a:latin typeface="+mn-ea"/>
              </a:rPr>
              <a:t>非需提供收汇凭证企业</a:t>
            </a:r>
            <a:endParaRPr lang="zh-CN" altLang="en-US" sz="2000" b="1" dirty="0">
              <a:solidFill>
                <a:srgbClr val="143C78"/>
              </a:solidFill>
              <a:latin typeface="+mn-ea"/>
            </a:endParaRPr>
          </a:p>
        </p:txBody>
      </p:sp>
      <p:sp>
        <p:nvSpPr>
          <p:cNvPr id="9" name="文本框 43"/>
          <p:cNvSpPr txBox="1"/>
          <p:nvPr/>
        </p:nvSpPr>
        <p:spPr>
          <a:xfrm>
            <a:off x="4091431" y="1057563"/>
            <a:ext cx="2942961" cy="246221"/>
          </a:xfrm>
          <a:prstGeom prst="rect">
            <a:avLst/>
          </a:prstGeom>
          <a:noFill/>
        </p:spPr>
        <p:txBody>
          <a:bodyPr wrap="square" lIns="0" tIns="0" rIns="0" bIns="0" rtlCol="0">
            <a:spAutoFit/>
          </a:bodyPr>
          <a:lstStyle/>
          <a:p>
            <a:pPr>
              <a:spcBef>
                <a:spcPct val="20000"/>
              </a:spcBef>
            </a:pPr>
            <a:r>
              <a:rPr lang="zh-CN" altLang="en-US" sz="1600">
                <a:solidFill>
                  <a:srgbClr val="FA6E00"/>
                </a:solidFill>
                <a:latin typeface="+mn-ea"/>
                <a:sym typeface="Arial" panose="020B0604020202020204" pitchFamily="34" charset="0"/>
              </a:rPr>
              <a:t>申报流程</a:t>
            </a:r>
            <a:endParaRPr lang="en-US" altLang="zh-CN" sz="1400">
              <a:latin typeface="+mn-ea"/>
              <a:sym typeface="Arial" panose="020B0604020202020204" pitchFamily="34" charset="0"/>
            </a:endParaRPr>
          </a:p>
        </p:txBody>
      </p:sp>
      <p:pic>
        <p:nvPicPr>
          <p:cNvPr id="4" name="图片 3"/>
          <p:cNvPicPr>
            <a:picLocks noChangeAspect="1"/>
          </p:cNvPicPr>
          <p:nvPr/>
        </p:nvPicPr>
        <p:blipFill>
          <a:blip r:embed="rId1"/>
          <a:stretch>
            <a:fillRect/>
          </a:stretch>
        </p:blipFill>
        <p:spPr>
          <a:xfrm>
            <a:off x="361655" y="1480897"/>
            <a:ext cx="11468689" cy="5156465"/>
          </a:xfrm>
          <a:prstGeom prst="rect">
            <a:avLst/>
          </a:prstGeom>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958324" cy="523220"/>
            <a:chOff x="453206" y="414380"/>
            <a:chExt cx="5958324" cy="523220"/>
          </a:xfrm>
        </p:grpSpPr>
        <p:sp>
          <p:nvSpPr>
            <p:cNvPr id="84" name="文本框 83"/>
            <p:cNvSpPr txBox="1"/>
            <p:nvPr/>
          </p:nvSpPr>
          <p:spPr>
            <a:xfrm>
              <a:off x="683680" y="414380"/>
              <a:ext cx="5727850"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出口信息查询</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1723549" cy="400110"/>
          </a:xfrm>
          <a:prstGeom prst="rect">
            <a:avLst/>
          </a:prstGeom>
        </p:spPr>
        <p:txBody>
          <a:bodyPr wrap="none">
            <a:spAutoFit/>
          </a:bodyPr>
          <a:lstStyle/>
          <a:p>
            <a:r>
              <a:rPr lang="zh-CN" altLang="en-US" sz="2000" b="1">
                <a:solidFill>
                  <a:srgbClr val="143C78"/>
                </a:solidFill>
                <a:latin typeface="+mn-ea"/>
              </a:rPr>
              <a:t>出口信息查询</a:t>
            </a:r>
            <a:endParaRPr lang="zh-CN" altLang="en-US" sz="2000" b="1" dirty="0">
              <a:solidFill>
                <a:srgbClr val="143C78"/>
              </a:solidFill>
              <a:latin typeface="+mn-ea"/>
            </a:endParaRPr>
          </a:p>
        </p:txBody>
      </p:sp>
      <p:sp>
        <p:nvSpPr>
          <p:cNvPr id="9" name="文本框 43"/>
          <p:cNvSpPr txBox="1"/>
          <p:nvPr/>
        </p:nvSpPr>
        <p:spPr>
          <a:xfrm>
            <a:off x="2719831" y="1092958"/>
            <a:ext cx="5291108" cy="261610"/>
          </a:xfrm>
          <a:prstGeom prst="rect">
            <a:avLst/>
          </a:prstGeom>
          <a:noFill/>
        </p:spPr>
        <p:txBody>
          <a:bodyPr wrap="square" lIns="0" tIns="0" rIns="0" bIns="0" rtlCol="0">
            <a:spAutoFit/>
          </a:bodyPr>
          <a:lstStyle/>
          <a:p>
            <a:pPr>
              <a:spcBef>
                <a:spcPct val="20000"/>
              </a:spcBef>
            </a:pPr>
            <a:r>
              <a:rPr lang="zh-CN" altLang="en-US" sz="1700" kern="0">
                <a:solidFill>
                  <a:srgbClr val="3C3C3C"/>
                </a:solidFill>
                <a:latin typeface="+mn-ea"/>
                <a:sym typeface="Arial" panose="020B0604020202020204" pitchFamily="34" charset="0"/>
              </a:rPr>
              <a:t>申请表无变化，填表</a:t>
            </a:r>
            <a:r>
              <a:rPr lang="zh-CN" altLang="en-US" sz="1700" kern="0" dirty="0">
                <a:solidFill>
                  <a:srgbClr val="3C3C3C"/>
                </a:solidFill>
                <a:latin typeface="+mn-ea"/>
                <a:sym typeface="Arial" panose="020B0604020202020204" pitchFamily="34" charset="0"/>
              </a:rPr>
              <a:t>说明</a:t>
            </a:r>
            <a:r>
              <a:rPr lang="zh-CN" altLang="en-US" sz="1700" kern="0">
                <a:solidFill>
                  <a:srgbClr val="3C3C3C"/>
                </a:solidFill>
                <a:latin typeface="+mn-ea"/>
                <a:sym typeface="Arial" panose="020B0604020202020204" pitchFamily="34" charset="0"/>
              </a:rPr>
              <a:t>有调整</a:t>
            </a:r>
            <a:endParaRPr lang="zh-CN" altLang="en-US" sz="1700" kern="0" dirty="0">
              <a:solidFill>
                <a:srgbClr val="3C3C3C"/>
              </a:solidFill>
              <a:latin typeface="+mn-ea"/>
              <a:sym typeface="Arial" panose="020B0604020202020204" pitchFamily="34" charset="0"/>
            </a:endParaRPr>
          </a:p>
        </p:txBody>
      </p:sp>
      <p:graphicFrame>
        <p:nvGraphicFramePr>
          <p:cNvPr id="10" name="表格 3"/>
          <p:cNvGraphicFramePr>
            <a:graphicFrameLocks noGrp="1"/>
          </p:cNvGraphicFramePr>
          <p:nvPr/>
        </p:nvGraphicFramePr>
        <p:xfrm>
          <a:off x="327992" y="1593237"/>
          <a:ext cx="11469756" cy="5176531"/>
        </p:xfrm>
        <a:graphic>
          <a:graphicData uri="http://schemas.openxmlformats.org/drawingml/2006/table">
            <a:tbl>
              <a:tblPr firstRow="1" bandRow="1">
                <a:tableStyleId>{5C22544A-7EE6-4342-B048-85BDC9FD1C3A}</a:tableStyleId>
              </a:tblPr>
              <a:tblGrid>
                <a:gridCol w="5867165"/>
                <a:gridCol w="5602591"/>
              </a:tblGrid>
              <a:tr h="561561">
                <a:tc>
                  <a:txBody>
                    <a:bodyPr/>
                    <a:lstStyle/>
                    <a:p>
                      <a:pPr algn="ctr"/>
                      <a:r>
                        <a:rPr lang="zh-CN" altLang="en-US" dirty="0"/>
                        <a:t>凭证种类</a:t>
                      </a:r>
                      <a:endParaRPr lang="zh-CN" altLang="en-US" dirty="0"/>
                    </a:p>
                  </a:txBody>
                  <a:tcPr/>
                </a:tc>
                <a:tc>
                  <a:txBody>
                    <a:bodyPr/>
                    <a:lstStyle/>
                    <a:p>
                      <a:pPr algn="ctr"/>
                      <a:r>
                        <a:rPr lang="zh-CN" altLang="en-US" dirty="0"/>
                        <a:t>号码位数</a:t>
                      </a:r>
                      <a:endParaRPr lang="zh-CN" altLang="en-US" dirty="0"/>
                    </a:p>
                  </a:txBody>
                  <a:tcPr/>
                </a:tc>
              </a:tr>
              <a:tr h="737894">
                <a:tc>
                  <a:txBody>
                    <a:bodyPr/>
                    <a:lstStyle/>
                    <a:p>
                      <a:pPr algn="ctr"/>
                      <a:r>
                        <a:rPr lang="zh-CN" altLang="zh-CN" sz="1800" kern="1200" dirty="0">
                          <a:solidFill>
                            <a:schemeClr val="dk1"/>
                          </a:solidFill>
                          <a:effectLst/>
                          <a:latin typeface="+mn-lt"/>
                          <a:ea typeface="+mn-ea"/>
                          <a:cs typeface="+mn-cs"/>
                        </a:rPr>
                        <a:t>出口报关单</a:t>
                      </a:r>
                      <a:endParaRPr lang="zh-CN" altLang="en-US" dirty="0"/>
                    </a:p>
                  </a:txBody>
                  <a:tcPr/>
                </a:tc>
                <a:tc>
                  <a:txBody>
                    <a:bodyPr/>
                    <a:lstStyle/>
                    <a:p>
                      <a:pPr algn="ctr"/>
                      <a:r>
                        <a:rPr lang="en-US" altLang="zh-CN" dirty="0"/>
                        <a:t>18</a:t>
                      </a:r>
                      <a:r>
                        <a:rPr lang="zh-CN" altLang="en-US" dirty="0"/>
                        <a:t>位</a:t>
                      </a:r>
                      <a:endParaRPr lang="en-US" altLang="zh-CN" dirty="0"/>
                    </a:p>
                    <a:p>
                      <a:pPr algn="ctr"/>
                      <a:r>
                        <a:rPr lang="zh-CN" altLang="en-US" dirty="0">
                          <a:solidFill>
                            <a:srgbClr val="FF0000"/>
                          </a:solidFill>
                        </a:rPr>
                        <a:t>（不带项号）</a:t>
                      </a:r>
                      <a:endParaRPr lang="zh-CN" altLang="en-US" dirty="0">
                        <a:solidFill>
                          <a:srgbClr val="FF0000"/>
                        </a:solidFill>
                      </a:endParaRPr>
                    </a:p>
                  </a:txBody>
                  <a:tcPr/>
                </a:tc>
              </a:tr>
              <a:tr h="969269">
                <a:tc>
                  <a:txBody>
                    <a:bodyPr/>
                    <a:lstStyle/>
                    <a:p>
                      <a:pPr algn="ctr"/>
                      <a:r>
                        <a:rPr lang="zh-CN" altLang="zh-CN" sz="1800" kern="1200" dirty="0">
                          <a:solidFill>
                            <a:schemeClr val="dk1"/>
                          </a:solidFill>
                          <a:effectLst/>
                          <a:latin typeface="+mn-lt"/>
                          <a:ea typeface="+mn-ea"/>
                          <a:cs typeface="+mn-cs"/>
                        </a:rPr>
                        <a:t>增值税专用发票</a:t>
                      </a:r>
                      <a:endParaRPr lang="zh-CN" altLang="en-US" dirty="0"/>
                    </a:p>
                  </a:txBody>
                  <a:tcPr/>
                </a:tc>
                <a:tc>
                  <a:txBody>
                    <a:bodyPr/>
                    <a:lstStyle/>
                    <a:p>
                      <a:pPr algn="ctr"/>
                      <a:r>
                        <a:rPr lang="en-US" altLang="zh-CN" dirty="0"/>
                        <a:t>18</a:t>
                      </a:r>
                      <a:r>
                        <a:rPr lang="zh-CN" altLang="en-US" dirty="0"/>
                        <a:t>位</a:t>
                      </a:r>
                      <a:endParaRPr lang="zh-CN" altLang="en-US" dirty="0"/>
                    </a:p>
                  </a:txBody>
                  <a:tcPr/>
                </a:tc>
              </a:tr>
              <a:tr h="969269">
                <a:tc>
                  <a:txBody>
                    <a:bodyPr/>
                    <a:lstStyle/>
                    <a:p>
                      <a:pPr algn="ctr"/>
                      <a:r>
                        <a:rPr lang="zh-CN" altLang="zh-CN" sz="1800" kern="1200" dirty="0">
                          <a:solidFill>
                            <a:schemeClr val="dk1"/>
                          </a:solidFill>
                          <a:effectLst/>
                          <a:latin typeface="+mn-lt"/>
                          <a:ea typeface="+mn-ea"/>
                          <a:cs typeface="+mn-cs"/>
                        </a:rPr>
                        <a:t>海关进口增值税专用缴款书</a:t>
                      </a:r>
                      <a:endParaRPr lang="zh-CN" altLang="en-US" dirty="0"/>
                    </a:p>
                  </a:txBody>
                  <a:tcPr/>
                </a:tc>
                <a:tc>
                  <a:txBody>
                    <a:bodyPr/>
                    <a:lstStyle/>
                    <a:p>
                      <a:pPr algn="ctr"/>
                      <a:r>
                        <a:rPr lang="en-US" altLang="zh-CN" dirty="0"/>
                        <a:t>22</a:t>
                      </a:r>
                      <a:r>
                        <a:rPr lang="zh-CN" altLang="en-US" dirty="0"/>
                        <a:t>位</a:t>
                      </a:r>
                      <a:endParaRPr lang="zh-CN" altLang="en-US" dirty="0"/>
                    </a:p>
                  </a:txBody>
                  <a:tcPr/>
                </a:tc>
              </a:tr>
              <a:tr h="969269">
                <a:tc>
                  <a:txBody>
                    <a:bodyPr/>
                    <a:lstStyle/>
                    <a:p>
                      <a:pPr algn="ctr"/>
                      <a:r>
                        <a:rPr lang="zh-CN" altLang="zh-CN" sz="1800" kern="1200" dirty="0">
                          <a:solidFill>
                            <a:schemeClr val="dk1"/>
                          </a:solidFill>
                          <a:effectLst/>
                          <a:latin typeface="+mn-lt"/>
                          <a:ea typeface="+mn-ea"/>
                          <a:cs typeface="+mn-cs"/>
                        </a:rPr>
                        <a:t>消费税专用缴款书</a:t>
                      </a:r>
                      <a:r>
                        <a:rPr lang="zh-CN" altLang="en-US" sz="1800" kern="1200" dirty="0">
                          <a:solidFill>
                            <a:schemeClr val="dk1"/>
                          </a:solidFill>
                          <a:effectLst/>
                          <a:latin typeface="+mn-lt"/>
                          <a:ea typeface="+mn-ea"/>
                          <a:cs typeface="+mn-cs"/>
                        </a:rPr>
                        <a:t>（分割单）</a:t>
                      </a:r>
                      <a:endParaRPr lang="zh-CN" altLang="en-US" dirty="0"/>
                    </a:p>
                  </a:txBody>
                  <a:tcPr/>
                </a:tc>
                <a:tc>
                  <a:txBody>
                    <a:bodyPr/>
                    <a:lstStyle/>
                    <a:p>
                      <a:pPr algn="ctr"/>
                      <a:r>
                        <a:rPr lang="en-US" altLang="zh-CN" dirty="0"/>
                        <a:t>14</a:t>
                      </a:r>
                      <a:r>
                        <a:rPr lang="zh-CN" altLang="en-US" dirty="0"/>
                        <a:t>位</a:t>
                      </a:r>
                      <a:endParaRPr lang="zh-CN" altLang="en-US" dirty="0"/>
                    </a:p>
                  </a:txBody>
                  <a:tcPr/>
                </a:tc>
              </a:tr>
              <a:tr h="969269">
                <a:tc>
                  <a:txBody>
                    <a:bodyPr/>
                    <a:lstStyle/>
                    <a:p>
                      <a:pPr algn="ctr"/>
                      <a:r>
                        <a:rPr lang="zh-CN" altLang="en-US" sz="1800" kern="1200" dirty="0">
                          <a:solidFill>
                            <a:schemeClr val="dk1"/>
                          </a:solidFill>
                          <a:effectLst/>
                          <a:latin typeface="+mn-lt"/>
                          <a:ea typeface="+mn-ea"/>
                          <a:cs typeface="+mn-cs"/>
                        </a:rPr>
                        <a:t>代理出口货物证明</a:t>
                      </a:r>
                      <a:endParaRPr lang="zh-CN" altLang="en-US" dirty="0"/>
                    </a:p>
                  </a:txBody>
                  <a:tcPr/>
                </a:tc>
                <a:tc>
                  <a:txBody>
                    <a:bodyPr/>
                    <a:lstStyle/>
                    <a:p>
                      <a:pPr algn="ctr"/>
                      <a:r>
                        <a:rPr lang="en-US" altLang="zh-CN" dirty="0"/>
                        <a:t>20</a:t>
                      </a:r>
                      <a:r>
                        <a:rPr lang="zh-CN" altLang="en-US" dirty="0"/>
                        <a:t>位</a:t>
                      </a:r>
                      <a:endParaRPr lang="en-US" altLang="zh-CN" dirty="0"/>
                    </a:p>
                    <a:p>
                      <a:pPr algn="ctr"/>
                      <a:r>
                        <a:rPr lang="zh-CN" altLang="en-US" dirty="0">
                          <a:solidFill>
                            <a:srgbClr val="FF0000"/>
                          </a:solidFill>
                        </a:rPr>
                        <a:t>（带项号）</a:t>
                      </a:r>
                      <a:endParaRPr lang="zh-CN" altLang="en-US" dirty="0">
                        <a:solidFill>
                          <a:srgbClr val="FF0000"/>
                        </a:solidFill>
                      </a:endParaRPr>
                    </a:p>
                  </a:txBody>
                  <a:tcPr/>
                </a:tc>
              </a:tr>
            </a:tbl>
          </a:graphicData>
        </a:graphic>
      </p:graphicFrame>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958324" cy="523220"/>
            <a:chOff x="453206" y="414380"/>
            <a:chExt cx="5958324" cy="523220"/>
          </a:xfrm>
        </p:grpSpPr>
        <p:sp>
          <p:nvSpPr>
            <p:cNvPr id="84" name="文本框 83"/>
            <p:cNvSpPr txBox="1"/>
            <p:nvPr/>
          </p:nvSpPr>
          <p:spPr>
            <a:xfrm>
              <a:off x="683680" y="414380"/>
              <a:ext cx="5727850"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出口信息查询</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1723549" cy="400110"/>
          </a:xfrm>
          <a:prstGeom prst="rect">
            <a:avLst/>
          </a:prstGeom>
        </p:spPr>
        <p:txBody>
          <a:bodyPr wrap="none">
            <a:spAutoFit/>
          </a:bodyPr>
          <a:lstStyle/>
          <a:p>
            <a:r>
              <a:rPr lang="zh-CN" altLang="en-US" sz="2000" b="1">
                <a:solidFill>
                  <a:srgbClr val="143C78"/>
                </a:solidFill>
                <a:latin typeface="+mn-ea"/>
              </a:rPr>
              <a:t>出口信息查询</a:t>
            </a:r>
            <a:endParaRPr lang="zh-CN" altLang="en-US" sz="2000" b="1" dirty="0">
              <a:solidFill>
                <a:srgbClr val="143C78"/>
              </a:solidFill>
              <a:latin typeface="+mn-ea"/>
            </a:endParaRPr>
          </a:p>
        </p:txBody>
      </p:sp>
      <p:sp>
        <p:nvSpPr>
          <p:cNvPr id="9" name="文本框 43"/>
          <p:cNvSpPr txBox="1"/>
          <p:nvPr/>
        </p:nvSpPr>
        <p:spPr>
          <a:xfrm>
            <a:off x="2779465" y="1064935"/>
            <a:ext cx="2942961" cy="246221"/>
          </a:xfrm>
          <a:prstGeom prst="rect">
            <a:avLst/>
          </a:prstGeom>
          <a:noFill/>
        </p:spPr>
        <p:txBody>
          <a:bodyPr wrap="square" lIns="0" tIns="0" rIns="0" bIns="0" rtlCol="0">
            <a:spAutoFit/>
          </a:bodyPr>
          <a:lstStyle/>
          <a:p>
            <a:pPr>
              <a:spcBef>
                <a:spcPct val="20000"/>
              </a:spcBef>
            </a:pPr>
            <a:r>
              <a:rPr lang="zh-CN" altLang="en-US" sz="1600">
                <a:solidFill>
                  <a:srgbClr val="FA6E00"/>
                </a:solidFill>
                <a:latin typeface="+mn-ea"/>
                <a:sym typeface="Arial" panose="020B0604020202020204" pitchFamily="34" charset="0"/>
              </a:rPr>
              <a:t>申报流程</a:t>
            </a:r>
            <a:endParaRPr lang="en-US" altLang="zh-CN" sz="1400">
              <a:latin typeface="+mn-ea"/>
              <a:sym typeface="Arial" panose="020B0604020202020204" pitchFamily="34" charset="0"/>
            </a:endParaRPr>
          </a:p>
        </p:txBody>
      </p:sp>
      <p:pic>
        <p:nvPicPr>
          <p:cNvPr id="10" name="图片 9"/>
          <p:cNvPicPr>
            <a:picLocks noChangeAspect="1"/>
          </p:cNvPicPr>
          <p:nvPr/>
        </p:nvPicPr>
        <p:blipFill>
          <a:blip r:embed="rId1"/>
          <a:stretch>
            <a:fillRect/>
          </a:stretch>
        </p:blipFill>
        <p:spPr>
          <a:xfrm>
            <a:off x="267905" y="1809494"/>
            <a:ext cx="11553981" cy="4691276"/>
          </a:xfrm>
          <a:prstGeom prst="rect">
            <a:avLst/>
          </a:prstGeom>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6676469" cy="523220"/>
            <a:chOff x="453206" y="414380"/>
            <a:chExt cx="6676469" cy="523220"/>
          </a:xfrm>
        </p:grpSpPr>
        <p:sp>
          <p:nvSpPr>
            <p:cNvPr id="84" name="文本框 83"/>
            <p:cNvSpPr txBox="1"/>
            <p:nvPr/>
          </p:nvSpPr>
          <p:spPr>
            <a:xfrm>
              <a:off x="683680" y="414380"/>
              <a:ext cx="644599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进货凭证信息回退</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2236510" cy="400110"/>
          </a:xfrm>
          <a:prstGeom prst="rect">
            <a:avLst/>
          </a:prstGeom>
        </p:spPr>
        <p:txBody>
          <a:bodyPr wrap="none">
            <a:spAutoFit/>
          </a:bodyPr>
          <a:lstStyle/>
          <a:p>
            <a:r>
              <a:rPr lang="zh-CN" altLang="en-US" sz="2000" b="1">
                <a:solidFill>
                  <a:srgbClr val="143C78"/>
                </a:solidFill>
                <a:latin typeface="+mn-ea"/>
              </a:rPr>
              <a:t>进货凭证信息回退</a:t>
            </a:r>
            <a:endParaRPr lang="zh-CN" altLang="en-US" sz="2000" b="1" dirty="0">
              <a:solidFill>
                <a:srgbClr val="143C78"/>
              </a:solidFill>
              <a:latin typeface="+mn-ea"/>
            </a:endParaRPr>
          </a:p>
        </p:txBody>
      </p:sp>
      <p:sp>
        <p:nvSpPr>
          <p:cNvPr id="10" name="文本框 43"/>
          <p:cNvSpPr txBox="1"/>
          <p:nvPr/>
        </p:nvSpPr>
        <p:spPr>
          <a:xfrm>
            <a:off x="543161" y="1493377"/>
            <a:ext cx="9469972" cy="307777"/>
          </a:xfrm>
          <a:prstGeom prst="rect">
            <a:avLst/>
          </a:prstGeom>
          <a:noFill/>
        </p:spPr>
        <p:txBody>
          <a:bodyPr wrap="square" lIns="0" tIns="0" rIns="0" bIns="0" rtlCol="0">
            <a:spAutoFit/>
          </a:bodyPr>
          <a:lstStyle/>
          <a:p>
            <a:pPr>
              <a:spcBef>
                <a:spcPct val="20000"/>
              </a:spcBef>
            </a:pPr>
            <a:r>
              <a:rPr lang="zh-CN" altLang="en-US" sz="2000">
                <a:latin typeface="+mn-ea"/>
              </a:rPr>
              <a:t>原表</a:t>
            </a:r>
            <a:r>
              <a:rPr lang="en-US" altLang="zh-CN" sz="2000" dirty="0">
                <a:latin typeface="+mn-ea"/>
              </a:rPr>
              <a:t>《</a:t>
            </a:r>
            <a:r>
              <a:rPr lang="zh-CN" altLang="en-US" sz="2000" dirty="0">
                <a:latin typeface="+mn-ea"/>
              </a:rPr>
              <a:t>扣税凭证误勾退税且未报退税</a:t>
            </a:r>
            <a:r>
              <a:rPr lang="zh-CN" altLang="en-US" sz="2000">
                <a:latin typeface="+mn-ea"/>
              </a:rPr>
              <a:t>回退申请表</a:t>
            </a:r>
            <a:r>
              <a:rPr lang="en-US" altLang="zh-CN" sz="2000">
                <a:latin typeface="+mn-ea"/>
              </a:rPr>
              <a:t>》</a:t>
            </a:r>
            <a:endParaRPr lang="en-US" altLang="zh-CN" sz="2000" dirty="0">
              <a:latin typeface="+mn-ea"/>
              <a:sym typeface="Arial" panose="020B0604020202020204" pitchFamily="34" charset="0"/>
            </a:endParaRPr>
          </a:p>
        </p:txBody>
      </p:sp>
      <p:pic>
        <p:nvPicPr>
          <p:cNvPr id="2" name="图片 1"/>
          <p:cNvPicPr>
            <a:picLocks noChangeAspect="1"/>
          </p:cNvPicPr>
          <p:nvPr/>
        </p:nvPicPr>
        <p:blipFill>
          <a:blip r:embed="rId1"/>
          <a:stretch>
            <a:fillRect/>
          </a:stretch>
        </p:blipFill>
        <p:spPr>
          <a:xfrm>
            <a:off x="471948" y="2488312"/>
            <a:ext cx="11327073" cy="3600000"/>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9"/>
          <p:cNvGrpSpPr/>
          <p:nvPr/>
        </p:nvGrpSpPr>
        <p:grpSpPr>
          <a:xfrm>
            <a:off x="1148362" y="1556951"/>
            <a:ext cx="4597624" cy="4751774"/>
            <a:chOff x="849666" y="1269514"/>
            <a:chExt cx="4597624" cy="4751774"/>
          </a:xfrm>
        </p:grpSpPr>
        <p:sp>
          <p:nvSpPr>
            <p:cNvPr id="35" name="Arc 5"/>
            <p:cNvSpPr/>
            <p:nvPr/>
          </p:nvSpPr>
          <p:spPr>
            <a:xfrm>
              <a:off x="849666" y="1433424"/>
              <a:ext cx="4587864" cy="4587864"/>
            </a:xfrm>
            <a:prstGeom prst="arc">
              <a:avLst>
                <a:gd name="adj1" fmla="val 20230496"/>
                <a:gd name="adj2" fmla="val 21370915"/>
              </a:avLst>
            </a:prstGeom>
            <a:noFill/>
            <a:ln w="28575" cap="rnd" cmpd="sng" algn="ctr">
              <a:solidFill>
                <a:srgbClr val="44546A"/>
              </a:solidFill>
              <a:prstDash val="solid"/>
              <a:rou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6" name="Arc 6"/>
            <p:cNvSpPr/>
            <p:nvPr/>
          </p:nvSpPr>
          <p:spPr>
            <a:xfrm>
              <a:off x="859426" y="1433424"/>
              <a:ext cx="4587864" cy="4587864"/>
            </a:xfrm>
            <a:prstGeom prst="arc">
              <a:avLst>
                <a:gd name="adj1" fmla="val 43325"/>
                <a:gd name="adj2" fmla="val 3696807"/>
              </a:avLst>
            </a:prstGeom>
            <a:noFill/>
            <a:ln w="28575" cap="rnd" cmpd="sng" algn="ctr">
              <a:solidFill>
                <a:srgbClr val="FF9900"/>
              </a:solidFill>
              <a:prstDash val="solid"/>
              <a:rou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7" name="Oval 7"/>
            <p:cNvSpPr/>
            <p:nvPr/>
          </p:nvSpPr>
          <p:spPr>
            <a:xfrm>
              <a:off x="1155689" y="1729688"/>
              <a:ext cx="3995334" cy="3995334"/>
            </a:xfrm>
            <a:prstGeom prst="ellipse">
              <a:avLst/>
            </a:prstGeom>
            <a:solidFill>
              <a:srgbClr val="FF99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8" name="Oval 8"/>
            <p:cNvSpPr/>
            <p:nvPr/>
          </p:nvSpPr>
          <p:spPr>
            <a:xfrm>
              <a:off x="1511761" y="2085760"/>
              <a:ext cx="3283189" cy="3283189"/>
            </a:xfrm>
            <a:prstGeom prst="ellipse">
              <a:avLst/>
            </a:prstGeom>
            <a:solidFill>
              <a:srgbClr val="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9" name="Oval 9"/>
            <p:cNvSpPr/>
            <p:nvPr/>
          </p:nvSpPr>
          <p:spPr>
            <a:xfrm>
              <a:off x="1871473" y="2445471"/>
              <a:ext cx="2563766" cy="2563767"/>
            </a:xfrm>
            <a:prstGeom prst="ellipse">
              <a:avLst/>
            </a:prstGeom>
            <a:solidFill>
              <a:srgbClr val="44546A"/>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0" name="Oval 10"/>
            <p:cNvSpPr/>
            <p:nvPr/>
          </p:nvSpPr>
          <p:spPr>
            <a:xfrm>
              <a:off x="2172453" y="2759926"/>
              <a:ext cx="1934857" cy="1934857"/>
            </a:xfrm>
            <a:prstGeom prst="ellipse">
              <a:avLst/>
            </a:prstGeom>
            <a:solidFill>
              <a:srgbClr val="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1" name="Oval 11"/>
            <p:cNvSpPr/>
            <p:nvPr/>
          </p:nvSpPr>
          <p:spPr>
            <a:xfrm>
              <a:off x="2437092" y="3024566"/>
              <a:ext cx="1405578" cy="1405578"/>
            </a:xfrm>
            <a:prstGeom prst="ellipse">
              <a:avLst/>
            </a:prstGeom>
            <a:solidFill>
              <a:srgbClr val="F89E1C"/>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2" name="Oval 12"/>
            <p:cNvSpPr/>
            <p:nvPr/>
          </p:nvSpPr>
          <p:spPr>
            <a:xfrm>
              <a:off x="2665468" y="3252941"/>
              <a:ext cx="948827" cy="948827"/>
            </a:xfrm>
            <a:prstGeom prst="ellipse">
              <a:avLst/>
            </a:prstGeom>
            <a:solidFill>
              <a:srgbClr val="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3" name="Oval 13"/>
            <p:cNvSpPr/>
            <p:nvPr/>
          </p:nvSpPr>
          <p:spPr>
            <a:xfrm>
              <a:off x="2899637" y="3487111"/>
              <a:ext cx="480488" cy="480488"/>
            </a:xfrm>
            <a:prstGeom prst="ellipse">
              <a:avLst/>
            </a:prstGeom>
            <a:solidFill>
              <a:srgbClr val="22374C"/>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nvGrpSpPr>
            <p:cNvPr id="44"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46"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rgbClr val="22374C">
                  <a:lumMod val="60000"/>
                  <a:lumOff val="4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7"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rgbClr val="44546A"/>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8" name="Parallelogram 17"/>
              <p:cNvSpPr/>
              <p:nvPr/>
            </p:nvSpPr>
            <p:spPr>
              <a:xfrm rot="16200000" flipV="1">
                <a:off x="1159899" y="1993153"/>
                <a:ext cx="461872" cy="275207"/>
              </a:xfrm>
              <a:prstGeom prst="parallelogram">
                <a:avLst>
                  <a:gd name="adj" fmla="val 57754"/>
                </a:avLst>
              </a:prstGeom>
              <a:solidFill>
                <a:srgbClr val="44546A"/>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9" name="Parallelogram 18"/>
              <p:cNvSpPr/>
              <p:nvPr/>
            </p:nvSpPr>
            <p:spPr>
              <a:xfrm rot="5400000" flipH="1" flipV="1">
                <a:off x="834385" y="2009429"/>
                <a:ext cx="461872" cy="242655"/>
              </a:xfrm>
              <a:prstGeom prst="parallelogram">
                <a:avLst>
                  <a:gd name="adj" fmla="val 65071"/>
                </a:avLst>
              </a:prstGeom>
              <a:solidFill>
                <a:srgbClr val="22374C">
                  <a:lumMod val="40000"/>
                  <a:lumOff val="6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45" name="Arc 19"/>
            <p:cNvSpPr/>
            <p:nvPr/>
          </p:nvSpPr>
          <p:spPr>
            <a:xfrm>
              <a:off x="849666" y="1433424"/>
              <a:ext cx="4587864" cy="4587864"/>
            </a:xfrm>
            <a:prstGeom prst="arc">
              <a:avLst>
                <a:gd name="adj1" fmla="val 19067119"/>
                <a:gd name="adj2" fmla="val 19881577"/>
              </a:avLst>
            </a:prstGeom>
            <a:noFill/>
            <a:ln w="28575" cap="rnd" cmpd="sng" algn="ctr">
              <a:solidFill>
                <a:srgbClr val="FF9900"/>
              </a:solidFill>
              <a:prstDash val="solid"/>
              <a:rou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grpSp>
        <p:nvGrpSpPr>
          <p:cNvPr id="50" name="Group 20"/>
          <p:cNvGrpSpPr/>
          <p:nvPr/>
        </p:nvGrpSpPr>
        <p:grpSpPr>
          <a:xfrm>
            <a:off x="6525627" y="5174041"/>
            <a:ext cx="525206" cy="493332"/>
            <a:chOff x="2824761" y="1419473"/>
            <a:chExt cx="496888" cy="466725"/>
          </a:xfrm>
          <a:solidFill>
            <a:srgbClr val="44546A"/>
          </a:solidFill>
        </p:grpSpPr>
        <p:sp>
          <p:nvSpPr>
            <p:cNvPr id="51" name="Oval 21"/>
            <p:cNvSpPr/>
            <p:nvPr/>
          </p:nvSpPr>
          <p:spPr bwMode="auto">
            <a:xfrm>
              <a:off x="3066061" y="1676648"/>
              <a:ext cx="60325" cy="603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52" name="Freeform: Shape 22"/>
            <p:cNvSpPr/>
            <p:nvPr/>
          </p:nvSpPr>
          <p:spPr bwMode="auto">
            <a:xfrm>
              <a:off x="2824761" y="1419473"/>
              <a:ext cx="496888" cy="466725"/>
            </a:xfrm>
            <a:custGeom>
              <a:avLst/>
              <a:gdLst>
                <a:gd name="T0" fmla="*/ 116 w 132"/>
                <a:gd name="T1" fmla="*/ 48 h 124"/>
                <a:gd name="T2" fmla="*/ 116 w 132"/>
                <a:gd name="T3" fmla="*/ 22 h 124"/>
                <a:gd name="T4" fmla="*/ 104 w 132"/>
                <a:gd name="T5" fmla="*/ 0 h 124"/>
                <a:gd name="T6" fmla="*/ 22 w 132"/>
                <a:gd name="T7" fmla="*/ 0 h 124"/>
                <a:gd name="T8" fmla="*/ 0 w 132"/>
                <a:gd name="T9" fmla="*/ 102 h 124"/>
                <a:gd name="T10" fmla="*/ 94 w 132"/>
                <a:gd name="T11" fmla="*/ 124 h 124"/>
                <a:gd name="T12" fmla="*/ 116 w 132"/>
                <a:gd name="T13" fmla="*/ 96 h 124"/>
                <a:gd name="T14" fmla="*/ 116 w 132"/>
                <a:gd name="T15" fmla="*/ 48 h 124"/>
                <a:gd name="T16" fmla="*/ 88 w 132"/>
                <a:gd name="T17" fmla="*/ 8 h 124"/>
                <a:gd name="T18" fmla="*/ 108 w 132"/>
                <a:gd name="T19" fmla="*/ 12 h 124"/>
                <a:gd name="T20" fmla="*/ 108 w 132"/>
                <a:gd name="T21" fmla="*/ 24 h 124"/>
                <a:gd name="T22" fmla="*/ 104 w 132"/>
                <a:gd name="T23" fmla="*/ 36 h 124"/>
                <a:gd name="T24" fmla="*/ 104 w 132"/>
                <a:gd name="T25" fmla="*/ 32 h 124"/>
                <a:gd name="T26" fmla="*/ 104 w 132"/>
                <a:gd name="T27" fmla="*/ 16 h 124"/>
                <a:gd name="T28" fmla="*/ 16 w 132"/>
                <a:gd name="T29" fmla="*/ 12 h 124"/>
                <a:gd name="T30" fmla="*/ 12 w 132"/>
                <a:gd name="T31" fmla="*/ 24 h 124"/>
                <a:gd name="T32" fmla="*/ 8 w 132"/>
                <a:gd name="T33" fmla="*/ 22 h 124"/>
                <a:gd name="T34" fmla="*/ 100 w 132"/>
                <a:gd name="T35" fmla="*/ 20 h 124"/>
                <a:gd name="T36" fmla="*/ 16 w 132"/>
                <a:gd name="T37" fmla="*/ 16 h 124"/>
                <a:gd name="T38" fmla="*/ 100 w 132"/>
                <a:gd name="T39" fmla="*/ 20 h 124"/>
                <a:gd name="T40" fmla="*/ 100 w 132"/>
                <a:gd name="T41" fmla="*/ 28 h 124"/>
                <a:gd name="T42" fmla="*/ 16 w 132"/>
                <a:gd name="T43" fmla="*/ 24 h 124"/>
                <a:gd name="T44" fmla="*/ 100 w 132"/>
                <a:gd name="T45" fmla="*/ 32 h 124"/>
                <a:gd name="T46" fmla="*/ 88 w 132"/>
                <a:gd name="T47" fmla="*/ 36 h 124"/>
                <a:gd name="T48" fmla="*/ 16 w 132"/>
                <a:gd name="T49" fmla="*/ 35 h 124"/>
                <a:gd name="T50" fmla="*/ 100 w 132"/>
                <a:gd name="T51" fmla="*/ 32 h 124"/>
                <a:gd name="T52" fmla="*/ 94 w 132"/>
                <a:gd name="T53" fmla="*/ 116 h 124"/>
                <a:gd name="T54" fmla="*/ 8 w 132"/>
                <a:gd name="T55" fmla="*/ 102 h 124"/>
                <a:gd name="T56" fmla="*/ 22 w 132"/>
                <a:gd name="T57" fmla="*/ 44 h 124"/>
                <a:gd name="T58" fmla="*/ 104 w 132"/>
                <a:gd name="T59" fmla="*/ 44 h 124"/>
                <a:gd name="T60" fmla="*/ 108 w 132"/>
                <a:gd name="T61" fmla="*/ 56 h 124"/>
                <a:gd name="T62" fmla="*/ 52 w 132"/>
                <a:gd name="T63" fmla="*/ 76 h 124"/>
                <a:gd name="T64" fmla="*/ 108 w 132"/>
                <a:gd name="T65" fmla="*/ 96 h 124"/>
                <a:gd name="T66" fmla="*/ 114 w 132"/>
                <a:gd name="T67" fmla="*/ 88 h 124"/>
                <a:gd name="T68" fmla="*/ 60 w 132"/>
                <a:gd name="T69" fmla="*/ 76 h 124"/>
                <a:gd name="T70" fmla="*/ 108 w 132"/>
                <a:gd name="T71" fmla="*/ 64 h 124"/>
                <a:gd name="T72" fmla="*/ 116 w 132"/>
                <a:gd name="T73" fmla="*/ 59 h 124"/>
                <a:gd name="T74" fmla="*/ 120 w 132"/>
                <a:gd name="T75" fmla="*/ 72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2" h="124">
                  <a:moveTo>
                    <a:pt x="116" y="48"/>
                  </a:moveTo>
                  <a:cubicBezTo>
                    <a:pt x="116" y="48"/>
                    <a:pt x="116" y="48"/>
                    <a:pt x="116" y="48"/>
                  </a:cubicBezTo>
                  <a:cubicBezTo>
                    <a:pt x="116" y="24"/>
                    <a:pt x="116" y="24"/>
                    <a:pt x="116" y="24"/>
                  </a:cubicBezTo>
                  <a:cubicBezTo>
                    <a:pt x="116" y="22"/>
                    <a:pt x="116" y="22"/>
                    <a:pt x="116" y="22"/>
                  </a:cubicBezTo>
                  <a:cubicBezTo>
                    <a:pt x="116" y="12"/>
                    <a:pt x="116" y="12"/>
                    <a:pt x="116" y="12"/>
                  </a:cubicBezTo>
                  <a:cubicBezTo>
                    <a:pt x="116" y="6"/>
                    <a:pt x="111" y="0"/>
                    <a:pt x="104" y="0"/>
                  </a:cubicBezTo>
                  <a:cubicBezTo>
                    <a:pt x="88" y="0"/>
                    <a:pt x="88" y="0"/>
                    <a:pt x="88" y="0"/>
                  </a:cubicBezTo>
                  <a:cubicBezTo>
                    <a:pt x="22" y="0"/>
                    <a:pt x="22" y="0"/>
                    <a:pt x="22" y="0"/>
                  </a:cubicBezTo>
                  <a:cubicBezTo>
                    <a:pt x="10" y="0"/>
                    <a:pt x="0" y="10"/>
                    <a:pt x="0" y="22"/>
                  </a:cubicBezTo>
                  <a:cubicBezTo>
                    <a:pt x="0" y="102"/>
                    <a:pt x="0" y="102"/>
                    <a:pt x="0" y="102"/>
                  </a:cubicBezTo>
                  <a:cubicBezTo>
                    <a:pt x="0" y="115"/>
                    <a:pt x="10" y="124"/>
                    <a:pt x="22" y="124"/>
                  </a:cubicBezTo>
                  <a:cubicBezTo>
                    <a:pt x="94" y="124"/>
                    <a:pt x="94" y="124"/>
                    <a:pt x="94" y="124"/>
                  </a:cubicBezTo>
                  <a:cubicBezTo>
                    <a:pt x="107" y="124"/>
                    <a:pt x="116" y="115"/>
                    <a:pt x="116" y="102"/>
                  </a:cubicBezTo>
                  <a:cubicBezTo>
                    <a:pt x="116" y="96"/>
                    <a:pt x="116" y="96"/>
                    <a:pt x="116" y="96"/>
                  </a:cubicBezTo>
                  <a:cubicBezTo>
                    <a:pt x="116" y="96"/>
                    <a:pt x="116" y="96"/>
                    <a:pt x="116" y="96"/>
                  </a:cubicBezTo>
                  <a:cubicBezTo>
                    <a:pt x="132" y="84"/>
                    <a:pt x="132" y="60"/>
                    <a:pt x="116" y="48"/>
                  </a:cubicBezTo>
                  <a:close/>
                  <a:moveTo>
                    <a:pt x="22" y="8"/>
                  </a:moveTo>
                  <a:cubicBezTo>
                    <a:pt x="88" y="8"/>
                    <a:pt x="88" y="8"/>
                    <a:pt x="88" y="8"/>
                  </a:cubicBezTo>
                  <a:cubicBezTo>
                    <a:pt x="104" y="8"/>
                    <a:pt x="104" y="8"/>
                    <a:pt x="104" y="8"/>
                  </a:cubicBezTo>
                  <a:cubicBezTo>
                    <a:pt x="107" y="8"/>
                    <a:pt x="108" y="10"/>
                    <a:pt x="108" y="12"/>
                  </a:cubicBezTo>
                  <a:cubicBezTo>
                    <a:pt x="108" y="22"/>
                    <a:pt x="108" y="22"/>
                    <a:pt x="108" y="22"/>
                  </a:cubicBezTo>
                  <a:cubicBezTo>
                    <a:pt x="108" y="24"/>
                    <a:pt x="108" y="24"/>
                    <a:pt x="108" y="24"/>
                  </a:cubicBezTo>
                  <a:cubicBezTo>
                    <a:pt x="108" y="37"/>
                    <a:pt x="108" y="37"/>
                    <a:pt x="108" y="37"/>
                  </a:cubicBezTo>
                  <a:cubicBezTo>
                    <a:pt x="107" y="37"/>
                    <a:pt x="106" y="36"/>
                    <a:pt x="104" y="36"/>
                  </a:cubicBezTo>
                  <a:cubicBezTo>
                    <a:pt x="104" y="36"/>
                    <a:pt x="104" y="36"/>
                    <a:pt x="104" y="36"/>
                  </a:cubicBezTo>
                  <a:cubicBezTo>
                    <a:pt x="104" y="32"/>
                    <a:pt x="104" y="32"/>
                    <a:pt x="104" y="32"/>
                  </a:cubicBezTo>
                  <a:cubicBezTo>
                    <a:pt x="104" y="24"/>
                    <a:pt x="104" y="24"/>
                    <a:pt x="104" y="24"/>
                  </a:cubicBezTo>
                  <a:cubicBezTo>
                    <a:pt x="104" y="16"/>
                    <a:pt x="104" y="16"/>
                    <a:pt x="104" y="16"/>
                  </a:cubicBezTo>
                  <a:cubicBezTo>
                    <a:pt x="104" y="14"/>
                    <a:pt x="103" y="12"/>
                    <a:pt x="100" y="12"/>
                  </a:cubicBezTo>
                  <a:cubicBezTo>
                    <a:pt x="16" y="12"/>
                    <a:pt x="16" y="12"/>
                    <a:pt x="16" y="12"/>
                  </a:cubicBezTo>
                  <a:cubicBezTo>
                    <a:pt x="14" y="12"/>
                    <a:pt x="12" y="14"/>
                    <a:pt x="12" y="16"/>
                  </a:cubicBezTo>
                  <a:cubicBezTo>
                    <a:pt x="12" y="24"/>
                    <a:pt x="12" y="24"/>
                    <a:pt x="12" y="24"/>
                  </a:cubicBezTo>
                  <a:cubicBezTo>
                    <a:pt x="12" y="32"/>
                    <a:pt x="12" y="32"/>
                    <a:pt x="12" y="32"/>
                  </a:cubicBezTo>
                  <a:cubicBezTo>
                    <a:pt x="10" y="30"/>
                    <a:pt x="8" y="26"/>
                    <a:pt x="8" y="22"/>
                  </a:cubicBezTo>
                  <a:cubicBezTo>
                    <a:pt x="8" y="15"/>
                    <a:pt x="15" y="8"/>
                    <a:pt x="22" y="8"/>
                  </a:cubicBezTo>
                  <a:close/>
                  <a:moveTo>
                    <a:pt x="100" y="20"/>
                  </a:moveTo>
                  <a:cubicBezTo>
                    <a:pt x="16" y="20"/>
                    <a:pt x="16" y="20"/>
                    <a:pt x="16" y="20"/>
                  </a:cubicBezTo>
                  <a:cubicBezTo>
                    <a:pt x="16" y="16"/>
                    <a:pt x="16" y="16"/>
                    <a:pt x="16" y="16"/>
                  </a:cubicBezTo>
                  <a:cubicBezTo>
                    <a:pt x="100" y="16"/>
                    <a:pt x="100" y="16"/>
                    <a:pt x="100" y="16"/>
                  </a:cubicBezTo>
                  <a:lnTo>
                    <a:pt x="100" y="20"/>
                  </a:lnTo>
                  <a:close/>
                  <a:moveTo>
                    <a:pt x="100" y="24"/>
                  </a:moveTo>
                  <a:cubicBezTo>
                    <a:pt x="100" y="28"/>
                    <a:pt x="100" y="28"/>
                    <a:pt x="100" y="28"/>
                  </a:cubicBezTo>
                  <a:cubicBezTo>
                    <a:pt x="16" y="28"/>
                    <a:pt x="16" y="28"/>
                    <a:pt x="16" y="28"/>
                  </a:cubicBezTo>
                  <a:cubicBezTo>
                    <a:pt x="16" y="24"/>
                    <a:pt x="16" y="24"/>
                    <a:pt x="16" y="24"/>
                  </a:cubicBezTo>
                  <a:lnTo>
                    <a:pt x="100" y="24"/>
                  </a:lnTo>
                  <a:close/>
                  <a:moveTo>
                    <a:pt x="100" y="32"/>
                  </a:moveTo>
                  <a:cubicBezTo>
                    <a:pt x="100" y="36"/>
                    <a:pt x="100" y="36"/>
                    <a:pt x="100" y="36"/>
                  </a:cubicBezTo>
                  <a:cubicBezTo>
                    <a:pt x="88" y="36"/>
                    <a:pt x="88" y="36"/>
                    <a:pt x="88" y="36"/>
                  </a:cubicBezTo>
                  <a:cubicBezTo>
                    <a:pt x="22" y="36"/>
                    <a:pt x="22" y="36"/>
                    <a:pt x="22" y="36"/>
                  </a:cubicBezTo>
                  <a:cubicBezTo>
                    <a:pt x="20" y="36"/>
                    <a:pt x="18" y="36"/>
                    <a:pt x="16" y="35"/>
                  </a:cubicBezTo>
                  <a:cubicBezTo>
                    <a:pt x="16" y="32"/>
                    <a:pt x="16" y="32"/>
                    <a:pt x="16" y="32"/>
                  </a:cubicBezTo>
                  <a:lnTo>
                    <a:pt x="100" y="32"/>
                  </a:lnTo>
                  <a:close/>
                  <a:moveTo>
                    <a:pt x="108" y="102"/>
                  </a:moveTo>
                  <a:cubicBezTo>
                    <a:pt x="108" y="110"/>
                    <a:pt x="102" y="116"/>
                    <a:pt x="94" y="116"/>
                  </a:cubicBezTo>
                  <a:cubicBezTo>
                    <a:pt x="22" y="116"/>
                    <a:pt x="22" y="116"/>
                    <a:pt x="22" y="116"/>
                  </a:cubicBezTo>
                  <a:cubicBezTo>
                    <a:pt x="15" y="116"/>
                    <a:pt x="8" y="110"/>
                    <a:pt x="8" y="102"/>
                  </a:cubicBezTo>
                  <a:cubicBezTo>
                    <a:pt x="8" y="39"/>
                    <a:pt x="8" y="39"/>
                    <a:pt x="8" y="39"/>
                  </a:cubicBezTo>
                  <a:cubicBezTo>
                    <a:pt x="12" y="43"/>
                    <a:pt x="17" y="44"/>
                    <a:pt x="22" y="44"/>
                  </a:cubicBezTo>
                  <a:cubicBezTo>
                    <a:pt x="88" y="44"/>
                    <a:pt x="88" y="44"/>
                    <a:pt x="88" y="44"/>
                  </a:cubicBezTo>
                  <a:cubicBezTo>
                    <a:pt x="104" y="44"/>
                    <a:pt x="104" y="44"/>
                    <a:pt x="104" y="44"/>
                  </a:cubicBezTo>
                  <a:cubicBezTo>
                    <a:pt x="107" y="44"/>
                    <a:pt x="108" y="46"/>
                    <a:pt x="108" y="48"/>
                  </a:cubicBezTo>
                  <a:cubicBezTo>
                    <a:pt x="108" y="56"/>
                    <a:pt x="108" y="56"/>
                    <a:pt x="108" y="56"/>
                  </a:cubicBezTo>
                  <a:cubicBezTo>
                    <a:pt x="72" y="56"/>
                    <a:pt x="72" y="56"/>
                    <a:pt x="72" y="56"/>
                  </a:cubicBezTo>
                  <a:cubicBezTo>
                    <a:pt x="61" y="56"/>
                    <a:pt x="52" y="65"/>
                    <a:pt x="52" y="76"/>
                  </a:cubicBezTo>
                  <a:cubicBezTo>
                    <a:pt x="52" y="87"/>
                    <a:pt x="61" y="96"/>
                    <a:pt x="72" y="96"/>
                  </a:cubicBezTo>
                  <a:cubicBezTo>
                    <a:pt x="108" y="96"/>
                    <a:pt x="108" y="96"/>
                    <a:pt x="108" y="96"/>
                  </a:cubicBezTo>
                  <a:lnTo>
                    <a:pt x="108" y="102"/>
                  </a:lnTo>
                  <a:close/>
                  <a:moveTo>
                    <a:pt x="114" y="88"/>
                  </a:moveTo>
                  <a:cubicBezTo>
                    <a:pt x="72" y="88"/>
                    <a:pt x="72" y="88"/>
                    <a:pt x="72" y="88"/>
                  </a:cubicBezTo>
                  <a:cubicBezTo>
                    <a:pt x="66" y="88"/>
                    <a:pt x="60" y="83"/>
                    <a:pt x="60" y="76"/>
                  </a:cubicBezTo>
                  <a:cubicBezTo>
                    <a:pt x="60" y="70"/>
                    <a:pt x="66" y="64"/>
                    <a:pt x="72" y="64"/>
                  </a:cubicBezTo>
                  <a:cubicBezTo>
                    <a:pt x="108" y="64"/>
                    <a:pt x="108" y="64"/>
                    <a:pt x="108" y="64"/>
                  </a:cubicBezTo>
                  <a:cubicBezTo>
                    <a:pt x="111" y="64"/>
                    <a:pt x="113" y="63"/>
                    <a:pt x="115" y="61"/>
                  </a:cubicBezTo>
                  <a:cubicBezTo>
                    <a:pt x="115" y="61"/>
                    <a:pt x="116" y="60"/>
                    <a:pt x="116" y="59"/>
                  </a:cubicBezTo>
                  <a:cubicBezTo>
                    <a:pt x="116" y="59"/>
                    <a:pt x="116" y="59"/>
                    <a:pt x="116" y="59"/>
                  </a:cubicBezTo>
                  <a:cubicBezTo>
                    <a:pt x="119" y="63"/>
                    <a:pt x="120" y="67"/>
                    <a:pt x="120" y="72"/>
                  </a:cubicBezTo>
                  <a:cubicBezTo>
                    <a:pt x="120" y="79"/>
                    <a:pt x="118" y="84"/>
                    <a:pt x="114" y="8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grpSp>
      <p:grpSp>
        <p:nvGrpSpPr>
          <p:cNvPr id="53" name="Group 23"/>
          <p:cNvGrpSpPr/>
          <p:nvPr/>
        </p:nvGrpSpPr>
        <p:grpSpPr>
          <a:xfrm>
            <a:off x="6534015" y="4088021"/>
            <a:ext cx="508431" cy="510108"/>
            <a:chOff x="1567461" y="2198935"/>
            <a:chExt cx="481013" cy="482600"/>
          </a:xfrm>
          <a:solidFill>
            <a:srgbClr val="FF9900"/>
          </a:solidFill>
        </p:grpSpPr>
        <p:sp>
          <p:nvSpPr>
            <p:cNvPr id="54" name="Freeform: Shape 24"/>
            <p:cNvSpPr/>
            <p:nvPr/>
          </p:nvSpPr>
          <p:spPr bwMode="auto">
            <a:xfrm>
              <a:off x="1567461" y="2198935"/>
              <a:ext cx="481013" cy="482600"/>
            </a:xfrm>
            <a:custGeom>
              <a:avLst/>
              <a:gdLst>
                <a:gd name="T0" fmla="*/ 109 w 128"/>
                <a:gd name="T1" fmla="*/ 48 h 128"/>
                <a:gd name="T2" fmla="*/ 114 w 128"/>
                <a:gd name="T3" fmla="*/ 33 h 128"/>
                <a:gd name="T4" fmla="*/ 105 w 128"/>
                <a:gd name="T5" fmla="*/ 15 h 128"/>
                <a:gd name="T6" fmla="*/ 95 w 128"/>
                <a:gd name="T7" fmla="*/ 14 h 128"/>
                <a:gd name="T8" fmla="*/ 80 w 128"/>
                <a:gd name="T9" fmla="*/ 19 h 128"/>
                <a:gd name="T10" fmla="*/ 69 w 128"/>
                <a:gd name="T11" fmla="*/ 0 h 128"/>
                <a:gd name="T12" fmla="*/ 51 w 128"/>
                <a:gd name="T13" fmla="*/ 6 h 128"/>
                <a:gd name="T14" fmla="*/ 43 w 128"/>
                <a:gd name="T15" fmla="*/ 21 h 128"/>
                <a:gd name="T16" fmla="*/ 28 w 128"/>
                <a:gd name="T17" fmla="*/ 12 h 128"/>
                <a:gd name="T18" fmla="*/ 15 w 128"/>
                <a:gd name="T19" fmla="*/ 22 h 128"/>
                <a:gd name="T20" fmla="*/ 21 w 128"/>
                <a:gd name="T21" fmla="*/ 43 h 128"/>
                <a:gd name="T22" fmla="*/ 6 w 128"/>
                <a:gd name="T23" fmla="*/ 51 h 128"/>
                <a:gd name="T24" fmla="*/ 0 w 128"/>
                <a:gd name="T25" fmla="*/ 69 h 128"/>
                <a:gd name="T26" fmla="*/ 19 w 128"/>
                <a:gd name="T27" fmla="*/ 80 h 128"/>
                <a:gd name="T28" fmla="*/ 14 w 128"/>
                <a:gd name="T29" fmla="*/ 95 h 128"/>
                <a:gd name="T30" fmla="*/ 22 w 128"/>
                <a:gd name="T31" fmla="*/ 113 h 128"/>
                <a:gd name="T32" fmla="*/ 33 w 128"/>
                <a:gd name="T33" fmla="*/ 114 h 128"/>
                <a:gd name="T34" fmla="*/ 48 w 128"/>
                <a:gd name="T35" fmla="*/ 109 h 128"/>
                <a:gd name="T36" fmla="*/ 58 w 128"/>
                <a:gd name="T37" fmla="*/ 128 h 128"/>
                <a:gd name="T38" fmla="*/ 77 w 128"/>
                <a:gd name="T39" fmla="*/ 121 h 128"/>
                <a:gd name="T40" fmla="*/ 85 w 128"/>
                <a:gd name="T41" fmla="*/ 107 h 128"/>
                <a:gd name="T42" fmla="*/ 100 w 128"/>
                <a:gd name="T43" fmla="*/ 115 h 128"/>
                <a:gd name="T44" fmla="*/ 113 w 128"/>
                <a:gd name="T45" fmla="*/ 105 h 128"/>
                <a:gd name="T46" fmla="*/ 107 w 128"/>
                <a:gd name="T47" fmla="*/ 85 h 128"/>
                <a:gd name="T48" fmla="*/ 121 w 128"/>
                <a:gd name="T49" fmla="*/ 77 h 128"/>
                <a:gd name="T50" fmla="*/ 128 w 128"/>
                <a:gd name="T51" fmla="*/ 58 h 128"/>
                <a:gd name="T52" fmla="*/ 108 w 128"/>
                <a:gd name="T53" fmla="*/ 72 h 128"/>
                <a:gd name="T54" fmla="*/ 100 w 128"/>
                <a:gd name="T55" fmla="*/ 81 h 128"/>
                <a:gd name="T56" fmla="*/ 107 w 128"/>
                <a:gd name="T57" fmla="*/ 100 h 128"/>
                <a:gd name="T58" fmla="*/ 89 w 128"/>
                <a:gd name="T59" fmla="*/ 100 h 128"/>
                <a:gd name="T60" fmla="*/ 81 w 128"/>
                <a:gd name="T61" fmla="*/ 100 h 128"/>
                <a:gd name="T62" fmla="*/ 72 w 128"/>
                <a:gd name="T63" fmla="*/ 108 h 128"/>
                <a:gd name="T64" fmla="*/ 58 w 128"/>
                <a:gd name="T65" fmla="*/ 120 h 128"/>
                <a:gd name="T66" fmla="*/ 51 w 128"/>
                <a:gd name="T67" fmla="*/ 102 h 128"/>
                <a:gd name="T68" fmla="*/ 43 w 128"/>
                <a:gd name="T69" fmla="*/ 99 h 128"/>
                <a:gd name="T70" fmla="*/ 28 w 128"/>
                <a:gd name="T71" fmla="*/ 107 h 128"/>
                <a:gd name="T72" fmla="*/ 27 w 128"/>
                <a:gd name="T73" fmla="*/ 89 h 128"/>
                <a:gd name="T74" fmla="*/ 26 w 128"/>
                <a:gd name="T75" fmla="*/ 77 h 128"/>
                <a:gd name="T76" fmla="*/ 8 w 128"/>
                <a:gd name="T77" fmla="*/ 69 h 128"/>
                <a:gd name="T78" fmla="*/ 20 w 128"/>
                <a:gd name="T79" fmla="*/ 56 h 128"/>
                <a:gd name="T80" fmla="*/ 28 w 128"/>
                <a:gd name="T81" fmla="*/ 46 h 128"/>
                <a:gd name="T82" fmla="*/ 20 w 128"/>
                <a:gd name="T83" fmla="*/ 28 h 128"/>
                <a:gd name="T84" fmla="*/ 39 w 128"/>
                <a:gd name="T85" fmla="*/ 27 h 128"/>
                <a:gd name="T86" fmla="*/ 46 w 128"/>
                <a:gd name="T87" fmla="*/ 28 h 128"/>
                <a:gd name="T88" fmla="*/ 56 w 128"/>
                <a:gd name="T89" fmla="*/ 20 h 128"/>
                <a:gd name="T90" fmla="*/ 69 w 128"/>
                <a:gd name="T91" fmla="*/ 8 h 128"/>
                <a:gd name="T92" fmla="*/ 77 w 128"/>
                <a:gd name="T93" fmla="*/ 26 h 128"/>
                <a:gd name="T94" fmla="*/ 85 w 128"/>
                <a:gd name="T95" fmla="*/ 29 h 128"/>
                <a:gd name="T96" fmla="*/ 100 w 128"/>
                <a:gd name="T97" fmla="*/ 20 h 128"/>
                <a:gd name="T98" fmla="*/ 100 w 128"/>
                <a:gd name="T99" fmla="*/ 39 h 128"/>
                <a:gd name="T100" fmla="*/ 102 w 128"/>
                <a:gd name="T101" fmla="*/ 51 h 128"/>
                <a:gd name="T102" fmla="*/ 120 w 128"/>
                <a:gd name="T103" fmla="*/ 58 h 128"/>
                <a:gd name="T104" fmla="*/ 108 w 128"/>
                <a:gd name="T105" fmla="*/ 72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8" h="128">
                  <a:moveTo>
                    <a:pt x="121" y="51"/>
                  </a:moveTo>
                  <a:cubicBezTo>
                    <a:pt x="109" y="48"/>
                    <a:pt x="109" y="48"/>
                    <a:pt x="109" y="48"/>
                  </a:cubicBezTo>
                  <a:cubicBezTo>
                    <a:pt x="109" y="46"/>
                    <a:pt x="108" y="45"/>
                    <a:pt x="107" y="43"/>
                  </a:cubicBezTo>
                  <a:cubicBezTo>
                    <a:pt x="114" y="33"/>
                    <a:pt x="114" y="33"/>
                    <a:pt x="114" y="33"/>
                  </a:cubicBezTo>
                  <a:cubicBezTo>
                    <a:pt x="116" y="29"/>
                    <a:pt x="116" y="25"/>
                    <a:pt x="113" y="22"/>
                  </a:cubicBezTo>
                  <a:cubicBezTo>
                    <a:pt x="105" y="15"/>
                    <a:pt x="105" y="15"/>
                    <a:pt x="105" y="15"/>
                  </a:cubicBezTo>
                  <a:cubicBezTo>
                    <a:pt x="104" y="13"/>
                    <a:pt x="102" y="12"/>
                    <a:pt x="100" y="12"/>
                  </a:cubicBezTo>
                  <a:cubicBezTo>
                    <a:pt x="98" y="12"/>
                    <a:pt x="97" y="13"/>
                    <a:pt x="95" y="14"/>
                  </a:cubicBezTo>
                  <a:cubicBezTo>
                    <a:pt x="85" y="21"/>
                    <a:pt x="85" y="21"/>
                    <a:pt x="85" y="21"/>
                  </a:cubicBezTo>
                  <a:cubicBezTo>
                    <a:pt x="83" y="20"/>
                    <a:pt x="81" y="19"/>
                    <a:pt x="80" y="19"/>
                  </a:cubicBezTo>
                  <a:cubicBezTo>
                    <a:pt x="77" y="6"/>
                    <a:pt x="77" y="6"/>
                    <a:pt x="77" y="6"/>
                  </a:cubicBezTo>
                  <a:cubicBezTo>
                    <a:pt x="76" y="3"/>
                    <a:pt x="73" y="0"/>
                    <a:pt x="69" y="0"/>
                  </a:cubicBezTo>
                  <a:cubicBezTo>
                    <a:pt x="58" y="0"/>
                    <a:pt x="58" y="0"/>
                    <a:pt x="58" y="0"/>
                  </a:cubicBezTo>
                  <a:cubicBezTo>
                    <a:pt x="55" y="0"/>
                    <a:pt x="51" y="3"/>
                    <a:pt x="51" y="6"/>
                  </a:cubicBezTo>
                  <a:cubicBezTo>
                    <a:pt x="48" y="19"/>
                    <a:pt x="48" y="19"/>
                    <a:pt x="48" y="19"/>
                  </a:cubicBezTo>
                  <a:cubicBezTo>
                    <a:pt x="46" y="19"/>
                    <a:pt x="45" y="20"/>
                    <a:pt x="43" y="21"/>
                  </a:cubicBezTo>
                  <a:cubicBezTo>
                    <a:pt x="33" y="14"/>
                    <a:pt x="33" y="14"/>
                    <a:pt x="33" y="14"/>
                  </a:cubicBezTo>
                  <a:cubicBezTo>
                    <a:pt x="31" y="13"/>
                    <a:pt x="30" y="12"/>
                    <a:pt x="28" y="12"/>
                  </a:cubicBezTo>
                  <a:cubicBezTo>
                    <a:pt x="26" y="12"/>
                    <a:pt x="24" y="13"/>
                    <a:pt x="22" y="15"/>
                  </a:cubicBezTo>
                  <a:cubicBezTo>
                    <a:pt x="15" y="22"/>
                    <a:pt x="15" y="22"/>
                    <a:pt x="15" y="22"/>
                  </a:cubicBezTo>
                  <a:cubicBezTo>
                    <a:pt x="12" y="25"/>
                    <a:pt x="12" y="29"/>
                    <a:pt x="14" y="33"/>
                  </a:cubicBezTo>
                  <a:cubicBezTo>
                    <a:pt x="21" y="43"/>
                    <a:pt x="21" y="43"/>
                    <a:pt x="21" y="43"/>
                  </a:cubicBezTo>
                  <a:cubicBezTo>
                    <a:pt x="20" y="45"/>
                    <a:pt x="19" y="46"/>
                    <a:pt x="19" y="48"/>
                  </a:cubicBezTo>
                  <a:cubicBezTo>
                    <a:pt x="6" y="51"/>
                    <a:pt x="6" y="51"/>
                    <a:pt x="6" y="51"/>
                  </a:cubicBezTo>
                  <a:cubicBezTo>
                    <a:pt x="3" y="51"/>
                    <a:pt x="0" y="55"/>
                    <a:pt x="0" y="58"/>
                  </a:cubicBezTo>
                  <a:cubicBezTo>
                    <a:pt x="0" y="69"/>
                    <a:pt x="0" y="69"/>
                    <a:pt x="0" y="69"/>
                  </a:cubicBezTo>
                  <a:cubicBezTo>
                    <a:pt x="0" y="73"/>
                    <a:pt x="3" y="76"/>
                    <a:pt x="6" y="77"/>
                  </a:cubicBezTo>
                  <a:cubicBezTo>
                    <a:pt x="19" y="80"/>
                    <a:pt x="19" y="80"/>
                    <a:pt x="19" y="80"/>
                  </a:cubicBezTo>
                  <a:cubicBezTo>
                    <a:pt x="19" y="81"/>
                    <a:pt x="20" y="83"/>
                    <a:pt x="21" y="85"/>
                  </a:cubicBezTo>
                  <a:cubicBezTo>
                    <a:pt x="14" y="95"/>
                    <a:pt x="14" y="95"/>
                    <a:pt x="14" y="95"/>
                  </a:cubicBezTo>
                  <a:cubicBezTo>
                    <a:pt x="12" y="98"/>
                    <a:pt x="12" y="103"/>
                    <a:pt x="15" y="105"/>
                  </a:cubicBezTo>
                  <a:cubicBezTo>
                    <a:pt x="22" y="113"/>
                    <a:pt x="22" y="113"/>
                    <a:pt x="22" y="113"/>
                  </a:cubicBezTo>
                  <a:cubicBezTo>
                    <a:pt x="24" y="115"/>
                    <a:pt x="26" y="115"/>
                    <a:pt x="28" y="115"/>
                  </a:cubicBezTo>
                  <a:cubicBezTo>
                    <a:pt x="30" y="115"/>
                    <a:pt x="31" y="115"/>
                    <a:pt x="33" y="114"/>
                  </a:cubicBezTo>
                  <a:cubicBezTo>
                    <a:pt x="43" y="107"/>
                    <a:pt x="43" y="107"/>
                    <a:pt x="43" y="107"/>
                  </a:cubicBezTo>
                  <a:cubicBezTo>
                    <a:pt x="45" y="108"/>
                    <a:pt x="46" y="109"/>
                    <a:pt x="48" y="109"/>
                  </a:cubicBezTo>
                  <a:cubicBezTo>
                    <a:pt x="51" y="121"/>
                    <a:pt x="51" y="121"/>
                    <a:pt x="51" y="121"/>
                  </a:cubicBezTo>
                  <a:cubicBezTo>
                    <a:pt x="51" y="125"/>
                    <a:pt x="55" y="128"/>
                    <a:pt x="58" y="128"/>
                  </a:cubicBezTo>
                  <a:cubicBezTo>
                    <a:pt x="69" y="128"/>
                    <a:pt x="69" y="128"/>
                    <a:pt x="69" y="128"/>
                  </a:cubicBezTo>
                  <a:cubicBezTo>
                    <a:pt x="73" y="128"/>
                    <a:pt x="76" y="125"/>
                    <a:pt x="77" y="121"/>
                  </a:cubicBezTo>
                  <a:cubicBezTo>
                    <a:pt x="80" y="109"/>
                    <a:pt x="80" y="109"/>
                    <a:pt x="80" y="109"/>
                  </a:cubicBezTo>
                  <a:cubicBezTo>
                    <a:pt x="81" y="109"/>
                    <a:pt x="83" y="108"/>
                    <a:pt x="85" y="107"/>
                  </a:cubicBezTo>
                  <a:cubicBezTo>
                    <a:pt x="95" y="114"/>
                    <a:pt x="95" y="114"/>
                    <a:pt x="95" y="114"/>
                  </a:cubicBezTo>
                  <a:cubicBezTo>
                    <a:pt x="97" y="115"/>
                    <a:pt x="98" y="115"/>
                    <a:pt x="100" y="115"/>
                  </a:cubicBezTo>
                  <a:cubicBezTo>
                    <a:pt x="102" y="115"/>
                    <a:pt x="104" y="115"/>
                    <a:pt x="105" y="113"/>
                  </a:cubicBezTo>
                  <a:cubicBezTo>
                    <a:pt x="113" y="105"/>
                    <a:pt x="113" y="105"/>
                    <a:pt x="113" y="105"/>
                  </a:cubicBezTo>
                  <a:cubicBezTo>
                    <a:pt x="116" y="103"/>
                    <a:pt x="116" y="98"/>
                    <a:pt x="114" y="95"/>
                  </a:cubicBezTo>
                  <a:cubicBezTo>
                    <a:pt x="107" y="85"/>
                    <a:pt x="107" y="85"/>
                    <a:pt x="107" y="85"/>
                  </a:cubicBezTo>
                  <a:cubicBezTo>
                    <a:pt x="108" y="83"/>
                    <a:pt x="109" y="81"/>
                    <a:pt x="109" y="80"/>
                  </a:cubicBezTo>
                  <a:cubicBezTo>
                    <a:pt x="121" y="77"/>
                    <a:pt x="121" y="77"/>
                    <a:pt x="121" y="77"/>
                  </a:cubicBezTo>
                  <a:cubicBezTo>
                    <a:pt x="125" y="76"/>
                    <a:pt x="128" y="73"/>
                    <a:pt x="128" y="69"/>
                  </a:cubicBezTo>
                  <a:cubicBezTo>
                    <a:pt x="128" y="58"/>
                    <a:pt x="128" y="58"/>
                    <a:pt x="128" y="58"/>
                  </a:cubicBezTo>
                  <a:cubicBezTo>
                    <a:pt x="128" y="55"/>
                    <a:pt x="125" y="51"/>
                    <a:pt x="121" y="51"/>
                  </a:cubicBezTo>
                  <a:close/>
                  <a:moveTo>
                    <a:pt x="108" y="72"/>
                  </a:moveTo>
                  <a:cubicBezTo>
                    <a:pt x="105" y="72"/>
                    <a:pt x="103" y="74"/>
                    <a:pt x="102" y="77"/>
                  </a:cubicBezTo>
                  <a:cubicBezTo>
                    <a:pt x="101" y="78"/>
                    <a:pt x="101" y="80"/>
                    <a:pt x="100" y="81"/>
                  </a:cubicBezTo>
                  <a:cubicBezTo>
                    <a:pt x="99" y="84"/>
                    <a:pt x="99" y="87"/>
                    <a:pt x="100" y="89"/>
                  </a:cubicBezTo>
                  <a:cubicBezTo>
                    <a:pt x="107" y="100"/>
                    <a:pt x="107" y="100"/>
                    <a:pt x="107" y="100"/>
                  </a:cubicBezTo>
                  <a:cubicBezTo>
                    <a:pt x="100" y="107"/>
                    <a:pt x="100" y="107"/>
                    <a:pt x="100" y="107"/>
                  </a:cubicBezTo>
                  <a:cubicBezTo>
                    <a:pt x="89" y="100"/>
                    <a:pt x="89" y="100"/>
                    <a:pt x="89" y="100"/>
                  </a:cubicBezTo>
                  <a:cubicBezTo>
                    <a:pt x="88" y="99"/>
                    <a:pt x="86" y="99"/>
                    <a:pt x="85" y="99"/>
                  </a:cubicBezTo>
                  <a:cubicBezTo>
                    <a:pt x="84" y="99"/>
                    <a:pt x="82" y="99"/>
                    <a:pt x="81" y="100"/>
                  </a:cubicBezTo>
                  <a:cubicBezTo>
                    <a:pt x="80" y="101"/>
                    <a:pt x="78" y="101"/>
                    <a:pt x="77" y="102"/>
                  </a:cubicBezTo>
                  <a:cubicBezTo>
                    <a:pt x="74" y="103"/>
                    <a:pt x="72" y="105"/>
                    <a:pt x="72" y="108"/>
                  </a:cubicBezTo>
                  <a:cubicBezTo>
                    <a:pt x="69" y="120"/>
                    <a:pt x="69" y="120"/>
                    <a:pt x="69" y="120"/>
                  </a:cubicBezTo>
                  <a:cubicBezTo>
                    <a:pt x="58" y="120"/>
                    <a:pt x="58" y="120"/>
                    <a:pt x="58" y="120"/>
                  </a:cubicBezTo>
                  <a:cubicBezTo>
                    <a:pt x="56" y="108"/>
                    <a:pt x="56" y="108"/>
                    <a:pt x="56" y="108"/>
                  </a:cubicBezTo>
                  <a:cubicBezTo>
                    <a:pt x="55" y="105"/>
                    <a:pt x="53" y="103"/>
                    <a:pt x="51" y="102"/>
                  </a:cubicBezTo>
                  <a:cubicBezTo>
                    <a:pt x="49" y="101"/>
                    <a:pt x="48" y="101"/>
                    <a:pt x="46" y="100"/>
                  </a:cubicBezTo>
                  <a:cubicBezTo>
                    <a:pt x="45" y="99"/>
                    <a:pt x="44" y="99"/>
                    <a:pt x="43" y="99"/>
                  </a:cubicBezTo>
                  <a:cubicBezTo>
                    <a:pt x="41" y="99"/>
                    <a:pt x="40" y="99"/>
                    <a:pt x="39" y="100"/>
                  </a:cubicBezTo>
                  <a:cubicBezTo>
                    <a:pt x="28" y="107"/>
                    <a:pt x="28" y="107"/>
                    <a:pt x="28" y="107"/>
                  </a:cubicBezTo>
                  <a:cubicBezTo>
                    <a:pt x="20" y="100"/>
                    <a:pt x="20" y="100"/>
                    <a:pt x="20" y="100"/>
                  </a:cubicBezTo>
                  <a:cubicBezTo>
                    <a:pt x="27" y="89"/>
                    <a:pt x="27" y="89"/>
                    <a:pt x="27" y="89"/>
                  </a:cubicBezTo>
                  <a:cubicBezTo>
                    <a:pt x="29" y="87"/>
                    <a:pt x="29" y="84"/>
                    <a:pt x="28" y="81"/>
                  </a:cubicBezTo>
                  <a:cubicBezTo>
                    <a:pt x="27" y="80"/>
                    <a:pt x="27" y="78"/>
                    <a:pt x="26" y="77"/>
                  </a:cubicBezTo>
                  <a:cubicBezTo>
                    <a:pt x="25" y="74"/>
                    <a:pt x="23" y="72"/>
                    <a:pt x="20" y="72"/>
                  </a:cubicBezTo>
                  <a:cubicBezTo>
                    <a:pt x="8" y="69"/>
                    <a:pt x="8" y="69"/>
                    <a:pt x="8" y="69"/>
                  </a:cubicBezTo>
                  <a:cubicBezTo>
                    <a:pt x="8" y="58"/>
                    <a:pt x="8" y="58"/>
                    <a:pt x="8" y="58"/>
                  </a:cubicBezTo>
                  <a:cubicBezTo>
                    <a:pt x="20" y="56"/>
                    <a:pt x="20" y="56"/>
                    <a:pt x="20" y="56"/>
                  </a:cubicBezTo>
                  <a:cubicBezTo>
                    <a:pt x="23" y="55"/>
                    <a:pt x="25" y="53"/>
                    <a:pt x="26" y="51"/>
                  </a:cubicBezTo>
                  <a:cubicBezTo>
                    <a:pt x="27" y="49"/>
                    <a:pt x="27" y="48"/>
                    <a:pt x="28" y="46"/>
                  </a:cubicBezTo>
                  <a:cubicBezTo>
                    <a:pt x="29" y="44"/>
                    <a:pt x="29" y="41"/>
                    <a:pt x="27" y="39"/>
                  </a:cubicBezTo>
                  <a:cubicBezTo>
                    <a:pt x="20" y="28"/>
                    <a:pt x="20" y="28"/>
                    <a:pt x="20" y="28"/>
                  </a:cubicBezTo>
                  <a:cubicBezTo>
                    <a:pt x="28" y="20"/>
                    <a:pt x="28" y="20"/>
                    <a:pt x="28" y="20"/>
                  </a:cubicBezTo>
                  <a:cubicBezTo>
                    <a:pt x="39" y="27"/>
                    <a:pt x="39" y="27"/>
                    <a:pt x="39" y="27"/>
                  </a:cubicBezTo>
                  <a:cubicBezTo>
                    <a:pt x="40" y="28"/>
                    <a:pt x="41" y="29"/>
                    <a:pt x="43" y="29"/>
                  </a:cubicBezTo>
                  <a:cubicBezTo>
                    <a:pt x="44" y="29"/>
                    <a:pt x="45" y="28"/>
                    <a:pt x="46" y="28"/>
                  </a:cubicBezTo>
                  <a:cubicBezTo>
                    <a:pt x="48" y="27"/>
                    <a:pt x="49" y="27"/>
                    <a:pt x="51" y="26"/>
                  </a:cubicBezTo>
                  <a:cubicBezTo>
                    <a:pt x="53" y="25"/>
                    <a:pt x="55" y="23"/>
                    <a:pt x="56" y="20"/>
                  </a:cubicBezTo>
                  <a:cubicBezTo>
                    <a:pt x="58" y="8"/>
                    <a:pt x="58" y="8"/>
                    <a:pt x="58" y="8"/>
                  </a:cubicBezTo>
                  <a:cubicBezTo>
                    <a:pt x="69" y="8"/>
                    <a:pt x="69" y="8"/>
                    <a:pt x="69" y="8"/>
                  </a:cubicBezTo>
                  <a:cubicBezTo>
                    <a:pt x="72" y="20"/>
                    <a:pt x="72" y="20"/>
                    <a:pt x="72" y="20"/>
                  </a:cubicBezTo>
                  <a:cubicBezTo>
                    <a:pt x="72" y="23"/>
                    <a:pt x="74" y="25"/>
                    <a:pt x="77" y="26"/>
                  </a:cubicBezTo>
                  <a:cubicBezTo>
                    <a:pt x="78" y="27"/>
                    <a:pt x="80" y="27"/>
                    <a:pt x="81" y="28"/>
                  </a:cubicBezTo>
                  <a:cubicBezTo>
                    <a:pt x="82" y="28"/>
                    <a:pt x="84" y="29"/>
                    <a:pt x="85" y="29"/>
                  </a:cubicBezTo>
                  <a:cubicBezTo>
                    <a:pt x="86" y="29"/>
                    <a:pt x="88" y="28"/>
                    <a:pt x="89" y="27"/>
                  </a:cubicBezTo>
                  <a:cubicBezTo>
                    <a:pt x="100" y="20"/>
                    <a:pt x="100" y="20"/>
                    <a:pt x="100" y="20"/>
                  </a:cubicBezTo>
                  <a:cubicBezTo>
                    <a:pt x="107" y="28"/>
                    <a:pt x="107" y="28"/>
                    <a:pt x="107" y="28"/>
                  </a:cubicBezTo>
                  <a:cubicBezTo>
                    <a:pt x="100" y="39"/>
                    <a:pt x="100" y="39"/>
                    <a:pt x="100" y="39"/>
                  </a:cubicBezTo>
                  <a:cubicBezTo>
                    <a:pt x="99" y="41"/>
                    <a:pt x="99" y="44"/>
                    <a:pt x="100" y="46"/>
                  </a:cubicBezTo>
                  <a:cubicBezTo>
                    <a:pt x="100" y="48"/>
                    <a:pt x="101" y="49"/>
                    <a:pt x="102" y="51"/>
                  </a:cubicBezTo>
                  <a:cubicBezTo>
                    <a:pt x="103" y="53"/>
                    <a:pt x="105" y="55"/>
                    <a:pt x="108" y="56"/>
                  </a:cubicBezTo>
                  <a:cubicBezTo>
                    <a:pt x="120" y="58"/>
                    <a:pt x="120" y="58"/>
                    <a:pt x="120" y="58"/>
                  </a:cubicBezTo>
                  <a:cubicBezTo>
                    <a:pt x="120" y="69"/>
                    <a:pt x="120" y="69"/>
                    <a:pt x="120" y="69"/>
                  </a:cubicBezTo>
                  <a:lnTo>
                    <a:pt x="108" y="7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55" name="Freeform: Shape 25"/>
            <p:cNvSpPr/>
            <p:nvPr/>
          </p:nvSpPr>
          <p:spPr bwMode="auto">
            <a:xfrm>
              <a:off x="1702398" y="2335460"/>
              <a:ext cx="209550" cy="211137"/>
            </a:xfrm>
            <a:custGeom>
              <a:avLst/>
              <a:gdLst>
                <a:gd name="T0" fmla="*/ 28 w 56"/>
                <a:gd name="T1" fmla="*/ 0 h 56"/>
                <a:gd name="T2" fmla="*/ 0 w 56"/>
                <a:gd name="T3" fmla="*/ 28 h 56"/>
                <a:gd name="T4" fmla="*/ 28 w 56"/>
                <a:gd name="T5" fmla="*/ 56 h 56"/>
                <a:gd name="T6" fmla="*/ 56 w 56"/>
                <a:gd name="T7" fmla="*/ 28 h 56"/>
                <a:gd name="T8" fmla="*/ 28 w 56"/>
                <a:gd name="T9" fmla="*/ 0 h 56"/>
                <a:gd name="T10" fmla="*/ 28 w 56"/>
                <a:gd name="T11" fmla="*/ 52 h 56"/>
                <a:gd name="T12" fmla="*/ 3 w 56"/>
                <a:gd name="T13" fmla="*/ 28 h 56"/>
                <a:gd name="T14" fmla="*/ 28 w 56"/>
                <a:gd name="T15" fmla="*/ 3 h 56"/>
                <a:gd name="T16" fmla="*/ 52 w 56"/>
                <a:gd name="T17" fmla="*/ 28 h 56"/>
                <a:gd name="T18" fmla="*/ 28 w 56"/>
                <a:gd name="T19" fmla="*/ 52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6" h="56">
                  <a:moveTo>
                    <a:pt x="28" y="0"/>
                  </a:moveTo>
                  <a:cubicBezTo>
                    <a:pt x="12" y="0"/>
                    <a:pt x="0" y="12"/>
                    <a:pt x="0" y="28"/>
                  </a:cubicBezTo>
                  <a:cubicBezTo>
                    <a:pt x="0" y="43"/>
                    <a:pt x="12" y="56"/>
                    <a:pt x="28" y="56"/>
                  </a:cubicBezTo>
                  <a:cubicBezTo>
                    <a:pt x="43" y="56"/>
                    <a:pt x="56" y="43"/>
                    <a:pt x="56" y="28"/>
                  </a:cubicBezTo>
                  <a:cubicBezTo>
                    <a:pt x="56" y="12"/>
                    <a:pt x="43" y="0"/>
                    <a:pt x="28" y="0"/>
                  </a:cubicBezTo>
                  <a:close/>
                  <a:moveTo>
                    <a:pt x="28" y="52"/>
                  </a:moveTo>
                  <a:cubicBezTo>
                    <a:pt x="14" y="52"/>
                    <a:pt x="3" y="41"/>
                    <a:pt x="3" y="28"/>
                  </a:cubicBezTo>
                  <a:cubicBezTo>
                    <a:pt x="3" y="14"/>
                    <a:pt x="14" y="3"/>
                    <a:pt x="28" y="3"/>
                  </a:cubicBezTo>
                  <a:cubicBezTo>
                    <a:pt x="41" y="3"/>
                    <a:pt x="52" y="14"/>
                    <a:pt x="52" y="28"/>
                  </a:cubicBezTo>
                  <a:cubicBezTo>
                    <a:pt x="52" y="41"/>
                    <a:pt x="41" y="52"/>
                    <a:pt x="28" y="5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56" name="Freeform: Shape 26"/>
            <p:cNvSpPr/>
            <p:nvPr/>
          </p:nvSpPr>
          <p:spPr bwMode="auto">
            <a:xfrm>
              <a:off x="1746848" y="2379910"/>
              <a:ext cx="120650" cy="120650"/>
            </a:xfrm>
            <a:custGeom>
              <a:avLst/>
              <a:gdLst>
                <a:gd name="T0" fmla="*/ 16 w 32"/>
                <a:gd name="T1" fmla="*/ 0 h 32"/>
                <a:gd name="T2" fmla="*/ 0 w 32"/>
                <a:gd name="T3" fmla="*/ 16 h 32"/>
                <a:gd name="T4" fmla="*/ 16 w 32"/>
                <a:gd name="T5" fmla="*/ 32 h 32"/>
                <a:gd name="T6" fmla="*/ 32 w 32"/>
                <a:gd name="T7" fmla="*/ 16 h 32"/>
                <a:gd name="T8" fmla="*/ 16 w 32"/>
                <a:gd name="T9" fmla="*/ 0 h 32"/>
                <a:gd name="T10" fmla="*/ 16 w 32"/>
                <a:gd name="T11" fmla="*/ 28 h 32"/>
                <a:gd name="T12" fmla="*/ 4 w 32"/>
                <a:gd name="T13" fmla="*/ 16 h 32"/>
                <a:gd name="T14" fmla="*/ 16 w 32"/>
                <a:gd name="T15" fmla="*/ 4 h 32"/>
                <a:gd name="T16" fmla="*/ 28 w 32"/>
                <a:gd name="T17" fmla="*/ 16 h 32"/>
                <a:gd name="T18" fmla="*/ 16 w 32"/>
                <a:gd name="T19" fmla="*/ 28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2" h="32">
                  <a:moveTo>
                    <a:pt x="16" y="0"/>
                  </a:moveTo>
                  <a:cubicBezTo>
                    <a:pt x="7" y="0"/>
                    <a:pt x="0" y="7"/>
                    <a:pt x="0" y="16"/>
                  </a:cubicBezTo>
                  <a:cubicBezTo>
                    <a:pt x="0" y="25"/>
                    <a:pt x="7" y="32"/>
                    <a:pt x="16" y="32"/>
                  </a:cubicBezTo>
                  <a:cubicBezTo>
                    <a:pt x="25" y="32"/>
                    <a:pt x="32" y="25"/>
                    <a:pt x="32" y="16"/>
                  </a:cubicBezTo>
                  <a:cubicBezTo>
                    <a:pt x="32" y="7"/>
                    <a:pt x="25" y="0"/>
                    <a:pt x="16" y="0"/>
                  </a:cubicBezTo>
                  <a:close/>
                  <a:moveTo>
                    <a:pt x="16" y="28"/>
                  </a:moveTo>
                  <a:cubicBezTo>
                    <a:pt x="9" y="28"/>
                    <a:pt x="4" y="23"/>
                    <a:pt x="4" y="16"/>
                  </a:cubicBezTo>
                  <a:cubicBezTo>
                    <a:pt x="4" y="9"/>
                    <a:pt x="9" y="4"/>
                    <a:pt x="16" y="4"/>
                  </a:cubicBezTo>
                  <a:cubicBezTo>
                    <a:pt x="22" y="4"/>
                    <a:pt x="28" y="9"/>
                    <a:pt x="28" y="16"/>
                  </a:cubicBezTo>
                  <a:cubicBezTo>
                    <a:pt x="28" y="23"/>
                    <a:pt x="22" y="28"/>
                    <a:pt x="16" y="2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grpSp>
      <p:sp>
        <p:nvSpPr>
          <p:cNvPr id="57" name="Freeform: Shape 27"/>
          <p:cNvSpPr/>
          <p:nvPr/>
        </p:nvSpPr>
        <p:spPr bwMode="auto">
          <a:xfrm>
            <a:off x="6525625" y="3002001"/>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rgbClr val="44546A"/>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grpSp>
        <p:nvGrpSpPr>
          <p:cNvPr id="58" name="Group 28"/>
          <p:cNvGrpSpPr/>
          <p:nvPr/>
        </p:nvGrpSpPr>
        <p:grpSpPr>
          <a:xfrm>
            <a:off x="6613720" y="1917658"/>
            <a:ext cx="349021" cy="508431"/>
            <a:chOff x="4174136" y="3762623"/>
            <a:chExt cx="330200" cy="481012"/>
          </a:xfrm>
          <a:solidFill>
            <a:srgbClr val="FF9900"/>
          </a:solidFill>
        </p:grpSpPr>
        <p:sp>
          <p:nvSpPr>
            <p:cNvPr id="59"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60"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grpSp>
      <p:sp>
        <p:nvSpPr>
          <p:cNvPr id="63" name="矩形 62"/>
          <p:cNvSpPr/>
          <p:nvPr/>
        </p:nvSpPr>
        <p:spPr>
          <a:xfrm>
            <a:off x="7317206" y="1969154"/>
            <a:ext cx="4874793" cy="497316"/>
          </a:xfrm>
          <a:prstGeom prst="rect">
            <a:avLst/>
          </a:prstGeom>
        </p:spPr>
        <p:txBody>
          <a:bodyPr wrap="square">
            <a:spAutoFit/>
            <a:scene3d>
              <a:camera prst="orthographicFront"/>
              <a:lightRig rig="threePt" dir="t"/>
            </a:scene3d>
            <a:sp3d contourW="12700"/>
          </a:bodyPr>
          <a:lstStyle/>
          <a:p>
            <a:pPr>
              <a:lnSpc>
                <a:spcPct val="120000"/>
              </a:lnSpc>
            </a:pPr>
            <a:r>
              <a:rPr lang="zh-CN" altLang="en-US" sz="2400" b="1" dirty="0">
                <a:solidFill>
                  <a:srgbClr val="FF9900"/>
                </a:solidFill>
                <a:latin typeface="Arial" panose="020B0604020202020204"/>
                <a:ea typeface="微软雅黑" panose="020B0503020204020204" pitchFamily="34" charset="-122"/>
              </a:rPr>
              <a:t>出口退（免）税企业资格信息报告</a:t>
            </a:r>
            <a:endParaRPr lang="zh-CN" altLang="en-US" sz="2400" b="1" dirty="0">
              <a:solidFill>
                <a:srgbClr val="FF9900"/>
              </a:solidFill>
              <a:latin typeface="Arial" panose="020B0604020202020204"/>
              <a:ea typeface="微软雅黑" panose="020B0503020204020204" pitchFamily="34" charset="-122"/>
            </a:endParaRPr>
          </a:p>
        </p:txBody>
      </p:sp>
      <p:sp>
        <p:nvSpPr>
          <p:cNvPr id="70" name="矩形 69"/>
          <p:cNvSpPr/>
          <p:nvPr/>
        </p:nvSpPr>
        <p:spPr>
          <a:xfrm>
            <a:off x="7317206" y="3052099"/>
            <a:ext cx="4587863" cy="497316"/>
          </a:xfrm>
          <a:prstGeom prst="rect">
            <a:avLst/>
          </a:prstGeom>
        </p:spPr>
        <p:txBody>
          <a:bodyPr wrap="square">
            <a:spAutoFit/>
            <a:scene3d>
              <a:camera prst="orthographicFront"/>
              <a:lightRig rig="threePt" dir="t"/>
            </a:scene3d>
            <a:sp3d contourW="12700"/>
          </a:bodyPr>
          <a:lstStyle/>
          <a:p>
            <a:pPr>
              <a:lnSpc>
                <a:spcPct val="120000"/>
              </a:lnSpc>
            </a:pPr>
            <a:r>
              <a:rPr lang="zh-CN" altLang="en-US" sz="2400" b="1" dirty="0">
                <a:solidFill>
                  <a:srgbClr val="44546A"/>
                </a:solidFill>
                <a:latin typeface="Arial" panose="020B0604020202020204"/>
                <a:ea typeface="微软雅黑" panose="020B0503020204020204" pitchFamily="34" charset="-122"/>
              </a:rPr>
              <a:t>出口退（免）税申报</a:t>
            </a:r>
            <a:endParaRPr lang="zh-CN" altLang="en-US" sz="2400" b="1" dirty="0">
              <a:solidFill>
                <a:srgbClr val="44546A"/>
              </a:solidFill>
              <a:latin typeface="Arial" panose="020B0604020202020204"/>
              <a:ea typeface="微软雅黑" panose="020B0503020204020204" pitchFamily="34" charset="-122"/>
            </a:endParaRPr>
          </a:p>
        </p:txBody>
      </p:sp>
      <p:sp>
        <p:nvSpPr>
          <p:cNvPr id="73" name="矩形 72"/>
          <p:cNvSpPr/>
          <p:nvPr/>
        </p:nvSpPr>
        <p:spPr>
          <a:xfrm>
            <a:off x="7317207" y="4135044"/>
            <a:ext cx="4587862" cy="497316"/>
          </a:xfrm>
          <a:prstGeom prst="rect">
            <a:avLst/>
          </a:prstGeom>
        </p:spPr>
        <p:txBody>
          <a:bodyPr wrap="square">
            <a:spAutoFit/>
            <a:scene3d>
              <a:camera prst="orthographicFront"/>
              <a:lightRig rig="threePt" dir="t"/>
            </a:scene3d>
            <a:sp3d contourW="12700"/>
          </a:bodyPr>
          <a:lstStyle/>
          <a:p>
            <a:pPr>
              <a:lnSpc>
                <a:spcPct val="120000"/>
              </a:lnSpc>
            </a:pPr>
            <a:r>
              <a:rPr lang="zh-CN" altLang="en-US" sz="2400" b="1" dirty="0">
                <a:solidFill>
                  <a:srgbClr val="FF9900"/>
                </a:solidFill>
                <a:latin typeface="Arial" panose="020B0604020202020204"/>
                <a:ea typeface="微软雅黑" panose="020B0503020204020204" pitchFamily="34" charset="-122"/>
              </a:rPr>
              <a:t>出口企业分类管理</a:t>
            </a:r>
            <a:endParaRPr lang="zh-CN" altLang="en-US" sz="2400" b="1" dirty="0">
              <a:solidFill>
                <a:srgbClr val="FF9900"/>
              </a:solidFill>
              <a:latin typeface="Arial" panose="020B0604020202020204"/>
              <a:ea typeface="微软雅黑" panose="020B0503020204020204" pitchFamily="34" charset="-122"/>
            </a:endParaRPr>
          </a:p>
        </p:txBody>
      </p:sp>
      <p:sp>
        <p:nvSpPr>
          <p:cNvPr id="76" name="矩形 75"/>
          <p:cNvSpPr/>
          <p:nvPr/>
        </p:nvSpPr>
        <p:spPr>
          <a:xfrm>
            <a:off x="7317206" y="5217988"/>
            <a:ext cx="4587861" cy="497316"/>
          </a:xfrm>
          <a:prstGeom prst="rect">
            <a:avLst/>
          </a:prstGeom>
        </p:spPr>
        <p:txBody>
          <a:bodyPr wrap="square">
            <a:spAutoFit/>
            <a:scene3d>
              <a:camera prst="orthographicFront"/>
              <a:lightRig rig="threePt" dir="t"/>
            </a:scene3d>
            <a:sp3d contourW="12700"/>
          </a:bodyPr>
          <a:lstStyle/>
          <a:p>
            <a:pPr>
              <a:lnSpc>
                <a:spcPct val="120000"/>
              </a:lnSpc>
            </a:pPr>
            <a:r>
              <a:rPr lang="zh-CN" altLang="en-US" sz="2400" b="1" dirty="0">
                <a:solidFill>
                  <a:srgbClr val="44546A"/>
                </a:solidFill>
                <a:latin typeface="Arial" panose="020B0604020202020204"/>
                <a:ea typeface="微软雅黑" panose="020B0503020204020204" pitchFamily="34" charset="-122"/>
              </a:rPr>
              <a:t>出口退税自检服务</a:t>
            </a:r>
            <a:endParaRPr lang="zh-CN" altLang="en-US" sz="2400" b="1" dirty="0">
              <a:solidFill>
                <a:srgbClr val="44546A"/>
              </a:solidFill>
              <a:latin typeface="Arial" panose="020B0604020202020204"/>
              <a:ea typeface="微软雅黑" panose="020B0503020204020204" pitchFamily="34" charset="-122"/>
            </a:endParaRPr>
          </a:p>
        </p:txBody>
      </p:sp>
      <p:grpSp>
        <p:nvGrpSpPr>
          <p:cNvPr id="77" name="组合 76"/>
          <p:cNvGrpSpPr/>
          <p:nvPr/>
        </p:nvGrpSpPr>
        <p:grpSpPr>
          <a:xfrm>
            <a:off x="405581" y="357230"/>
            <a:ext cx="2569576" cy="523220"/>
            <a:chOff x="453206" y="414380"/>
            <a:chExt cx="2569576" cy="523220"/>
          </a:xfrm>
        </p:grpSpPr>
        <p:sp>
          <p:nvSpPr>
            <p:cNvPr id="78" name="文本框 77"/>
            <p:cNvSpPr txBox="1"/>
            <p:nvPr/>
          </p:nvSpPr>
          <p:spPr>
            <a:xfrm>
              <a:off x="683680" y="414380"/>
              <a:ext cx="2339102"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出口退税管理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79" name="矩形 78"/>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6676469" cy="523220"/>
            <a:chOff x="453206" y="414380"/>
            <a:chExt cx="6676469" cy="523220"/>
          </a:xfrm>
        </p:grpSpPr>
        <p:sp>
          <p:nvSpPr>
            <p:cNvPr id="84" name="文本框 83"/>
            <p:cNvSpPr txBox="1"/>
            <p:nvPr/>
          </p:nvSpPr>
          <p:spPr>
            <a:xfrm>
              <a:off x="683680" y="414380"/>
              <a:ext cx="644599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进货凭证信息回退</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2236510" cy="400110"/>
          </a:xfrm>
          <a:prstGeom prst="rect">
            <a:avLst/>
          </a:prstGeom>
        </p:spPr>
        <p:txBody>
          <a:bodyPr wrap="none">
            <a:spAutoFit/>
          </a:bodyPr>
          <a:lstStyle/>
          <a:p>
            <a:r>
              <a:rPr lang="zh-CN" altLang="en-US" sz="2000" b="1">
                <a:solidFill>
                  <a:srgbClr val="143C78"/>
                </a:solidFill>
                <a:latin typeface="+mn-ea"/>
              </a:rPr>
              <a:t>进货凭证信息回退</a:t>
            </a:r>
            <a:endParaRPr lang="zh-CN" altLang="en-US" sz="2000" b="1" dirty="0">
              <a:solidFill>
                <a:srgbClr val="143C78"/>
              </a:solidFill>
              <a:latin typeface="+mn-ea"/>
            </a:endParaRPr>
          </a:p>
        </p:txBody>
      </p:sp>
      <p:sp>
        <p:nvSpPr>
          <p:cNvPr id="9" name="文本框 43"/>
          <p:cNvSpPr txBox="1"/>
          <p:nvPr/>
        </p:nvSpPr>
        <p:spPr>
          <a:xfrm>
            <a:off x="2779465" y="1064935"/>
            <a:ext cx="2942961" cy="246221"/>
          </a:xfrm>
          <a:prstGeom prst="rect">
            <a:avLst/>
          </a:prstGeom>
          <a:noFill/>
        </p:spPr>
        <p:txBody>
          <a:bodyPr wrap="square" lIns="0" tIns="0" rIns="0" bIns="0" rtlCol="0">
            <a:spAutoFit/>
          </a:bodyPr>
          <a:lstStyle/>
          <a:p>
            <a:pPr>
              <a:spcBef>
                <a:spcPct val="20000"/>
              </a:spcBef>
            </a:pPr>
            <a:r>
              <a:rPr lang="zh-CN" altLang="en-US" sz="1600">
                <a:solidFill>
                  <a:srgbClr val="FA6E00"/>
                </a:solidFill>
                <a:latin typeface="+mn-ea"/>
                <a:sym typeface="Arial" panose="020B0604020202020204" pitchFamily="34" charset="0"/>
              </a:rPr>
              <a:t>申报流程</a:t>
            </a:r>
            <a:endParaRPr lang="en-US" altLang="zh-CN" sz="1400">
              <a:latin typeface="+mn-ea"/>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58480" y="1480898"/>
            <a:ext cx="11475040" cy="5175516"/>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0" y="2844800"/>
            <a:ext cx="12192000" cy="20447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椭圆 53"/>
          <p:cNvSpPr/>
          <p:nvPr/>
        </p:nvSpPr>
        <p:spPr>
          <a:xfrm>
            <a:off x="2484036" y="3532864"/>
            <a:ext cx="788314" cy="7883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endParaRPr>
          </a:p>
        </p:txBody>
      </p:sp>
      <p:grpSp>
        <p:nvGrpSpPr>
          <p:cNvPr id="20" name="组合 19"/>
          <p:cNvGrpSpPr/>
          <p:nvPr/>
        </p:nvGrpSpPr>
        <p:grpSpPr>
          <a:xfrm>
            <a:off x="405581" y="357230"/>
            <a:ext cx="2569576" cy="523220"/>
            <a:chOff x="453206" y="414380"/>
            <a:chExt cx="2569576" cy="523220"/>
          </a:xfrm>
        </p:grpSpPr>
        <p:sp>
          <p:nvSpPr>
            <p:cNvPr id="21" name="文本框 20"/>
            <p:cNvSpPr txBox="1"/>
            <p:nvPr/>
          </p:nvSpPr>
          <p:spPr>
            <a:xfrm>
              <a:off x="683680" y="414380"/>
              <a:ext cx="2339102"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出口退税管理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22" name="矩形 21"/>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2" name="TextBox 1"/>
          <p:cNvSpPr txBox="1"/>
          <p:nvPr/>
        </p:nvSpPr>
        <p:spPr>
          <a:xfrm>
            <a:off x="2625388" y="3682060"/>
            <a:ext cx="505610" cy="461665"/>
          </a:xfrm>
          <a:prstGeom prst="rect">
            <a:avLst/>
          </a:prstGeom>
          <a:noFill/>
        </p:spPr>
        <p:txBody>
          <a:bodyPr wrap="square" rtlCol="0">
            <a:spAutoFit/>
          </a:bodyPr>
          <a:lstStyle/>
          <a:p>
            <a:pPr algn="ctr"/>
            <a:r>
              <a:rPr lang="en-US" altLang="zh-CN" sz="2400" b="1" dirty="0">
                <a:solidFill>
                  <a:srgbClr val="FF9900"/>
                </a:solidFill>
                <a:latin typeface="Arial" panose="020B0604020202020204"/>
                <a:ea typeface="微软雅黑" panose="020B0503020204020204" pitchFamily="34" charset="-122"/>
              </a:rPr>
              <a:t>3</a:t>
            </a:r>
            <a:endParaRPr lang="zh-CN" altLang="en-US" sz="2400" b="1" dirty="0">
              <a:solidFill>
                <a:srgbClr val="FF9900"/>
              </a:solidFill>
              <a:latin typeface="Arial" panose="020B0604020202020204"/>
              <a:ea typeface="微软雅黑" panose="020B0503020204020204" pitchFamily="34" charset="-122"/>
            </a:endParaRPr>
          </a:p>
        </p:txBody>
      </p:sp>
      <p:sp>
        <p:nvSpPr>
          <p:cNvPr id="4" name="TextBox 3"/>
          <p:cNvSpPr txBox="1"/>
          <p:nvPr/>
        </p:nvSpPr>
        <p:spPr>
          <a:xfrm>
            <a:off x="3528554" y="3176149"/>
            <a:ext cx="5249732" cy="1043684"/>
          </a:xfrm>
          <a:prstGeom prst="rect">
            <a:avLst/>
          </a:prstGeom>
          <a:noFill/>
        </p:spPr>
        <p:txBody>
          <a:bodyPr wrap="square" rtlCol="0" anchor="ctr">
            <a:spAutoFit/>
          </a:bodyPr>
          <a:lstStyle/>
          <a:p>
            <a:pPr algn="ctr">
              <a:lnSpc>
                <a:spcPct val="200000"/>
              </a:lnSpc>
            </a:pPr>
            <a:r>
              <a:rPr lang="zh-CN" altLang="en-US" sz="3600" b="1" dirty="0">
                <a:solidFill>
                  <a:srgbClr val="FF9900"/>
                </a:solidFill>
                <a:latin typeface="Arial" panose="020B0604020202020204"/>
                <a:ea typeface="微软雅黑" panose="020B0503020204020204" pitchFamily="34" charset="-122"/>
              </a:rPr>
              <a:t>出口企业分类管理</a:t>
            </a:r>
            <a:endParaRPr lang="zh-CN" altLang="en-US" sz="3600" dirty="0"/>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出口企业分类管理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5" name="矩形标注 4"/>
          <p:cNvSpPr/>
          <p:nvPr/>
        </p:nvSpPr>
        <p:spPr>
          <a:xfrm>
            <a:off x="9153778" y="1997858"/>
            <a:ext cx="2609677" cy="4023431"/>
          </a:xfrm>
          <a:prstGeom prst="wedgeRectCallout">
            <a:avLst>
              <a:gd name="adj1" fmla="val -72333"/>
              <a:gd name="adj2" fmla="val 19715"/>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zh-CN" altLang="en-US" sz="2400"/>
          </a:p>
        </p:txBody>
      </p:sp>
      <p:sp>
        <p:nvSpPr>
          <p:cNvPr id="6" name="TextBox 105"/>
          <p:cNvSpPr txBox="1"/>
          <p:nvPr/>
        </p:nvSpPr>
        <p:spPr>
          <a:xfrm>
            <a:off x="9385561" y="2181860"/>
            <a:ext cx="2208245" cy="1938976"/>
          </a:xfrm>
          <a:prstGeom prst="rect">
            <a:avLst/>
          </a:prstGeom>
          <a:noFill/>
        </p:spPr>
        <p:txBody>
          <a:bodyPr wrap="square" lIns="91423" tIns="45712" rIns="91423" bIns="45712" rtlCol="0">
            <a:spAutoFit/>
          </a:bodyPr>
          <a:lstStyle/>
          <a:p>
            <a:pPr algn="just">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在“我要办税”下“出口退税管理”功能模块内，</a:t>
            </a:r>
            <a:r>
              <a:rPr lang="zh-CN" altLang="en-US" sz="1600" b="1">
                <a:solidFill>
                  <a:schemeClr val="bg1"/>
                </a:solidFill>
                <a:latin typeface="微软雅黑" panose="020B0503020204020204" pitchFamily="34" charset="-122"/>
                <a:ea typeface="微软雅黑" panose="020B0503020204020204" pitchFamily="34" charset="-122"/>
              </a:rPr>
              <a:t>可以办理出口</a:t>
            </a:r>
            <a:r>
              <a:rPr lang="zh-CN" altLang="en-US" sz="1600" b="1" dirty="0">
                <a:solidFill>
                  <a:schemeClr val="bg1"/>
                </a:solidFill>
                <a:latin typeface="微软雅黑" panose="020B0503020204020204" pitchFamily="34" charset="-122"/>
                <a:ea typeface="微软雅黑" panose="020B0503020204020204" pitchFamily="34" charset="-122"/>
              </a:rPr>
              <a:t>企业</a:t>
            </a:r>
            <a:r>
              <a:rPr lang="zh-CN" altLang="en-US" sz="1600" b="1">
                <a:solidFill>
                  <a:schemeClr val="bg1"/>
                </a:solidFill>
                <a:latin typeface="微软雅黑" panose="020B0503020204020204" pitchFamily="34" charset="-122"/>
                <a:ea typeface="微软雅黑" panose="020B0503020204020204" pitchFamily="34" charset="-122"/>
              </a:rPr>
              <a:t>分类管理业务</a:t>
            </a:r>
            <a:r>
              <a:rPr lang="zh-CN" altLang="en-US" sz="1600" b="1" dirty="0">
                <a:solidFill>
                  <a:schemeClr val="bg1"/>
                </a:solidFill>
                <a:latin typeface="微软雅黑" panose="020B0503020204020204" pitchFamily="34" charset="-122"/>
                <a:ea typeface="微软雅黑" panose="020B0503020204020204" pitchFamily="34" charset="-122"/>
              </a:rPr>
              <a:t>功能。</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363341" y="1447674"/>
            <a:ext cx="8214602" cy="4877051"/>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出口企业分类管理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5" name="矩形标注 4"/>
          <p:cNvSpPr/>
          <p:nvPr/>
        </p:nvSpPr>
        <p:spPr>
          <a:xfrm>
            <a:off x="9153778" y="1997858"/>
            <a:ext cx="2609677" cy="4023431"/>
          </a:xfrm>
          <a:prstGeom prst="wedgeRectCallout">
            <a:avLst>
              <a:gd name="adj1" fmla="val -72333"/>
              <a:gd name="adj2" fmla="val 19715"/>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zh-CN" altLang="en-US" sz="2400"/>
          </a:p>
        </p:txBody>
      </p:sp>
      <p:sp>
        <p:nvSpPr>
          <p:cNvPr id="6" name="TextBox 105"/>
          <p:cNvSpPr txBox="1"/>
          <p:nvPr/>
        </p:nvSpPr>
        <p:spPr>
          <a:xfrm>
            <a:off x="9385561" y="2181860"/>
            <a:ext cx="2208245" cy="3742162"/>
          </a:xfrm>
          <a:prstGeom prst="rect">
            <a:avLst/>
          </a:prstGeom>
          <a:noFill/>
        </p:spPr>
        <p:txBody>
          <a:bodyPr wrap="square" lIns="91423" tIns="45712" rIns="91423" bIns="45712" rtlCol="0">
            <a:spAutoFit/>
          </a:bodyPr>
          <a:lstStyle/>
          <a:p>
            <a:pPr algn="just">
              <a:lnSpc>
                <a:spcPct val="150000"/>
              </a:lnSpc>
            </a:pPr>
            <a:r>
              <a:rPr lang="zh-CN" altLang="en-US" sz="1600" b="1">
                <a:solidFill>
                  <a:schemeClr val="bg1"/>
                </a:solidFill>
                <a:latin typeface="微软雅黑" panose="020B0503020204020204" pitchFamily="34" charset="-122"/>
                <a:ea typeface="微软雅黑" panose="020B0503020204020204" pitchFamily="34" charset="-122"/>
              </a:rPr>
              <a:t>在“我要办税”下“出口退税管理”功能模块内，可以办理出口企业分类管理业务功能。</a:t>
            </a:r>
            <a:endParaRPr lang="zh-CN" altLang="en-US" sz="1400">
              <a:solidFill>
                <a:schemeClr val="bg1"/>
              </a:solidFill>
              <a:latin typeface="微软雅黑" panose="020B0503020204020204" pitchFamily="34" charset="-122"/>
              <a:ea typeface="微软雅黑" panose="020B0503020204020204" pitchFamily="34" charset="-122"/>
            </a:endParaRPr>
          </a:p>
          <a:p>
            <a:pPr algn="just">
              <a:lnSpc>
                <a:spcPct val="150000"/>
              </a:lnSpc>
            </a:pPr>
            <a:r>
              <a:rPr lang="zh-CN" altLang="en-US" sz="1600" b="1">
                <a:solidFill>
                  <a:schemeClr val="bg1"/>
                </a:solidFill>
                <a:latin typeface="微软雅黑" panose="020B0503020204020204" pitchFamily="34" charset="-122"/>
                <a:ea typeface="微软雅黑" panose="020B0503020204020204" pitchFamily="34" charset="-122"/>
              </a:rPr>
              <a:t>出口</a:t>
            </a:r>
            <a:r>
              <a:rPr lang="zh-CN" altLang="en-US" sz="1600" b="1" dirty="0">
                <a:solidFill>
                  <a:schemeClr val="bg1"/>
                </a:solidFill>
                <a:latin typeface="微软雅黑" panose="020B0503020204020204" pitchFamily="34" charset="-122"/>
                <a:ea typeface="微软雅黑" panose="020B0503020204020204" pitchFamily="34" charset="-122"/>
              </a:rPr>
              <a:t>企业</a:t>
            </a:r>
            <a:r>
              <a:rPr lang="zh-CN" altLang="en-US" sz="1600" b="1">
                <a:solidFill>
                  <a:schemeClr val="bg1"/>
                </a:solidFill>
                <a:latin typeface="微软雅黑" panose="020B0503020204020204" pitchFamily="34" charset="-122"/>
                <a:ea typeface="微软雅黑" panose="020B0503020204020204" pitchFamily="34" charset="-122"/>
              </a:rPr>
              <a:t>分类管理业务包括“一类出口企业评定申请”、“出口企业分类管理复评申请”。</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05581" y="1502230"/>
            <a:ext cx="8128819" cy="4800600"/>
          </a:xfrm>
          <a:prstGeom prst="rect">
            <a:avLst/>
          </a:prstGeom>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出口企业分类管理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1229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5581" y="1189107"/>
            <a:ext cx="11481619" cy="51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71948" y="1542453"/>
            <a:ext cx="11449638" cy="5156465"/>
          </a:xfrm>
          <a:prstGeom prst="rect">
            <a:avLst/>
          </a:prstGeom>
        </p:spPr>
      </p:pic>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出口企业分类管理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1723549" cy="400110"/>
          </a:xfrm>
          <a:prstGeom prst="rect">
            <a:avLst/>
          </a:prstGeom>
        </p:spPr>
        <p:txBody>
          <a:bodyPr wrap="none">
            <a:spAutoFit/>
          </a:bodyPr>
          <a:lstStyle/>
          <a:p>
            <a:r>
              <a:rPr lang="zh-CN" altLang="en-US" sz="2000" b="1">
                <a:solidFill>
                  <a:srgbClr val="143C78"/>
                </a:solidFill>
                <a:latin typeface="+mn-ea"/>
              </a:rPr>
              <a:t>分类管理复评</a:t>
            </a:r>
            <a:endParaRPr lang="zh-CN" altLang="en-US" sz="2000" b="1" dirty="0">
              <a:solidFill>
                <a:srgbClr val="143C78"/>
              </a:solidFill>
              <a:latin typeface="+mn-ea"/>
            </a:endParaRPr>
          </a:p>
        </p:txBody>
      </p:sp>
      <p:sp>
        <p:nvSpPr>
          <p:cNvPr id="9" name="文本框 43"/>
          <p:cNvSpPr txBox="1"/>
          <p:nvPr/>
        </p:nvSpPr>
        <p:spPr>
          <a:xfrm>
            <a:off x="2651917" y="1042174"/>
            <a:ext cx="2693622" cy="276999"/>
          </a:xfrm>
          <a:prstGeom prst="rect">
            <a:avLst/>
          </a:prstGeom>
          <a:noFill/>
        </p:spPr>
        <p:txBody>
          <a:bodyPr wrap="square" lIns="0" tIns="0" rIns="0" bIns="0" rtlCol="0">
            <a:spAutoFit/>
          </a:bodyPr>
          <a:lstStyle/>
          <a:p>
            <a:pPr>
              <a:spcBef>
                <a:spcPct val="20000"/>
              </a:spcBef>
            </a:pPr>
            <a:r>
              <a:rPr lang="zh-CN" altLang="en-US">
                <a:solidFill>
                  <a:srgbClr val="FA6E00"/>
                </a:solidFill>
                <a:latin typeface="+mn-ea"/>
                <a:sym typeface="Arial" panose="020B0604020202020204" pitchFamily="34" charset="0"/>
              </a:rPr>
              <a:t>申报流程</a:t>
            </a:r>
            <a:endParaRPr lang="en-US" altLang="zh-CN" dirty="0">
              <a:solidFill>
                <a:srgbClr val="FA6E00"/>
              </a:solidFill>
              <a:latin typeface="+mn-ea"/>
              <a:sym typeface="Arial" panose="020B0604020202020204" pitchFamily="34" charset="0"/>
            </a:endParaRPr>
          </a:p>
        </p:txBody>
      </p:sp>
      <p:sp>
        <p:nvSpPr>
          <p:cNvPr id="10" name="TextBox 3"/>
          <p:cNvSpPr txBox="1"/>
          <p:nvPr/>
        </p:nvSpPr>
        <p:spPr>
          <a:xfrm>
            <a:off x="3693302" y="5155122"/>
            <a:ext cx="8374878" cy="1569660"/>
          </a:xfrm>
          <a:prstGeom prst="rect">
            <a:avLst/>
          </a:prstGeom>
          <a:solidFill>
            <a:schemeClr val="accent1">
              <a:lumMod val="60000"/>
              <a:lumOff val="40000"/>
            </a:schemeClr>
          </a:solidFill>
        </p:spPr>
        <p:txBody>
          <a:bodyPr wrap="square" rtlCol="0">
            <a:spAutoFit/>
          </a:bodyPr>
          <a:lstStyle/>
          <a:p>
            <a:r>
              <a:rPr lang="zh-CN" altLang="en-US" sz="1600" dirty="0"/>
              <a:t>出口企业因纳税信用级别、海关企业信用管理类别、外汇管理的分类管理等级等发生变化，或者对分类管理类别评定结果有异议的，可以书面向负责评定出口企业管理类别的税务机关提出重新评定管理类别。</a:t>
            </a:r>
            <a:endParaRPr lang="zh-CN" altLang="en-US" sz="1600" dirty="0"/>
          </a:p>
          <a:p>
            <a:r>
              <a:rPr lang="zh-CN" altLang="en-US" sz="1600" dirty="0"/>
              <a:t>如出口企业希望复评一类，可先通过一类企业评定申请流程提交相关材料再启动复审流程，也可以先启动复评流程后再通过一类企业申请流程提交相关材料，但必须在采集评定节点完成前提交，如果没有提交，则不得评定为一类。</a:t>
            </a:r>
            <a:endParaRPr lang="zh-CN" altLang="en-US" sz="1600" dirty="0"/>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0" y="2844800"/>
            <a:ext cx="12192000" cy="20447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椭圆 53"/>
          <p:cNvSpPr/>
          <p:nvPr/>
        </p:nvSpPr>
        <p:spPr>
          <a:xfrm>
            <a:off x="2484036" y="3500207"/>
            <a:ext cx="788314" cy="7883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endParaRPr>
          </a:p>
        </p:txBody>
      </p:sp>
      <p:grpSp>
        <p:nvGrpSpPr>
          <p:cNvPr id="20" name="组合 19"/>
          <p:cNvGrpSpPr/>
          <p:nvPr/>
        </p:nvGrpSpPr>
        <p:grpSpPr>
          <a:xfrm>
            <a:off x="405581" y="357230"/>
            <a:ext cx="2569576" cy="523220"/>
            <a:chOff x="453206" y="414380"/>
            <a:chExt cx="2569576" cy="523220"/>
          </a:xfrm>
        </p:grpSpPr>
        <p:sp>
          <p:nvSpPr>
            <p:cNvPr id="21" name="文本框 20"/>
            <p:cNvSpPr txBox="1"/>
            <p:nvPr/>
          </p:nvSpPr>
          <p:spPr>
            <a:xfrm>
              <a:off x="683680" y="414380"/>
              <a:ext cx="2339102"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出口退税管理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22" name="矩形 21"/>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2" name="TextBox 1"/>
          <p:cNvSpPr txBox="1"/>
          <p:nvPr/>
        </p:nvSpPr>
        <p:spPr>
          <a:xfrm>
            <a:off x="2625388" y="3649403"/>
            <a:ext cx="505610" cy="461665"/>
          </a:xfrm>
          <a:prstGeom prst="rect">
            <a:avLst/>
          </a:prstGeom>
          <a:noFill/>
        </p:spPr>
        <p:txBody>
          <a:bodyPr wrap="square" rtlCol="0">
            <a:spAutoFit/>
          </a:bodyPr>
          <a:lstStyle/>
          <a:p>
            <a:pPr algn="ctr"/>
            <a:r>
              <a:rPr lang="en-US" altLang="zh-CN" sz="2400" b="1" dirty="0">
                <a:solidFill>
                  <a:srgbClr val="FF9900"/>
                </a:solidFill>
                <a:latin typeface="Arial" panose="020B0604020202020204"/>
                <a:ea typeface="微软雅黑" panose="020B0503020204020204" pitchFamily="34" charset="-122"/>
              </a:rPr>
              <a:t>4</a:t>
            </a:r>
            <a:endParaRPr lang="zh-CN" altLang="en-US" sz="2400" b="1" dirty="0">
              <a:solidFill>
                <a:srgbClr val="FF9900"/>
              </a:solidFill>
              <a:latin typeface="Arial" panose="020B0604020202020204"/>
              <a:ea typeface="微软雅黑" panose="020B0503020204020204" pitchFamily="34" charset="-122"/>
            </a:endParaRPr>
          </a:p>
        </p:txBody>
      </p:sp>
      <p:sp>
        <p:nvSpPr>
          <p:cNvPr id="4" name="TextBox 3"/>
          <p:cNvSpPr txBox="1"/>
          <p:nvPr/>
        </p:nvSpPr>
        <p:spPr>
          <a:xfrm>
            <a:off x="3528554" y="3176149"/>
            <a:ext cx="5249732" cy="1043684"/>
          </a:xfrm>
          <a:prstGeom prst="rect">
            <a:avLst/>
          </a:prstGeom>
          <a:noFill/>
        </p:spPr>
        <p:txBody>
          <a:bodyPr wrap="square" rtlCol="0" anchor="ctr">
            <a:spAutoFit/>
          </a:bodyPr>
          <a:lstStyle/>
          <a:p>
            <a:pPr algn="ctr">
              <a:lnSpc>
                <a:spcPct val="200000"/>
              </a:lnSpc>
            </a:pPr>
            <a:r>
              <a:rPr lang="zh-CN" altLang="en-US" sz="3600" b="1" dirty="0">
                <a:solidFill>
                  <a:srgbClr val="FF9900"/>
                </a:solidFill>
                <a:latin typeface="Arial" panose="020B0604020202020204"/>
                <a:ea typeface="微软雅黑" panose="020B0503020204020204" pitchFamily="34" charset="-122"/>
              </a:rPr>
              <a:t>出口退税自检服务</a:t>
            </a:r>
            <a:endParaRPr lang="zh-CN" altLang="en-US" sz="3600"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出口退税自检服务</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5" name="矩形标注 4"/>
          <p:cNvSpPr/>
          <p:nvPr/>
        </p:nvSpPr>
        <p:spPr>
          <a:xfrm>
            <a:off x="9153778" y="1997858"/>
            <a:ext cx="2609677" cy="4023431"/>
          </a:xfrm>
          <a:prstGeom prst="wedgeRectCallout">
            <a:avLst>
              <a:gd name="adj1" fmla="val -72333"/>
              <a:gd name="adj2" fmla="val 19715"/>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zh-CN" altLang="en-US" sz="2400"/>
          </a:p>
        </p:txBody>
      </p:sp>
      <p:sp>
        <p:nvSpPr>
          <p:cNvPr id="6" name="TextBox 105"/>
          <p:cNvSpPr txBox="1"/>
          <p:nvPr/>
        </p:nvSpPr>
        <p:spPr>
          <a:xfrm>
            <a:off x="9385561" y="2181860"/>
            <a:ext cx="2208245" cy="1938976"/>
          </a:xfrm>
          <a:prstGeom prst="rect">
            <a:avLst/>
          </a:prstGeom>
          <a:noFill/>
        </p:spPr>
        <p:txBody>
          <a:bodyPr wrap="square" lIns="91423" tIns="45712" rIns="91423" bIns="45712" rtlCol="0">
            <a:spAutoFit/>
          </a:bodyPr>
          <a:lstStyle/>
          <a:p>
            <a:pPr algn="just">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在“我要办税”下“出口退税管理”功能模块内，</a:t>
            </a:r>
            <a:r>
              <a:rPr lang="zh-CN" altLang="en-US" sz="1600" b="1">
                <a:solidFill>
                  <a:schemeClr val="bg1"/>
                </a:solidFill>
                <a:latin typeface="微软雅黑" panose="020B0503020204020204" pitchFamily="34" charset="-122"/>
                <a:ea typeface="微软雅黑" panose="020B0503020204020204" pitchFamily="34" charset="-122"/>
              </a:rPr>
              <a:t>可以办理出口</a:t>
            </a:r>
            <a:r>
              <a:rPr lang="zh-CN" altLang="en-US" sz="1600" b="1" dirty="0">
                <a:solidFill>
                  <a:schemeClr val="bg1"/>
                </a:solidFill>
                <a:latin typeface="微软雅黑" panose="020B0503020204020204" pitchFamily="34" charset="-122"/>
                <a:ea typeface="微软雅黑" panose="020B0503020204020204" pitchFamily="34" charset="-122"/>
              </a:rPr>
              <a:t>退税自</a:t>
            </a:r>
            <a:r>
              <a:rPr lang="zh-CN" altLang="en-US" sz="1600" b="1">
                <a:solidFill>
                  <a:schemeClr val="bg1"/>
                </a:solidFill>
                <a:latin typeface="微软雅黑" panose="020B0503020204020204" pitchFamily="34" charset="-122"/>
                <a:ea typeface="微软雅黑" panose="020B0503020204020204" pitchFamily="34" charset="-122"/>
              </a:rPr>
              <a:t>检服务业务。</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05581" y="1327931"/>
            <a:ext cx="8009076" cy="4877051"/>
          </a:xfrm>
          <a:prstGeom prst="rect">
            <a:avLst/>
          </a:prstGeom>
        </p:spPr>
      </p:pic>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出口退税自检服务</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5" name="矩形标注 4"/>
          <p:cNvSpPr/>
          <p:nvPr/>
        </p:nvSpPr>
        <p:spPr>
          <a:xfrm>
            <a:off x="9153778" y="1997858"/>
            <a:ext cx="2609677" cy="4023431"/>
          </a:xfrm>
          <a:prstGeom prst="wedgeRectCallout">
            <a:avLst>
              <a:gd name="adj1" fmla="val -72333"/>
              <a:gd name="adj2" fmla="val 19715"/>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zh-CN" altLang="en-US" sz="2400"/>
          </a:p>
        </p:txBody>
      </p:sp>
      <p:sp>
        <p:nvSpPr>
          <p:cNvPr id="6" name="TextBox 105"/>
          <p:cNvSpPr txBox="1"/>
          <p:nvPr/>
        </p:nvSpPr>
        <p:spPr>
          <a:xfrm>
            <a:off x="9385561" y="2181860"/>
            <a:ext cx="2208245" cy="1938976"/>
          </a:xfrm>
          <a:prstGeom prst="rect">
            <a:avLst/>
          </a:prstGeom>
          <a:noFill/>
        </p:spPr>
        <p:txBody>
          <a:bodyPr wrap="square" lIns="91423" tIns="45712" rIns="91423" bIns="45712" rtlCol="0">
            <a:spAutoFit/>
          </a:bodyPr>
          <a:lstStyle/>
          <a:p>
            <a:pPr algn="just">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在“我要办税”下“出口退税管理”功能模块内，</a:t>
            </a:r>
            <a:r>
              <a:rPr lang="zh-CN" altLang="en-US" sz="1600" b="1">
                <a:solidFill>
                  <a:schemeClr val="bg1"/>
                </a:solidFill>
                <a:latin typeface="微软雅黑" panose="020B0503020204020204" pitchFamily="34" charset="-122"/>
                <a:ea typeface="微软雅黑" panose="020B0503020204020204" pitchFamily="34" charset="-122"/>
              </a:rPr>
              <a:t>可以办理出口</a:t>
            </a:r>
            <a:r>
              <a:rPr lang="zh-CN" altLang="en-US" sz="1600" b="1" dirty="0">
                <a:solidFill>
                  <a:schemeClr val="bg1"/>
                </a:solidFill>
                <a:latin typeface="微软雅黑" panose="020B0503020204020204" pitchFamily="34" charset="-122"/>
                <a:ea typeface="微软雅黑" panose="020B0503020204020204" pitchFamily="34" charset="-122"/>
              </a:rPr>
              <a:t>退税自</a:t>
            </a:r>
            <a:r>
              <a:rPr lang="zh-CN" altLang="en-US" sz="1600" b="1">
                <a:solidFill>
                  <a:schemeClr val="bg1"/>
                </a:solidFill>
                <a:latin typeface="微软雅黑" panose="020B0503020204020204" pitchFamily="34" charset="-122"/>
                <a:ea typeface="微软雅黑" panose="020B0503020204020204" pitchFamily="34" charset="-122"/>
              </a:rPr>
              <a:t>检服务业务。</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28545" y="1339333"/>
            <a:ext cx="8031999" cy="5340479"/>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出口退税自检服务</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6" name="TextBox 105"/>
          <p:cNvSpPr txBox="1"/>
          <p:nvPr/>
        </p:nvSpPr>
        <p:spPr>
          <a:xfrm>
            <a:off x="9385561" y="2181860"/>
            <a:ext cx="2208245" cy="1938976"/>
          </a:xfrm>
          <a:prstGeom prst="rect">
            <a:avLst/>
          </a:prstGeom>
          <a:noFill/>
        </p:spPr>
        <p:txBody>
          <a:bodyPr wrap="square" lIns="91423" tIns="45712" rIns="91423" bIns="45712" rtlCol="0">
            <a:spAutoFit/>
          </a:bodyPr>
          <a:lstStyle/>
          <a:p>
            <a:pPr algn="just">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在“我要办税”下“出口退税管理”功能模块内，</a:t>
            </a:r>
            <a:r>
              <a:rPr lang="zh-CN" altLang="en-US" sz="1600" b="1">
                <a:solidFill>
                  <a:schemeClr val="bg1"/>
                </a:solidFill>
                <a:latin typeface="微软雅黑" panose="020B0503020204020204" pitchFamily="34" charset="-122"/>
                <a:ea typeface="微软雅黑" panose="020B0503020204020204" pitchFamily="34" charset="-122"/>
              </a:rPr>
              <a:t>可以办理出口</a:t>
            </a:r>
            <a:r>
              <a:rPr lang="zh-CN" altLang="en-US" sz="1600" b="1" dirty="0">
                <a:solidFill>
                  <a:schemeClr val="bg1"/>
                </a:solidFill>
                <a:latin typeface="微软雅黑" panose="020B0503020204020204" pitchFamily="34" charset="-122"/>
                <a:ea typeface="微软雅黑" panose="020B0503020204020204" pitchFamily="34" charset="-122"/>
              </a:rPr>
              <a:t>退税自</a:t>
            </a:r>
            <a:r>
              <a:rPr lang="zh-CN" altLang="en-US" sz="1600" b="1">
                <a:solidFill>
                  <a:schemeClr val="bg1"/>
                </a:solidFill>
                <a:latin typeface="微软雅黑" panose="020B0503020204020204" pitchFamily="34" charset="-122"/>
                <a:ea typeface="微软雅黑" panose="020B0503020204020204" pitchFamily="34" charset="-122"/>
              </a:rPr>
              <a:t>检服务业务。</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405794" y="1256278"/>
            <a:ext cx="11318120" cy="524449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0" y="2844800"/>
            <a:ext cx="12192000" cy="20447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椭圆 53"/>
          <p:cNvSpPr/>
          <p:nvPr/>
        </p:nvSpPr>
        <p:spPr>
          <a:xfrm>
            <a:off x="2484036" y="3532863"/>
            <a:ext cx="788314" cy="7883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endParaRPr>
          </a:p>
        </p:txBody>
      </p:sp>
      <p:grpSp>
        <p:nvGrpSpPr>
          <p:cNvPr id="20" name="组合 19"/>
          <p:cNvGrpSpPr/>
          <p:nvPr/>
        </p:nvGrpSpPr>
        <p:grpSpPr>
          <a:xfrm>
            <a:off x="405581" y="357230"/>
            <a:ext cx="2569576" cy="523220"/>
            <a:chOff x="453206" y="414380"/>
            <a:chExt cx="2569576" cy="523220"/>
          </a:xfrm>
        </p:grpSpPr>
        <p:sp>
          <p:nvSpPr>
            <p:cNvPr id="21" name="文本框 20"/>
            <p:cNvSpPr txBox="1"/>
            <p:nvPr/>
          </p:nvSpPr>
          <p:spPr>
            <a:xfrm>
              <a:off x="683680" y="414380"/>
              <a:ext cx="2339102"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出口退税管理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22" name="矩形 21"/>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2" name="TextBox 1"/>
          <p:cNvSpPr txBox="1"/>
          <p:nvPr/>
        </p:nvSpPr>
        <p:spPr>
          <a:xfrm>
            <a:off x="2625388" y="3682059"/>
            <a:ext cx="505610" cy="461665"/>
          </a:xfrm>
          <a:prstGeom prst="rect">
            <a:avLst/>
          </a:prstGeom>
          <a:noFill/>
        </p:spPr>
        <p:txBody>
          <a:bodyPr wrap="square" rtlCol="0">
            <a:spAutoFit/>
          </a:bodyPr>
          <a:lstStyle/>
          <a:p>
            <a:pPr algn="ctr"/>
            <a:r>
              <a:rPr lang="en-US" altLang="zh-CN" sz="2400" b="1" dirty="0">
                <a:solidFill>
                  <a:srgbClr val="FF9900"/>
                </a:solidFill>
                <a:latin typeface="Arial" panose="020B0604020202020204"/>
                <a:ea typeface="微软雅黑" panose="020B0503020204020204" pitchFamily="34" charset="-122"/>
              </a:rPr>
              <a:t>1</a:t>
            </a:r>
            <a:endParaRPr lang="zh-CN" altLang="en-US" sz="2400" b="1" dirty="0">
              <a:solidFill>
                <a:srgbClr val="FF9900"/>
              </a:solidFill>
              <a:latin typeface="Arial" panose="020B0604020202020204"/>
              <a:ea typeface="微软雅黑" panose="020B0503020204020204" pitchFamily="34" charset="-122"/>
            </a:endParaRPr>
          </a:p>
        </p:txBody>
      </p:sp>
      <p:sp>
        <p:nvSpPr>
          <p:cNvPr id="4" name="TextBox 3"/>
          <p:cNvSpPr txBox="1"/>
          <p:nvPr/>
        </p:nvSpPr>
        <p:spPr>
          <a:xfrm>
            <a:off x="3471133" y="3133466"/>
            <a:ext cx="8067723" cy="1043684"/>
          </a:xfrm>
          <a:prstGeom prst="rect">
            <a:avLst/>
          </a:prstGeom>
          <a:noFill/>
        </p:spPr>
        <p:txBody>
          <a:bodyPr wrap="square" rtlCol="0" anchor="ctr">
            <a:spAutoFit/>
          </a:bodyPr>
          <a:lstStyle/>
          <a:p>
            <a:pPr algn="ctr">
              <a:lnSpc>
                <a:spcPct val="200000"/>
              </a:lnSpc>
            </a:pPr>
            <a:r>
              <a:rPr lang="zh-CN" altLang="en-US" sz="3600" b="1" dirty="0">
                <a:solidFill>
                  <a:srgbClr val="FF9900"/>
                </a:solidFill>
                <a:latin typeface="Arial" panose="020B0604020202020204"/>
                <a:ea typeface="微软雅黑" panose="020B0503020204020204" pitchFamily="34" charset="-122"/>
              </a:rPr>
              <a:t>出口退（免）税企业资格信息报告</a:t>
            </a:r>
            <a:endParaRPr lang="zh-CN" altLang="en-US" sz="3600" dirty="0"/>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9"/>
          <p:cNvGrpSpPr/>
          <p:nvPr/>
        </p:nvGrpSpPr>
        <p:grpSpPr>
          <a:xfrm>
            <a:off x="1148362" y="1556951"/>
            <a:ext cx="4597624" cy="4751774"/>
            <a:chOff x="849666" y="1269514"/>
            <a:chExt cx="4597624" cy="4751774"/>
          </a:xfrm>
        </p:grpSpPr>
        <p:sp>
          <p:nvSpPr>
            <p:cNvPr id="35" name="Arc 5"/>
            <p:cNvSpPr/>
            <p:nvPr/>
          </p:nvSpPr>
          <p:spPr>
            <a:xfrm>
              <a:off x="849666" y="1433424"/>
              <a:ext cx="4587864" cy="4587864"/>
            </a:xfrm>
            <a:prstGeom prst="arc">
              <a:avLst>
                <a:gd name="adj1" fmla="val 20230496"/>
                <a:gd name="adj2" fmla="val 21370915"/>
              </a:avLst>
            </a:prstGeom>
            <a:noFill/>
            <a:ln w="28575" cap="rnd" cmpd="sng" algn="ctr">
              <a:solidFill>
                <a:srgbClr val="44546A"/>
              </a:solidFill>
              <a:prstDash val="solid"/>
              <a:rou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6" name="Arc 6"/>
            <p:cNvSpPr/>
            <p:nvPr/>
          </p:nvSpPr>
          <p:spPr>
            <a:xfrm>
              <a:off x="859426" y="1433424"/>
              <a:ext cx="4587864" cy="4587864"/>
            </a:xfrm>
            <a:prstGeom prst="arc">
              <a:avLst>
                <a:gd name="adj1" fmla="val 43325"/>
                <a:gd name="adj2" fmla="val 3696807"/>
              </a:avLst>
            </a:prstGeom>
            <a:noFill/>
            <a:ln w="28575" cap="rnd" cmpd="sng" algn="ctr">
              <a:solidFill>
                <a:srgbClr val="FF9900"/>
              </a:solidFill>
              <a:prstDash val="solid"/>
              <a:rou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7" name="Oval 7"/>
            <p:cNvSpPr/>
            <p:nvPr/>
          </p:nvSpPr>
          <p:spPr>
            <a:xfrm>
              <a:off x="1155689" y="1729688"/>
              <a:ext cx="3995334" cy="3995334"/>
            </a:xfrm>
            <a:prstGeom prst="ellipse">
              <a:avLst/>
            </a:prstGeom>
            <a:solidFill>
              <a:srgbClr val="FF99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8" name="Oval 8"/>
            <p:cNvSpPr/>
            <p:nvPr/>
          </p:nvSpPr>
          <p:spPr>
            <a:xfrm>
              <a:off x="1511761" y="2085760"/>
              <a:ext cx="3283189" cy="3283189"/>
            </a:xfrm>
            <a:prstGeom prst="ellipse">
              <a:avLst/>
            </a:prstGeom>
            <a:solidFill>
              <a:srgbClr val="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9" name="Oval 9"/>
            <p:cNvSpPr/>
            <p:nvPr/>
          </p:nvSpPr>
          <p:spPr>
            <a:xfrm>
              <a:off x="1871473" y="2445471"/>
              <a:ext cx="2563766" cy="2563767"/>
            </a:xfrm>
            <a:prstGeom prst="ellipse">
              <a:avLst/>
            </a:prstGeom>
            <a:solidFill>
              <a:srgbClr val="44546A"/>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0" name="Oval 10"/>
            <p:cNvSpPr/>
            <p:nvPr/>
          </p:nvSpPr>
          <p:spPr>
            <a:xfrm>
              <a:off x="2172453" y="2759926"/>
              <a:ext cx="1934857" cy="1934857"/>
            </a:xfrm>
            <a:prstGeom prst="ellipse">
              <a:avLst/>
            </a:prstGeom>
            <a:solidFill>
              <a:srgbClr val="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1" name="Oval 11"/>
            <p:cNvSpPr/>
            <p:nvPr/>
          </p:nvSpPr>
          <p:spPr>
            <a:xfrm>
              <a:off x="2437092" y="3024566"/>
              <a:ext cx="1405578" cy="1405578"/>
            </a:xfrm>
            <a:prstGeom prst="ellipse">
              <a:avLst/>
            </a:prstGeom>
            <a:solidFill>
              <a:srgbClr val="F89E1C"/>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2" name="Oval 12"/>
            <p:cNvSpPr/>
            <p:nvPr/>
          </p:nvSpPr>
          <p:spPr>
            <a:xfrm>
              <a:off x="2665468" y="3252941"/>
              <a:ext cx="948827" cy="948827"/>
            </a:xfrm>
            <a:prstGeom prst="ellipse">
              <a:avLst/>
            </a:prstGeom>
            <a:solidFill>
              <a:srgbClr val="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3" name="Oval 13"/>
            <p:cNvSpPr/>
            <p:nvPr/>
          </p:nvSpPr>
          <p:spPr>
            <a:xfrm>
              <a:off x="2899637" y="3487111"/>
              <a:ext cx="480488" cy="480488"/>
            </a:xfrm>
            <a:prstGeom prst="ellipse">
              <a:avLst/>
            </a:prstGeom>
            <a:solidFill>
              <a:srgbClr val="22374C"/>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nvGrpSpPr>
            <p:cNvPr id="44"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46"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rgbClr val="22374C">
                  <a:lumMod val="60000"/>
                  <a:lumOff val="4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7"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rgbClr val="44546A"/>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8" name="Parallelogram 17"/>
              <p:cNvSpPr/>
              <p:nvPr/>
            </p:nvSpPr>
            <p:spPr>
              <a:xfrm rot="16200000" flipV="1">
                <a:off x="1159899" y="1993153"/>
                <a:ext cx="461872" cy="275207"/>
              </a:xfrm>
              <a:prstGeom prst="parallelogram">
                <a:avLst>
                  <a:gd name="adj" fmla="val 57754"/>
                </a:avLst>
              </a:prstGeom>
              <a:solidFill>
                <a:srgbClr val="44546A"/>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9" name="Parallelogram 18"/>
              <p:cNvSpPr/>
              <p:nvPr/>
            </p:nvSpPr>
            <p:spPr>
              <a:xfrm rot="5400000" flipH="1" flipV="1">
                <a:off x="834385" y="2009429"/>
                <a:ext cx="461872" cy="242655"/>
              </a:xfrm>
              <a:prstGeom prst="parallelogram">
                <a:avLst>
                  <a:gd name="adj" fmla="val 65071"/>
                </a:avLst>
              </a:prstGeom>
              <a:solidFill>
                <a:srgbClr val="22374C">
                  <a:lumMod val="40000"/>
                  <a:lumOff val="6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45" name="Arc 19"/>
            <p:cNvSpPr/>
            <p:nvPr/>
          </p:nvSpPr>
          <p:spPr>
            <a:xfrm>
              <a:off x="849666" y="1433424"/>
              <a:ext cx="4587864" cy="4587864"/>
            </a:xfrm>
            <a:prstGeom prst="arc">
              <a:avLst>
                <a:gd name="adj1" fmla="val 19067119"/>
                <a:gd name="adj2" fmla="val 19881577"/>
              </a:avLst>
            </a:prstGeom>
            <a:noFill/>
            <a:ln w="28575" cap="rnd" cmpd="sng" algn="ctr">
              <a:solidFill>
                <a:srgbClr val="FF9900"/>
              </a:solidFill>
              <a:prstDash val="solid"/>
              <a:rou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63" name="矩形 62"/>
          <p:cNvSpPr/>
          <p:nvPr/>
        </p:nvSpPr>
        <p:spPr>
          <a:xfrm>
            <a:off x="6211960" y="3449893"/>
            <a:ext cx="4821918" cy="564898"/>
          </a:xfrm>
          <a:prstGeom prst="rect">
            <a:avLst/>
          </a:prstGeom>
        </p:spPr>
        <p:txBody>
          <a:bodyPr wrap="square">
            <a:spAutoFit/>
            <a:scene3d>
              <a:camera prst="orthographicFront"/>
              <a:lightRig rig="threePt" dir="t"/>
            </a:scene3d>
            <a:sp3d contourW="12700"/>
          </a:bodyPr>
          <a:lstStyle/>
          <a:p>
            <a:pPr>
              <a:lnSpc>
                <a:spcPct val="120000"/>
              </a:lnSpc>
            </a:pPr>
            <a:r>
              <a:rPr lang="zh-CN" altLang="en-US" sz="2800" b="1">
                <a:solidFill>
                  <a:srgbClr val="FF9900"/>
                </a:solidFill>
                <a:latin typeface="Arial" panose="020B0604020202020204"/>
                <a:ea typeface="微软雅黑" panose="020B0503020204020204" pitchFamily="34" charset="-122"/>
              </a:rPr>
              <a:t>开具出口</a:t>
            </a:r>
            <a:r>
              <a:rPr lang="zh-CN" altLang="en-US" sz="2800" b="1" dirty="0">
                <a:solidFill>
                  <a:srgbClr val="FF9900"/>
                </a:solidFill>
                <a:latin typeface="Arial" panose="020B0604020202020204"/>
                <a:ea typeface="微软雅黑" panose="020B0503020204020204" pitchFamily="34" charset="-122"/>
              </a:rPr>
              <a:t>退（免</a:t>
            </a:r>
            <a:r>
              <a:rPr lang="zh-CN" altLang="en-US" sz="2800" b="1">
                <a:solidFill>
                  <a:srgbClr val="FF9900"/>
                </a:solidFill>
                <a:latin typeface="Arial" panose="020B0604020202020204"/>
                <a:ea typeface="微软雅黑" panose="020B0503020204020204" pitchFamily="34" charset="-122"/>
              </a:rPr>
              <a:t>）税证明</a:t>
            </a:r>
            <a:endParaRPr lang="zh-CN" altLang="en-US" sz="2800" b="1" dirty="0">
              <a:solidFill>
                <a:srgbClr val="FF9900"/>
              </a:solidFill>
              <a:latin typeface="Arial" panose="020B0604020202020204"/>
              <a:ea typeface="微软雅黑" panose="020B0503020204020204" pitchFamily="34" charset="-122"/>
            </a:endParaRPr>
          </a:p>
        </p:txBody>
      </p:sp>
      <p:grpSp>
        <p:nvGrpSpPr>
          <p:cNvPr id="77" name="组合 76"/>
          <p:cNvGrpSpPr/>
          <p:nvPr/>
        </p:nvGrpSpPr>
        <p:grpSpPr>
          <a:xfrm>
            <a:off x="405581" y="357230"/>
            <a:ext cx="1851431" cy="523220"/>
            <a:chOff x="453206" y="414380"/>
            <a:chExt cx="1851431" cy="523220"/>
          </a:xfrm>
        </p:grpSpPr>
        <p:sp>
          <p:nvSpPr>
            <p:cNvPr id="78" name="文本框 77"/>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79" name="矩形 78"/>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5" name="矩形标注 4"/>
          <p:cNvSpPr/>
          <p:nvPr/>
        </p:nvSpPr>
        <p:spPr>
          <a:xfrm>
            <a:off x="9153778" y="1997858"/>
            <a:ext cx="2609677" cy="4023431"/>
          </a:xfrm>
          <a:prstGeom prst="wedgeRectCallout">
            <a:avLst>
              <a:gd name="adj1" fmla="val -72333"/>
              <a:gd name="adj2" fmla="val 19715"/>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zh-CN" altLang="en-US" sz="2400"/>
          </a:p>
        </p:txBody>
      </p:sp>
      <p:sp>
        <p:nvSpPr>
          <p:cNvPr id="6" name="TextBox 105"/>
          <p:cNvSpPr txBox="1"/>
          <p:nvPr/>
        </p:nvSpPr>
        <p:spPr>
          <a:xfrm>
            <a:off x="9385561" y="2181860"/>
            <a:ext cx="2208245" cy="1938976"/>
          </a:xfrm>
          <a:prstGeom prst="rect">
            <a:avLst/>
          </a:prstGeom>
          <a:noFill/>
        </p:spPr>
        <p:txBody>
          <a:bodyPr wrap="square" lIns="91423" tIns="45712" rIns="91423" bIns="45712" rtlCol="0">
            <a:spAutoFit/>
          </a:bodyPr>
          <a:lstStyle/>
          <a:p>
            <a:pPr algn="just">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在“我要办税”</a:t>
            </a:r>
            <a:r>
              <a:rPr lang="zh-CN" altLang="en-US" sz="1600" b="1">
                <a:solidFill>
                  <a:schemeClr val="bg1"/>
                </a:solidFill>
                <a:latin typeface="微软雅黑" panose="020B0503020204020204" pitchFamily="34" charset="-122"/>
                <a:ea typeface="微软雅黑" panose="020B0503020204020204" pitchFamily="34" charset="-122"/>
              </a:rPr>
              <a:t>下“证明开具”</a:t>
            </a:r>
            <a:r>
              <a:rPr lang="zh-CN" altLang="en-US" sz="1600" b="1" dirty="0">
                <a:solidFill>
                  <a:schemeClr val="bg1"/>
                </a:solidFill>
                <a:latin typeface="微软雅黑" panose="020B0503020204020204" pitchFamily="34" charset="-122"/>
                <a:ea typeface="微软雅黑" panose="020B0503020204020204" pitchFamily="34" charset="-122"/>
              </a:rPr>
              <a:t>功能模块内，</a:t>
            </a:r>
            <a:r>
              <a:rPr lang="zh-CN" altLang="en-US" sz="1600" b="1">
                <a:solidFill>
                  <a:schemeClr val="bg1"/>
                </a:solidFill>
                <a:latin typeface="微软雅黑" panose="020B0503020204020204" pitchFamily="34" charset="-122"/>
                <a:ea typeface="微软雅黑" panose="020B0503020204020204" pitchFamily="34" charset="-122"/>
              </a:rPr>
              <a:t>可以办理开具出口退（免）税证明业务</a:t>
            </a:r>
            <a:r>
              <a:rPr lang="zh-CN" altLang="en-US" sz="1600" b="1" dirty="0">
                <a:solidFill>
                  <a:schemeClr val="bg1"/>
                </a:solidFill>
                <a:latin typeface="微软雅黑" panose="020B0503020204020204" pitchFamily="34" charset="-122"/>
                <a:ea typeface="微软雅黑" panose="020B0503020204020204" pitchFamily="34" charset="-122"/>
              </a:rPr>
              <a:t>功能。</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363341" y="1338817"/>
            <a:ext cx="8181945" cy="4877051"/>
          </a:xfrm>
          <a:prstGeom prst="rect">
            <a:avLst/>
          </a:prstGeom>
        </p:spPr>
      </p:pic>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5" name="矩形标注 4"/>
          <p:cNvSpPr/>
          <p:nvPr/>
        </p:nvSpPr>
        <p:spPr>
          <a:xfrm>
            <a:off x="9153778" y="1997858"/>
            <a:ext cx="2609677" cy="4023431"/>
          </a:xfrm>
          <a:prstGeom prst="wedgeRectCallout">
            <a:avLst>
              <a:gd name="adj1" fmla="val -72333"/>
              <a:gd name="adj2" fmla="val 19715"/>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zh-CN" altLang="en-US" sz="2400"/>
          </a:p>
        </p:txBody>
      </p:sp>
      <p:sp>
        <p:nvSpPr>
          <p:cNvPr id="6" name="TextBox 105"/>
          <p:cNvSpPr txBox="1"/>
          <p:nvPr/>
        </p:nvSpPr>
        <p:spPr>
          <a:xfrm>
            <a:off x="9385561" y="2181860"/>
            <a:ext cx="2208245" cy="1938976"/>
          </a:xfrm>
          <a:prstGeom prst="rect">
            <a:avLst/>
          </a:prstGeom>
          <a:noFill/>
        </p:spPr>
        <p:txBody>
          <a:bodyPr wrap="square" lIns="91423" tIns="45712" rIns="91423" bIns="45712" rtlCol="0">
            <a:spAutoFit/>
          </a:bodyPr>
          <a:lstStyle/>
          <a:p>
            <a:pPr algn="just">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在“我要办税”</a:t>
            </a:r>
            <a:r>
              <a:rPr lang="zh-CN" altLang="en-US" sz="1600" b="1">
                <a:solidFill>
                  <a:schemeClr val="bg1"/>
                </a:solidFill>
                <a:latin typeface="微软雅黑" panose="020B0503020204020204" pitchFamily="34" charset="-122"/>
                <a:ea typeface="微软雅黑" panose="020B0503020204020204" pitchFamily="34" charset="-122"/>
              </a:rPr>
              <a:t>下“证明开具”</a:t>
            </a:r>
            <a:r>
              <a:rPr lang="zh-CN" altLang="en-US" sz="1600" b="1" dirty="0">
                <a:solidFill>
                  <a:schemeClr val="bg1"/>
                </a:solidFill>
                <a:latin typeface="微软雅黑" panose="020B0503020204020204" pitchFamily="34" charset="-122"/>
                <a:ea typeface="微软雅黑" panose="020B0503020204020204" pitchFamily="34" charset="-122"/>
              </a:rPr>
              <a:t>功能模块内，</a:t>
            </a:r>
            <a:r>
              <a:rPr lang="zh-CN" altLang="en-US" sz="1600" b="1">
                <a:solidFill>
                  <a:schemeClr val="bg1"/>
                </a:solidFill>
                <a:latin typeface="微软雅黑" panose="020B0503020204020204" pitchFamily="34" charset="-122"/>
                <a:ea typeface="微软雅黑" panose="020B0503020204020204" pitchFamily="34" charset="-122"/>
              </a:rPr>
              <a:t>可以办理开具出口退（免）税证明业务</a:t>
            </a:r>
            <a:r>
              <a:rPr lang="zh-CN" altLang="en-US" sz="1600" b="1" dirty="0">
                <a:solidFill>
                  <a:schemeClr val="bg1"/>
                </a:solidFill>
                <a:latin typeface="微软雅黑" panose="020B0503020204020204" pitchFamily="34" charset="-122"/>
                <a:ea typeface="微软雅黑" panose="020B0503020204020204" pitchFamily="34" charset="-122"/>
              </a:rPr>
              <a:t>功能。</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405582" y="1387805"/>
            <a:ext cx="8074390" cy="5057745"/>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2236510" cy="400110"/>
          </a:xfrm>
          <a:prstGeom prst="rect">
            <a:avLst/>
          </a:prstGeom>
        </p:spPr>
        <p:txBody>
          <a:bodyPr wrap="none">
            <a:spAutoFit/>
          </a:bodyPr>
          <a:lstStyle/>
          <a:p>
            <a:r>
              <a:rPr lang="zh-CN" altLang="en-US" sz="2000" b="1">
                <a:solidFill>
                  <a:srgbClr val="143C78"/>
                </a:solidFill>
                <a:latin typeface="+mn-ea"/>
              </a:rPr>
              <a:t>代理出口货物证明</a:t>
            </a:r>
            <a:endParaRPr lang="en-US" altLang="zh-CN" sz="2000" b="1">
              <a:solidFill>
                <a:srgbClr val="143C78"/>
              </a:solidFill>
              <a:latin typeface="+mn-ea"/>
            </a:endParaRPr>
          </a:p>
        </p:txBody>
      </p:sp>
      <p:sp>
        <p:nvSpPr>
          <p:cNvPr id="9" name="文本框 43"/>
          <p:cNvSpPr txBox="1"/>
          <p:nvPr/>
        </p:nvSpPr>
        <p:spPr>
          <a:xfrm>
            <a:off x="3180604" y="980619"/>
            <a:ext cx="8096448" cy="609398"/>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kern="0">
                <a:solidFill>
                  <a:srgbClr val="3C3C3C"/>
                </a:solidFill>
                <a:latin typeface="+mn-ea"/>
                <a:sym typeface="Arial" panose="020B0604020202020204" pitchFamily="34" charset="0"/>
              </a:rPr>
              <a:t>调整数据项：“申报批次”</a:t>
            </a:r>
            <a:r>
              <a:rPr lang="zh-CN" altLang="en-US" kern="0" dirty="0">
                <a:solidFill>
                  <a:srgbClr val="3C3C3C"/>
                </a:solidFill>
                <a:latin typeface="+mn-ea"/>
                <a:sym typeface="Arial" panose="020B0604020202020204" pitchFamily="34" charset="0"/>
              </a:rPr>
              <a:t>、</a:t>
            </a:r>
            <a:r>
              <a:rPr lang="zh-CN" altLang="en-US" kern="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委托出口货物证明号码”</a:t>
            </a:r>
            <a:endParaRPr lang="en-US" altLang="zh-CN" kern="0" dirty="0">
              <a:solidFill>
                <a:srgbClr val="3C3C3C"/>
              </a:solidFill>
              <a:latin typeface="+mn-ea"/>
              <a:sym typeface="Arial" panose="020B0604020202020204" pitchFamily="34" charset="0"/>
            </a:endParaRPr>
          </a:p>
          <a:p>
            <a:pPr>
              <a:spcBef>
                <a:spcPct val="20000"/>
              </a:spcBef>
            </a:pPr>
            <a:r>
              <a:rPr lang="zh-CN" altLang="en-US" kern="0">
                <a:solidFill>
                  <a:srgbClr val="3C3C3C"/>
                </a:solidFill>
                <a:latin typeface="+mn-ea"/>
                <a:sym typeface="Arial" panose="020B0604020202020204" pitchFamily="34" charset="0"/>
              </a:rPr>
              <a:t>删除数据项：“税务机关名称”、“出口日期”</a:t>
            </a:r>
            <a:endParaRPr lang="en-US" altLang="zh-CN" kern="0" dirty="0">
              <a:solidFill>
                <a:srgbClr val="3C3C3C"/>
              </a:solidFill>
              <a:latin typeface="+mn-ea"/>
              <a:sym typeface="Arial" panose="020B0604020202020204" pitchFamily="34" charset="0"/>
            </a:endParaRPr>
          </a:p>
        </p:txBody>
      </p:sp>
      <p:pic>
        <p:nvPicPr>
          <p:cNvPr id="1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5581" y="1684800"/>
            <a:ext cx="10871471" cy="517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圆角矩形 1"/>
          <p:cNvSpPr/>
          <p:nvPr/>
        </p:nvSpPr>
        <p:spPr>
          <a:xfrm>
            <a:off x="6352778" y="4189801"/>
            <a:ext cx="3954099" cy="44183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2236510" cy="400110"/>
          </a:xfrm>
          <a:prstGeom prst="rect">
            <a:avLst/>
          </a:prstGeom>
        </p:spPr>
        <p:txBody>
          <a:bodyPr wrap="none">
            <a:spAutoFit/>
          </a:bodyPr>
          <a:lstStyle/>
          <a:p>
            <a:r>
              <a:rPr lang="zh-CN" altLang="en-US" sz="2000" b="1">
                <a:solidFill>
                  <a:srgbClr val="143C78"/>
                </a:solidFill>
                <a:latin typeface="+mn-ea"/>
              </a:rPr>
              <a:t>代理进口货物证明</a:t>
            </a:r>
            <a:endParaRPr lang="zh-CN" altLang="en-US" sz="2000" b="1">
              <a:solidFill>
                <a:srgbClr val="143C78"/>
              </a:solidFill>
              <a:latin typeface="+mn-ea"/>
            </a:endParaRPr>
          </a:p>
        </p:txBody>
      </p:sp>
      <p:sp>
        <p:nvSpPr>
          <p:cNvPr id="9" name="文本框 43"/>
          <p:cNvSpPr txBox="1"/>
          <p:nvPr/>
        </p:nvSpPr>
        <p:spPr>
          <a:xfrm>
            <a:off x="3203287" y="980619"/>
            <a:ext cx="8276407" cy="609398"/>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kern="0">
                <a:solidFill>
                  <a:srgbClr val="3C3C3C"/>
                </a:solidFill>
                <a:latin typeface="+mn-ea"/>
                <a:sym typeface="Arial" panose="020B0604020202020204" pitchFamily="34" charset="0"/>
              </a:rPr>
              <a:t>调整数据项</a:t>
            </a:r>
            <a:r>
              <a:rPr lang="zh-CN" altLang="en-US" kern="0" dirty="0">
                <a:solidFill>
                  <a:srgbClr val="3C3C3C"/>
                </a:solidFill>
                <a:latin typeface="+mn-ea"/>
                <a:sym typeface="Arial" panose="020B0604020202020204" pitchFamily="34" charset="0"/>
              </a:rPr>
              <a:t>：</a:t>
            </a:r>
            <a:r>
              <a:rPr lang="zh-CN" altLang="en-US" kern="0">
                <a:solidFill>
                  <a:srgbClr val="3C3C3C"/>
                </a:solidFill>
                <a:latin typeface="+mn-ea"/>
                <a:sym typeface="Arial" panose="020B0604020202020204" pitchFamily="34" charset="0"/>
              </a:rPr>
              <a:t>“申报批次”</a:t>
            </a:r>
            <a:endParaRPr lang="en-US" altLang="zh-CN" kern="0" dirty="0">
              <a:solidFill>
                <a:srgbClr val="3C3C3C"/>
              </a:solidFill>
              <a:latin typeface="+mn-ea"/>
              <a:sym typeface="Arial" panose="020B0604020202020204" pitchFamily="34" charset="0"/>
            </a:endParaRPr>
          </a:p>
          <a:p>
            <a:pPr>
              <a:spcBef>
                <a:spcPct val="20000"/>
              </a:spcBef>
            </a:pPr>
            <a:r>
              <a:rPr lang="zh-CN" altLang="en-US" kern="0">
                <a:solidFill>
                  <a:srgbClr val="3C3C3C"/>
                </a:solidFill>
                <a:latin typeface="+mn-ea"/>
                <a:sym typeface="Arial" panose="020B0604020202020204" pitchFamily="34" charset="0"/>
              </a:rPr>
              <a:t>删除数据项：“税务机关名称”</a:t>
            </a:r>
            <a:endParaRPr lang="en-US" altLang="zh-CN" sz="1600" kern="0" dirty="0">
              <a:solidFill>
                <a:srgbClr val="3C3C3C"/>
              </a:solidFill>
              <a:latin typeface="+mn-ea"/>
              <a:sym typeface="Arial" panose="020B0604020202020204" pitchFamily="34" charset="0"/>
            </a:endParaRPr>
          </a:p>
        </p:txBody>
      </p:sp>
      <p:pic>
        <p:nvPicPr>
          <p:cNvPr id="11"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5580" y="1684800"/>
            <a:ext cx="11074115" cy="517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1980029" cy="400110"/>
          </a:xfrm>
          <a:prstGeom prst="rect">
            <a:avLst/>
          </a:prstGeom>
        </p:spPr>
        <p:txBody>
          <a:bodyPr wrap="none">
            <a:spAutoFit/>
          </a:bodyPr>
          <a:lstStyle/>
          <a:p>
            <a:r>
              <a:rPr lang="zh-CN" altLang="en-US" sz="2000" b="1">
                <a:solidFill>
                  <a:srgbClr val="143C78"/>
                </a:solidFill>
                <a:latin typeface="+mn-ea"/>
              </a:rPr>
              <a:t>中标证明通知书</a:t>
            </a:r>
            <a:endParaRPr lang="zh-CN" altLang="en-US" sz="2000" b="1">
              <a:solidFill>
                <a:srgbClr val="143C78"/>
              </a:solidFill>
              <a:latin typeface="+mn-ea"/>
            </a:endParaRPr>
          </a:p>
        </p:txBody>
      </p:sp>
      <p:sp>
        <p:nvSpPr>
          <p:cNvPr id="9" name="文本框 43"/>
          <p:cNvSpPr txBox="1"/>
          <p:nvPr/>
        </p:nvSpPr>
        <p:spPr>
          <a:xfrm>
            <a:off x="2875297" y="980619"/>
            <a:ext cx="8683912" cy="553998"/>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kern="0">
                <a:solidFill>
                  <a:srgbClr val="3C3C3C"/>
                </a:solidFill>
                <a:latin typeface="+mn-ea"/>
                <a:sym typeface="Arial" panose="020B0604020202020204" pitchFamily="34" charset="0"/>
              </a:rPr>
              <a:t>调整数据项</a:t>
            </a:r>
            <a:r>
              <a:rPr lang="zh-CN" altLang="en-US" kern="0" dirty="0">
                <a:solidFill>
                  <a:srgbClr val="3C3C3C"/>
                </a:solidFill>
                <a:latin typeface="+mn-ea"/>
                <a:sym typeface="Arial" panose="020B0604020202020204" pitchFamily="34" charset="0"/>
              </a:rPr>
              <a:t>：</a:t>
            </a:r>
            <a:r>
              <a:rPr lang="zh-CN" altLang="en-US" kern="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进口关键件商品</a:t>
            </a:r>
            <a:r>
              <a:rPr lang="zh-CN" altLang="en-US" kern="0">
                <a:solidFill>
                  <a:srgbClr val="3C3C3C"/>
                </a:solidFill>
                <a:latin typeface="+mn-ea"/>
                <a:sym typeface="Arial" panose="020B0604020202020204" pitchFamily="34" charset="0"/>
              </a:rPr>
              <a:t>名称”、“</a:t>
            </a:r>
            <a:r>
              <a:rPr lang="zh-CN" altLang="en-US" kern="0" dirty="0">
                <a:solidFill>
                  <a:srgbClr val="3C3C3C"/>
                </a:solidFill>
                <a:latin typeface="+mn-ea"/>
                <a:sym typeface="Arial" panose="020B0604020202020204" pitchFamily="34" charset="0"/>
              </a:rPr>
              <a:t>进口关键件用汇（万美元</a:t>
            </a:r>
            <a:r>
              <a:rPr lang="zh-CN" altLang="en-US" kern="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a:t>
            </a:r>
            <a:r>
              <a:rPr lang="zh-CN" altLang="en-US" kern="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贷款国别（机构）</a:t>
            </a:r>
            <a:r>
              <a:rPr lang="zh-CN" altLang="en-US" kern="0">
                <a:solidFill>
                  <a:srgbClr val="3C3C3C"/>
                </a:solidFill>
                <a:latin typeface="+mn-ea"/>
                <a:sym typeface="Arial" panose="020B0604020202020204" pitchFamily="34" charset="0"/>
              </a:rPr>
              <a:t>名称”、“招标机构名称”</a:t>
            </a:r>
            <a:endParaRPr lang="en-US" altLang="zh-CN" kern="0" dirty="0">
              <a:solidFill>
                <a:srgbClr val="3C3C3C"/>
              </a:solidFill>
              <a:latin typeface="+mn-ea"/>
              <a:sym typeface="Arial" panose="020B0604020202020204" pitchFamily="34" charset="0"/>
            </a:endParaRPr>
          </a:p>
        </p:txBody>
      </p:sp>
      <p:pic>
        <p:nvPicPr>
          <p:cNvPr id="12"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5581" y="1684800"/>
            <a:ext cx="11141050" cy="50738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矩形 12"/>
          <p:cNvSpPr/>
          <p:nvPr/>
        </p:nvSpPr>
        <p:spPr>
          <a:xfrm>
            <a:off x="1613287" y="4204252"/>
            <a:ext cx="9091156" cy="1093305"/>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3775393" cy="400110"/>
          </a:xfrm>
          <a:prstGeom prst="rect">
            <a:avLst/>
          </a:prstGeom>
        </p:spPr>
        <p:txBody>
          <a:bodyPr wrap="none">
            <a:spAutoFit/>
          </a:bodyPr>
          <a:lstStyle/>
          <a:p>
            <a:r>
              <a:rPr lang="zh-CN" altLang="en-US" sz="2000" b="1">
                <a:solidFill>
                  <a:srgbClr val="143C78"/>
                </a:solidFill>
                <a:latin typeface="+mn-ea"/>
              </a:rPr>
              <a:t>出口货物已补税（未退税）证明</a:t>
            </a:r>
            <a:endParaRPr lang="zh-CN" altLang="en-US" sz="2000" b="1" dirty="0">
              <a:solidFill>
                <a:srgbClr val="143C78"/>
              </a:solidFill>
              <a:latin typeface="+mn-ea"/>
            </a:endParaRPr>
          </a:p>
        </p:txBody>
      </p:sp>
      <p:pic>
        <p:nvPicPr>
          <p:cNvPr id="10"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5581" y="2128901"/>
            <a:ext cx="11054236" cy="4131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3775393" cy="400110"/>
          </a:xfrm>
          <a:prstGeom prst="rect">
            <a:avLst/>
          </a:prstGeom>
        </p:spPr>
        <p:txBody>
          <a:bodyPr wrap="none">
            <a:spAutoFit/>
          </a:bodyPr>
          <a:lstStyle/>
          <a:p>
            <a:r>
              <a:rPr lang="zh-CN" altLang="en-US" sz="2000" b="1">
                <a:solidFill>
                  <a:srgbClr val="143C78"/>
                </a:solidFill>
                <a:latin typeface="+mn-ea"/>
              </a:rPr>
              <a:t>出口货物已补税（未退税）证明</a:t>
            </a:r>
            <a:endParaRPr lang="zh-CN" altLang="en-US" sz="2000" b="1" dirty="0">
              <a:solidFill>
                <a:srgbClr val="143C78"/>
              </a:solidFill>
              <a:latin typeface="+mn-ea"/>
            </a:endParaRPr>
          </a:p>
        </p:txBody>
      </p:sp>
      <p:grpSp>
        <p:nvGrpSpPr>
          <p:cNvPr id="10" name="组合 9"/>
          <p:cNvGrpSpPr/>
          <p:nvPr/>
        </p:nvGrpSpPr>
        <p:grpSpPr>
          <a:xfrm>
            <a:off x="493945" y="2105951"/>
            <a:ext cx="10965872" cy="4034107"/>
            <a:chOff x="1705653" y="1485509"/>
            <a:chExt cx="8497888" cy="4654550"/>
          </a:xfrm>
        </p:grpSpPr>
        <p:sp>
          <p:nvSpPr>
            <p:cNvPr id="11" name="矩形 4"/>
            <p:cNvSpPr>
              <a:spLocks noChangeArrowheads="1"/>
            </p:cNvSpPr>
            <p:nvPr/>
          </p:nvSpPr>
          <p:spPr bwMode="auto">
            <a:xfrm>
              <a:off x="1778678" y="2960296"/>
              <a:ext cx="8174038" cy="2855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sym typeface="Constantia" panose="02030602050306030303" pitchFamily="18" charset="0"/>
              </a:endParaRPr>
            </a:p>
          </p:txBody>
        </p:sp>
        <p:sp>
          <p:nvSpPr>
            <p:cNvPr id="12" name="矩形 5"/>
            <p:cNvSpPr>
              <a:spLocks noChangeArrowheads="1"/>
            </p:cNvSpPr>
            <p:nvPr/>
          </p:nvSpPr>
          <p:spPr bwMode="auto">
            <a:xfrm>
              <a:off x="2100941" y="2458646"/>
              <a:ext cx="7550150" cy="303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rIns="0" bIns="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sym typeface="Constantia" panose="02030602050306030303" pitchFamily="18" charset="0"/>
              </a:endParaRPr>
            </a:p>
          </p:txBody>
        </p:sp>
        <p:sp>
          <p:nvSpPr>
            <p:cNvPr id="13" name="文本框 6"/>
            <p:cNvSpPr txBox="1">
              <a:spLocks noChangeArrowheads="1"/>
            </p:cNvSpPr>
            <p:nvPr/>
          </p:nvSpPr>
          <p:spPr bwMode="auto">
            <a:xfrm>
              <a:off x="1705653" y="2982521"/>
              <a:ext cx="83185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buFont typeface="Arial" panose="020B0604020202020204" pitchFamily="34" charset="0"/>
                <a:buNone/>
              </a:pPr>
              <a:endParaRPr lang="zh-CN" altLang="en-US">
                <a:sym typeface="Constantia" panose="02030602050306030303" pitchFamily="18" charset="0"/>
              </a:endParaRPr>
            </a:p>
            <a:p>
              <a:pPr>
                <a:buFont typeface="Arial" panose="020B0604020202020204" pitchFamily="34" charset="0"/>
                <a:buNone/>
              </a:pPr>
              <a:endParaRPr lang="zh-CN" altLang="en-US">
                <a:sym typeface="Constantia" panose="02030602050306030303" pitchFamily="18" charset="0"/>
              </a:endParaRPr>
            </a:p>
          </p:txBody>
        </p:sp>
        <p:sp>
          <p:nvSpPr>
            <p:cNvPr id="14" name="内容占位符 1"/>
            <p:cNvSpPr txBox="1">
              <a:spLocks noChangeArrowheads="1"/>
            </p:cNvSpPr>
            <p:nvPr/>
          </p:nvSpPr>
          <p:spPr>
            <a:xfrm>
              <a:off x="1886628" y="1587109"/>
              <a:ext cx="8102600" cy="408305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Font typeface="Wingdings" panose="05000000000000000000" pitchFamily="2" charset="2"/>
                <a:buNone/>
              </a:pPr>
              <a:endParaRPr lang="en-US" altLang="zh-CN" sz="2000">
                <a:solidFill>
                  <a:srgbClr val="FF0000"/>
                </a:solidFill>
                <a:latin typeface="华文楷体" panose="02010600040101010101" pitchFamily="2" charset="-122"/>
                <a:ea typeface="华文楷体" panose="02010600040101010101" pitchFamily="2" charset="-122"/>
              </a:endParaRPr>
            </a:p>
            <a:p>
              <a:pPr marL="0" indent="0" algn="just">
                <a:buFont typeface="Wingdings" panose="05000000000000000000" pitchFamily="2" charset="2"/>
                <a:buNone/>
              </a:pPr>
              <a:endParaRPr lang="en-US" altLang="zh-CN" sz="2000">
                <a:latin typeface="华文楷体" panose="02010600040101010101" pitchFamily="2" charset="-122"/>
                <a:ea typeface="华文楷体" panose="02010600040101010101" pitchFamily="2" charset="-122"/>
              </a:endParaRPr>
            </a:p>
            <a:p>
              <a:pPr marL="0" indent="0" algn="just">
                <a:buFont typeface="Wingdings" panose="05000000000000000000" pitchFamily="2" charset="2"/>
                <a:buNone/>
              </a:pPr>
              <a:endParaRPr lang="zh-CN" altLang="en-US" sz="2000">
                <a:latin typeface="华文楷体" panose="02010600040101010101" pitchFamily="2" charset="-122"/>
                <a:ea typeface="华文楷体" panose="02010600040101010101" pitchFamily="2" charset="-122"/>
              </a:endParaRPr>
            </a:p>
          </p:txBody>
        </p:sp>
        <p:pic>
          <p:nvPicPr>
            <p:cNvPr id="15"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705653" y="3881046"/>
              <a:ext cx="8497888" cy="225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24703" y="1504559"/>
              <a:ext cx="8389938" cy="2112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7" name="直接连接符 8"/>
            <p:cNvCxnSpPr>
              <a:cxnSpLocks noChangeShapeType="1"/>
            </p:cNvCxnSpPr>
            <p:nvPr/>
          </p:nvCxnSpPr>
          <p:spPr bwMode="auto">
            <a:xfrm>
              <a:off x="1778678" y="3736584"/>
              <a:ext cx="8424863" cy="0"/>
            </a:xfrm>
            <a:prstGeom prst="line">
              <a:avLst/>
            </a:prstGeom>
            <a:noFill/>
            <a:ln w="38100">
              <a:solidFill>
                <a:srgbClr val="0070C0"/>
              </a:solidFill>
              <a:prstDash val="dash"/>
              <a:round/>
            </a:ln>
            <a:extLst>
              <a:ext uri="{909E8E84-426E-40DD-AFC4-6F175D3DCCD1}">
                <a14:hiddenFill xmlns:a14="http://schemas.microsoft.com/office/drawing/2010/main">
                  <a:noFill/>
                </a14:hiddenFill>
              </a:ext>
            </a:extLst>
          </p:spPr>
        </p:cxnSp>
        <p:sp>
          <p:nvSpPr>
            <p:cNvPr id="18" name="圆角矩形 9"/>
            <p:cNvSpPr>
              <a:spLocks noChangeArrowheads="1"/>
            </p:cNvSpPr>
            <p:nvPr/>
          </p:nvSpPr>
          <p:spPr bwMode="auto">
            <a:xfrm>
              <a:off x="3083603" y="1587109"/>
              <a:ext cx="2216150" cy="606425"/>
            </a:xfrm>
            <a:prstGeom prst="roundRect">
              <a:avLst>
                <a:gd name="adj" fmla="val 16667"/>
              </a:avLst>
            </a:pr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lIns="0" rIns="0" bIns="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19" name="圆角矩形 20"/>
            <p:cNvSpPr>
              <a:spLocks noChangeArrowheads="1"/>
            </p:cNvSpPr>
            <p:nvPr/>
          </p:nvSpPr>
          <p:spPr bwMode="auto">
            <a:xfrm>
              <a:off x="5614078" y="1601396"/>
              <a:ext cx="681038" cy="606425"/>
            </a:xfrm>
            <a:prstGeom prst="roundRect">
              <a:avLst>
                <a:gd name="adj" fmla="val 16667"/>
              </a:avLst>
            </a:pr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lIns="0" rIns="0" bIns="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20" name="圆角矩形 22"/>
            <p:cNvSpPr>
              <a:spLocks noChangeArrowheads="1"/>
            </p:cNvSpPr>
            <p:nvPr/>
          </p:nvSpPr>
          <p:spPr bwMode="auto">
            <a:xfrm>
              <a:off x="6680878" y="1485509"/>
              <a:ext cx="822325" cy="838200"/>
            </a:xfrm>
            <a:prstGeom prst="roundRect">
              <a:avLst>
                <a:gd name="adj" fmla="val 16667"/>
              </a:avLst>
            </a:pr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lIns="0" rIns="0" bIns="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sp>
          <p:nvSpPr>
            <p:cNvPr id="21" name="圆角矩形 23"/>
            <p:cNvSpPr>
              <a:spLocks noChangeArrowheads="1"/>
            </p:cNvSpPr>
            <p:nvPr/>
          </p:nvSpPr>
          <p:spPr bwMode="auto">
            <a:xfrm>
              <a:off x="9414553" y="1547421"/>
              <a:ext cx="719138" cy="696913"/>
            </a:xfrm>
            <a:prstGeom prst="roundRect">
              <a:avLst>
                <a:gd name="adj" fmla="val 16667"/>
              </a:avLst>
            </a:pr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lIns="0" rIns="0" bIns="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cxnSp>
          <p:nvCxnSpPr>
            <p:cNvPr id="22" name="直接箭头连接符 16"/>
            <p:cNvCxnSpPr>
              <a:cxnSpLocks noChangeShapeType="1"/>
            </p:cNvCxnSpPr>
            <p:nvPr/>
          </p:nvCxnSpPr>
          <p:spPr bwMode="auto">
            <a:xfrm>
              <a:off x="5487078" y="2244334"/>
              <a:ext cx="2732088" cy="1754187"/>
            </a:xfrm>
            <a:prstGeom prst="straightConnector1">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14:hiddenLine>
              </a:ext>
            </a:extLst>
          </p:spPr>
        </p:cxnSp>
        <p:cxnSp>
          <p:nvCxnSpPr>
            <p:cNvPr id="23" name="直接箭头连接符 18"/>
            <p:cNvCxnSpPr>
              <a:cxnSpLocks noChangeShapeType="1"/>
            </p:cNvCxnSpPr>
            <p:nvPr/>
          </p:nvCxnSpPr>
          <p:spPr bwMode="auto">
            <a:xfrm>
              <a:off x="5487078" y="2193534"/>
              <a:ext cx="2732088" cy="1804987"/>
            </a:xfrm>
            <a:prstGeom prst="straightConnector1">
              <a:avLst/>
            </a:prstGeom>
            <a:noFill/>
            <a:ln w="57150">
              <a:solidFill>
                <a:srgbClr val="00B050"/>
              </a:solidFill>
              <a:round/>
              <a:tailEnd type="triangle" w="med" len="med"/>
            </a:ln>
            <a:extLst>
              <a:ext uri="{909E8E84-426E-40DD-AFC4-6F175D3DCCD1}">
                <a14:hiddenFill xmlns:a14="http://schemas.microsoft.com/office/drawing/2010/main">
                  <a:noFill/>
                </a14:hiddenFill>
              </a:ext>
            </a:extLst>
          </p:spPr>
        </p:cxnSp>
        <p:cxnSp>
          <p:nvCxnSpPr>
            <p:cNvPr id="24" name="直接箭头连接符 28"/>
            <p:cNvCxnSpPr>
              <a:cxnSpLocks noChangeShapeType="1"/>
            </p:cNvCxnSpPr>
            <p:nvPr/>
          </p:nvCxnSpPr>
          <p:spPr bwMode="auto">
            <a:xfrm>
              <a:off x="6587216" y="2250684"/>
              <a:ext cx="388937" cy="1630362"/>
            </a:xfrm>
            <a:prstGeom prst="straightConnector1">
              <a:avLst/>
            </a:prstGeom>
            <a:noFill/>
            <a:ln w="57150">
              <a:solidFill>
                <a:srgbClr val="00B050"/>
              </a:solidFill>
              <a:round/>
              <a:tailEnd type="triangle" w="med" len="med"/>
            </a:ln>
            <a:extLst>
              <a:ext uri="{909E8E84-426E-40DD-AFC4-6F175D3DCCD1}">
                <a14:hiddenFill xmlns:a14="http://schemas.microsoft.com/office/drawing/2010/main">
                  <a:noFill/>
                </a14:hiddenFill>
              </a:ext>
            </a:extLst>
          </p:spPr>
        </p:cxnSp>
        <p:cxnSp>
          <p:nvCxnSpPr>
            <p:cNvPr id="25" name="直接箭头连接符 31"/>
            <p:cNvCxnSpPr>
              <a:cxnSpLocks noChangeShapeType="1"/>
            </p:cNvCxnSpPr>
            <p:nvPr/>
          </p:nvCxnSpPr>
          <p:spPr bwMode="auto">
            <a:xfrm flipH="1">
              <a:off x="7101566" y="2201471"/>
              <a:ext cx="696912" cy="1771650"/>
            </a:xfrm>
            <a:prstGeom prst="straightConnector1">
              <a:avLst/>
            </a:prstGeom>
            <a:noFill/>
            <a:ln w="57150">
              <a:solidFill>
                <a:srgbClr val="00B050"/>
              </a:solidFill>
              <a:round/>
              <a:tailEnd type="triangle" w="med" len="med"/>
            </a:ln>
            <a:extLst>
              <a:ext uri="{909E8E84-426E-40DD-AFC4-6F175D3DCCD1}">
                <a14:hiddenFill xmlns:a14="http://schemas.microsoft.com/office/drawing/2010/main">
                  <a:noFill/>
                </a14:hiddenFill>
              </a:ext>
            </a:extLst>
          </p:spPr>
        </p:cxnSp>
        <p:cxnSp>
          <p:nvCxnSpPr>
            <p:cNvPr id="26" name="直接箭头连接符 33"/>
            <p:cNvCxnSpPr>
              <a:cxnSpLocks noChangeShapeType="1"/>
            </p:cNvCxnSpPr>
            <p:nvPr/>
          </p:nvCxnSpPr>
          <p:spPr bwMode="auto">
            <a:xfrm flipH="1">
              <a:off x="7249203" y="2244334"/>
              <a:ext cx="820738" cy="1754187"/>
            </a:xfrm>
            <a:prstGeom prst="straightConnector1">
              <a:avLst/>
            </a:prstGeom>
            <a:noFill/>
            <a:ln w="57150">
              <a:solidFill>
                <a:srgbClr val="00B050"/>
              </a:solidFill>
              <a:round/>
              <a:tailEnd type="triangle" w="med" len="med"/>
            </a:ln>
            <a:extLst>
              <a:ext uri="{909E8E84-426E-40DD-AFC4-6F175D3DCCD1}">
                <a14:hiddenFill xmlns:a14="http://schemas.microsoft.com/office/drawing/2010/main">
                  <a:noFill/>
                </a14:hiddenFill>
              </a:ext>
            </a:extLst>
          </p:spPr>
        </p:cxnSp>
        <p:cxnSp>
          <p:nvCxnSpPr>
            <p:cNvPr id="27" name="直接箭头连接符 37"/>
            <p:cNvCxnSpPr>
              <a:cxnSpLocks noChangeShapeType="1"/>
            </p:cNvCxnSpPr>
            <p:nvPr/>
          </p:nvCxnSpPr>
          <p:spPr bwMode="auto">
            <a:xfrm>
              <a:off x="8543016" y="2250684"/>
              <a:ext cx="1179512" cy="1868487"/>
            </a:xfrm>
            <a:prstGeom prst="straightConnector1">
              <a:avLst/>
            </a:prstGeom>
            <a:noFill/>
            <a:ln w="57150">
              <a:solidFill>
                <a:srgbClr val="00B050"/>
              </a:solidFill>
              <a:round/>
              <a:tailEnd type="triangle" w="med" len="med"/>
            </a:ln>
            <a:extLst>
              <a:ext uri="{909E8E84-426E-40DD-AFC4-6F175D3DCCD1}">
                <a14:hiddenFill xmlns:a14="http://schemas.microsoft.com/office/drawing/2010/main">
                  <a:noFill/>
                </a14:hiddenFill>
              </a:ext>
            </a:extLst>
          </p:spPr>
        </p:cxnSp>
        <p:cxnSp>
          <p:nvCxnSpPr>
            <p:cNvPr id="28" name="直接箭头连接符 39"/>
            <p:cNvCxnSpPr>
              <a:cxnSpLocks noChangeShapeType="1"/>
            </p:cNvCxnSpPr>
            <p:nvPr/>
          </p:nvCxnSpPr>
          <p:spPr bwMode="auto">
            <a:xfrm>
              <a:off x="8809716" y="2244334"/>
              <a:ext cx="1179512" cy="1868487"/>
            </a:xfrm>
            <a:prstGeom prst="straightConnector1">
              <a:avLst/>
            </a:prstGeom>
            <a:noFill/>
            <a:ln w="57150">
              <a:solidFill>
                <a:srgbClr val="00B050"/>
              </a:solidFill>
              <a:round/>
              <a:tailEnd type="triangle" w="med" len="med"/>
            </a:ln>
            <a:extLst>
              <a:ext uri="{909E8E84-426E-40DD-AFC4-6F175D3DCCD1}">
                <a14:hiddenFill xmlns:a14="http://schemas.microsoft.com/office/drawing/2010/main">
                  <a:noFill/>
                </a14:hiddenFill>
              </a:ext>
            </a:extLst>
          </p:spPr>
        </p:cxnSp>
        <p:sp>
          <p:nvSpPr>
            <p:cNvPr id="29" name="圆角矩形 23"/>
            <p:cNvSpPr>
              <a:spLocks noChangeArrowheads="1"/>
            </p:cNvSpPr>
            <p:nvPr/>
          </p:nvSpPr>
          <p:spPr bwMode="auto">
            <a:xfrm>
              <a:off x="1970766" y="1587109"/>
              <a:ext cx="422275" cy="698500"/>
            </a:xfrm>
            <a:prstGeom prst="roundRect">
              <a:avLst>
                <a:gd name="adj" fmla="val 16667"/>
              </a:avLst>
            </a:prstGeom>
            <a:noFill/>
            <a:ln w="38100">
              <a:solidFill>
                <a:srgbClr val="FF0000"/>
              </a:solidFill>
              <a:round/>
            </a:ln>
            <a:extLst>
              <a:ext uri="{909E8E84-426E-40DD-AFC4-6F175D3DCCD1}">
                <a14:hiddenFill xmlns:a14="http://schemas.microsoft.com/office/drawing/2010/main">
                  <a:solidFill>
                    <a:srgbClr val="FFFFFF"/>
                  </a:solidFill>
                </a14:hiddenFill>
              </a:ext>
            </a:extLst>
          </p:spPr>
          <p:txBody>
            <a:bodyPr lIns="0" rIns="0" bIns="0" anchor="b"/>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pPr>
              <a:endParaRPr lang="zh-CN" altLang="en-US"/>
            </a:p>
          </p:txBody>
        </p:sp>
      </p:gr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6" name="矩形 15"/>
          <p:cNvSpPr/>
          <p:nvPr/>
        </p:nvSpPr>
        <p:spPr>
          <a:xfrm>
            <a:off x="524689" y="980619"/>
            <a:ext cx="3775393" cy="400110"/>
          </a:xfrm>
          <a:prstGeom prst="rect">
            <a:avLst/>
          </a:prstGeom>
        </p:spPr>
        <p:txBody>
          <a:bodyPr wrap="none">
            <a:spAutoFit/>
          </a:bodyPr>
          <a:lstStyle/>
          <a:p>
            <a:r>
              <a:rPr lang="zh-CN" altLang="en-US" sz="2000" b="1">
                <a:solidFill>
                  <a:srgbClr val="143C78"/>
                </a:solidFill>
                <a:latin typeface="+mn-ea"/>
              </a:rPr>
              <a:t>出口货物已补税（未退税）证明</a:t>
            </a:r>
            <a:endParaRPr lang="zh-CN" altLang="en-US" sz="2000" b="1" dirty="0">
              <a:solidFill>
                <a:srgbClr val="143C78"/>
              </a:solidFill>
              <a:latin typeface="+mn-ea"/>
            </a:endParaRPr>
          </a:p>
        </p:txBody>
      </p:sp>
      <p:sp>
        <p:nvSpPr>
          <p:cNvPr id="17" name="文本框 43"/>
          <p:cNvSpPr txBox="1"/>
          <p:nvPr/>
        </p:nvSpPr>
        <p:spPr>
          <a:xfrm>
            <a:off x="549539" y="1517787"/>
            <a:ext cx="11069304" cy="4450449"/>
          </a:xfrm>
          <a:prstGeom prst="rect">
            <a:avLst/>
          </a:prstGeom>
          <a:noFill/>
        </p:spPr>
        <p:txBody>
          <a:bodyPr wrap="square" lIns="0" tIns="0" rIns="0" bIns="0" rtlCol="0">
            <a:spAutoFit/>
          </a:bodyPr>
          <a:lstStyle/>
          <a:p>
            <a:pPr>
              <a:spcBef>
                <a:spcPct val="20000"/>
              </a:spcBef>
            </a:pPr>
            <a:r>
              <a:rPr lang="zh-CN" altLang="en-US" kern="0">
                <a:solidFill>
                  <a:srgbClr val="3C3C3C"/>
                </a:solidFill>
                <a:latin typeface="+mn-ea"/>
                <a:sym typeface="Arial" panose="020B0604020202020204" pitchFamily="34" charset="0"/>
              </a:rPr>
              <a:t>（</a:t>
            </a:r>
            <a:r>
              <a:rPr lang="en-US" altLang="zh-CN" kern="0" dirty="0">
                <a:solidFill>
                  <a:srgbClr val="3C3C3C"/>
                </a:solidFill>
                <a:latin typeface="+mn-ea"/>
                <a:sym typeface="Arial" panose="020B0604020202020204" pitchFamily="34" charset="0"/>
              </a:rPr>
              <a:t>1</a:t>
            </a:r>
            <a:r>
              <a:rPr lang="zh-CN" altLang="en-US" kern="0" dirty="0">
                <a:solidFill>
                  <a:srgbClr val="3C3C3C"/>
                </a:solidFill>
                <a:latin typeface="+mn-ea"/>
                <a:sym typeface="Arial" panose="020B0604020202020204" pitchFamily="34" charset="0"/>
              </a:rPr>
              <a:t>）税种：</a:t>
            </a:r>
            <a:r>
              <a:rPr lang="en-US" altLang="zh-CN" kern="0" dirty="0">
                <a:solidFill>
                  <a:srgbClr val="3C3C3C"/>
                </a:solidFill>
                <a:latin typeface="+mn-ea"/>
                <a:sym typeface="Arial" panose="020B0604020202020204" pitchFamily="34" charset="0"/>
              </a:rPr>
              <a:t>V</a:t>
            </a:r>
            <a:r>
              <a:rPr lang="zh-CN" altLang="en-US" kern="0" dirty="0">
                <a:solidFill>
                  <a:srgbClr val="3C3C3C"/>
                </a:solidFill>
                <a:latin typeface="+mn-ea"/>
                <a:sym typeface="Arial" panose="020B0604020202020204" pitchFamily="34" charset="0"/>
              </a:rPr>
              <a:t>或者</a:t>
            </a:r>
            <a:r>
              <a:rPr lang="en-US" altLang="zh-CN" kern="0" dirty="0">
                <a:solidFill>
                  <a:srgbClr val="3C3C3C"/>
                </a:solidFill>
                <a:latin typeface="+mn-ea"/>
                <a:sym typeface="Arial" panose="020B0604020202020204" pitchFamily="34" charset="0"/>
              </a:rPr>
              <a:t>C</a:t>
            </a:r>
            <a:endParaRPr lang="en-US" altLang="zh-CN" kern="0" dirty="0">
              <a:solidFill>
                <a:srgbClr val="3C3C3C"/>
              </a:solidFill>
              <a:latin typeface="+mn-ea"/>
              <a:sym typeface="Arial" panose="020B0604020202020204" pitchFamily="34" charset="0"/>
            </a:endParaRPr>
          </a:p>
          <a:p>
            <a:pPr>
              <a:spcBef>
                <a:spcPct val="20000"/>
              </a:spcBef>
            </a:pPr>
            <a:r>
              <a:rPr lang="zh-CN" altLang="en-US" kern="0" dirty="0">
                <a:solidFill>
                  <a:srgbClr val="3C3C3C"/>
                </a:solidFill>
                <a:latin typeface="+mn-ea"/>
                <a:sym typeface="Arial" panose="020B0604020202020204" pitchFamily="34" charset="0"/>
              </a:rPr>
              <a:t>（</a:t>
            </a:r>
            <a:r>
              <a:rPr lang="en-US" altLang="zh-CN" kern="0" dirty="0">
                <a:solidFill>
                  <a:srgbClr val="3C3C3C"/>
                </a:solidFill>
                <a:latin typeface="+mn-ea"/>
                <a:sym typeface="Arial" panose="020B0604020202020204" pitchFamily="34" charset="0"/>
              </a:rPr>
              <a:t>2</a:t>
            </a:r>
            <a:r>
              <a:rPr lang="zh-CN" altLang="en-US" kern="0" dirty="0">
                <a:solidFill>
                  <a:srgbClr val="3C3C3C"/>
                </a:solidFill>
                <a:latin typeface="+mn-ea"/>
                <a:sym typeface="Arial" panose="020B0604020202020204" pitchFamily="34" charset="0"/>
              </a:rPr>
              <a:t>）业务</a:t>
            </a:r>
            <a:r>
              <a:rPr lang="zh-CN" altLang="en-US" kern="0">
                <a:solidFill>
                  <a:srgbClr val="3C3C3C"/>
                </a:solidFill>
                <a:latin typeface="+mn-ea"/>
                <a:sym typeface="Arial" panose="020B0604020202020204" pitchFamily="34" charset="0"/>
              </a:rPr>
              <a:t>类型：退</a:t>
            </a:r>
            <a:r>
              <a:rPr lang="zh-CN" altLang="en-US" kern="0" dirty="0">
                <a:solidFill>
                  <a:srgbClr val="3C3C3C"/>
                </a:solidFill>
                <a:latin typeface="+mn-ea"/>
                <a:sym typeface="Arial" panose="020B0604020202020204" pitchFamily="34" charset="0"/>
              </a:rPr>
              <a:t>运、修改报关单、撤销报关单</a:t>
            </a:r>
            <a:endParaRPr lang="en-US" altLang="zh-CN" kern="0" dirty="0">
              <a:solidFill>
                <a:srgbClr val="3C3C3C"/>
              </a:solidFill>
              <a:latin typeface="+mn-ea"/>
              <a:sym typeface="Arial" panose="020B0604020202020204" pitchFamily="34" charset="0"/>
            </a:endParaRPr>
          </a:p>
          <a:p>
            <a:pPr>
              <a:spcBef>
                <a:spcPct val="20000"/>
              </a:spcBef>
            </a:pPr>
            <a:r>
              <a:rPr lang="zh-CN" altLang="en-US" kern="0" dirty="0">
                <a:solidFill>
                  <a:srgbClr val="3C3C3C"/>
                </a:solidFill>
                <a:latin typeface="+mn-ea"/>
                <a:sym typeface="Arial" panose="020B0604020202020204" pitchFamily="34" charset="0"/>
              </a:rPr>
              <a:t>（</a:t>
            </a:r>
            <a:r>
              <a:rPr lang="en-US" altLang="zh-CN" kern="0" dirty="0">
                <a:solidFill>
                  <a:srgbClr val="3C3C3C"/>
                </a:solidFill>
                <a:latin typeface="+mn-ea"/>
                <a:sym typeface="Arial" panose="020B0604020202020204" pitchFamily="34" charset="0"/>
              </a:rPr>
              <a:t>3</a:t>
            </a:r>
            <a:r>
              <a:rPr lang="zh-CN" altLang="en-US" kern="0" dirty="0">
                <a:solidFill>
                  <a:srgbClr val="3C3C3C"/>
                </a:solidFill>
                <a:latin typeface="+mn-ea"/>
                <a:sym typeface="Arial" panose="020B0604020202020204" pitchFamily="34" charset="0"/>
              </a:rPr>
              <a:t>）退运数</a:t>
            </a:r>
            <a:r>
              <a:rPr lang="zh-CN" altLang="en-US" kern="0">
                <a:solidFill>
                  <a:srgbClr val="3C3C3C"/>
                </a:solidFill>
                <a:latin typeface="+mn-ea"/>
                <a:sym typeface="Arial" panose="020B0604020202020204" pitchFamily="34" charset="0"/>
              </a:rPr>
              <a:t>量：选择</a:t>
            </a:r>
            <a:r>
              <a:rPr lang="zh-CN" altLang="en-US" kern="0" dirty="0">
                <a:solidFill>
                  <a:srgbClr val="3C3C3C"/>
                </a:solidFill>
                <a:latin typeface="+mn-ea"/>
                <a:sym typeface="Arial" panose="020B0604020202020204" pitchFamily="34" charset="0"/>
              </a:rPr>
              <a:t>“退运”，填写退运数量，但不得大于报关单上注明的出口</a:t>
            </a:r>
            <a:r>
              <a:rPr lang="zh-CN" altLang="en-US" kern="0">
                <a:solidFill>
                  <a:srgbClr val="3C3C3C"/>
                </a:solidFill>
                <a:latin typeface="+mn-ea"/>
                <a:sym typeface="Arial" panose="020B0604020202020204" pitchFamily="34" charset="0"/>
              </a:rPr>
              <a:t>数量；选择</a:t>
            </a:r>
            <a:r>
              <a:rPr lang="zh-CN" altLang="en-US" kern="0" dirty="0">
                <a:solidFill>
                  <a:srgbClr val="3C3C3C"/>
                </a:solidFill>
                <a:latin typeface="+mn-ea"/>
                <a:sym typeface="Arial" panose="020B0604020202020204" pitchFamily="34" charset="0"/>
              </a:rPr>
              <a:t>“改单”或者“撤单”，默认为</a:t>
            </a:r>
            <a:r>
              <a:rPr lang="en-US" altLang="zh-CN" kern="0" dirty="0">
                <a:solidFill>
                  <a:srgbClr val="3C3C3C"/>
                </a:solidFill>
                <a:latin typeface="+mn-ea"/>
                <a:sym typeface="Arial" panose="020B0604020202020204" pitchFamily="34" charset="0"/>
              </a:rPr>
              <a:t>0</a:t>
            </a:r>
            <a:r>
              <a:rPr lang="zh-CN" altLang="en-US" kern="0" dirty="0">
                <a:solidFill>
                  <a:srgbClr val="3C3C3C"/>
                </a:solidFill>
                <a:latin typeface="+mn-ea"/>
                <a:sym typeface="Arial" panose="020B0604020202020204" pitchFamily="34" charset="0"/>
              </a:rPr>
              <a:t>。</a:t>
            </a:r>
            <a:endParaRPr lang="en-US" altLang="zh-CN" kern="0" dirty="0">
              <a:solidFill>
                <a:srgbClr val="3C3C3C"/>
              </a:solidFill>
              <a:latin typeface="+mn-ea"/>
              <a:sym typeface="Arial" panose="020B0604020202020204" pitchFamily="34" charset="0"/>
            </a:endParaRPr>
          </a:p>
          <a:p>
            <a:pPr>
              <a:spcBef>
                <a:spcPct val="20000"/>
              </a:spcBef>
            </a:pPr>
            <a:r>
              <a:rPr lang="zh-CN" altLang="en-US" kern="0" dirty="0">
                <a:solidFill>
                  <a:srgbClr val="3C3C3C"/>
                </a:solidFill>
                <a:latin typeface="+mn-ea"/>
                <a:sym typeface="Arial" panose="020B0604020202020204" pitchFamily="34" charset="0"/>
              </a:rPr>
              <a:t>（</a:t>
            </a:r>
            <a:r>
              <a:rPr lang="en-US" altLang="zh-CN" kern="0" dirty="0">
                <a:solidFill>
                  <a:srgbClr val="3C3C3C"/>
                </a:solidFill>
                <a:latin typeface="+mn-ea"/>
                <a:sym typeface="Arial" panose="020B0604020202020204" pitchFamily="34" charset="0"/>
              </a:rPr>
              <a:t>4</a:t>
            </a:r>
            <a:r>
              <a:rPr lang="zh-CN" altLang="en-US" kern="0" dirty="0">
                <a:solidFill>
                  <a:srgbClr val="3C3C3C"/>
                </a:solidFill>
                <a:latin typeface="+mn-ea"/>
                <a:sym typeface="Arial" panose="020B0604020202020204" pitchFamily="34" charset="0"/>
              </a:rPr>
              <a:t>）退（免）税</a:t>
            </a:r>
            <a:r>
              <a:rPr lang="zh-CN" altLang="en-US" kern="0">
                <a:solidFill>
                  <a:srgbClr val="3C3C3C"/>
                </a:solidFill>
                <a:latin typeface="+mn-ea"/>
                <a:sym typeface="Arial" panose="020B0604020202020204" pitchFamily="34" charset="0"/>
              </a:rPr>
              <a:t>状态：尚未</a:t>
            </a:r>
            <a:r>
              <a:rPr lang="zh-CN" altLang="en-US" kern="0" dirty="0">
                <a:solidFill>
                  <a:srgbClr val="3C3C3C"/>
                </a:solidFill>
                <a:latin typeface="+mn-ea"/>
                <a:sym typeface="Arial" panose="020B0604020202020204" pitchFamily="34" charset="0"/>
              </a:rPr>
              <a:t>申报退（免）税、已办理退（免）税。</a:t>
            </a:r>
            <a:endParaRPr lang="en-US" altLang="zh-CN" kern="0" dirty="0">
              <a:solidFill>
                <a:srgbClr val="3C3C3C"/>
              </a:solidFill>
              <a:latin typeface="+mn-ea"/>
              <a:sym typeface="Arial" panose="020B0604020202020204" pitchFamily="34" charset="0"/>
            </a:endParaRPr>
          </a:p>
          <a:p>
            <a:pPr>
              <a:spcBef>
                <a:spcPct val="20000"/>
              </a:spcBef>
            </a:pPr>
            <a:r>
              <a:rPr lang="zh-CN" altLang="en-US" kern="0">
                <a:solidFill>
                  <a:srgbClr val="3C3C3C"/>
                </a:solidFill>
                <a:latin typeface="+mn-ea"/>
                <a:sym typeface="Arial" panose="020B0604020202020204" pitchFamily="34" charset="0"/>
              </a:rPr>
              <a:t>（</a:t>
            </a:r>
            <a:r>
              <a:rPr lang="en-US" altLang="zh-CN" kern="0">
                <a:solidFill>
                  <a:srgbClr val="3C3C3C"/>
                </a:solidFill>
                <a:latin typeface="+mn-ea"/>
                <a:sym typeface="Arial" panose="020B0604020202020204" pitchFamily="34" charset="0"/>
              </a:rPr>
              <a:t>5</a:t>
            </a:r>
            <a:r>
              <a:rPr lang="zh-CN" altLang="en-US" kern="0">
                <a:solidFill>
                  <a:srgbClr val="3C3C3C"/>
                </a:solidFill>
                <a:latin typeface="+mn-ea"/>
                <a:sym typeface="Arial" panose="020B0604020202020204" pitchFamily="34" charset="0"/>
              </a:rPr>
              <a:t>）原退（免）税额：业务类型选择“退运”，填写退运部分对应的退（免）税额；业务类型选择“改单”或“撤单”，填写报关单对应的全部退（免）税额。</a:t>
            </a:r>
            <a:endParaRPr lang="zh-CN" altLang="en-US" kern="0">
              <a:solidFill>
                <a:srgbClr val="3C3C3C"/>
              </a:solidFill>
              <a:latin typeface="+mn-ea"/>
              <a:sym typeface="Arial" panose="020B0604020202020204" pitchFamily="34" charset="0"/>
            </a:endParaRPr>
          </a:p>
          <a:p>
            <a:pPr>
              <a:spcBef>
                <a:spcPct val="20000"/>
              </a:spcBef>
            </a:pPr>
            <a:r>
              <a:rPr lang="zh-CN" altLang="en-US" kern="0">
                <a:solidFill>
                  <a:srgbClr val="3C3C3C"/>
                </a:solidFill>
                <a:latin typeface="+mn-ea"/>
                <a:sym typeface="Arial" panose="020B0604020202020204" pitchFamily="34" charset="0"/>
              </a:rPr>
              <a:t>注：退（免）税额</a:t>
            </a:r>
            <a:r>
              <a:rPr lang="en-US" altLang="zh-CN" kern="0">
                <a:solidFill>
                  <a:srgbClr val="3C3C3C"/>
                </a:solidFill>
                <a:latin typeface="+mn-ea"/>
                <a:sym typeface="Arial" panose="020B0604020202020204" pitchFamily="34" charset="0"/>
              </a:rPr>
              <a:t>——</a:t>
            </a:r>
            <a:r>
              <a:rPr lang="zh-CN" altLang="en-US" kern="0">
                <a:solidFill>
                  <a:srgbClr val="3C3C3C"/>
                </a:solidFill>
                <a:latin typeface="+mn-ea"/>
                <a:sym typeface="Arial" panose="020B0604020202020204" pitchFamily="34" charset="0"/>
              </a:rPr>
              <a:t>生产企业填写免抵退税额，外贸企业填写可退税额。</a:t>
            </a:r>
            <a:endParaRPr lang="zh-CN" altLang="en-US" kern="0">
              <a:solidFill>
                <a:srgbClr val="3C3C3C"/>
              </a:solidFill>
              <a:latin typeface="+mn-ea"/>
              <a:sym typeface="Arial" panose="020B0604020202020204" pitchFamily="34" charset="0"/>
            </a:endParaRPr>
          </a:p>
          <a:p>
            <a:pPr>
              <a:spcBef>
                <a:spcPct val="20000"/>
              </a:spcBef>
            </a:pPr>
            <a:r>
              <a:rPr lang="zh-CN" altLang="en-US" kern="0">
                <a:solidFill>
                  <a:srgbClr val="3C3C3C"/>
                </a:solidFill>
                <a:latin typeface="+mn-ea"/>
                <a:sym typeface="Arial" panose="020B0604020202020204" pitchFamily="34" charset="0"/>
              </a:rPr>
              <a:t>（</a:t>
            </a:r>
            <a:r>
              <a:rPr lang="en-US" altLang="zh-CN" kern="0">
                <a:solidFill>
                  <a:srgbClr val="3C3C3C"/>
                </a:solidFill>
                <a:latin typeface="+mn-ea"/>
                <a:sym typeface="Arial" panose="020B0604020202020204" pitchFamily="34" charset="0"/>
              </a:rPr>
              <a:t>6</a:t>
            </a:r>
            <a:r>
              <a:rPr lang="zh-CN" altLang="en-US" kern="0">
                <a:solidFill>
                  <a:srgbClr val="3C3C3C"/>
                </a:solidFill>
                <a:latin typeface="+mn-ea"/>
                <a:sym typeface="Arial" panose="020B0604020202020204" pitchFamily="34" charset="0"/>
              </a:rPr>
              <a:t>）业务处理方式：生产企业选择“冲减”，外贸企业选择“补税”。</a:t>
            </a:r>
            <a:endParaRPr lang="zh-CN" altLang="en-US" kern="0">
              <a:solidFill>
                <a:srgbClr val="3C3C3C"/>
              </a:solidFill>
              <a:latin typeface="+mn-ea"/>
              <a:sym typeface="Arial" panose="020B0604020202020204" pitchFamily="34" charset="0"/>
            </a:endParaRPr>
          </a:p>
          <a:p>
            <a:pPr>
              <a:spcBef>
                <a:spcPct val="20000"/>
              </a:spcBef>
            </a:pPr>
            <a:r>
              <a:rPr lang="zh-CN" altLang="en-US" kern="0">
                <a:solidFill>
                  <a:srgbClr val="3C3C3C"/>
                </a:solidFill>
                <a:latin typeface="+mn-ea"/>
                <a:sym typeface="Arial" panose="020B0604020202020204" pitchFamily="34" charset="0"/>
              </a:rPr>
              <a:t>（</a:t>
            </a:r>
            <a:r>
              <a:rPr lang="en-US" altLang="zh-CN" kern="0">
                <a:solidFill>
                  <a:srgbClr val="3C3C3C"/>
                </a:solidFill>
                <a:latin typeface="+mn-ea"/>
                <a:sym typeface="Arial" panose="020B0604020202020204" pitchFamily="34" charset="0"/>
              </a:rPr>
              <a:t>7</a:t>
            </a:r>
            <a:r>
              <a:rPr lang="zh-CN" altLang="en-US" kern="0">
                <a:solidFill>
                  <a:srgbClr val="3C3C3C"/>
                </a:solidFill>
                <a:latin typeface="+mn-ea"/>
                <a:sym typeface="Arial" panose="020B0604020202020204" pitchFamily="34" charset="0"/>
              </a:rPr>
              <a:t>）缴款书号码：选择“补税”，本栏次填写已补缴税款的缴款书号码</a:t>
            </a:r>
            <a:endParaRPr lang="en-US" altLang="zh-CN" kern="0">
              <a:solidFill>
                <a:srgbClr val="3C3C3C"/>
              </a:solidFill>
              <a:latin typeface="+mn-ea"/>
              <a:sym typeface="Arial" panose="020B0604020202020204" pitchFamily="34" charset="0"/>
            </a:endParaRPr>
          </a:p>
          <a:p>
            <a:pPr>
              <a:spcBef>
                <a:spcPct val="20000"/>
              </a:spcBef>
            </a:pPr>
            <a:r>
              <a:rPr lang="zh-CN" altLang="en-US" kern="0">
                <a:solidFill>
                  <a:srgbClr val="3C3C3C"/>
                </a:solidFill>
                <a:latin typeface="+mn-ea"/>
                <a:sym typeface="Arial" panose="020B0604020202020204" pitchFamily="34" charset="0"/>
              </a:rPr>
              <a:t>（</a:t>
            </a:r>
            <a:r>
              <a:rPr lang="en-US" altLang="zh-CN" kern="0">
                <a:solidFill>
                  <a:srgbClr val="3C3C3C"/>
                </a:solidFill>
                <a:latin typeface="+mn-ea"/>
                <a:sym typeface="Arial" panose="020B0604020202020204" pitchFamily="34" charset="0"/>
              </a:rPr>
              <a:t>8</a:t>
            </a:r>
            <a:r>
              <a:rPr lang="zh-CN" altLang="en-US" kern="0">
                <a:solidFill>
                  <a:srgbClr val="3C3C3C"/>
                </a:solidFill>
                <a:latin typeface="+mn-ea"/>
                <a:sym typeface="Arial" panose="020B0604020202020204" pitchFamily="34" charset="0"/>
              </a:rPr>
              <a:t>）补缴税款：选择“补税”，本栏次填写已补缴的税额。</a:t>
            </a:r>
            <a:endParaRPr lang="en-US" altLang="zh-CN" kern="0">
              <a:solidFill>
                <a:srgbClr val="3C3C3C"/>
              </a:solidFill>
              <a:latin typeface="+mn-ea"/>
              <a:sym typeface="Arial" panose="020B0604020202020204" pitchFamily="34" charset="0"/>
            </a:endParaRPr>
          </a:p>
          <a:p>
            <a:pPr>
              <a:spcBef>
                <a:spcPct val="20000"/>
              </a:spcBef>
            </a:pPr>
            <a:r>
              <a:rPr lang="zh-CN" altLang="en-US" kern="0">
                <a:solidFill>
                  <a:srgbClr val="3C3C3C"/>
                </a:solidFill>
                <a:latin typeface="+mn-ea"/>
                <a:sym typeface="Arial" panose="020B0604020202020204" pitchFamily="34" charset="0"/>
              </a:rPr>
              <a:t>注：生产企业办理非自产货物消费税退税的填写规则参照外贸企业。</a:t>
            </a:r>
            <a:endParaRPr lang="en-US" altLang="zh-CN" kern="0">
              <a:solidFill>
                <a:srgbClr val="3C3C3C"/>
              </a:solidFill>
              <a:latin typeface="+mn-ea"/>
              <a:sym typeface="Arial" panose="020B0604020202020204" pitchFamily="34" charset="0"/>
            </a:endParaRPr>
          </a:p>
          <a:p>
            <a:pPr>
              <a:spcBef>
                <a:spcPct val="20000"/>
              </a:spcBef>
            </a:pPr>
            <a:endParaRPr lang="en-US" altLang="zh-CN" kern="0">
              <a:solidFill>
                <a:srgbClr val="3C3C3C"/>
              </a:solidFill>
              <a:latin typeface="+mn-ea"/>
              <a:sym typeface="Arial" panose="020B0604020202020204" pitchFamily="34" charset="0"/>
            </a:endParaRPr>
          </a:p>
          <a:p>
            <a:pPr>
              <a:spcBef>
                <a:spcPct val="20000"/>
              </a:spcBef>
            </a:pPr>
            <a:endParaRPr lang="en-US" altLang="zh-CN" sz="1600" kern="0" dirty="0">
              <a:solidFill>
                <a:srgbClr val="3C3C3C"/>
              </a:solidFill>
              <a:latin typeface="+mn-ea"/>
              <a:sym typeface="Arial" panose="020B0604020202020204" pitchFamily="34" charset="0"/>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3775393" cy="400110"/>
          </a:xfrm>
          <a:prstGeom prst="rect">
            <a:avLst/>
          </a:prstGeom>
        </p:spPr>
        <p:txBody>
          <a:bodyPr wrap="none">
            <a:spAutoFit/>
          </a:bodyPr>
          <a:lstStyle/>
          <a:p>
            <a:r>
              <a:rPr lang="zh-CN" altLang="en-US" sz="2000" b="1">
                <a:solidFill>
                  <a:srgbClr val="143C78"/>
                </a:solidFill>
                <a:latin typeface="+mn-ea"/>
              </a:rPr>
              <a:t>出口货物已补税（未退税）证明</a:t>
            </a:r>
            <a:endParaRPr lang="zh-CN" altLang="en-US" sz="2000" b="1" dirty="0">
              <a:solidFill>
                <a:srgbClr val="143C78"/>
              </a:solidFill>
              <a:latin typeface="+mn-ea"/>
            </a:endParaRPr>
          </a:p>
        </p:txBody>
      </p:sp>
      <p:sp>
        <p:nvSpPr>
          <p:cNvPr id="9" name="文本框 43"/>
          <p:cNvSpPr txBox="1"/>
          <p:nvPr/>
        </p:nvSpPr>
        <p:spPr>
          <a:xfrm>
            <a:off x="549539" y="1517787"/>
            <a:ext cx="11178635" cy="2856167"/>
          </a:xfrm>
          <a:prstGeom prst="rect">
            <a:avLst/>
          </a:prstGeom>
          <a:noFill/>
        </p:spPr>
        <p:txBody>
          <a:bodyPr wrap="square" lIns="0" tIns="0" rIns="0" bIns="0" rtlCol="0">
            <a:spAutoFit/>
          </a:bodyPr>
          <a:lstStyle/>
          <a:p>
            <a:pPr>
              <a:spcBef>
                <a:spcPct val="20000"/>
              </a:spcBef>
            </a:pPr>
            <a:r>
              <a:rPr lang="zh-CN" altLang="en-US" sz="2000">
                <a:solidFill>
                  <a:srgbClr val="FA6E00"/>
                </a:solidFill>
                <a:latin typeface="+mn-ea"/>
                <a:sym typeface="Arial" panose="020B0604020202020204" pitchFamily="34" charset="0"/>
              </a:rPr>
              <a:t>调整</a:t>
            </a:r>
            <a:endParaRPr lang="en-US" altLang="zh-CN" sz="2000">
              <a:solidFill>
                <a:srgbClr val="FA6E00"/>
              </a:solidFill>
              <a:latin typeface="+mn-ea"/>
              <a:sym typeface="Arial" panose="020B0604020202020204" pitchFamily="34" charset="0"/>
            </a:endParaRPr>
          </a:p>
          <a:p>
            <a:pPr>
              <a:spcBef>
                <a:spcPct val="20000"/>
              </a:spcBef>
            </a:pPr>
            <a:r>
              <a:rPr lang="zh-CN" altLang="en-US" b="1">
                <a:latin typeface="+mn-ea"/>
                <a:sym typeface="Arial" panose="020B0604020202020204" pitchFamily="34" charset="0"/>
              </a:rPr>
              <a:t>免抵退税申报</a:t>
            </a:r>
            <a:endParaRPr lang="zh-CN" altLang="en-US" b="1" dirty="0">
              <a:latin typeface="+mn-ea"/>
              <a:sym typeface="Arial" panose="020B0604020202020204" pitchFamily="34" charset="0"/>
            </a:endParaRPr>
          </a:p>
          <a:p>
            <a:pPr>
              <a:spcBef>
                <a:spcPct val="20000"/>
              </a:spcBef>
            </a:pPr>
            <a:r>
              <a:rPr lang="zh-CN" altLang="en-US">
                <a:solidFill>
                  <a:srgbClr val="FF0000"/>
                </a:solidFill>
                <a:latin typeface="+mn-ea"/>
              </a:rPr>
              <a:t>冲</a:t>
            </a:r>
            <a:r>
              <a:rPr lang="zh-CN" altLang="en-US" dirty="0">
                <a:solidFill>
                  <a:srgbClr val="FF0000"/>
                </a:solidFill>
                <a:latin typeface="+mn-ea"/>
              </a:rPr>
              <a:t>减的业务类型分为：</a:t>
            </a:r>
            <a:r>
              <a:rPr lang="en-US" altLang="zh-CN" dirty="0">
                <a:solidFill>
                  <a:srgbClr val="FF0000"/>
                </a:solidFill>
                <a:latin typeface="+mn-ea"/>
              </a:rPr>
              <a:t>HZCJ</a:t>
            </a:r>
            <a:r>
              <a:rPr lang="zh-CN" altLang="en-US">
                <a:solidFill>
                  <a:srgbClr val="FF0000"/>
                </a:solidFill>
                <a:latin typeface="+mn-ea"/>
              </a:rPr>
              <a:t>和</a:t>
            </a:r>
            <a:r>
              <a:rPr lang="en-US" altLang="zh-CN">
                <a:solidFill>
                  <a:srgbClr val="FF0000"/>
                </a:solidFill>
                <a:latin typeface="+mn-ea"/>
              </a:rPr>
              <a:t>HZCJ-TY</a:t>
            </a:r>
            <a:endParaRPr lang="en-US" altLang="zh-CN">
              <a:solidFill>
                <a:srgbClr val="FF0000"/>
              </a:solidFill>
              <a:latin typeface="+mn-ea"/>
            </a:endParaRPr>
          </a:p>
          <a:p>
            <a:pPr>
              <a:spcBef>
                <a:spcPct val="20000"/>
              </a:spcBef>
            </a:pPr>
            <a:endParaRPr lang="en-US" altLang="zh-CN" dirty="0">
              <a:solidFill>
                <a:srgbClr val="FF0000"/>
              </a:solidFill>
              <a:latin typeface="+mn-ea"/>
            </a:endParaRPr>
          </a:p>
          <a:p>
            <a:pPr algn="just"/>
            <a:r>
              <a:rPr lang="zh-CN" altLang="en-US" b="1" noProof="1">
                <a:latin typeface="+mn-ea"/>
              </a:rPr>
              <a:t>退运证明办结后首次免抵退申报时进行</a:t>
            </a:r>
            <a:r>
              <a:rPr lang="en-US" altLang="zh-CN" b="1" noProof="1">
                <a:latin typeface="+mn-ea"/>
              </a:rPr>
              <a:t>HZCJ-TY</a:t>
            </a:r>
            <a:r>
              <a:rPr lang="zh-CN" altLang="en-US" noProof="1">
                <a:latin typeface="+mn-ea"/>
              </a:rPr>
              <a:t>，</a:t>
            </a:r>
            <a:r>
              <a:rPr lang="zh-CN" altLang="en-US" b="1" noProof="1">
                <a:latin typeface="+mn-ea"/>
              </a:rPr>
              <a:t>不得提前或滞后冲减，可汇总冲减。</a:t>
            </a:r>
            <a:endParaRPr lang="en-US" altLang="zh-CN" b="1" noProof="1">
              <a:latin typeface="+mn-ea"/>
            </a:endParaRPr>
          </a:p>
          <a:p>
            <a:pPr algn="just"/>
            <a:endParaRPr lang="zh-CN" altLang="en-US" b="1" noProof="1">
              <a:latin typeface="+mn-ea"/>
            </a:endParaRPr>
          </a:p>
          <a:p>
            <a:pPr>
              <a:spcBef>
                <a:spcPct val="20000"/>
              </a:spcBef>
            </a:pPr>
            <a:r>
              <a:rPr lang="zh-CN" altLang="en-US" noProof="1">
                <a:latin typeface="+mn-ea"/>
              </a:rPr>
              <a:t>HZCJ-TY的 </a:t>
            </a:r>
            <a:r>
              <a:rPr lang="zh-CN" altLang="en-US" noProof="1">
                <a:latin typeface="+mn-ea"/>
                <a:sym typeface="+mn-ea"/>
              </a:rPr>
              <a:t>“出口数量”“免抵退税额”应按照</a:t>
            </a:r>
            <a:r>
              <a:rPr lang="zh-CN" altLang="en-US" b="1" noProof="1">
                <a:solidFill>
                  <a:srgbClr val="FF0000"/>
                </a:solidFill>
                <a:latin typeface="+mn-ea"/>
                <a:sym typeface="+mn-ea"/>
              </a:rPr>
              <a:t>实际退运</a:t>
            </a:r>
            <a:r>
              <a:rPr lang="zh-CN" altLang="en-US" noProof="1">
                <a:latin typeface="+mn-ea"/>
                <a:sym typeface="+mn-ea"/>
              </a:rPr>
              <a:t>情况申报</a:t>
            </a:r>
            <a:r>
              <a:rPr lang="zh-CN" altLang="en-US" noProof="1">
                <a:latin typeface="+mn-ea"/>
              </a:rPr>
              <a:t>。</a:t>
            </a:r>
            <a:endParaRPr lang="en-US" altLang="zh-CN" noProof="1">
              <a:latin typeface="+mn-ea"/>
            </a:endParaRPr>
          </a:p>
          <a:p>
            <a:pPr>
              <a:spcBef>
                <a:spcPct val="20000"/>
              </a:spcBef>
            </a:pPr>
            <a:endParaRPr lang="zh-CN" altLang="en-US" noProof="1">
              <a:latin typeface="+mn-ea"/>
            </a:endParaRPr>
          </a:p>
          <a:p>
            <a:pPr>
              <a:spcBef>
                <a:spcPct val="20000"/>
              </a:spcBef>
            </a:pPr>
            <a:r>
              <a:rPr lang="en-US" altLang="zh-CN">
                <a:latin typeface="+mn-ea"/>
                <a:sym typeface="Arial" panose="020B0604020202020204" pitchFamily="34" charset="0"/>
              </a:rPr>
              <a:t>HZCJ</a:t>
            </a:r>
            <a:r>
              <a:rPr lang="zh-CN" altLang="en-US">
                <a:latin typeface="+mn-ea"/>
                <a:sym typeface="Arial" panose="020B0604020202020204" pitchFamily="34" charset="0"/>
              </a:rPr>
              <a:t>需要进行全额冲减，不能部分冲减。</a:t>
            </a:r>
            <a:endParaRPr lang="en-US" altLang="zh-CN" dirty="0">
              <a:latin typeface="+mn-ea"/>
              <a:sym typeface="Arial" panose="020B0604020202020204"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矩形标注 190"/>
          <p:cNvSpPr/>
          <p:nvPr/>
        </p:nvSpPr>
        <p:spPr>
          <a:xfrm>
            <a:off x="9153778" y="1997858"/>
            <a:ext cx="2609677" cy="4023431"/>
          </a:xfrm>
          <a:prstGeom prst="wedgeRectCallout">
            <a:avLst>
              <a:gd name="adj1" fmla="val -72333"/>
              <a:gd name="adj2" fmla="val 19715"/>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zh-CN" altLang="en-US" sz="2400"/>
          </a:p>
        </p:txBody>
      </p:sp>
      <p:sp>
        <p:nvSpPr>
          <p:cNvPr id="192" name="TextBox 105"/>
          <p:cNvSpPr txBox="1"/>
          <p:nvPr/>
        </p:nvSpPr>
        <p:spPr>
          <a:xfrm>
            <a:off x="9385561" y="2181860"/>
            <a:ext cx="2208245" cy="3372830"/>
          </a:xfrm>
          <a:prstGeom prst="rect">
            <a:avLst/>
          </a:prstGeom>
          <a:noFill/>
        </p:spPr>
        <p:txBody>
          <a:bodyPr wrap="square" lIns="91423" tIns="45712" rIns="91423" bIns="45712" rtlCol="0">
            <a:spAutoFit/>
          </a:bodyPr>
          <a:lstStyle/>
          <a:p>
            <a:pPr algn="just">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在“我要办税”下“出口退税管理”功能模块内，可以办理出口退（免）税企业资格信息报告、出口退（免）税申报、出口企业分类管理、出口退税自检服务等四类业务功能。</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nvGrpSpPr>
          <p:cNvPr id="83" name="组合 82"/>
          <p:cNvGrpSpPr/>
          <p:nvPr/>
        </p:nvGrpSpPr>
        <p:grpSpPr>
          <a:xfrm>
            <a:off x="405581" y="357230"/>
            <a:ext cx="2569576" cy="523220"/>
            <a:chOff x="453206" y="414380"/>
            <a:chExt cx="2569576" cy="523220"/>
          </a:xfrm>
        </p:grpSpPr>
        <p:sp>
          <p:nvSpPr>
            <p:cNvPr id="84" name="文本框 83"/>
            <p:cNvSpPr txBox="1"/>
            <p:nvPr/>
          </p:nvSpPr>
          <p:spPr>
            <a:xfrm>
              <a:off x="683680" y="414380"/>
              <a:ext cx="2339102"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出口退税管理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3" name="图文框 2"/>
          <p:cNvSpPr/>
          <p:nvPr/>
        </p:nvSpPr>
        <p:spPr>
          <a:xfrm>
            <a:off x="6665119" y="2657475"/>
            <a:ext cx="542925" cy="657225"/>
          </a:xfrm>
          <a:prstGeom prst="fram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10" name="图片 9"/>
          <p:cNvPicPr>
            <a:picLocks noChangeAspect="1"/>
          </p:cNvPicPr>
          <p:nvPr/>
        </p:nvPicPr>
        <p:blipFill>
          <a:blip r:embed="rId1"/>
          <a:stretch>
            <a:fillRect/>
          </a:stretch>
        </p:blipFill>
        <p:spPr>
          <a:xfrm>
            <a:off x="309583" y="1429749"/>
            <a:ext cx="8257474" cy="4877051"/>
          </a:xfrm>
          <a:prstGeom prst="rect">
            <a:avLst/>
          </a:prstGeom>
        </p:spPr>
      </p:pic>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7" name="矩形 16"/>
          <p:cNvSpPr/>
          <p:nvPr/>
        </p:nvSpPr>
        <p:spPr>
          <a:xfrm>
            <a:off x="524689" y="980619"/>
            <a:ext cx="3262432" cy="400110"/>
          </a:xfrm>
          <a:prstGeom prst="rect">
            <a:avLst/>
          </a:prstGeom>
        </p:spPr>
        <p:txBody>
          <a:bodyPr wrap="none">
            <a:spAutoFit/>
          </a:bodyPr>
          <a:lstStyle/>
          <a:p>
            <a:r>
              <a:rPr lang="zh-CN" altLang="en-US" sz="2000" b="1">
                <a:solidFill>
                  <a:srgbClr val="143C78"/>
                </a:solidFill>
                <a:latin typeface="+mn-ea"/>
              </a:rPr>
              <a:t>准予免税购进出口卷烟证明</a:t>
            </a:r>
            <a:endParaRPr lang="zh-CN" altLang="en-US" sz="2000" b="1" dirty="0">
              <a:solidFill>
                <a:srgbClr val="143C78"/>
              </a:solidFill>
              <a:latin typeface="+mn-ea"/>
            </a:endParaRPr>
          </a:p>
        </p:txBody>
      </p:sp>
      <p:sp>
        <p:nvSpPr>
          <p:cNvPr id="18" name="文本框 43"/>
          <p:cNvSpPr txBox="1"/>
          <p:nvPr/>
        </p:nvSpPr>
        <p:spPr>
          <a:xfrm>
            <a:off x="4197202" y="1042174"/>
            <a:ext cx="7342128" cy="276999"/>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kern="0">
                <a:solidFill>
                  <a:srgbClr val="3C3C3C"/>
                </a:solidFill>
                <a:latin typeface="+mn-ea"/>
                <a:sym typeface="Arial" panose="020B0604020202020204" pitchFamily="34" charset="0"/>
              </a:rPr>
              <a:t>调整数据项：“计划年度”</a:t>
            </a:r>
            <a:r>
              <a:rPr lang="zh-CN" altLang="en-US" kern="0" dirty="0">
                <a:solidFill>
                  <a:srgbClr val="3C3C3C"/>
                </a:solidFill>
                <a:latin typeface="+mn-ea"/>
                <a:sym typeface="Arial" panose="020B0604020202020204" pitchFamily="34" charset="0"/>
              </a:rPr>
              <a:t>、</a:t>
            </a:r>
            <a:r>
              <a:rPr lang="zh-CN" altLang="en-US" kern="0">
                <a:solidFill>
                  <a:srgbClr val="3C3C3C"/>
                </a:solidFill>
                <a:latin typeface="+mn-ea"/>
                <a:sym typeface="Arial" panose="020B0604020202020204" pitchFamily="34" charset="0"/>
              </a:rPr>
              <a:t>“计划编号”</a:t>
            </a:r>
            <a:endParaRPr lang="en-US" altLang="zh-CN" kern="0" dirty="0">
              <a:solidFill>
                <a:srgbClr val="3C3C3C"/>
              </a:solidFill>
              <a:latin typeface="+mn-ea"/>
              <a:sym typeface="Arial" panose="020B0604020202020204" pitchFamily="34" charset="0"/>
            </a:endParaRPr>
          </a:p>
        </p:txBody>
      </p:sp>
      <p:pic>
        <p:nvPicPr>
          <p:cNvPr id="2" name="图片 1"/>
          <p:cNvPicPr>
            <a:picLocks noChangeAspect="1"/>
          </p:cNvPicPr>
          <p:nvPr/>
        </p:nvPicPr>
        <p:blipFill>
          <a:blip r:embed="rId1"/>
          <a:stretch>
            <a:fillRect/>
          </a:stretch>
        </p:blipFill>
        <p:spPr>
          <a:xfrm>
            <a:off x="405581" y="1521035"/>
            <a:ext cx="11133749" cy="5173200"/>
          </a:xfrm>
          <a:prstGeom prst="rect">
            <a:avLst/>
          </a:prstGeom>
        </p:spPr>
      </p:pic>
      <p:sp>
        <p:nvSpPr>
          <p:cNvPr id="21" name="圆角矩形 1"/>
          <p:cNvSpPr/>
          <p:nvPr/>
        </p:nvSpPr>
        <p:spPr>
          <a:xfrm>
            <a:off x="2497037" y="4045226"/>
            <a:ext cx="7939050" cy="427384"/>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2236510" cy="400110"/>
          </a:xfrm>
          <a:prstGeom prst="rect">
            <a:avLst/>
          </a:prstGeom>
        </p:spPr>
        <p:txBody>
          <a:bodyPr wrap="none">
            <a:spAutoFit/>
          </a:bodyPr>
          <a:lstStyle/>
          <a:p>
            <a:r>
              <a:rPr lang="zh-CN" altLang="en-US" sz="2000" b="1">
                <a:solidFill>
                  <a:srgbClr val="143C78"/>
                </a:solidFill>
                <a:latin typeface="+mn-ea"/>
              </a:rPr>
              <a:t>出口卷烟免税核销</a:t>
            </a:r>
            <a:endParaRPr lang="zh-CN" altLang="en-US" sz="2000" b="1" dirty="0">
              <a:solidFill>
                <a:srgbClr val="143C78"/>
              </a:solidFill>
              <a:latin typeface="+mn-ea"/>
            </a:endParaRPr>
          </a:p>
        </p:txBody>
      </p:sp>
      <p:pic>
        <p:nvPicPr>
          <p:cNvPr id="2" name="图片 1"/>
          <p:cNvPicPr>
            <a:picLocks noChangeAspect="1"/>
          </p:cNvPicPr>
          <p:nvPr/>
        </p:nvPicPr>
        <p:blipFill>
          <a:blip r:embed="rId1"/>
          <a:stretch>
            <a:fillRect/>
          </a:stretch>
        </p:blipFill>
        <p:spPr>
          <a:xfrm>
            <a:off x="405581" y="1570426"/>
            <a:ext cx="11034358" cy="5173200"/>
          </a:xfrm>
          <a:prstGeom prst="rect">
            <a:avLst/>
          </a:prstGeom>
        </p:spPr>
      </p:pic>
      <p:sp>
        <p:nvSpPr>
          <p:cNvPr id="12" name="圆角矩形 3"/>
          <p:cNvSpPr/>
          <p:nvPr/>
        </p:nvSpPr>
        <p:spPr>
          <a:xfrm>
            <a:off x="2356344" y="4079624"/>
            <a:ext cx="8069804" cy="422802"/>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文本框 43"/>
          <p:cNvSpPr txBox="1"/>
          <p:nvPr/>
        </p:nvSpPr>
        <p:spPr>
          <a:xfrm>
            <a:off x="3302681" y="1042174"/>
            <a:ext cx="8067684" cy="276999"/>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kern="0">
                <a:solidFill>
                  <a:srgbClr val="3C3C3C"/>
                </a:solidFill>
                <a:latin typeface="+mn-ea"/>
                <a:sym typeface="Arial" panose="020B0604020202020204" pitchFamily="34" charset="0"/>
              </a:rPr>
              <a:t>调整数据项：“计划年度”</a:t>
            </a:r>
            <a:r>
              <a:rPr lang="zh-CN" altLang="en-US" kern="0" dirty="0">
                <a:solidFill>
                  <a:srgbClr val="3C3C3C"/>
                </a:solidFill>
                <a:latin typeface="+mn-ea"/>
                <a:sym typeface="Arial" panose="020B0604020202020204" pitchFamily="34" charset="0"/>
              </a:rPr>
              <a:t>、</a:t>
            </a:r>
            <a:r>
              <a:rPr lang="zh-CN" altLang="en-US" kern="0">
                <a:solidFill>
                  <a:srgbClr val="3C3C3C"/>
                </a:solidFill>
                <a:latin typeface="+mn-ea"/>
                <a:sym typeface="Arial" panose="020B0604020202020204" pitchFamily="34" charset="0"/>
              </a:rPr>
              <a:t>“计划编号”</a:t>
            </a:r>
            <a:endParaRPr lang="en-US" altLang="zh-CN" kern="0" dirty="0">
              <a:solidFill>
                <a:srgbClr val="3C3C3C"/>
              </a:solidFill>
              <a:latin typeface="+mn-ea"/>
              <a:sym typeface="Arial" panose="020B0604020202020204" pitchFamily="34" charset="0"/>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2236510" cy="400110"/>
          </a:xfrm>
          <a:prstGeom prst="rect">
            <a:avLst/>
          </a:prstGeom>
        </p:spPr>
        <p:txBody>
          <a:bodyPr wrap="none">
            <a:spAutoFit/>
          </a:bodyPr>
          <a:lstStyle/>
          <a:p>
            <a:r>
              <a:rPr lang="zh-CN" altLang="en-US" sz="2000" b="1">
                <a:solidFill>
                  <a:srgbClr val="143C78"/>
                </a:solidFill>
                <a:latin typeface="+mn-ea"/>
              </a:rPr>
              <a:t>作废出口退税证明</a:t>
            </a:r>
            <a:endParaRPr lang="zh-CN" altLang="en-US" sz="2000" b="1" dirty="0">
              <a:solidFill>
                <a:srgbClr val="143C78"/>
              </a:solidFill>
              <a:latin typeface="+mn-ea"/>
            </a:endParaRPr>
          </a:p>
        </p:txBody>
      </p:sp>
      <p:sp>
        <p:nvSpPr>
          <p:cNvPr id="9" name="文本框 43"/>
          <p:cNvSpPr txBox="1"/>
          <p:nvPr/>
        </p:nvSpPr>
        <p:spPr>
          <a:xfrm>
            <a:off x="3196512" y="1042174"/>
            <a:ext cx="2693622" cy="276999"/>
          </a:xfrm>
          <a:prstGeom prst="rect">
            <a:avLst/>
          </a:prstGeom>
          <a:solidFill>
            <a:schemeClr val="bg1"/>
          </a:solidFill>
        </p:spPr>
        <p:txBody>
          <a:bodyPr wrap="square" lIns="0" tIns="0" rIns="0" bIns="0" rtlCol="0">
            <a:spAutoFit/>
          </a:bodyPr>
          <a:lstStyle/>
          <a:p>
            <a:pPr>
              <a:spcBef>
                <a:spcPct val="20000"/>
              </a:spcBef>
            </a:pPr>
            <a:r>
              <a:rPr lang="zh-CN" altLang="en-US">
                <a:solidFill>
                  <a:srgbClr val="FA6E00"/>
                </a:solidFill>
                <a:latin typeface="+mn-ea"/>
                <a:sym typeface="Arial" panose="020B0604020202020204" pitchFamily="34" charset="0"/>
              </a:rPr>
              <a:t>申报流程</a:t>
            </a:r>
            <a:endParaRPr lang="zh-CN" altLang="en-US" dirty="0">
              <a:solidFill>
                <a:srgbClr val="FA6E00"/>
              </a:solidFill>
              <a:latin typeface="+mn-ea"/>
              <a:sym typeface="Arial" panose="020B0604020202020204" pitchFamily="34" charset="0"/>
            </a:endParaRPr>
          </a:p>
        </p:txBody>
      </p:sp>
      <p:pic>
        <p:nvPicPr>
          <p:cNvPr id="11"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5581" y="1578704"/>
            <a:ext cx="10969106" cy="517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extBox 2"/>
          <p:cNvSpPr txBox="1"/>
          <p:nvPr/>
        </p:nvSpPr>
        <p:spPr>
          <a:xfrm>
            <a:off x="5643006" y="5430828"/>
            <a:ext cx="5974686" cy="1323439"/>
          </a:xfrm>
          <a:prstGeom prst="rect">
            <a:avLst/>
          </a:prstGeom>
          <a:solidFill>
            <a:schemeClr val="accent1">
              <a:lumMod val="60000"/>
              <a:lumOff val="40000"/>
            </a:schemeClr>
          </a:solidFill>
        </p:spPr>
        <p:txBody>
          <a:bodyPr wrap="square" rtlCol="0">
            <a:spAutoFit/>
          </a:bodyPr>
          <a:lstStyle/>
          <a:p>
            <a:r>
              <a:rPr lang="zh-CN" altLang="en-US" sz="1600" dirty="0"/>
              <a:t>出口企业需作废出口退（免）税有关证明的，应持相关资料向原出具证明的税务机关申请作废已出具证明税务机关通过系统作废已出具证明的电子数据，并在原出具的纸质证明全部联次上加盖“已作废”戳记，同时传递已作废证明的电子信息。使用证明的税务机关应根据已作废证明的电子信息进行相应的处理。</a:t>
            </a:r>
            <a:endParaRPr lang="zh-CN" altLang="en-US" sz="1600" dirty="0"/>
          </a:p>
        </p:txBody>
      </p:sp>
      <p:sp>
        <p:nvSpPr>
          <p:cNvPr id="12" name="矩形 11"/>
          <p:cNvSpPr/>
          <p:nvPr/>
        </p:nvSpPr>
        <p:spPr>
          <a:xfrm>
            <a:off x="3378035" y="1576341"/>
            <a:ext cx="6252982" cy="520816"/>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1026"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5581" y="1040020"/>
            <a:ext cx="11355805" cy="51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31" name="组合 30"/>
          <p:cNvGrpSpPr/>
          <p:nvPr/>
        </p:nvGrpSpPr>
        <p:grpSpPr>
          <a:xfrm>
            <a:off x="448491" y="901760"/>
            <a:ext cx="3272610" cy="5174512"/>
            <a:chOff x="308791" y="1073888"/>
            <a:chExt cx="3272610" cy="5174512"/>
          </a:xfrm>
        </p:grpSpPr>
        <p:sp>
          <p:nvSpPr>
            <p:cNvPr id="32" name="矩形 31"/>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33" name="矩形 32"/>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34" name="矩形 33"/>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数据采集</a:t>
            </a:r>
            <a:endParaRPr lang="zh-CN" altLang="en-US" sz="2000" b="1" dirty="0">
              <a:solidFill>
                <a:srgbClr val="143C78"/>
              </a:solidFill>
              <a:latin typeface="+mn-ea"/>
            </a:endParaRPr>
          </a:p>
        </p:txBody>
      </p:sp>
      <p:sp>
        <p:nvSpPr>
          <p:cNvPr id="35" name="文本框 43"/>
          <p:cNvSpPr txBox="1"/>
          <p:nvPr/>
        </p:nvSpPr>
        <p:spPr>
          <a:xfrm>
            <a:off x="549539" y="1517787"/>
            <a:ext cx="2942961" cy="1551194"/>
          </a:xfrm>
          <a:prstGeom prst="rect">
            <a:avLst/>
          </a:prstGeom>
          <a:noFill/>
        </p:spPr>
        <p:txBody>
          <a:bodyPr wrap="square" lIns="0" tIns="0" rIns="0" bIns="0" rtlCol="0">
            <a:spAutoFit/>
          </a:bodyPr>
          <a:lstStyle/>
          <a:p>
            <a:pPr>
              <a:spcBef>
                <a:spcPct val="20000"/>
              </a:spcBef>
            </a:pPr>
            <a:r>
              <a:rPr lang="zh-CN" altLang="en-US" sz="1600">
                <a:solidFill>
                  <a:srgbClr val="FA6E00"/>
                </a:solidFill>
                <a:latin typeface="+mn-ea"/>
                <a:sym typeface="Arial" panose="020B0604020202020204" pitchFamily="34" charset="0"/>
              </a:rPr>
              <a:t>申报数据采集</a:t>
            </a:r>
            <a:endParaRPr lang="en-US" altLang="zh-CN" sz="1600">
              <a:solidFill>
                <a:srgbClr val="FA6E00"/>
              </a:solidFill>
              <a:latin typeface="+mn-ea"/>
              <a:sym typeface="Arial" panose="020B0604020202020204" pitchFamily="34" charset="0"/>
            </a:endParaRPr>
          </a:p>
          <a:p>
            <a:pPr>
              <a:spcBef>
                <a:spcPct val="20000"/>
              </a:spcBef>
            </a:pPr>
            <a:r>
              <a:rPr lang="zh-CN" altLang="en-US" sz="1600" kern="0">
                <a:solidFill>
                  <a:srgbClr val="3C3C3C"/>
                </a:solidFill>
                <a:latin typeface="+mn-ea"/>
                <a:sym typeface="Arial" panose="020B0604020202020204" pitchFamily="34" charset="0"/>
              </a:rPr>
              <a:t>选择“明细数据采集”</a:t>
            </a:r>
            <a:r>
              <a:rPr lang="en-US" altLang="zh-CN" sz="1600" kern="0">
                <a:solidFill>
                  <a:srgbClr val="3C3C3C"/>
                </a:solidFill>
                <a:latin typeface="+mn-ea"/>
                <a:sym typeface="Arial" panose="020B0604020202020204" pitchFamily="34" charset="0"/>
              </a:rPr>
              <a:t> </a:t>
            </a:r>
            <a:r>
              <a:rPr lang="zh-CN" altLang="en-US" sz="1600" kern="0" dirty="0">
                <a:solidFill>
                  <a:srgbClr val="3C3C3C"/>
                </a:solidFill>
                <a:latin typeface="+mn-ea"/>
                <a:sym typeface="Arial" panose="020B0604020202020204" pitchFamily="34" charset="0"/>
              </a:rPr>
              <a:t>模块，点击“新建”按钮，输入相关数据，数据录入完成后，点击“保存”按钮。</a:t>
            </a:r>
            <a:endParaRPr lang="en-US" altLang="zh-CN" sz="1600" kern="0" dirty="0">
              <a:solidFill>
                <a:srgbClr val="3C3C3C"/>
              </a:solidFill>
              <a:latin typeface="+mn-ea"/>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721101" y="941117"/>
            <a:ext cx="8231413" cy="5156465"/>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5" name="组合 4"/>
          <p:cNvGrpSpPr/>
          <p:nvPr/>
        </p:nvGrpSpPr>
        <p:grpSpPr>
          <a:xfrm>
            <a:off x="448491" y="807077"/>
            <a:ext cx="3272610" cy="5269196"/>
            <a:chOff x="308791" y="1073888"/>
            <a:chExt cx="3272610" cy="5174513"/>
          </a:xfrm>
        </p:grpSpPr>
        <p:sp>
          <p:nvSpPr>
            <p:cNvPr id="6" name="矩形 5"/>
            <p:cNvSpPr/>
            <p:nvPr/>
          </p:nvSpPr>
          <p:spPr>
            <a:xfrm>
              <a:off x="308791" y="1073888"/>
              <a:ext cx="3272610" cy="5174513"/>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7" name="矩形 6"/>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8" name="矩形 7"/>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数据生成</a:t>
            </a:r>
            <a:endParaRPr lang="zh-CN" altLang="en-US" sz="2000" b="1" dirty="0">
              <a:solidFill>
                <a:srgbClr val="143C78"/>
              </a:solidFill>
              <a:latin typeface="+mn-ea"/>
            </a:endParaRPr>
          </a:p>
        </p:txBody>
      </p:sp>
      <p:sp>
        <p:nvSpPr>
          <p:cNvPr id="9" name="文本框 43"/>
          <p:cNvSpPr txBox="1"/>
          <p:nvPr/>
        </p:nvSpPr>
        <p:spPr>
          <a:xfrm>
            <a:off x="549539" y="1517787"/>
            <a:ext cx="2942961" cy="1797415"/>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申报</a:t>
            </a:r>
            <a:r>
              <a:rPr lang="zh-CN" altLang="en-US" sz="1600">
                <a:solidFill>
                  <a:srgbClr val="FA6E00"/>
                </a:solidFill>
                <a:latin typeface="+mn-ea"/>
                <a:sym typeface="Arial" panose="020B0604020202020204" pitchFamily="34" charset="0"/>
              </a:rPr>
              <a:t>数据生成</a:t>
            </a:r>
            <a:endParaRPr lang="en-US" altLang="zh-CN" sz="1600">
              <a:solidFill>
                <a:srgbClr val="FA6E00"/>
              </a:solidFill>
              <a:latin typeface="+mn-ea"/>
              <a:sym typeface="Arial" panose="020B0604020202020204" pitchFamily="34" charset="0"/>
            </a:endParaRPr>
          </a:p>
          <a:p>
            <a:pPr>
              <a:spcBef>
                <a:spcPct val="20000"/>
              </a:spcBef>
            </a:pPr>
            <a:r>
              <a:rPr lang="zh-CN" altLang="en-US" sz="1600" kern="0">
                <a:solidFill>
                  <a:srgbClr val="3C3C3C"/>
                </a:solidFill>
                <a:latin typeface="+mn-ea"/>
                <a:sym typeface="Arial" panose="020B0604020202020204" pitchFamily="34" charset="0"/>
              </a:rPr>
              <a:t>数据采集</a:t>
            </a:r>
            <a:r>
              <a:rPr lang="zh-CN" altLang="en-US" sz="1600" kern="0" dirty="0">
                <a:solidFill>
                  <a:srgbClr val="3C3C3C"/>
                </a:solidFill>
                <a:latin typeface="+mn-ea"/>
                <a:sym typeface="Arial" panose="020B0604020202020204" pitchFamily="34" charset="0"/>
              </a:rPr>
              <a:t>完成，进入“证明申请” 模块，点击“生成申报数据”按钮，根据弹窗提示确定“所属期”和“批次”后，点击“确认”按钮 。</a:t>
            </a:r>
            <a:endParaRPr lang="en-US" altLang="zh-CN" sz="1600" kern="0" dirty="0">
              <a:solidFill>
                <a:srgbClr val="3C3C3C"/>
              </a:solidFill>
              <a:latin typeface="+mn-ea"/>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721101" y="850742"/>
            <a:ext cx="8242299" cy="5181866"/>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5" name="组合 4"/>
          <p:cNvGrpSpPr/>
          <p:nvPr/>
        </p:nvGrpSpPr>
        <p:grpSpPr>
          <a:xfrm>
            <a:off x="448491" y="901760"/>
            <a:ext cx="3272610" cy="5174512"/>
            <a:chOff x="308791" y="1073888"/>
            <a:chExt cx="3272610" cy="5174512"/>
          </a:xfrm>
        </p:grpSpPr>
        <p:sp>
          <p:nvSpPr>
            <p:cNvPr id="6" name="矩形 5"/>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7" name="矩形 6"/>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8" name="矩形 7"/>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数据申报</a:t>
            </a:r>
            <a:endParaRPr lang="zh-CN" altLang="en-US" sz="2000" b="1" dirty="0">
              <a:solidFill>
                <a:srgbClr val="143C78"/>
              </a:solidFill>
              <a:latin typeface="+mn-ea"/>
            </a:endParaRPr>
          </a:p>
        </p:txBody>
      </p:sp>
      <p:sp>
        <p:nvSpPr>
          <p:cNvPr id="9" name="文本框 43"/>
          <p:cNvSpPr txBox="1"/>
          <p:nvPr/>
        </p:nvSpPr>
        <p:spPr>
          <a:xfrm>
            <a:off x="549539" y="1517787"/>
            <a:ext cx="2942961" cy="2142125"/>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数据</a:t>
            </a:r>
            <a:r>
              <a:rPr lang="zh-CN" altLang="en-US" sz="1600">
                <a:solidFill>
                  <a:srgbClr val="FA6E00"/>
                </a:solidFill>
                <a:latin typeface="+mn-ea"/>
                <a:sym typeface="Arial" panose="020B0604020202020204" pitchFamily="34" charset="0"/>
              </a:rPr>
              <a:t>自检</a:t>
            </a:r>
            <a:endParaRPr lang="en-US" altLang="zh-CN" sz="1600">
              <a:solidFill>
                <a:srgbClr val="FA6E00"/>
              </a:solidFill>
              <a:latin typeface="+mn-ea"/>
              <a:sym typeface="Arial" panose="020B0604020202020204" pitchFamily="34" charset="0"/>
            </a:endParaRPr>
          </a:p>
          <a:p>
            <a:pPr>
              <a:spcBef>
                <a:spcPct val="20000"/>
              </a:spcBef>
            </a:pPr>
            <a:r>
              <a:rPr lang="zh-CN" altLang="en-US" sz="1600" kern="0">
                <a:solidFill>
                  <a:srgbClr val="3C3C3C"/>
                </a:solidFill>
                <a:latin typeface="+mn-ea"/>
                <a:sym typeface="Arial" panose="020B0604020202020204" pitchFamily="34" charset="0"/>
              </a:rPr>
              <a:t>数据</a:t>
            </a:r>
            <a:r>
              <a:rPr lang="zh-CN" altLang="en-US" sz="1600" kern="0" dirty="0">
                <a:solidFill>
                  <a:srgbClr val="3C3C3C"/>
                </a:solidFill>
                <a:latin typeface="+mn-ea"/>
                <a:sym typeface="Arial" panose="020B0604020202020204" pitchFamily="34" charset="0"/>
              </a:rPr>
              <a:t>生成后，勾选生成的数据 ，点击“数据自检” ，并查看自检结果，根据疑点提示进行数据修改。</a:t>
            </a:r>
            <a:endParaRPr lang="en-US" altLang="zh-CN" sz="1600" kern="0" dirty="0">
              <a:solidFill>
                <a:srgbClr val="3C3C3C"/>
              </a:solidFill>
              <a:latin typeface="+mn-ea"/>
              <a:sym typeface="Arial" panose="020B0604020202020204" pitchFamily="34" charset="0"/>
            </a:endParaRPr>
          </a:p>
          <a:p>
            <a:pPr>
              <a:spcBef>
                <a:spcPct val="20000"/>
              </a:spcBef>
            </a:pPr>
            <a:endParaRPr lang="en-US" altLang="zh-CN" sz="1600" kern="0" dirty="0">
              <a:solidFill>
                <a:srgbClr val="3C3C3C"/>
              </a:solidFill>
              <a:latin typeface="+mn-ea"/>
              <a:sym typeface="Arial" panose="020B0604020202020204" pitchFamily="34" charset="0"/>
            </a:endParaRPr>
          </a:p>
          <a:p>
            <a:pPr>
              <a:spcBef>
                <a:spcPct val="20000"/>
              </a:spcBef>
            </a:pPr>
            <a:endParaRPr lang="en-US" altLang="zh-CN" sz="1600" kern="0" dirty="0">
              <a:solidFill>
                <a:srgbClr val="3C3C3C"/>
              </a:solidFill>
              <a:latin typeface="+mn-ea"/>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721101" y="880450"/>
            <a:ext cx="8274956" cy="5181866"/>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5" name="组合 4"/>
          <p:cNvGrpSpPr/>
          <p:nvPr/>
        </p:nvGrpSpPr>
        <p:grpSpPr>
          <a:xfrm>
            <a:off x="448491" y="901760"/>
            <a:ext cx="3272610" cy="5174512"/>
            <a:chOff x="308791" y="1073888"/>
            <a:chExt cx="3272610" cy="5174512"/>
          </a:xfrm>
        </p:grpSpPr>
        <p:sp>
          <p:nvSpPr>
            <p:cNvPr id="6" name="矩形 5"/>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7" name="矩形 6"/>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8" name="矩形 7"/>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数据申报</a:t>
            </a:r>
            <a:endParaRPr lang="zh-CN" altLang="en-US" sz="2000" b="1" dirty="0">
              <a:solidFill>
                <a:srgbClr val="143C78"/>
              </a:solidFill>
              <a:latin typeface="+mn-ea"/>
            </a:endParaRPr>
          </a:p>
        </p:txBody>
      </p:sp>
      <p:sp>
        <p:nvSpPr>
          <p:cNvPr id="9" name="文本框 43"/>
          <p:cNvSpPr txBox="1"/>
          <p:nvPr/>
        </p:nvSpPr>
        <p:spPr>
          <a:xfrm>
            <a:off x="549539" y="1517787"/>
            <a:ext cx="2942961" cy="1895904"/>
          </a:xfrm>
          <a:prstGeom prst="rect">
            <a:avLst/>
          </a:prstGeom>
          <a:noFill/>
        </p:spPr>
        <p:txBody>
          <a:bodyPr wrap="square" lIns="0" tIns="0" rIns="0" bIns="0" rtlCol="0">
            <a:spAutoFit/>
          </a:bodyPr>
          <a:lstStyle/>
          <a:p>
            <a:pPr>
              <a:spcBef>
                <a:spcPct val="20000"/>
              </a:spcBef>
            </a:pPr>
            <a:r>
              <a:rPr lang="zh-CN" altLang="en-US" sz="1600">
                <a:solidFill>
                  <a:srgbClr val="FA6E00"/>
                </a:solidFill>
                <a:latin typeface="+mn-ea"/>
                <a:sym typeface="Arial" panose="020B0604020202020204" pitchFamily="34" charset="0"/>
              </a:rPr>
              <a:t>资料上传</a:t>
            </a:r>
            <a:endParaRPr lang="en-US" altLang="zh-CN" sz="1600">
              <a:solidFill>
                <a:srgbClr val="FA6E00"/>
              </a:solidFill>
              <a:latin typeface="+mn-ea"/>
              <a:sym typeface="Arial" panose="020B0604020202020204" pitchFamily="34" charset="0"/>
            </a:endParaRPr>
          </a:p>
          <a:p>
            <a:pPr>
              <a:spcBef>
                <a:spcPct val="20000"/>
              </a:spcBef>
            </a:pPr>
            <a:r>
              <a:rPr lang="zh-CN" altLang="en-US" sz="1600" kern="0">
                <a:solidFill>
                  <a:srgbClr val="3C3C3C"/>
                </a:solidFill>
                <a:latin typeface="+mn-ea"/>
                <a:sym typeface="Arial" panose="020B0604020202020204" pitchFamily="34" charset="0"/>
              </a:rPr>
              <a:t>点击“资料上传” ，根据要求可上传相关资料。</a:t>
            </a:r>
            <a:endParaRPr lang="en-US" altLang="zh-CN" sz="1600" kern="0" dirty="0">
              <a:solidFill>
                <a:srgbClr val="3C3C3C"/>
              </a:solidFill>
              <a:latin typeface="+mn-ea"/>
              <a:sym typeface="Arial" panose="020B0604020202020204" pitchFamily="34" charset="0"/>
            </a:endParaRPr>
          </a:p>
          <a:p>
            <a:pPr>
              <a:spcBef>
                <a:spcPct val="20000"/>
              </a:spcBef>
            </a:pPr>
            <a:endParaRPr lang="en-US" altLang="zh-CN" sz="1600" kern="0" dirty="0">
              <a:solidFill>
                <a:srgbClr val="3C3C3C"/>
              </a:solidFill>
              <a:latin typeface="+mn-ea"/>
              <a:sym typeface="Arial" panose="020B0604020202020204" pitchFamily="34" charset="0"/>
            </a:endParaRPr>
          </a:p>
          <a:p>
            <a:pPr>
              <a:spcBef>
                <a:spcPct val="20000"/>
              </a:spcBef>
            </a:pPr>
            <a:endParaRPr lang="en-US" altLang="zh-CN" sz="1600" kern="0" dirty="0">
              <a:solidFill>
                <a:srgbClr val="3C3C3C"/>
              </a:solidFill>
              <a:latin typeface="+mn-ea"/>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4" name="图片 3"/>
          <p:cNvPicPr>
            <a:picLocks noChangeAspect="1"/>
          </p:cNvPicPr>
          <p:nvPr/>
        </p:nvPicPr>
        <p:blipFill>
          <a:blip r:embed="rId1"/>
          <a:stretch>
            <a:fillRect/>
          </a:stretch>
        </p:blipFill>
        <p:spPr>
          <a:xfrm>
            <a:off x="3721101" y="880450"/>
            <a:ext cx="8274956" cy="5251720"/>
          </a:xfrm>
          <a:prstGeom prst="rect">
            <a:avLst/>
          </a:prstGeom>
        </p:spPr>
      </p:pic>
      <p:pic>
        <p:nvPicPr>
          <p:cNvPr id="11" name="图片 10"/>
          <p:cNvPicPr>
            <a:picLocks noChangeAspect="1"/>
          </p:cNvPicPr>
          <p:nvPr/>
        </p:nvPicPr>
        <p:blipFill>
          <a:blip r:embed="rId2"/>
          <a:stretch>
            <a:fillRect/>
          </a:stretch>
        </p:blipFill>
        <p:spPr>
          <a:xfrm>
            <a:off x="3721101" y="901761"/>
            <a:ext cx="8274956" cy="519582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6" name="组合 5"/>
          <p:cNvGrpSpPr/>
          <p:nvPr/>
        </p:nvGrpSpPr>
        <p:grpSpPr>
          <a:xfrm>
            <a:off x="448491" y="901760"/>
            <a:ext cx="3272610" cy="5174512"/>
            <a:chOff x="308791" y="1073888"/>
            <a:chExt cx="3272610" cy="5174512"/>
          </a:xfrm>
        </p:grpSpPr>
        <p:sp>
          <p:nvSpPr>
            <p:cNvPr id="7" name="矩形 6"/>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8" name="矩形 7"/>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9" name="矩形 8"/>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数据申报</a:t>
            </a:r>
            <a:endParaRPr lang="zh-CN" altLang="en-US" sz="2000" b="1" dirty="0">
              <a:solidFill>
                <a:srgbClr val="143C78"/>
              </a:solidFill>
              <a:latin typeface="+mn-ea"/>
            </a:endParaRPr>
          </a:p>
        </p:txBody>
      </p:sp>
      <p:sp>
        <p:nvSpPr>
          <p:cNvPr id="10" name="文本框 43"/>
          <p:cNvSpPr txBox="1"/>
          <p:nvPr/>
        </p:nvSpPr>
        <p:spPr>
          <a:xfrm>
            <a:off x="549539" y="1517787"/>
            <a:ext cx="2942961" cy="1551194"/>
          </a:xfrm>
          <a:prstGeom prst="rect">
            <a:avLst/>
          </a:prstGeom>
          <a:noFill/>
        </p:spPr>
        <p:txBody>
          <a:bodyPr wrap="square" lIns="0" tIns="0" rIns="0" bIns="0" rtlCol="0">
            <a:spAutoFit/>
          </a:bodyPr>
          <a:lstStyle/>
          <a:p>
            <a:pPr>
              <a:spcBef>
                <a:spcPct val="20000"/>
              </a:spcBef>
            </a:pPr>
            <a:r>
              <a:rPr lang="zh-CN" altLang="en-US" sz="1600">
                <a:solidFill>
                  <a:srgbClr val="FA6E00"/>
                </a:solidFill>
                <a:latin typeface="+mn-ea"/>
                <a:sym typeface="Arial" panose="020B0604020202020204" pitchFamily="34" charset="0"/>
              </a:rPr>
              <a:t>正式申报</a:t>
            </a:r>
            <a:endParaRPr lang="en-US" altLang="zh-CN" sz="1600" dirty="0">
              <a:solidFill>
                <a:srgbClr val="FA6E00"/>
              </a:solidFill>
              <a:latin typeface="+mn-ea"/>
              <a:sym typeface="Arial" panose="020B0604020202020204" pitchFamily="34" charset="0"/>
            </a:endParaRPr>
          </a:p>
          <a:p>
            <a:pPr>
              <a:spcBef>
                <a:spcPct val="20000"/>
              </a:spcBef>
            </a:pPr>
            <a:r>
              <a:rPr lang="zh-CN" altLang="en-US" sz="1600" kern="0" dirty="0">
                <a:solidFill>
                  <a:srgbClr val="3C3C3C"/>
                </a:solidFill>
                <a:latin typeface="+mn-ea"/>
              </a:rPr>
              <a:t>自检后，在没有疑点或者没有不可挑过疑点的情况下，点击</a:t>
            </a:r>
            <a:r>
              <a:rPr lang="zh-CN" altLang="en-US" sz="1600" kern="0">
                <a:solidFill>
                  <a:srgbClr val="3C3C3C"/>
                </a:solidFill>
                <a:latin typeface="+mn-ea"/>
              </a:rPr>
              <a:t>“证明申请”，可以</a:t>
            </a:r>
            <a:r>
              <a:rPr lang="zh-CN" altLang="en-US" sz="1600" kern="0" dirty="0">
                <a:solidFill>
                  <a:srgbClr val="3C3C3C"/>
                </a:solidFill>
                <a:latin typeface="+mn-ea"/>
              </a:rPr>
              <a:t>将数据转为正式申报。</a:t>
            </a:r>
            <a:endParaRPr lang="en-US" altLang="zh-CN" sz="1600" kern="0" dirty="0">
              <a:solidFill>
                <a:srgbClr val="3C3C3C"/>
              </a:solidFill>
              <a:latin typeface="+mn-ea"/>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686631" y="880450"/>
            <a:ext cx="8265883" cy="5251720"/>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5" name="组合 4"/>
          <p:cNvGrpSpPr/>
          <p:nvPr/>
        </p:nvGrpSpPr>
        <p:grpSpPr>
          <a:xfrm>
            <a:off x="412321" y="954674"/>
            <a:ext cx="3480410" cy="5174512"/>
            <a:chOff x="308791" y="1073888"/>
            <a:chExt cx="3272610" cy="5174512"/>
          </a:xfrm>
        </p:grpSpPr>
        <p:sp>
          <p:nvSpPr>
            <p:cNvPr id="6" name="矩形 5"/>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7" name="矩形 6"/>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8" name="矩形 7"/>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报表打印</a:t>
            </a:r>
            <a:endParaRPr lang="zh-CN" altLang="en-US" sz="2000" b="1" dirty="0">
              <a:solidFill>
                <a:srgbClr val="143C78"/>
              </a:solidFill>
              <a:latin typeface="+mn-ea"/>
            </a:endParaRPr>
          </a:p>
        </p:txBody>
      </p:sp>
      <p:sp>
        <p:nvSpPr>
          <p:cNvPr id="9" name="文本框 43"/>
          <p:cNvSpPr txBox="1"/>
          <p:nvPr/>
        </p:nvSpPr>
        <p:spPr>
          <a:xfrm>
            <a:off x="549539" y="1517787"/>
            <a:ext cx="2942961" cy="1304973"/>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打印</a:t>
            </a:r>
            <a:r>
              <a:rPr lang="zh-CN" altLang="en-US" sz="1600">
                <a:solidFill>
                  <a:srgbClr val="FA6E00"/>
                </a:solidFill>
                <a:latin typeface="+mn-ea"/>
                <a:sym typeface="Arial" panose="020B0604020202020204" pitchFamily="34" charset="0"/>
              </a:rPr>
              <a:t>申报数据</a:t>
            </a:r>
            <a:endParaRPr lang="en-US" altLang="zh-CN" sz="1600" dirty="0">
              <a:solidFill>
                <a:srgbClr val="FA6E00"/>
              </a:solidFill>
              <a:latin typeface="+mn-ea"/>
              <a:sym typeface="Arial" panose="020B0604020202020204" pitchFamily="34" charset="0"/>
            </a:endParaRPr>
          </a:p>
          <a:p>
            <a:pPr>
              <a:spcBef>
                <a:spcPct val="20000"/>
              </a:spcBef>
            </a:pPr>
            <a:r>
              <a:rPr lang="zh-CN" altLang="en-US" sz="1600" kern="0">
                <a:solidFill>
                  <a:srgbClr val="3C3C3C"/>
                </a:solidFill>
                <a:latin typeface="+mn-ea"/>
                <a:sym typeface="Arial" panose="020B0604020202020204" pitchFamily="34" charset="0"/>
              </a:rPr>
              <a:t>点击“打印报表下载” </a:t>
            </a:r>
            <a:r>
              <a:rPr lang="zh-CN" altLang="en-US" sz="1600" kern="0" dirty="0">
                <a:solidFill>
                  <a:srgbClr val="3C3C3C"/>
                </a:solidFill>
                <a:latin typeface="+mn-ea"/>
                <a:sym typeface="Arial" panose="020B0604020202020204" pitchFamily="34" charset="0"/>
              </a:rPr>
              <a:t>，下载申报报表后进行打印。</a:t>
            </a:r>
            <a:endParaRPr lang="en-US" altLang="zh-CN" sz="1600" kern="0" dirty="0">
              <a:solidFill>
                <a:srgbClr val="3C3C3C"/>
              </a:solidFill>
              <a:latin typeface="+mn-ea"/>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892731" y="980619"/>
            <a:ext cx="8059783" cy="525172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矩形标注 190"/>
          <p:cNvSpPr/>
          <p:nvPr/>
        </p:nvSpPr>
        <p:spPr>
          <a:xfrm>
            <a:off x="9153778" y="1997858"/>
            <a:ext cx="2609677" cy="4023431"/>
          </a:xfrm>
          <a:prstGeom prst="wedgeRectCallout">
            <a:avLst>
              <a:gd name="adj1" fmla="val -72333"/>
              <a:gd name="adj2" fmla="val 19715"/>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zh-CN" altLang="en-US" sz="2400"/>
          </a:p>
        </p:txBody>
      </p:sp>
      <p:sp>
        <p:nvSpPr>
          <p:cNvPr id="192" name="TextBox 105"/>
          <p:cNvSpPr txBox="1"/>
          <p:nvPr/>
        </p:nvSpPr>
        <p:spPr>
          <a:xfrm>
            <a:off x="9385561" y="2181860"/>
            <a:ext cx="2208245" cy="2308308"/>
          </a:xfrm>
          <a:prstGeom prst="rect">
            <a:avLst/>
          </a:prstGeom>
          <a:noFill/>
        </p:spPr>
        <p:txBody>
          <a:bodyPr wrap="square" lIns="91423" tIns="45712" rIns="91423" bIns="45712" rtlCol="0">
            <a:spAutoFit/>
          </a:bodyPr>
          <a:lstStyle/>
          <a:p>
            <a:pPr algn="just">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在“我要办税”下“出口退税管理”功能模块内，可以办理出口退（免）税企业资格</a:t>
            </a:r>
            <a:r>
              <a:rPr lang="zh-CN" altLang="en-US" sz="1600" b="1">
                <a:solidFill>
                  <a:schemeClr val="bg1"/>
                </a:solidFill>
                <a:latin typeface="微软雅黑" panose="020B0503020204020204" pitchFamily="34" charset="-122"/>
                <a:ea typeface="微软雅黑" panose="020B0503020204020204" pitchFamily="34" charset="-122"/>
              </a:rPr>
              <a:t>信息报告业务</a:t>
            </a:r>
            <a:r>
              <a:rPr lang="zh-CN" altLang="en-US" sz="1600" b="1" dirty="0">
                <a:solidFill>
                  <a:schemeClr val="bg1"/>
                </a:solidFill>
                <a:latin typeface="微软雅黑" panose="020B0503020204020204" pitchFamily="34" charset="-122"/>
                <a:ea typeface="微软雅黑" panose="020B0503020204020204" pitchFamily="34" charset="-122"/>
              </a:rPr>
              <a:t>功能。</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nvGrpSpPr>
          <p:cNvPr id="83" name="组合 82"/>
          <p:cNvGrpSpPr/>
          <p:nvPr/>
        </p:nvGrpSpPr>
        <p:grpSpPr>
          <a:xfrm>
            <a:off x="405581" y="357230"/>
            <a:ext cx="5801230" cy="523220"/>
            <a:chOff x="453206" y="414380"/>
            <a:chExt cx="5801230" cy="523220"/>
          </a:xfrm>
        </p:grpSpPr>
        <p:sp>
          <p:nvSpPr>
            <p:cNvPr id="84" name="文本框 83"/>
            <p:cNvSpPr txBox="1"/>
            <p:nvPr/>
          </p:nvSpPr>
          <p:spPr>
            <a:xfrm>
              <a:off x="683680" y="414380"/>
              <a:ext cx="5570756"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出口退（免）税企业资格信息报告</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9" name="图片 8"/>
          <p:cNvPicPr>
            <a:picLocks noChangeAspect="1"/>
          </p:cNvPicPr>
          <p:nvPr/>
        </p:nvPicPr>
        <p:blipFill>
          <a:blip r:embed="rId1"/>
          <a:stretch>
            <a:fillRect/>
          </a:stretch>
        </p:blipFill>
        <p:spPr>
          <a:xfrm>
            <a:off x="405581" y="1425903"/>
            <a:ext cx="8074390" cy="4877051"/>
          </a:xfrm>
          <a:prstGeom prst="rect">
            <a:avLst/>
          </a:prstGeom>
        </p:spPr>
      </p:pic>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1851431" cy="523220"/>
            <a:chOff x="453206" y="414380"/>
            <a:chExt cx="1851431" cy="523220"/>
          </a:xfrm>
        </p:grpSpPr>
        <p:sp>
          <p:nvSpPr>
            <p:cNvPr id="84" name="文本框 83"/>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证明开具</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29" name="组合 28"/>
          <p:cNvGrpSpPr/>
          <p:nvPr/>
        </p:nvGrpSpPr>
        <p:grpSpPr>
          <a:xfrm>
            <a:off x="448491" y="901760"/>
            <a:ext cx="3272610" cy="5174512"/>
            <a:chOff x="308791" y="1073888"/>
            <a:chExt cx="3272610" cy="5174512"/>
          </a:xfrm>
        </p:grpSpPr>
        <p:sp>
          <p:nvSpPr>
            <p:cNvPr id="30" name="矩形 29"/>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dirty="0">
                  <a:latin typeface="Arial" panose="020B0604020202020204"/>
                  <a:ea typeface="微软雅黑" panose="020B0503020204020204" pitchFamily="34" charset="-122"/>
                  <a:sym typeface="Arial" panose="020B0604020202020204"/>
                </a:rPr>
                <a:t> </a:t>
              </a:r>
              <a:endParaRPr lang="zh-CN" altLang="en-US" dirty="0">
                <a:latin typeface="Arial" panose="020B0604020202020204"/>
                <a:ea typeface="微软雅黑" panose="020B0503020204020204" pitchFamily="34" charset="-122"/>
                <a:sym typeface="Arial" panose="020B0604020202020204"/>
              </a:endParaRPr>
            </a:p>
          </p:txBody>
        </p:sp>
        <p:sp>
          <p:nvSpPr>
            <p:cNvPr id="31" name="矩形 30"/>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32" name="矩形 31"/>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证明开具</a:t>
            </a:r>
            <a:endParaRPr lang="zh-CN" altLang="en-US" sz="2000" b="1" dirty="0">
              <a:solidFill>
                <a:srgbClr val="143C78"/>
              </a:solidFill>
              <a:latin typeface="+mn-ea"/>
            </a:endParaRPr>
          </a:p>
        </p:txBody>
      </p:sp>
      <p:sp>
        <p:nvSpPr>
          <p:cNvPr id="33" name="文本框 43"/>
          <p:cNvSpPr txBox="1"/>
          <p:nvPr/>
        </p:nvSpPr>
        <p:spPr>
          <a:xfrm>
            <a:off x="549539" y="1517787"/>
            <a:ext cx="2942961" cy="4592026"/>
          </a:xfrm>
          <a:prstGeom prst="rect">
            <a:avLst/>
          </a:prstGeom>
          <a:solidFill>
            <a:schemeClr val="accent5">
              <a:lumMod val="20000"/>
              <a:lumOff val="80000"/>
            </a:schemeClr>
          </a:solidFill>
        </p:spPr>
        <p:txBody>
          <a:bodyPr wrap="square" lIns="0" tIns="0" rIns="0" bIns="0" rtlCol="0">
            <a:spAutoFit/>
          </a:bodyPr>
          <a:lstStyle/>
          <a:p>
            <a:pPr>
              <a:spcBef>
                <a:spcPct val="20000"/>
              </a:spcBef>
            </a:pPr>
            <a:r>
              <a:rPr lang="zh-CN" altLang="en-US" sz="1600">
                <a:solidFill>
                  <a:srgbClr val="FA6E00"/>
                </a:solidFill>
                <a:latin typeface="+mn-ea"/>
              </a:rPr>
              <a:t>申报</a:t>
            </a:r>
            <a:r>
              <a:rPr lang="zh-CN" altLang="en-US" sz="1600" dirty="0">
                <a:solidFill>
                  <a:srgbClr val="FA6E00"/>
                </a:solidFill>
                <a:latin typeface="+mn-ea"/>
              </a:rPr>
              <a:t>结果查询</a:t>
            </a:r>
            <a:endParaRPr lang="en-US" altLang="zh-CN" sz="1600" dirty="0">
              <a:latin typeface="+mn-ea"/>
            </a:endParaRPr>
          </a:p>
          <a:p>
            <a:pPr>
              <a:spcBef>
                <a:spcPct val="20000"/>
              </a:spcBef>
            </a:pPr>
            <a:r>
              <a:rPr lang="zh-CN" altLang="en-US" sz="1600" dirty="0">
                <a:latin typeface="+mn-ea"/>
              </a:rPr>
              <a:t>证明申报</a:t>
            </a:r>
            <a:r>
              <a:rPr lang="en-US" altLang="zh-CN" sz="1600" dirty="0">
                <a:latin typeface="+mn-ea"/>
              </a:rPr>
              <a:t>-</a:t>
            </a:r>
            <a:r>
              <a:rPr lang="zh-CN" altLang="en-US" sz="1600" dirty="0">
                <a:latin typeface="+mn-ea"/>
              </a:rPr>
              <a:t>证明开具页面，查看数据正式申报后的审核状态。</a:t>
            </a:r>
            <a:endParaRPr lang="en-US" altLang="zh-CN" sz="1600" dirty="0">
              <a:latin typeface="+mn-ea"/>
            </a:endParaRPr>
          </a:p>
          <a:p>
            <a:pPr>
              <a:spcBef>
                <a:spcPct val="20000"/>
              </a:spcBef>
            </a:pPr>
            <a:endParaRPr lang="en-US" altLang="zh-CN" sz="1600" dirty="0">
              <a:latin typeface="+mn-ea"/>
            </a:endParaRPr>
          </a:p>
          <a:p>
            <a:pPr>
              <a:spcBef>
                <a:spcPct val="20000"/>
              </a:spcBef>
            </a:pPr>
            <a:r>
              <a:rPr lang="zh-CN" altLang="en-US" sz="1600" dirty="0">
                <a:latin typeface="+mn-ea"/>
              </a:rPr>
              <a:t>审核状态显示为“成功”；</a:t>
            </a:r>
            <a:endParaRPr lang="en-US" altLang="zh-CN" sz="1600" dirty="0">
              <a:latin typeface="+mn-ea"/>
            </a:endParaRPr>
          </a:p>
          <a:p>
            <a:pPr>
              <a:spcBef>
                <a:spcPct val="20000"/>
              </a:spcBef>
            </a:pPr>
            <a:r>
              <a:rPr lang="zh-CN" altLang="en-US" sz="1600" dirty="0">
                <a:latin typeface="+mn-ea"/>
              </a:rPr>
              <a:t>审核流程信息显示为“申报数据已接收，请尽快提交纸质资料”；</a:t>
            </a:r>
            <a:endParaRPr lang="en-US" altLang="zh-CN" sz="1600" dirty="0">
              <a:latin typeface="+mn-ea"/>
            </a:endParaRPr>
          </a:p>
          <a:p>
            <a:pPr>
              <a:spcBef>
                <a:spcPct val="20000"/>
              </a:spcBef>
            </a:pPr>
            <a:r>
              <a:rPr lang="zh-CN" altLang="en-US" sz="1600" dirty="0">
                <a:latin typeface="+mn-ea"/>
              </a:rPr>
              <a:t>则说明数据已经正式审核通过。</a:t>
            </a:r>
            <a:endParaRPr lang="en-US" altLang="zh-CN" sz="1600" dirty="0">
              <a:latin typeface="+mn-ea"/>
            </a:endParaRPr>
          </a:p>
          <a:p>
            <a:pPr>
              <a:spcBef>
                <a:spcPct val="20000"/>
              </a:spcBef>
            </a:pPr>
            <a:r>
              <a:rPr lang="zh-CN" altLang="en-US" sz="1600" dirty="0">
                <a:latin typeface="+mn-ea"/>
              </a:rPr>
              <a:t>税务事项通知书可查看税局受理结果。</a:t>
            </a:r>
            <a:endParaRPr lang="en-US" altLang="zh-CN" sz="1600" dirty="0">
              <a:latin typeface="+mn-ea"/>
            </a:endParaRPr>
          </a:p>
          <a:p>
            <a:pPr>
              <a:spcBef>
                <a:spcPct val="20000"/>
              </a:spcBef>
            </a:pPr>
            <a:r>
              <a:rPr lang="zh-CN" altLang="en-US" sz="1600" dirty="0">
                <a:latin typeface="+mn-ea"/>
              </a:rPr>
              <a:t>证明文书开具可下载税局端上传带公章的报表。</a:t>
            </a:r>
            <a:endParaRPr lang="en-US" altLang="zh-CN" sz="1600" dirty="0">
              <a:latin typeface="+mn-ea"/>
            </a:endParaRPr>
          </a:p>
          <a:p>
            <a:pPr>
              <a:spcBef>
                <a:spcPct val="20000"/>
              </a:spcBef>
            </a:pPr>
            <a:endParaRPr lang="en-US" altLang="zh-CN" sz="1400" dirty="0">
              <a:latin typeface="+mn-ea"/>
            </a:endParaRPr>
          </a:p>
          <a:p>
            <a:pPr>
              <a:spcBef>
                <a:spcPct val="20000"/>
              </a:spcBef>
            </a:pPr>
            <a:endParaRPr lang="en-US" altLang="zh-CN" sz="1400" dirty="0">
              <a:latin typeface="+mn-ea"/>
            </a:endParaRPr>
          </a:p>
          <a:p>
            <a:pPr>
              <a:spcBef>
                <a:spcPct val="20000"/>
              </a:spcBef>
            </a:pPr>
            <a:endParaRPr lang="en-US" altLang="zh-CN" sz="1400" dirty="0">
              <a:latin typeface="+mn-ea"/>
            </a:endParaRPr>
          </a:p>
          <a:p>
            <a:pPr>
              <a:spcBef>
                <a:spcPct val="20000"/>
              </a:spcBef>
            </a:pPr>
            <a:endParaRPr lang="en-US" altLang="zh-CN" sz="1400" dirty="0">
              <a:latin typeface="+mn-ea"/>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721101" y="928416"/>
            <a:ext cx="8285842" cy="5169166"/>
          </a:xfrm>
          <a:prstGeom prst="rect">
            <a:avLst/>
          </a:prstGeom>
        </p:spPr>
      </p:pic>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 name="Group 39"/>
          <p:cNvGrpSpPr/>
          <p:nvPr/>
        </p:nvGrpSpPr>
        <p:grpSpPr>
          <a:xfrm>
            <a:off x="1148362" y="1556951"/>
            <a:ext cx="4597624" cy="4751774"/>
            <a:chOff x="849666" y="1269514"/>
            <a:chExt cx="4597624" cy="4751774"/>
          </a:xfrm>
        </p:grpSpPr>
        <p:sp>
          <p:nvSpPr>
            <p:cNvPr id="35" name="Arc 5"/>
            <p:cNvSpPr/>
            <p:nvPr/>
          </p:nvSpPr>
          <p:spPr>
            <a:xfrm>
              <a:off x="849666" y="1433424"/>
              <a:ext cx="4587864" cy="4587864"/>
            </a:xfrm>
            <a:prstGeom prst="arc">
              <a:avLst>
                <a:gd name="adj1" fmla="val 20230496"/>
                <a:gd name="adj2" fmla="val 21370915"/>
              </a:avLst>
            </a:prstGeom>
            <a:noFill/>
            <a:ln w="28575" cap="rnd" cmpd="sng" algn="ctr">
              <a:solidFill>
                <a:srgbClr val="44546A"/>
              </a:solidFill>
              <a:prstDash val="solid"/>
              <a:rou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6" name="Arc 6"/>
            <p:cNvSpPr/>
            <p:nvPr/>
          </p:nvSpPr>
          <p:spPr>
            <a:xfrm>
              <a:off x="859426" y="1433424"/>
              <a:ext cx="4587864" cy="4587864"/>
            </a:xfrm>
            <a:prstGeom prst="arc">
              <a:avLst>
                <a:gd name="adj1" fmla="val 43325"/>
                <a:gd name="adj2" fmla="val 3696807"/>
              </a:avLst>
            </a:prstGeom>
            <a:noFill/>
            <a:ln w="28575" cap="rnd" cmpd="sng" algn="ctr">
              <a:solidFill>
                <a:srgbClr val="FF9900"/>
              </a:solidFill>
              <a:prstDash val="solid"/>
              <a:rou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7" name="Oval 7"/>
            <p:cNvSpPr/>
            <p:nvPr/>
          </p:nvSpPr>
          <p:spPr>
            <a:xfrm>
              <a:off x="1155689" y="1729688"/>
              <a:ext cx="3995334" cy="3995334"/>
            </a:xfrm>
            <a:prstGeom prst="ellipse">
              <a:avLst/>
            </a:prstGeom>
            <a:solidFill>
              <a:srgbClr val="FF9900"/>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8" name="Oval 8"/>
            <p:cNvSpPr/>
            <p:nvPr/>
          </p:nvSpPr>
          <p:spPr>
            <a:xfrm>
              <a:off x="1511761" y="2085760"/>
              <a:ext cx="3283189" cy="3283189"/>
            </a:xfrm>
            <a:prstGeom prst="ellipse">
              <a:avLst/>
            </a:prstGeom>
            <a:solidFill>
              <a:srgbClr val="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39" name="Oval 9"/>
            <p:cNvSpPr/>
            <p:nvPr/>
          </p:nvSpPr>
          <p:spPr>
            <a:xfrm>
              <a:off x="1871473" y="2445471"/>
              <a:ext cx="2563766" cy="2563767"/>
            </a:xfrm>
            <a:prstGeom prst="ellipse">
              <a:avLst/>
            </a:prstGeom>
            <a:solidFill>
              <a:srgbClr val="44546A"/>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0" name="Oval 10"/>
            <p:cNvSpPr/>
            <p:nvPr/>
          </p:nvSpPr>
          <p:spPr>
            <a:xfrm>
              <a:off x="2172453" y="2759926"/>
              <a:ext cx="1934857" cy="1934857"/>
            </a:xfrm>
            <a:prstGeom prst="ellipse">
              <a:avLst/>
            </a:prstGeom>
            <a:solidFill>
              <a:srgbClr val="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1" name="Oval 11"/>
            <p:cNvSpPr/>
            <p:nvPr/>
          </p:nvSpPr>
          <p:spPr>
            <a:xfrm>
              <a:off x="2437092" y="3024566"/>
              <a:ext cx="1405578" cy="1405578"/>
            </a:xfrm>
            <a:prstGeom prst="ellipse">
              <a:avLst/>
            </a:prstGeom>
            <a:solidFill>
              <a:srgbClr val="F89E1C"/>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2" name="Oval 12"/>
            <p:cNvSpPr/>
            <p:nvPr/>
          </p:nvSpPr>
          <p:spPr>
            <a:xfrm>
              <a:off x="2665468" y="3252941"/>
              <a:ext cx="948827" cy="948827"/>
            </a:xfrm>
            <a:prstGeom prst="ellipse">
              <a:avLst/>
            </a:prstGeom>
            <a:solidFill>
              <a:srgbClr val="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3" name="Oval 13"/>
            <p:cNvSpPr/>
            <p:nvPr/>
          </p:nvSpPr>
          <p:spPr>
            <a:xfrm>
              <a:off x="2899637" y="3487111"/>
              <a:ext cx="480488" cy="480488"/>
            </a:xfrm>
            <a:prstGeom prst="ellipse">
              <a:avLst/>
            </a:prstGeom>
            <a:solidFill>
              <a:srgbClr val="22374C"/>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nvGrpSpPr>
            <p:cNvPr id="44" name="Group 14"/>
            <p:cNvGrpSpPr/>
            <p:nvPr/>
          </p:nvGrpSpPr>
          <p:grpSpPr>
            <a:xfrm rot="18972328" flipH="1">
              <a:off x="1710884" y="1269514"/>
              <a:ext cx="907690" cy="2899257"/>
              <a:chOff x="943993" y="1899821"/>
              <a:chExt cx="584445" cy="1866782"/>
            </a:xfrm>
            <a:effectLst>
              <a:outerShdw blurRad="76200" dir="18900000" sy="23000" kx="-1200000" algn="bl" rotWithShape="0">
                <a:prstClr val="black">
                  <a:alpha val="20000"/>
                </a:prstClr>
              </a:outerShdw>
            </a:effectLst>
          </p:grpSpPr>
          <p:sp>
            <p:nvSpPr>
              <p:cNvPr id="46" name="Freeform: Shape 15"/>
              <p:cNvSpPr/>
              <p:nvPr/>
            </p:nvSpPr>
            <p:spPr>
              <a:xfrm>
                <a:off x="1186649" y="1973314"/>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rgbClr val="22374C">
                  <a:lumMod val="60000"/>
                  <a:lumOff val="4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7" name="Freeform: Shape 16"/>
              <p:cNvSpPr/>
              <p:nvPr/>
            </p:nvSpPr>
            <p:spPr>
              <a:xfrm flipH="1">
                <a:off x="1231038" y="1973313"/>
                <a:ext cx="44388" cy="1793289"/>
              </a:xfrm>
              <a:custGeom>
                <a:avLst/>
                <a:gdLst>
                  <a:gd name="connsiteX0" fmla="*/ 44388 w 44388"/>
                  <a:gd name="connsiteY0" fmla="*/ 0 h 1793289"/>
                  <a:gd name="connsiteX1" fmla="*/ 44388 w 44388"/>
                  <a:gd name="connsiteY1" fmla="*/ 1793289 h 1793289"/>
                  <a:gd name="connsiteX2" fmla="*/ 0 w 44388"/>
                  <a:gd name="connsiteY2" fmla="*/ 1748901 h 1793289"/>
                  <a:gd name="connsiteX3" fmla="*/ 0 w 44388"/>
                  <a:gd name="connsiteY3" fmla="*/ 44388 h 1793289"/>
                  <a:gd name="connsiteX4" fmla="*/ 44388 w 44388"/>
                  <a:gd name="connsiteY4" fmla="*/ 0 h 17932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88" h="1793289">
                    <a:moveTo>
                      <a:pt x="44388" y="0"/>
                    </a:moveTo>
                    <a:lnTo>
                      <a:pt x="44388" y="1793289"/>
                    </a:lnTo>
                    <a:cubicBezTo>
                      <a:pt x="19873" y="1793289"/>
                      <a:pt x="0" y="1773416"/>
                      <a:pt x="0" y="1748901"/>
                    </a:cubicBezTo>
                    <a:lnTo>
                      <a:pt x="0" y="44388"/>
                    </a:lnTo>
                    <a:cubicBezTo>
                      <a:pt x="0" y="19873"/>
                      <a:pt x="19873" y="0"/>
                      <a:pt x="44388" y="0"/>
                    </a:cubicBezTo>
                    <a:close/>
                  </a:path>
                </a:pathLst>
              </a:custGeom>
              <a:solidFill>
                <a:srgbClr val="44546A"/>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8" name="Parallelogram 17"/>
              <p:cNvSpPr/>
              <p:nvPr/>
            </p:nvSpPr>
            <p:spPr>
              <a:xfrm rot="16200000" flipV="1">
                <a:off x="1159899" y="1993153"/>
                <a:ext cx="461872" cy="275207"/>
              </a:xfrm>
              <a:prstGeom prst="parallelogram">
                <a:avLst>
                  <a:gd name="adj" fmla="val 57754"/>
                </a:avLst>
              </a:prstGeom>
              <a:solidFill>
                <a:srgbClr val="44546A"/>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sp>
            <p:nvSpPr>
              <p:cNvPr id="49" name="Parallelogram 18"/>
              <p:cNvSpPr/>
              <p:nvPr/>
            </p:nvSpPr>
            <p:spPr>
              <a:xfrm rot="5400000" flipH="1" flipV="1">
                <a:off x="834385" y="2009429"/>
                <a:ext cx="461872" cy="242655"/>
              </a:xfrm>
              <a:prstGeom prst="parallelogram">
                <a:avLst>
                  <a:gd name="adj" fmla="val 65071"/>
                </a:avLst>
              </a:prstGeom>
              <a:solidFill>
                <a:srgbClr val="22374C">
                  <a:lumMod val="40000"/>
                  <a:lumOff val="60000"/>
                </a:srgb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sp>
          <p:nvSpPr>
            <p:cNvPr id="45" name="Arc 19"/>
            <p:cNvSpPr/>
            <p:nvPr/>
          </p:nvSpPr>
          <p:spPr>
            <a:xfrm>
              <a:off x="849666" y="1433424"/>
              <a:ext cx="4587864" cy="4587864"/>
            </a:xfrm>
            <a:prstGeom prst="arc">
              <a:avLst>
                <a:gd name="adj1" fmla="val 19067119"/>
                <a:gd name="adj2" fmla="val 19881577"/>
              </a:avLst>
            </a:prstGeom>
            <a:noFill/>
            <a:ln w="28575" cap="rnd" cmpd="sng" algn="ctr">
              <a:solidFill>
                <a:srgbClr val="FF9900"/>
              </a:solidFill>
              <a:prstDash val="solid"/>
              <a:roun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1800" b="0" i="0" u="none" strike="noStrike" kern="0" cap="none" spc="0" normalizeH="0" baseline="0" noProof="0">
                <a:ln>
                  <a:noFill/>
                </a:ln>
                <a:solidFill>
                  <a:prstClr val="white"/>
                </a:solidFill>
                <a:effectLst/>
                <a:uLnTx/>
                <a:uFillTx/>
                <a:latin typeface="Arial" panose="020B0604020202020204"/>
                <a:ea typeface="微软雅黑" panose="020B0503020204020204" pitchFamily="34" charset="-122"/>
                <a:cs typeface="+mn-cs"/>
              </a:endParaRPr>
            </a:p>
          </p:txBody>
        </p:sp>
      </p:grpSp>
      <p:grpSp>
        <p:nvGrpSpPr>
          <p:cNvPr id="77" name="组合 76"/>
          <p:cNvGrpSpPr/>
          <p:nvPr/>
        </p:nvGrpSpPr>
        <p:grpSpPr>
          <a:xfrm>
            <a:off x="405581" y="357230"/>
            <a:ext cx="1851431" cy="523220"/>
            <a:chOff x="453206" y="414380"/>
            <a:chExt cx="1851431" cy="523220"/>
          </a:xfrm>
        </p:grpSpPr>
        <p:sp>
          <p:nvSpPr>
            <p:cNvPr id="78" name="文本框 77"/>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我要查询</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79" name="矩形 78"/>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22" name="Freeform: Shape 27"/>
          <p:cNvSpPr/>
          <p:nvPr/>
        </p:nvSpPr>
        <p:spPr bwMode="auto">
          <a:xfrm>
            <a:off x="6525625" y="3753115"/>
            <a:ext cx="525210" cy="510108"/>
          </a:xfrm>
          <a:custGeom>
            <a:avLst/>
            <a:gdLst>
              <a:gd name="T0" fmla="*/ 94 w 132"/>
              <a:gd name="T1" fmla="*/ 0 h 128"/>
              <a:gd name="T2" fmla="*/ 56 w 132"/>
              <a:gd name="T3" fmla="*/ 27 h 128"/>
              <a:gd name="T4" fmla="*/ 56 w 132"/>
              <a:gd name="T5" fmla="*/ 27 h 128"/>
              <a:gd name="T6" fmla="*/ 14 w 132"/>
              <a:gd name="T7" fmla="*/ 69 h 128"/>
              <a:gd name="T8" fmla="*/ 1 w 132"/>
              <a:gd name="T9" fmla="*/ 110 h 128"/>
              <a:gd name="T10" fmla="*/ 14 w 132"/>
              <a:gd name="T11" fmla="*/ 128 h 128"/>
              <a:gd name="T12" fmla="*/ 53 w 132"/>
              <a:gd name="T13" fmla="*/ 118 h 128"/>
              <a:gd name="T14" fmla="*/ 121 w 132"/>
              <a:gd name="T15" fmla="*/ 53 h 128"/>
              <a:gd name="T16" fmla="*/ 64 w 132"/>
              <a:gd name="T17" fmla="*/ 95 h 128"/>
              <a:gd name="T18" fmla="*/ 99 w 132"/>
              <a:gd name="T19" fmla="*/ 47 h 128"/>
              <a:gd name="T20" fmla="*/ 95 w 132"/>
              <a:gd name="T21" fmla="*/ 67 h 128"/>
              <a:gd name="T22" fmla="*/ 64 w 132"/>
              <a:gd name="T23" fmla="*/ 98 h 128"/>
              <a:gd name="T24" fmla="*/ 59 w 132"/>
              <a:gd name="T25" fmla="*/ 81 h 128"/>
              <a:gd name="T26" fmla="*/ 46 w 132"/>
              <a:gd name="T27" fmla="*/ 68 h 128"/>
              <a:gd name="T28" fmla="*/ 92 w 132"/>
              <a:gd name="T29" fmla="*/ 36 h 128"/>
              <a:gd name="T30" fmla="*/ 59 w 132"/>
              <a:gd name="T31" fmla="*/ 81 h 128"/>
              <a:gd name="T32" fmla="*/ 31 w 132"/>
              <a:gd name="T33" fmla="*/ 64 h 128"/>
              <a:gd name="T34" fmla="*/ 80 w 132"/>
              <a:gd name="T35" fmla="*/ 28 h 128"/>
              <a:gd name="T36" fmla="*/ 17 w 132"/>
              <a:gd name="T37" fmla="*/ 119 h 128"/>
              <a:gd name="T38" fmla="*/ 8 w 132"/>
              <a:gd name="T39" fmla="*/ 114 h 128"/>
              <a:gd name="T40" fmla="*/ 13 w 132"/>
              <a:gd name="T41" fmla="*/ 96 h 128"/>
              <a:gd name="T42" fmla="*/ 32 w 132"/>
              <a:gd name="T43" fmla="*/ 115 h 128"/>
              <a:gd name="T44" fmla="*/ 36 w 132"/>
              <a:gd name="T45" fmla="*/ 114 h 128"/>
              <a:gd name="T46" fmla="*/ 14 w 132"/>
              <a:gd name="T47" fmla="*/ 92 h 128"/>
              <a:gd name="T48" fmla="*/ 19 w 132"/>
              <a:gd name="T49" fmla="*/ 75 h 128"/>
              <a:gd name="T50" fmla="*/ 52 w 132"/>
              <a:gd name="T51" fmla="*/ 110 h 128"/>
              <a:gd name="T52" fmla="*/ 36 w 132"/>
              <a:gd name="T53" fmla="*/ 114 h 128"/>
              <a:gd name="T54" fmla="*/ 108 w 132"/>
              <a:gd name="T55" fmla="*/ 54 h 128"/>
              <a:gd name="T56" fmla="*/ 98 w 132"/>
              <a:gd name="T57" fmla="*/ 30 h 128"/>
              <a:gd name="T58" fmla="*/ 81 w 132"/>
              <a:gd name="T59" fmla="*/ 13 h 128"/>
              <a:gd name="T60" fmla="*/ 112 w 132"/>
              <a:gd name="T61" fmla="*/ 16 h 128"/>
              <a:gd name="T62" fmla="*/ 115 w 132"/>
              <a:gd name="T63" fmla="*/ 47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2" h="128">
                <a:moveTo>
                  <a:pt x="118" y="10"/>
                </a:moveTo>
                <a:cubicBezTo>
                  <a:pt x="111" y="4"/>
                  <a:pt x="102" y="0"/>
                  <a:pt x="94" y="0"/>
                </a:cubicBezTo>
                <a:cubicBezTo>
                  <a:pt x="87" y="0"/>
                  <a:pt x="80" y="3"/>
                  <a:pt x="75" y="7"/>
                </a:cubicBezTo>
                <a:cubicBezTo>
                  <a:pt x="56" y="27"/>
                  <a:pt x="56" y="27"/>
                  <a:pt x="56" y="27"/>
                </a:cubicBezTo>
                <a:cubicBezTo>
                  <a:pt x="56" y="27"/>
                  <a:pt x="56" y="27"/>
                  <a:pt x="56" y="27"/>
                </a:cubicBezTo>
                <a:cubicBezTo>
                  <a:pt x="56" y="27"/>
                  <a:pt x="56" y="27"/>
                  <a:pt x="56" y="27"/>
                </a:cubicBezTo>
                <a:cubicBezTo>
                  <a:pt x="56" y="27"/>
                  <a:pt x="56" y="27"/>
                  <a:pt x="56" y="27"/>
                </a:cubicBezTo>
                <a:cubicBezTo>
                  <a:pt x="14" y="69"/>
                  <a:pt x="14" y="69"/>
                  <a:pt x="14" y="69"/>
                </a:cubicBezTo>
                <a:cubicBezTo>
                  <a:pt x="12" y="71"/>
                  <a:pt x="11" y="73"/>
                  <a:pt x="10" y="76"/>
                </a:cubicBezTo>
                <a:cubicBezTo>
                  <a:pt x="1" y="110"/>
                  <a:pt x="1" y="110"/>
                  <a:pt x="1" y="110"/>
                </a:cubicBezTo>
                <a:cubicBezTo>
                  <a:pt x="1" y="110"/>
                  <a:pt x="0" y="113"/>
                  <a:pt x="0" y="114"/>
                </a:cubicBezTo>
                <a:cubicBezTo>
                  <a:pt x="0" y="122"/>
                  <a:pt x="6" y="128"/>
                  <a:pt x="14" y="128"/>
                </a:cubicBezTo>
                <a:cubicBezTo>
                  <a:pt x="16" y="128"/>
                  <a:pt x="19" y="127"/>
                  <a:pt x="19" y="127"/>
                </a:cubicBezTo>
                <a:cubicBezTo>
                  <a:pt x="53" y="118"/>
                  <a:pt x="53" y="118"/>
                  <a:pt x="53" y="118"/>
                </a:cubicBezTo>
                <a:cubicBezTo>
                  <a:pt x="55" y="117"/>
                  <a:pt x="58" y="116"/>
                  <a:pt x="60" y="114"/>
                </a:cubicBezTo>
                <a:cubicBezTo>
                  <a:pt x="121" y="53"/>
                  <a:pt x="121" y="53"/>
                  <a:pt x="121" y="53"/>
                </a:cubicBezTo>
                <a:cubicBezTo>
                  <a:pt x="132" y="41"/>
                  <a:pt x="130" y="23"/>
                  <a:pt x="118" y="10"/>
                </a:cubicBezTo>
                <a:close/>
                <a:moveTo>
                  <a:pt x="64" y="95"/>
                </a:moveTo>
                <a:cubicBezTo>
                  <a:pt x="64" y="91"/>
                  <a:pt x="63" y="88"/>
                  <a:pt x="61" y="85"/>
                </a:cubicBezTo>
                <a:cubicBezTo>
                  <a:pt x="99" y="47"/>
                  <a:pt x="99" y="47"/>
                  <a:pt x="99" y="47"/>
                </a:cubicBezTo>
                <a:cubicBezTo>
                  <a:pt x="101" y="54"/>
                  <a:pt x="100" y="62"/>
                  <a:pt x="95" y="67"/>
                </a:cubicBezTo>
                <a:cubicBezTo>
                  <a:pt x="95" y="67"/>
                  <a:pt x="95" y="67"/>
                  <a:pt x="95" y="67"/>
                </a:cubicBezTo>
                <a:cubicBezTo>
                  <a:pt x="95" y="67"/>
                  <a:pt x="95" y="67"/>
                  <a:pt x="95" y="67"/>
                </a:cubicBezTo>
                <a:cubicBezTo>
                  <a:pt x="64" y="98"/>
                  <a:pt x="64" y="98"/>
                  <a:pt x="64" y="98"/>
                </a:cubicBezTo>
                <a:cubicBezTo>
                  <a:pt x="64" y="97"/>
                  <a:pt x="64" y="96"/>
                  <a:pt x="64" y="95"/>
                </a:cubicBezTo>
                <a:close/>
                <a:moveTo>
                  <a:pt x="59" y="81"/>
                </a:moveTo>
                <a:cubicBezTo>
                  <a:pt x="58" y="78"/>
                  <a:pt x="56" y="76"/>
                  <a:pt x="54" y="74"/>
                </a:cubicBezTo>
                <a:cubicBezTo>
                  <a:pt x="52" y="72"/>
                  <a:pt x="49" y="70"/>
                  <a:pt x="46" y="68"/>
                </a:cubicBezTo>
                <a:cubicBezTo>
                  <a:pt x="84" y="30"/>
                  <a:pt x="84" y="30"/>
                  <a:pt x="84" y="30"/>
                </a:cubicBezTo>
                <a:cubicBezTo>
                  <a:pt x="87" y="31"/>
                  <a:pt x="90" y="33"/>
                  <a:pt x="92" y="36"/>
                </a:cubicBezTo>
                <a:cubicBezTo>
                  <a:pt x="95" y="38"/>
                  <a:pt x="96" y="40"/>
                  <a:pt x="98" y="43"/>
                </a:cubicBezTo>
                <a:lnTo>
                  <a:pt x="59" y="81"/>
                </a:lnTo>
                <a:close/>
                <a:moveTo>
                  <a:pt x="42" y="66"/>
                </a:moveTo>
                <a:cubicBezTo>
                  <a:pt x="38" y="65"/>
                  <a:pt x="35" y="64"/>
                  <a:pt x="31" y="64"/>
                </a:cubicBezTo>
                <a:cubicBezTo>
                  <a:pt x="61" y="33"/>
                  <a:pt x="61" y="33"/>
                  <a:pt x="61" y="33"/>
                </a:cubicBezTo>
                <a:cubicBezTo>
                  <a:pt x="66" y="28"/>
                  <a:pt x="73" y="27"/>
                  <a:pt x="80" y="28"/>
                </a:cubicBezTo>
                <a:lnTo>
                  <a:pt x="42" y="66"/>
                </a:lnTo>
                <a:close/>
                <a:moveTo>
                  <a:pt x="17" y="119"/>
                </a:moveTo>
                <a:cubicBezTo>
                  <a:pt x="16" y="119"/>
                  <a:pt x="15" y="120"/>
                  <a:pt x="14" y="120"/>
                </a:cubicBezTo>
                <a:cubicBezTo>
                  <a:pt x="11" y="120"/>
                  <a:pt x="8" y="117"/>
                  <a:pt x="8" y="114"/>
                </a:cubicBezTo>
                <a:cubicBezTo>
                  <a:pt x="8" y="113"/>
                  <a:pt x="8" y="112"/>
                  <a:pt x="9" y="112"/>
                </a:cubicBezTo>
                <a:cubicBezTo>
                  <a:pt x="13" y="96"/>
                  <a:pt x="13" y="96"/>
                  <a:pt x="13" y="96"/>
                </a:cubicBezTo>
                <a:cubicBezTo>
                  <a:pt x="17" y="96"/>
                  <a:pt x="22" y="98"/>
                  <a:pt x="26" y="102"/>
                </a:cubicBezTo>
                <a:cubicBezTo>
                  <a:pt x="30" y="106"/>
                  <a:pt x="32" y="111"/>
                  <a:pt x="32" y="115"/>
                </a:cubicBezTo>
                <a:lnTo>
                  <a:pt x="17" y="119"/>
                </a:lnTo>
                <a:close/>
                <a:moveTo>
                  <a:pt x="36" y="114"/>
                </a:moveTo>
                <a:cubicBezTo>
                  <a:pt x="36" y="109"/>
                  <a:pt x="33" y="103"/>
                  <a:pt x="29" y="99"/>
                </a:cubicBezTo>
                <a:cubicBezTo>
                  <a:pt x="25" y="95"/>
                  <a:pt x="19" y="92"/>
                  <a:pt x="14" y="92"/>
                </a:cubicBezTo>
                <a:cubicBezTo>
                  <a:pt x="18" y="78"/>
                  <a:pt x="18" y="78"/>
                  <a:pt x="18" y="78"/>
                </a:cubicBezTo>
                <a:cubicBezTo>
                  <a:pt x="18" y="77"/>
                  <a:pt x="19" y="76"/>
                  <a:pt x="19" y="75"/>
                </a:cubicBezTo>
                <a:cubicBezTo>
                  <a:pt x="27" y="69"/>
                  <a:pt x="40" y="71"/>
                  <a:pt x="48" y="80"/>
                </a:cubicBezTo>
                <a:cubicBezTo>
                  <a:pt x="57" y="89"/>
                  <a:pt x="59" y="102"/>
                  <a:pt x="52" y="110"/>
                </a:cubicBezTo>
                <a:cubicBezTo>
                  <a:pt x="51" y="110"/>
                  <a:pt x="51" y="110"/>
                  <a:pt x="50" y="111"/>
                </a:cubicBezTo>
                <a:lnTo>
                  <a:pt x="36" y="114"/>
                </a:lnTo>
                <a:close/>
                <a:moveTo>
                  <a:pt x="115" y="47"/>
                </a:moveTo>
                <a:cubicBezTo>
                  <a:pt x="108" y="54"/>
                  <a:pt x="108" y="54"/>
                  <a:pt x="108" y="54"/>
                </a:cubicBezTo>
                <a:cubicBezTo>
                  <a:pt x="108" y="53"/>
                  <a:pt x="108" y="52"/>
                  <a:pt x="108" y="51"/>
                </a:cubicBezTo>
                <a:cubicBezTo>
                  <a:pt x="108" y="43"/>
                  <a:pt x="104" y="36"/>
                  <a:pt x="98" y="30"/>
                </a:cubicBezTo>
                <a:cubicBezTo>
                  <a:pt x="92" y="23"/>
                  <a:pt x="83" y="20"/>
                  <a:pt x="74" y="20"/>
                </a:cubicBezTo>
                <a:cubicBezTo>
                  <a:pt x="81" y="13"/>
                  <a:pt x="81" y="13"/>
                  <a:pt x="81" y="13"/>
                </a:cubicBezTo>
                <a:cubicBezTo>
                  <a:pt x="84" y="10"/>
                  <a:pt x="89" y="8"/>
                  <a:pt x="94" y="8"/>
                </a:cubicBezTo>
                <a:cubicBezTo>
                  <a:pt x="100" y="8"/>
                  <a:pt x="107" y="11"/>
                  <a:pt x="112" y="16"/>
                </a:cubicBezTo>
                <a:cubicBezTo>
                  <a:pt x="117" y="21"/>
                  <a:pt x="120" y="27"/>
                  <a:pt x="120" y="33"/>
                </a:cubicBezTo>
                <a:cubicBezTo>
                  <a:pt x="120" y="38"/>
                  <a:pt x="119" y="43"/>
                  <a:pt x="115" y="47"/>
                </a:cubicBezTo>
                <a:close/>
              </a:path>
            </a:pathLst>
          </a:custGeom>
          <a:solidFill>
            <a:srgbClr val="44546A"/>
          </a:solidFill>
          <a:ln>
            <a:noFill/>
          </a:ln>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28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grpSp>
        <p:nvGrpSpPr>
          <p:cNvPr id="23" name="Group 28"/>
          <p:cNvGrpSpPr/>
          <p:nvPr/>
        </p:nvGrpSpPr>
        <p:grpSpPr>
          <a:xfrm>
            <a:off x="6613720" y="2668772"/>
            <a:ext cx="349021" cy="508431"/>
            <a:chOff x="4174136" y="3762623"/>
            <a:chExt cx="330200" cy="481012"/>
          </a:xfrm>
          <a:solidFill>
            <a:srgbClr val="FF9900"/>
          </a:solidFill>
        </p:grpSpPr>
        <p:sp>
          <p:nvSpPr>
            <p:cNvPr id="24" name="Freeform: Shape 29"/>
            <p:cNvSpPr/>
            <p:nvPr/>
          </p:nvSpPr>
          <p:spPr bwMode="auto">
            <a:xfrm>
              <a:off x="4174136" y="3762623"/>
              <a:ext cx="330200" cy="481012"/>
            </a:xfrm>
            <a:custGeom>
              <a:avLst/>
              <a:gdLst>
                <a:gd name="T0" fmla="*/ 44 w 88"/>
                <a:gd name="T1" fmla="*/ 0 h 128"/>
                <a:gd name="T2" fmla="*/ 0 w 88"/>
                <a:gd name="T3" fmla="*/ 44 h 128"/>
                <a:gd name="T4" fmla="*/ 20 w 88"/>
                <a:gd name="T5" fmla="*/ 92 h 128"/>
                <a:gd name="T6" fmla="*/ 44 w 88"/>
                <a:gd name="T7" fmla="*/ 128 h 128"/>
                <a:gd name="T8" fmla="*/ 68 w 88"/>
                <a:gd name="T9" fmla="*/ 92 h 128"/>
                <a:gd name="T10" fmla="*/ 88 w 88"/>
                <a:gd name="T11" fmla="*/ 44 h 128"/>
                <a:gd name="T12" fmla="*/ 44 w 88"/>
                <a:gd name="T13" fmla="*/ 0 h 128"/>
                <a:gd name="T14" fmla="*/ 55 w 88"/>
                <a:gd name="T15" fmla="*/ 109 h 128"/>
                <a:gd name="T16" fmla="*/ 35 w 88"/>
                <a:gd name="T17" fmla="*/ 111 h 128"/>
                <a:gd name="T18" fmla="*/ 32 w 88"/>
                <a:gd name="T19" fmla="*/ 103 h 128"/>
                <a:gd name="T20" fmla="*/ 32 w 88"/>
                <a:gd name="T21" fmla="*/ 103 h 128"/>
                <a:gd name="T22" fmla="*/ 57 w 88"/>
                <a:gd name="T23" fmla="*/ 100 h 128"/>
                <a:gd name="T24" fmla="*/ 56 w 88"/>
                <a:gd name="T25" fmla="*/ 104 h 128"/>
                <a:gd name="T26" fmla="*/ 55 w 88"/>
                <a:gd name="T27" fmla="*/ 109 h 128"/>
                <a:gd name="T28" fmla="*/ 31 w 88"/>
                <a:gd name="T29" fmla="*/ 99 h 128"/>
                <a:gd name="T30" fmla="*/ 29 w 88"/>
                <a:gd name="T31" fmla="*/ 92 h 128"/>
                <a:gd name="T32" fmla="*/ 60 w 88"/>
                <a:gd name="T33" fmla="*/ 92 h 128"/>
                <a:gd name="T34" fmla="*/ 58 w 88"/>
                <a:gd name="T35" fmla="*/ 96 h 128"/>
                <a:gd name="T36" fmla="*/ 31 w 88"/>
                <a:gd name="T37" fmla="*/ 99 h 128"/>
                <a:gd name="T38" fmla="*/ 44 w 88"/>
                <a:gd name="T39" fmla="*/ 120 h 128"/>
                <a:gd name="T40" fmla="*/ 36 w 88"/>
                <a:gd name="T41" fmla="*/ 115 h 128"/>
                <a:gd name="T42" fmla="*/ 53 w 88"/>
                <a:gd name="T43" fmla="*/ 113 h 128"/>
                <a:gd name="T44" fmla="*/ 44 w 88"/>
                <a:gd name="T45" fmla="*/ 120 h 128"/>
                <a:gd name="T46" fmla="*/ 63 w 88"/>
                <a:gd name="T47" fmla="*/ 84 h 128"/>
                <a:gd name="T48" fmla="*/ 26 w 88"/>
                <a:gd name="T49" fmla="*/ 84 h 128"/>
                <a:gd name="T50" fmla="*/ 19 w 88"/>
                <a:gd name="T51" fmla="*/ 71 h 128"/>
                <a:gd name="T52" fmla="*/ 8 w 88"/>
                <a:gd name="T53" fmla="*/ 44 h 128"/>
                <a:gd name="T54" fmla="*/ 44 w 88"/>
                <a:gd name="T55" fmla="*/ 8 h 128"/>
                <a:gd name="T56" fmla="*/ 80 w 88"/>
                <a:gd name="T57" fmla="*/ 44 h 128"/>
                <a:gd name="T58" fmla="*/ 70 w 88"/>
                <a:gd name="T59" fmla="*/ 71 h 128"/>
                <a:gd name="T60" fmla="*/ 63 w 88"/>
                <a:gd name="T61" fmla="*/ 84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128">
                  <a:moveTo>
                    <a:pt x="44" y="0"/>
                  </a:moveTo>
                  <a:cubicBezTo>
                    <a:pt x="20" y="0"/>
                    <a:pt x="0" y="19"/>
                    <a:pt x="0" y="44"/>
                  </a:cubicBezTo>
                  <a:cubicBezTo>
                    <a:pt x="0" y="60"/>
                    <a:pt x="15" y="77"/>
                    <a:pt x="20" y="92"/>
                  </a:cubicBezTo>
                  <a:cubicBezTo>
                    <a:pt x="28" y="114"/>
                    <a:pt x="27" y="128"/>
                    <a:pt x="44" y="128"/>
                  </a:cubicBezTo>
                  <a:cubicBezTo>
                    <a:pt x="61" y="128"/>
                    <a:pt x="60" y="114"/>
                    <a:pt x="68" y="92"/>
                  </a:cubicBezTo>
                  <a:cubicBezTo>
                    <a:pt x="73" y="77"/>
                    <a:pt x="88" y="60"/>
                    <a:pt x="88" y="44"/>
                  </a:cubicBezTo>
                  <a:cubicBezTo>
                    <a:pt x="88" y="19"/>
                    <a:pt x="68" y="0"/>
                    <a:pt x="44" y="0"/>
                  </a:cubicBezTo>
                  <a:close/>
                  <a:moveTo>
                    <a:pt x="55" y="109"/>
                  </a:moveTo>
                  <a:cubicBezTo>
                    <a:pt x="35" y="111"/>
                    <a:pt x="35" y="111"/>
                    <a:pt x="35" y="111"/>
                  </a:cubicBezTo>
                  <a:cubicBezTo>
                    <a:pt x="34" y="109"/>
                    <a:pt x="33" y="107"/>
                    <a:pt x="32" y="103"/>
                  </a:cubicBezTo>
                  <a:cubicBezTo>
                    <a:pt x="32" y="103"/>
                    <a:pt x="32" y="103"/>
                    <a:pt x="32" y="103"/>
                  </a:cubicBezTo>
                  <a:cubicBezTo>
                    <a:pt x="57" y="100"/>
                    <a:pt x="57" y="100"/>
                    <a:pt x="57" y="100"/>
                  </a:cubicBezTo>
                  <a:cubicBezTo>
                    <a:pt x="57" y="101"/>
                    <a:pt x="56" y="103"/>
                    <a:pt x="56" y="104"/>
                  </a:cubicBezTo>
                  <a:cubicBezTo>
                    <a:pt x="55" y="106"/>
                    <a:pt x="55" y="107"/>
                    <a:pt x="55" y="109"/>
                  </a:cubicBezTo>
                  <a:close/>
                  <a:moveTo>
                    <a:pt x="31" y="99"/>
                  </a:moveTo>
                  <a:cubicBezTo>
                    <a:pt x="30" y="97"/>
                    <a:pt x="30" y="94"/>
                    <a:pt x="29" y="92"/>
                  </a:cubicBezTo>
                  <a:cubicBezTo>
                    <a:pt x="60" y="92"/>
                    <a:pt x="60" y="92"/>
                    <a:pt x="60" y="92"/>
                  </a:cubicBezTo>
                  <a:cubicBezTo>
                    <a:pt x="59" y="93"/>
                    <a:pt x="59" y="95"/>
                    <a:pt x="58" y="96"/>
                  </a:cubicBezTo>
                  <a:lnTo>
                    <a:pt x="31" y="99"/>
                  </a:lnTo>
                  <a:close/>
                  <a:moveTo>
                    <a:pt x="44" y="120"/>
                  </a:moveTo>
                  <a:cubicBezTo>
                    <a:pt x="40" y="120"/>
                    <a:pt x="38" y="119"/>
                    <a:pt x="36" y="115"/>
                  </a:cubicBezTo>
                  <a:cubicBezTo>
                    <a:pt x="53" y="113"/>
                    <a:pt x="53" y="113"/>
                    <a:pt x="53" y="113"/>
                  </a:cubicBezTo>
                  <a:cubicBezTo>
                    <a:pt x="51" y="119"/>
                    <a:pt x="49" y="120"/>
                    <a:pt x="44" y="120"/>
                  </a:cubicBezTo>
                  <a:close/>
                  <a:moveTo>
                    <a:pt x="63" y="84"/>
                  </a:moveTo>
                  <a:cubicBezTo>
                    <a:pt x="26" y="84"/>
                    <a:pt x="26" y="84"/>
                    <a:pt x="26" y="84"/>
                  </a:cubicBezTo>
                  <a:cubicBezTo>
                    <a:pt x="24" y="79"/>
                    <a:pt x="21" y="75"/>
                    <a:pt x="19" y="71"/>
                  </a:cubicBezTo>
                  <a:cubicBezTo>
                    <a:pt x="14" y="62"/>
                    <a:pt x="8" y="52"/>
                    <a:pt x="8" y="44"/>
                  </a:cubicBezTo>
                  <a:cubicBezTo>
                    <a:pt x="8" y="24"/>
                    <a:pt x="24" y="8"/>
                    <a:pt x="44" y="8"/>
                  </a:cubicBezTo>
                  <a:cubicBezTo>
                    <a:pt x="64" y="8"/>
                    <a:pt x="80" y="24"/>
                    <a:pt x="80" y="44"/>
                  </a:cubicBezTo>
                  <a:cubicBezTo>
                    <a:pt x="80" y="52"/>
                    <a:pt x="75" y="62"/>
                    <a:pt x="70" y="71"/>
                  </a:cubicBezTo>
                  <a:cubicBezTo>
                    <a:pt x="67" y="75"/>
                    <a:pt x="65" y="80"/>
                    <a:pt x="63" y="8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28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sp>
          <p:nvSpPr>
            <p:cNvPr id="25" name="Freeform: Shape 30"/>
            <p:cNvSpPr/>
            <p:nvPr/>
          </p:nvSpPr>
          <p:spPr bwMode="auto">
            <a:xfrm>
              <a:off x="4248748" y="3837235"/>
              <a:ext cx="96838" cy="98425"/>
            </a:xfrm>
            <a:custGeom>
              <a:avLst/>
              <a:gdLst>
                <a:gd name="T0" fmla="*/ 24 w 26"/>
                <a:gd name="T1" fmla="*/ 0 h 26"/>
                <a:gd name="T2" fmla="*/ 0 w 26"/>
                <a:gd name="T3" fmla="*/ 24 h 26"/>
                <a:gd name="T4" fmla="*/ 2 w 26"/>
                <a:gd name="T5" fmla="*/ 26 h 26"/>
                <a:gd name="T6" fmla="*/ 4 w 26"/>
                <a:gd name="T7" fmla="*/ 24 h 26"/>
                <a:gd name="T8" fmla="*/ 24 w 26"/>
                <a:gd name="T9" fmla="*/ 4 h 26"/>
                <a:gd name="T10" fmla="*/ 26 w 26"/>
                <a:gd name="T11" fmla="*/ 2 h 26"/>
                <a:gd name="T12" fmla="*/ 24 w 26"/>
                <a:gd name="T13" fmla="*/ 0 h 26"/>
              </a:gdLst>
              <a:ahLst/>
              <a:cxnLst>
                <a:cxn ang="0">
                  <a:pos x="T0" y="T1"/>
                </a:cxn>
                <a:cxn ang="0">
                  <a:pos x="T2" y="T3"/>
                </a:cxn>
                <a:cxn ang="0">
                  <a:pos x="T4" y="T5"/>
                </a:cxn>
                <a:cxn ang="0">
                  <a:pos x="T6" y="T7"/>
                </a:cxn>
                <a:cxn ang="0">
                  <a:pos x="T8" y="T9"/>
                </a:cxn>
                <a:cxn ang="0">
                  <a:pos x="T10" y="T11"/>
                </a:cxn>
                <a:cxn ang="0">
                  <a:pos x="T12" y="T13"/>
                </a:cxn>
              </a:cxnLst>
              <a:rect l="0" t="0" r="r" b="b"/>
              <a:pathLst>
                <a:path w="26" h="26">
                  <a:moveTo>
                    <a:pt x="24" y="0"/>
                  </a:moveTo>
                  <a:cubicBezTo>
                    <a:pt x="11" y="0"/>
                    <a:pt x="0" y="11"/>
                    <a:pt x="0" y="24"/>
                  </a:cubicBezTo>
                  <a:cubicBezTo>
                    <a:pt x="0" y="25"/>
                    <a:pt x="1" y="26"/>
                    <a:pt x="2" y="26"/>
                  </a:cubicBezTo>
                  <a:cubicBezTo>
                    <a:pt x="3" y="26"/>
                    <a:pt x="4" y="25"/>
                    <a:pt x="4" y="24"/>
                  </a:cubicBezTo>
                  <a:cubicBezTo>
                    <a:pt x="4" y="13"/>
                    <a:pt x="13" y="4"/>
                    <a:pt x="24" y="4"/>
                  </a:cubicBezTo>
                  <a:cubicBezTo>
                    <a:pt x="25" y="4"/>
                    <a:pt x="26" y="3"/>
                    <a:pt x="26" y="2"/>
                  </a:cubicBezTo>
                  <a:cubicBezTo>
                    <a:pt x="26" y="1"/>
                    <a:pt x="25" y="0"/>
                    <a:pt x="24"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sz="2800" b="0" i="0" u="none" strike="noStrike" kern="0" cap="none" spc="0" normalizeH="0" baseline="0" noProof="0">
                <a:ln>
                  <a:noFill/>
                </a:ln>
                <a:solidFill>
                  <a:prstClr val="black"/>
                </a:solidFill>
                <a:effectLst/>
                <a:uLnTx/>
                <a:uFillTx/>
                <a:latin typeface="Arial" panose="020B0604020202020204"/>
                <a:ea typeface="微软雅黑" panose="020B0503020204020204" pitchFamily="34" charset="-122"/>
              </a:endParaRPr>
            </a:p>
          </p:txBody>
        </p:sp>
      </p:grpSp>
      <p:sp>
        <p:nvSpPr>
          <p:cNvPr id="26" name="矩形 25"/>
          <p:cNvSpPr/>
          <p:nvPr/>
        </p:nvSpPr>
        <p:spPr>
          <a:xfrm>
            <a:off x="7317207" y="2720268"/>
            <a:ext cx="3785768" cy="564898"/>
          </a:xfrm>
          <a:prstGeom prst="rect">
            <a:avLst/>
          </a:prstGeom>
        </p:spPr>
        <p:txBody>
          <a:bodyPr wrap="square">
            <a:spAutoFit/>
            <a:scene3d>
              <a:camera prst="orthographicFront"/>
              <a:lightRig rig="threePt" dir="t"/>
            </a:scene3d>
            <a:sp3d contourW="12700"/>
          </a:bodyPr>
          <a:lstStyle/>
          <a:p>
            <a:pPr>
              <a:lnSpc>
                <a:spcPct val="120000"/>
              </a:lnSpc>
            </a:pPr>
            <a:r>
              <a:rPr lang="zh-CN" altLang="en-US" sz="2800" b="1">
                <a:solidFill>
                  <a:srgbClr val="FF9900"/>
                </a:solidFill>
                <a:latin typeface="Arial" panose="020B0604020202020204"/>
                <a:ea typeface="微软雅黑" panose="020B0503020204020204" pitchFamily="34" charset="-122"/>
              </a:rPr>
              <a:t>发票信息查询</a:t>
            </a:r>
            <a:endParaRPr lang="zh-CN" altLang="en-US" sz="2800" b="1" dirty="0">
              <a:solidFill>
                <a:srgbClr val="FF9900"/>
              </a:solidFill>
              <a:latin typeface="Arial" panose="020B0604020202020204"/>
              <a:ea typeface="微软雅黑" panose="020B0503020204020204" pitchFamily="34" charset="-122"/>
            </a:endParaRPr>
          </a:p>
        </p:txBody>
      </p:sp>
      <p:sp>
        <p:nvSpPr>
          <p:cNvPr id="27" name="矩形 26"/>
          <p:cNvSpPr/>
          <p:nvPr/>
        </p:nvSpPr>
        <p:spPr>
          <a:xfrm>
            <a:off x="7317206" y="3803213"/>
            <a:ext cx="3514079" cy="564898"/>
          </a:xfrm>
          <a:prstGeom prst="rect">
            <a:avLst/>
          </a:prstGeom>
        </p:spPr>
        <p:txBody>
          <a:bodyPr wrap="square">
            <a:spAutoFit/>
            <a:scene3d>
              <a:camera prst="orthographicFront"/>
              <a:lightRig rig="threePt" dir="t"/>
            </a:scene3d>
            <a:sp3d contourW="12700"/>
          </a:bodyPr>
          <a:lstStyle/>
          <a:p>
            <a:pPr>
              <a:lnSpc>
                <a:spcPct val="120000"/>
              </a:lnSpc>
            </a:pPr>
            <a:r>
              <a:rPr lang="zh-CN" altLang="en-US" sz="2800" b="1">
                <a:solidFill>
                  <a:srgbClr val="44546A"/>
                </a:solidFill>
                <a:latin typeface="Arial" panose="020B0604020202020204"/>
                <a:ea typeface="微软雅黑" panose="020B0503020204020204" pitchFamily="34" charset="-122"/>
              </a:rPr>
              <a:t>出口退税信息查询</a:t>
            </a:r>
            <a:endParaRPr lang="zh-CN" altLang="en-US" sz="2800" b="1" dirty="0">
              <a:solidFill>
                <a:srgbClr val="44546A"/>
              </a:solidFill>
              <a:latin typeface="Arial" panose="020B0604020202020204"/>
              <a:ea typeface="微软雅黑" panose="020B0503020204020204" pitchFamily="34" charset="-122"/>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74001" y="140275"/>
            <a:ext cx="2569576" cy="523220"/>
            <a:chOff x="453206" y="414380"/>
            <a:chExt cx="2569576" cy="523220"/>
          </a:xfrm>
        </p:grpSpPr>
        <p:sp>
          <p:nvSpPr>
            <p:cNvPr id="19" name="文本框 18"/>
            <p:cNvSpPr txBox="1"/>
            <p:nvPr/>
          </p:nvSpPr>
          <p:spPr>
            <a:xfrm>
              <a:off x="683680" y="414380"/>
              <a:ext cx="2339102"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发票信息</a:t>
              </a:r>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查询</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1" name="矩形标注 10"/>
          <p:cNvSpPr/>
          <p:nvPr/>
        </p:nvSpPr>
        <p:spPr>
          <a:xfrm>
            <a:off x="9153778" y="1997858"/>
            <a:ext cx="2609677" cy="4023431"/>
          </a:xfrm>
          <a:prstGeom prst="wedgeRectCallout">
            <a:avLst>
              <a:gd name="adj1" fmla="val -72333"/>
              <a:gd name="adj2" fmla="val 19715"/>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zh-CN" altLang="en-US" sz="2400"/>
          </a:p>
        </p:txBody>
      </p:sp>
      <p:sp>
        <p:nvSpPr>
          <p:cNvPr id="12" name="TextBox 105"/>
          <p:cNvSpPr txBox="1"/>
          <p:nvPr/>
        </p:nvSpPr>
        <p:spPr>
          <a:xfrm>
            <a:off x="9385561" y="2181860"/>
            <a:ext cx="2208245" cy="1895503"/>
          </a:xfrm>
          <a:prstGeom prst="rect">
            <a:avLst/>
          </a:prstGeom>
          <a:noFill/>
        </p:spPr>
        <p:txBody>
          <a:bodyPr wrap="square" lIns="91423" tIns="45712" rIns="91423" bIns="45712" rtlCol="0">
            <a:spAutoFit/>
          </a:bodyPr>
          <a:lstStyle/>
          <a:p>
            <a:pPr algn="just">
              <a:lnSpc>
                <a:spcPct val="150000"/>
              </a:lnSpc>
            </a:pPr>
            <a:r>
              <a:rPr lang="zh-CN" altLang="en-US" sz="1600" b="1">
                <a:solidFill>
                  <a:schemeClr val="bg1"/>
                </a:solidFill>
                <a:latin typeface="微软雅黑" panose="020B0503020204020204" pitchFamily="34" charset="-122"/>
                <a:ea typeface="微软雅黑" panose="020B0503020204020204" pitchFamily="34" charset="-122"/>
              </a:rPr>
              <a:t>在“我要查询”下“发票信息查询”</a:t>
            </a:r>
            <a:r>
              <a:rPr lang="zh-CN" altLang="en-US" sz="1600" b="1" dirty="0">
                <a:solidFill>
                  <a:schemeClr val="bg1"/>
                </a:solidFill>
                <a:latin typeface="微软雅黑" panose="020B0503020204020204" pitchFamily="34" charset="-122"/>
                <a:ea typeface="微软雅黑" panose="020B0503020204020204" pitchFamily="34" charset="-122"/>
              </a:rPr>
              <a:t>功能模块内</a:t>
            </a:r>
            <a:r>
              <a:rPr lang="zh-CN" altLang="en-US" sz="1600" b="1">
                <a:solidFill>
                  <a:schemeClr val="bg1"/>
                </a:solidFill>
                <a:latin typeface="微软雅黑" panose="020B0503020204020204" pitchFamily="34" charset="-122"/>
                <a:ea typeface="微软雅黑" panose="020B0503020204020204" pitchFamily="34" charset="-122"/>
              </a:rPr>
              <a:t>，可以查询发票信息查询（出口退税）。</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74001" y="1240846"/>
            <a:ext cx="8314828" cy="4877051"/>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74001" y="140275"/>
            <a:ext cx="2569576" cy="523220"/>
            <a:chOff x="453206" y="414380"/>
            <a:chExt cx="2569576" cy="523220"/>
          </a:xfrm>
        </p:grpSpPr>
        <p:sp>
          <p:nvSpPr>
            <p:cNvPr id="19" name="文本框 18"/>
            <p:cNvSpPr txBox="1"/>
            <p:nvPr/>
          </p:nvSpPr>
          <p:spPr>
            <a:xfrm>
              <a:off x="683680" y="414380"/>
              <a:ext cx="2339102"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发票信息</a:t>
              </a:r>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查询</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1" name="矩形标注 10"/>
          <p:cNvSpPr/>
          <p:nvPr/>
        </p:nvSpPr>
        <p:spPr>
          <a:xfrm>
            <a:off x="9153778" y="1997858"/>
            <a:ext cx="2609677" cy="4023431"/>
          </a:xfrm>
          <a:prstGeom prst="wedgeRectCallout">
            <a:avLst>
              <a:gd name="adj1" fmla="val -72333"/>
              <a:gd name="adj2" fmla="val 19715"/>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zh-CN" altLang="en-US" sz="2400"/>
          </a:p>
        </p:txBody>
      </p:sp>
      <p:sp>
        <p:nvSpPr>
          <p:cNvPr id="12" name="TextBox 105"/>
          <p:cNvSpPr txBox="1"/>
          <p:nvPr/>
        </p:nvSpPr>
        <p:spPr>
          <a:xfrm>
            <a:off x="9385561" y="2181860"/>
            <a:ext cx="2208245" cy="1895503"/>
          </a:xfrm>
          <a:prstGeom prst="rect">
            <a:avLst/>
          </a:prstGeom>
          <a:noFill/>
        </p:spPr>
        <p:txBody>
          <a:bodyPr wrap="square" lIns="91423" tIns="45712" rIns="91423" bIns="45712" rtlCol="0">
            <a:spAutoFit/>
          </a:bodyPr>
          <a:lstStyle/>
          <a:p>
            <a:pPr algn="just">
              <a:lnSpc>
                <a:spcPct val="150000"/>
              </a:lnSpc>
            </a:pPr>
            <a:r>
              <a:rPr lang="zh-CN" altLang="en-US" sz="1600" b="1">
                <a:solidFill>
                  <a:schemeClr val="bg1"/>
                </a:solidFill>
                <a:latin typeface="微软雅黑" panose="020B0503020204020204" pitchFamily="34" charset="-122"/>
                <a:ea typeface="微软雅黑" panose="020B0503020204020204" pitchFamily="34" charset="-122"/>
              </a:rPr>
              <a:t>在“我要查询”下“发票信息查询”</a:t>
            </a:r>
            <a:r>
              <a:rPr lang="zh-CN" altLang="en-US" sz="1600" b="1" dirty="0">
                <a:solidFill>
                  <a:schemeClr val="bg1"/>
                </a:solidFill>
                <a:latin typeface="微软雅黑" panose="020B0503020204020204" pitchFamily="34" charset="-122"/>
                <a:ea typeface="微软雅黑" panose="020B0503020204020204" pitchFamily="34" charset="-122"/>
              </a:rPr>
              <a:t>功能模块内</a:t>
            </a:r>
            <a:r>
              <a:rPr lang="zh-CN" altLang="en-US" sz="1600" b="1">
                <a:solidFill>
                  <a:schemeClr val="bg1"/>
                </a:solidFill>
                <a:latin typeface="微软雅黑" panose="020B0503020204020204" pitchFamily="34" charset="-122"/>
                <a:ea typeface="微软雅黑" panose="020B0503020204020204" pitchFamily="34" charset="-122"/>
              </a:rPr>
              <a:t>，可以查询发票信息查询（出口退税）。</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274001" y="1269505"/>
            <a:ext cx="8227742" cy="4877051"/>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74001" y="140275"/>
            <a:ext cx="2569576" cy="523220"/>
            <a:chOff x="453206" y="414380"/>
            <a:chExt cx="2569576" cy="523220"/>
          </a:xfrm>
        </p:grpSpPr>
        <p:sp>
          <p:nvSpPr>
            <p:cNvPr id="19" name="文本框 18"/>
            <p:cNvSpPr txBox="1"/>
            <p:nvPr/>
          </p:nvSpPr>
          <p:spPr>
            <a:xfrm>
              <a:off x="683680" y="414380"/>
              <a:ext cx="2339102"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发票信息</a:t>
              </a:r>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查询</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1" name="矩形标注 10"/>
          <p:cNvSpPr/>
          <p:nvPr/>
        </p:nvSpPr>
        <p:spPr>
          <a:xfrm>
            <a:off x="9153778" y="1997858"/>
            <a:ext cx="2609677" cy="4023431"/>
          </a:xfrm>
          <a:prstGeom prst="wedgeRectCallout">
            <a:avLst>
              <a:gd name="adj1" fmla="val -72333"/>
              <a:gd name="adj2" fmla="val 19715"/>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zh-CN" altLang="en-US" sz="2400"/>
          </a:p>
        </p:txBody>
      </p:sp>
      <p:sp>
        <p:nvSpPr>
          <p:cNvPr id="12" name="TextBox 105"/>
          <p:cNvSpPr txBox="1"/>
          <p:nvPr/>
        </p:nvSpPr>
        <p:spPr>
          <a:xfrm>
            <a:off x="9385561" y="2181860"/>
            <a:ext cx="2208245" cy="1895503"/>
          </a:xfrm>
          <a:prstGeom prst="rect">
            <a:avLst/>
          </a:prstGeom>
          <a:noFill/>
        </p:spPr>
        <p:txBody>
          <a:bodyPr wrap="square" lIns="91423" tIns="45712" rIns="91423" bIns="45712" rtlCol="0">
            <a:spAutoFit/>
          </a:bodyPr>
          <a:lstStyle/>
          <a:p>
            <a:pPr algn="just">
              <a:lnSpc>
                <a:spcPct val="150000"/>
              </a:lnSpc>
            </a:pPr>
            <a:r>
              <a:rPr lang="zh-CN" altLang="en-US" sz="1600" b="1">
                <a:solidFill>
                  <a:schemeClr val="bg1"/>
                </a:solidFill>
                <a:latin typeface="微软雅黑" panose="020B0503020204020204" pitchFamily="34" charset="-122"/>
                <a:ea typeface="微软雅黑" panose="020B0503020204020204" pitchFamily="34" charset="-122"/>
              </a:rPr>
              <a:t>在“我要查询”下“发票信息查询”</a:t>
            </a:r>
            <a:r>
              <a:rPr lang="zh-CN" altLang="en-US" sz="1600" b="1" dirty="0">
                <a:solidFill>
                  <a:schemeClr val="bg1"/>
                </a:solidFill>
                <a:latin typeface="微软雅黑" panose="020B0503020204020204" pitchFamily="34" charset="-122"/>
                <a:ea typeface="微软雅黑" panose="020B0503020204020204" pitchFamily="34" charset="-122"/>
              </a:rPr>
              <a:t>功能模块</a:t>
            </a:r>
            <a:r>
              <a:rPr lang="zh-CN" altLang="en-US" sz="1600" b="1">
                <a:solidFill>
                  <a:schemeClr val="bg1"/>
                </a:solidFill>
                <a:latin typeface="微软雅黑" panose="020B0503020204020204" pitchFamily="34" charset="-122"/>
                <a:ea typeface="微软雅黑" panose="020B0503020204020204" pitchFamily="34" charset="-122"/>
              </a:rPr>
              <a:t>内，可以查询发票信息查询（出口退税）。</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93704" y="1331562"/>
            <a:ext cx="8218926" cy="4826248"/>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74001" y="140275"/>
            <a:ext cx="3287721" cy="523220"/>
            <a:chOff x="453206" y="414380"/>
            <a:chExt cx="3287721" cy="523220"/>
          </a:xfrm>
        </p:grpSpPr>
        <p:sp>
          <p:nvSpPr>
            <p:cNvPr id="16" name="文本框 15"/>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出口退税信息查询</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17" name="矩形 16"/>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1" name="矩形标注 10"/>
          <p:cNvSpPr/>
          <p:nvPr/>
        </p:nvSpPr>
        <p:spPr>
          <a:xfrm>
            <a:off x="9153778" y="1997858"/>
            <a:ext cx="2609677" cy="4023431"/>
          </a:xfrm>
          <a:prstGeom prst="wedgeRectCallout">
            <a:avLst>
              <a:gd name="adj1" fmla="val -72333"/>
              <a:gd name="adj2" fmla="val 19715"/>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zh-CN" altLang="en-US" sz="2400"/>
          </a:p>
        </p:txBody>
      </p:sp>
      <p:sp>
        <p:nvSpPr>
          <p:cNvPr id="13" name="TextBox 105"/>
          <p:cNvSpPr txBox="1"/>
          <p:nvPr/>
        </p:nvSpPr>
        <p:spPr>
          <a:xfrm>
            <a:off x="9385561" y="2181860"/>
            <a:ext cx="2208245" cy="1938976"/>
          </a:xfrm>
          <a:prstGeom prst="rect">
            <a:avLst/>
          </a:prstGeom>
          <a:noFill/>
        </p:spPr>
        <p:txBody>
          <a:bodyPr wrap="square" lIns="91423" tIns="45712" rIns="91423" bIns="45712" rtlCol="0">
            <a:spAutoFit/>
          </a:bodyPr>
          <a:lstStyle/>
          <a:p>
            <a:pPr algn="just">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在“我要查询”下“出口退税信息查询”功能模块内，可以查询企业备案信息、报关单信息等业务功能。</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274001" y="1273503"/>
            <a:ext cx="8195085" cy="4877051"/>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74001" y="140275"/>
            <a:ext cx="3287721" cy="523220"/>
            <a:chOff x="453206" y="414380"/>
            <a:chExt cx="3287721" cy="523220"/>
          </a:xfrm>
        </p:grpSpPr>
        <p:sp>
          <p:nvSpPr>
            <p:cNvPr id="16" name="文本框 15"/>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出口退税信息查询</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17" name="矩形 16"/>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1" name="矩形标注 10"/>
          <p:cNvSpPr/>
          <p:nvPr/>
        </p:nvSpPr>
        <p:spPr>
          <a:xfrm>
            <a:off x="9153778" y="1997858"/>
            <a:ext cx="2609677" cy="4023431"/>
          </a:xfrm>
          <a:prstGeom prst="wedgeRectCallout">
            <a:avLst>
              <a:gd name="adj1" fmla="val -72333"/>
              <a:gd name="adj2" fmla="val 19715"/>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zh-CN" altLang="en-US" sz="2400"/>
          </a:p>
        </p:txBody>
      </p:sp>
      <p:sp>
        <p:nvSpPr>
          <p:cNvPr id="13" name="TextBox 105"/>
          <p:cNvSpPr txBox="1"/>
          <p:nvPr/>
        </p:nvSpPr>
        <p:spPr>
          <a:xfrm>
            <a:off x="9385561" y="2181860"/>
            <a:ext cx="2208245" cy="1938976"/>
          </a:xfrm>
          <a:prstGeom prst="rect">
            <a:avLst/>
          </a:prstGeom>
          <a:noFill/>
        </p:spPr>
        <p:txBody>
          <a:bodyPr wrap="square" lIns="91423" tIns="45712" rIns="91423" bIns="45712" rtlCol="0">
            <a:spAutoFit/>
          </a:bodyPr>
          <a:lstStyle/>
          <a:p>
            <a:pPr algn="just">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在“我要查询”下“出口退税信息查询”功能模块内，可以查询企业备案信息、报关单信息等业务功能。</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340368" y="1240846"/>
            <a:ext cx="8139603" cy="4877051"/>
          </a:xfrm>
          <a:prstGeom prst="rect">
            <a:avLst/>
          </a:prstGeom>
        </p:spPr>
      </p:pic>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组合 11"/>
          <p:cNvGrpSpPr/>
          <p:nvPr/>
        </p:nvGrpSpPr>
        <p:grpSpPr>
          <a:xfrm>
            <a:off x="274001" y="140275"/>
            <a:ext cx="3287721" cy="523220"/>
            <a:chOff x="453206" y="414380"/>
            <a:chExt cx="3287721" cy="523220"/>
          </a:xfrm>
        </p:grpSpPr>
        <p:sp>
          <p:nvSpPr>
            <p:cNvPr id="16" name="文本框 15"/>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出口退税信息查询</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17" name="矩形 16"/>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1" name="矩形标注 10"/>
          <p:cNvSpPr/>
          <p:nvPr/>
        </p:nvSpPr>
        <p:spPr>
          <a:xfrm>
            <a:off x="9153778" y="1997858"/>
            <a:ext cx="2609677" cy="4023431"/>
          </a:xfrm>
          <a:prstGeom prst="wedgeRectCallout">
            <a:avLst>
              <a:gd name="adj1" fmla="val -72333"/>
              <a:gd name="adj2" fmla="val 19715"/>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zh-CN" altLang="en-US" sz="2400"/>
          </a:p>
        </p:txBody>
      </p:sp>
      <p:sp>
        <p:nvSpPr>
          <p:cNvPr id="13" name="TextBox 105"/>
          <p:cNvSpPr txBox="1"/>
          <p:nvPr/>
        </p:nvSpPr>
        <p:spPr>
          <a:xfrm>
            <a:off x="9385561" y="2181860"/>
            <a:ext cx="2208245" cy="1938976"/>
          </a:xfrm>
          <a:prstGeom prst="rect">
            <a:avLst/>
          </a:prstGeom>
          <a:noFill/>
        </p:spPr>
        <p:txBody>
          <a:bodyPr wrap="square" lIns="91423" tIns="45712" rIns="91423" bIns="45712" rtlCol="0">
            <a:spAutoFit/>
          </a:bodyPr>
          <a:lstStyle/>
          <a:p>
            <a:pPr algn="just">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在“我要查询”下“出口退税信息查询”功能模块内，可以查询企业备案信息、报关单信息等业务功能。</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40368" y="1513114"/>
            <a:ext cx="8147469" cy="4741299"/>
          </a:xfrm>
          <a:prstGeom prst="rect">
            <a:avLst/>
          </a:prstGeom>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31923" y="2153925"/>
            <a:ext cx="6528153" cy="2367828"/>
          </a:xfrm>
          <a:prstGeom prst="rect">
            <a:avLst/>
          </a:prstGeom>
          <a:noFill/>
        </p:spPr>
        <p:txBody>
          <a:bodyPr wrap="square" rtlCol="0" anchor="ctr">
            <a:spAutoFit/>
          </a:bodyPr>
          <a:lstStyle/>
          <a:p>
            <a:pPr algn="ctr">
              <a:lnSpc>
                <a:spcPct val="200000"/>
              </a:lnSpc>
            </a:pPr>
            <a:r>
              <a:rPr lang="zh-CN" altLang="en-US" sz="4000" b="1">
                <a:solidFill>
                  <a:srgbClr val="FF9900"/>
                </a:solidFill>
                <a:latin typeface="Arial" panose="020B0604020202020204"/>
                <a:ea typeface="微软雅黑" panose="020B0503020204020204" pitchFamily="34" charset="-122"/>
                <a:sym typeface="+mn-lt"/>
              </a:rPr>
              <a:t>出口退税申报软件</a:t>
            </a:r>
            <a:endParaRPr lang="en-US" altLang="zh-CN" sz="4000" b="1">
              <a:solidFill>
                <a:srgbClr val="FF9900"/>
              </a:solidFill>
              <a:latin typeface="Arial" panose="020B0604020202020204"/>
              <a:ea typeface="微软雅黑" panose="020B0503020204020204" pitchFamily="34" charset="-122"/>
              <a:sym typeface="+mn-lt"/>
            </a:endParaRPr>
          </a:p>
          <a:p>
            <a:pPr algn="ctr">
              <a:lnSpc>
                <a:spcPct val="200000"/>
              </a:lnSpc>
            </a:pPr>
            <a:r>
              <a:rPr lang="zh-CN" altLang="en-US" sz="4000" b="1">
                <a:solidFill>
                  <a:srgbClr val="FF9900"/>
                </a:solidFill>
                <a:latin typeface="Arial" panose="020B0604020202020204"/>
                <a:ea typeface="微软雅黑" panose="020B0503020204020204" pitchFamily="34" charset="-122"/>
                <a:sym typeface="+mn-lt"/>
              </a:rPr>
              <a:t>（离线版）</a:t>
            </a:r>
            <a:endParaRPr lang="zh-CN" altLang="en-US" sz="4000" b="1" dirty="0">
              <a:solidFill>
                <a:srgbClr val="FF9900"/>
              </a:solidFill>
              <a:latin typeface="Arial" panose="020B0604020202020204"/>
              <a:ea typeface="微软雅黑" panose="020B0503020204020204" pitchFamily="34" charset="-122"/>
            </a:endParaRPr>
          </a:p>
        </p:txBody>
      </p:sp>
      <p:grpSp>
        <p:nvGrpSpPr>
          <p:cNvPr id="13" name="组合 12"/>
          <p:cNvGrpSpPr/>
          <p:nvPr/>
        </p:nvGrpSpPr>
        <p:grpSpPr>
          <a:xfrm>
            <a:off x="405581" y="412450"/>
            <a:ext cx="4416413" cy="523220"/>
            <a:chOff x="453206" y="469600"/>
            <a:chExt cx="4416413" cy="523220"/>
          </a:xfrm>
        </p:grpSpPr>
        <p:sp>
          <p:nvSpPr>
            <p:cNvPr id="14" name="文本框 13"/>
            <p:cNvSpPr txBox="1"/>
            <p:nvPr/>
          </p:nvSpPr>
          <p:spPr>
            <a:xfrm>
              <a:off x="735154" y="469600"/>
              <a:ext cx="413446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rPr>
                <a:t>出口退（免）税业务</a:t>
              </a:r>
              <a:r>
                <a:rPr lang="zh-CN" altLang="zh-CN" sz="2800" b="1">
                  <a:solidFill>
                    <a:srgbClr val="44546A"/>
                  </a:solidFill>
                  <a:latin typeface="微软雅黑" panose="020B0503020204020204" pitchFamily="34" charset="-122"/>
                  <a:ea typeface="微软雅黑" panose="020B0503020204020204" pitchFamily="34" charset="-122"/>
                  <a:cs typeface="+mn-ea"/>
                </a:rPr>
                <a:t>介绍</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15" name="矩形 1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1" y="357230"/>
            <a:ext cx="3646794" cy="523220"/>
            <a:chOff x="453206" y="414380"/>
            <a:chExt cx="3646794" cy="523220"/>
          </a:xfrm>
        </p:grpSpPr>
        <p:sp>
          <p:nvSpPr>
            <p:cNvPr id="11" name="文本框 10"/>
            <p:cNvSpPr txBox="1"/>
            <p:nvPr/>
          </p:nvSpPr>
          <p:spPr>
            <a:xfrm>
              <a:off x="683680" y="414380"/>
              <a:ext cx="3416320"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离线版申报系统变化</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15" name="矩形 1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9" name="组合 8"/>
          <p:cNvGrpSpPr/>
          <p:nvPr/>
        </p:nvGrpSpPr>
        <p:grpSpPr>
          <a:xfrm>
            <a:off x="348478" y="980620"/>
            <a:ext cx="11052947" cy="5634494"/>
            <a:chOff x="308791" y="1073888"/>
            <a:chExt cx="3272610" cy="5174512"/>
          </a:xfrm>
        </p:grpSpPr>
        <p:sp>
          <p:nvSpPr>
            <p:cNvPr id="12" name="矩形 11"/>
            <p:cNvSpPr/>
            <p:nvPr/>
          </p:nvSpPr>
          <p:spPr>
            <a:xfrm>
              <a:off x="308791" y="1073888"/>
              <a:ext cx="3272610" cy="5174512"/>
            </a:xfrm>
            <a:prstGeom prst="rect">
              <a:avLst/>
            </a:prstGeom>
            <a:solidFill>
              <a:schemeClr val="bg2"/>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13" name="矩形 12"/>
            <p:cNvSpPr/>
            <p:nvPr/>
          </p:nvSpPr>
          <p:spPr>
            <a:xfrm>
              <a:off x="364326" y="1571809"/>
              <a:ext cx="539288" cy="47528"/>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4" name="矩形 13"/>
          <p:cNvSpPr/>
          <p:nvPr/>
        </p:nvSpPr>
        <p:spPr>
          <a:xfrm>
            <a:off x="524689" y="980619"/>
            <a:ext cx="6573680" cy="400110"/>
          </a:xfrm>
          <a:prstGeom prst="rect">
            <a:avLst/>
          </a:prstGeom>
        </p:spPr>
        <p:txBody>
          <a:bodyPr wrap="square">
            <a:spAutoFit/>
          </a:bodyPr>
          <a:lstStyle/>
          <a:p>
            <a:r>
              <a:rPr lang="zh-CN" altLang="en-US" sz="2000" b="1" dirty="0">
                <a:solidFill>
                  <a:srgbClr val="143C78"/>
                </a:solidFill>
                <a:latin typeface="+mn-ea"/>
              </a:rPr>
              <a:t>离线版申报系统</a:t>
            </a:r>
            <a:endParaRPr lang="zh-CN" altLang="en-US" sz="2000" b="1" dirty="0">
              <a:solidFill>
                <a:srgbClr val="143C78"/>
              </a:solidFill>
              <a:latin typeface="+mn-ea"/>
            </a:endParaRPr>
          </a:p>
        </p:txBody>
      </p:sp>
      <p:sp>
        <p:nvSpPr>
          <p:cNvPr id="16" name="文本框 43"/>
          <p:cNvSpPr txBox="1"/>
          <p:nvPr/>
        </p:nvSpPr>
        <p:spPr>
          <a:xfrm>
            <a:off x="549539" y="1710665"/>
            <a:ext cx="9939587" cy="4973669"/>
          </a:xfrm>
          <a:prstGeom prst="rect">
            <a:avLst/>
          </a:prstGeom>
          <a:noFill/>
        </p:spPr>
        <p:txBody>
          <a:bodyPr wrap="square" lIns="0" tIns="0" rIns="0" bIns="0" rtlCol="0">
            <a:spAutoFit/>
          </a:bodyPr>
          <a:lstStyle/>
          <a:p>
            <a:pPr>
              <a:spcBef>
                <a:spcPct val="20000"/>
              </a:spcBef>
            </a:pPr>
            <a:r>
              <a:rPr lang="en-US" altLang="zh-CN" sz="1600" dirty="0">
                <a:solidFill>
                  <a:srgbClr val="FA6E00"/>
                </a:solidFill>
                <a:latin typeface="+mn-ea"/>
                <a:sym typeface="Arial" panose="020B0604020202020204" pitchFamily="34" charset="0"/>
              </a:rPr>
              <a:t>1.</a:t>
            </a:r>
            <a:r>
              <a:rPr lang="zh-CN" altLang="en-US" sz="1600" dirty="0">
                <a:solidFill>
                  <a:srgbClr val="FA6E00"/>
                </a:solidFill>
                <a:latin typeface="+mn-ea"/>
                <a:sym typeface="Arial" panose="020B0604020202020204" pitchFamily="34" charset="0"/>
              </a:rPr>
              <a:t>安装路径</a:t>
            </a:r>
            <a:endParaRPr lang="en-US" altLang="zh-CN" sz="1600" dirty="0">
              <a:solidFill>
                <a:srgbClr val="FA6E00"/>
              </a:solidFill>
              <a:latin typeface="+mn-ea"/>
              <a:sym typeface="Arial" panose="020B0604020202020204" pitchFamily="34" charset="0"/>
            </a:endParaRPr>
          </a:p>
          <a:p>
            <a:pPr>
              <a:spcBef>
                <a:spcPct val="20000"/>
              </a:spcBef>
            </a:pPr>
            <a:r>
              <a:rPr lang="en-US" altLang="zh-CN" sz="1600" kern="0" dirty="0">
                <a:solidFill>
                  <a:srgbClr val="3C3C3C"/>
                </a:solidFill>
                <a:latin typeface="+mn-ea"/>
                <a:sym typeface="Arial" panose="020B0604020202020204" pitchFamily="34" charset="0"/>
              </a:rPr>
              <a:t>C:/</a:t>
            </a:r>
            <a:r>
              <a:rPr lang="zh-CN" altLang="en-US" sz="1600" kern="0" dirty="0">
                <a:solidFill>
                  <a:srgbClr val="3C3C3C"/>
                </a:solidFill>
                <a:latin typeface="+mn-ea"/>
                <a:sym typeface="Arial" panose="020B0604020202020204" pitchFamily="34" charset="0"/>
              </a:rPr>
              <a:t>出口退税申报系统</a:t>
            </a:r>
            <a:r>
              <a:rPr lang="en-US" altLang="zh-CN" sz="1600" kern="0">
                <a:solidFill>
                  <a:srgbClr val="3C3C3C"/>
                </a:solidFill>
                <a:latin typeface="+mn-ea"/>
                <a:sym typeface="Arial" panose="020B0604020202020204" pitchFamily="34" charset="0"/>
              </a:rPr>
              <a:t>/</a:t>
            </a:r>
            <a:r>
              <a:rPr lang="zh-CN" altLang="en-US" sz="1600" kern="0">
                <a:solidFill>
                  <a:srgbClr val="3C3C3C"/>
                </a:solidFill>
                <a:latin typeface="+mn-ea"/>
                <a:sym typeface="Arial" panose="020B0604020202020204" pitchFamily="34" charset="0"/>
              </a:rPr>
              <a:t>生产（外贸）企业</a:t>
            </a:r>
            <a:r>
              <a:rPr lang="zh-CN" altLang="en-US" sz="1600" kern="0" dirty="0">
                <a:solidFill>
                  <a:srgbClr val="3C3C3C"/>
                </a:solidFill>
                <a:latin typeface="+mn-ea"/>
                <a:sym typeface="Arial" panose="020B0604020202020204" pitchFamily="34" charset="0"/>
              </a:rPr>
              <a:t>出口退税申报系统</a:t>
            </a:r>
            <a:endParaRPr lang="en-US" altLang="zh-CN" sz="1400" dirty="0">
              <a:solidFill>
                <a:srgbClr val="FA6E00"/>
              </a:solidFill>
              <a:latin typeface="+mn-ea"/>
              <a:sym typeface="Arial" panose="020B0604020202020204" pitchFamily="34" charset="0"/>
            </a:endParaRPr>
          </a:p>
          <a:p>
            <a:pPr>
              <a:spcBef>
                <a:spcPct val="20000"/>
              </a:spcBef>
            </a:pPr>
            <a:r>
              <a:rPr lang="en-US" altLang="zh-CN" sz="1600" dirty="0">
                <a:solidFill>
                  <a:srgbClr val="FA6E00"/>
                </a:solidFill>
                <a:latin typeface="+mn-ea"/>
                <a:sym typeface="Arial" panose="020B0604020202020204" pitchFamily="34" charset="0"/>
              </a:rPr>
              <a:t>2.</a:t>
            </a:r>
            <a:r>
              <a:rPr lang="zh-CN" altLang="en-US" sz="1600" dirty="0">
                <a:solidFill>
                  <a:srgbClr val="FA6E00"/>
                </a:solidFill>
                <a:latin typeface="+mn-ea"/>
                <a:sym typeface="Arial" panose="020B0604020202020204" pitchFamily="34" charset="0"/>
              </a:rPr>
              <a:t>系统名称</a:t>
            </a:r>
            <a:endParaRPr lang="en-US" altLang="zh-CN" sz="1600" dirty="0">
              <a:solidFill>
                <a:srgbClr val="FA6E00"/>
              </a:solidFill>
              <a:latin typeface="+mn-ea"/>
              <a:sym typeface="Arial" panose="020B0604020202020204" pitchFamily="34" charset="0"/>
            </a:endParaRPr>
          </a:p>
          <a:p>
            <a:pPr>
              <a:spcBef>
                <a:spcPct val="20000"/>
              </a:spcBef>
            </a:pPr>
            <a:r>
              <a:rPr lang="zh-CN" altLang="en-US" sz="1600" kern="0" dirty="0">
                <a:solidFill>
                  <a:srgbClr val="3C3C3C"/>
                </a:solidFill>
                <a:latin typeface="+mn-ea"/>
                <a:sym typeface="Arial" panose="020B0604020202020204" pitchFamily="34" charset="0"/>
              </a:rPr>
              <a:t>离线版出口退税申报系统（</a:t>
            </a:r>
            <a:r>
              <a:rPr lang="zh-CN" altLang="en-US" sz="1600" kern="0">
                <a:solidFill>
                  <a:srgbClr val="3C3C3C"/>
                </a:solidFill>
                <a:latin typeface="+mn-ea"/>
                <a:sym typeface="Arial" panose="020B0604020202020204" pitchFamily="34" charset="0"/>
              </a:rPr>
              <a:t>生产企业</a:t>
            </a:r>
            <a:r>
              <a:rPr lang="en-US" altLang="zh-CN" sz="1600" kern="0">
                <a:solidFill>
                  <a:srgbClr val="3C3C3C"/>
                </a:solidFill>
                <a:latin typeface="+mn-ea"/>
                <a:sym typeface="Arial" panose="020B0604020202020204" pitchFamily="34" charset="0"/>
              </a:rPr>
              <a:t>/</a:t>
            </a:r>
            <a:r>
              <a:rPr lang="zh-CN" altLang="en-US" sz="1600" kern="0">
                <a:solidFill>
                  <a:srgbClr val="3C3C3C"/>
                </a:solidFill>
                <a:latin typeface="+mn-ea"/>
                <a:sym typeface="Arial" panose="020B0604020202020204" pitchFamily="34" charset="0"/>
              </a:rPr>
              <a:t>外贸企业）</a:t>
            </a:r>
            <a:endParaRPr lang="en-US" altLang="zh-CN" sz="1600" kern="0" dirty="0">
              <a:solidFill>
                <a:srgbClr val="3C3C3C"/>
              </a:solidFill>
              <a:latin typeface="+mn-ea"/>
              <a:sym typeface="Arial" panose="020B0604020202020204" pitchFamily="34" charset="0"/>
            </a:endParaRPr>
          </a:p>
          <a:p>
            <a:pPr>
              <a:spcBef>
                <a:spcPct val="20000"/>
              </a:spcBef>
            </a:pPr>
            <a:r>
              <a:rPr lang="en-US" altLang="zh-CN" sz="1600" dirty="0">
                <a:solidFill>
                  <a:srgbClr val="FA6E00"/>
                </a:solidFill>
                <a:latin typeface="+mn-ea"/>
                <a:sym typeface="Arial" panose="020B0604020202020204" pitchFamily="34" charset="0"/>
              </a:rPr>
              <a:t>3.</a:t>
            </a:r>
            <a:r>
              <a:rPr lang="zh-CN" altLang="en-US" sz="1600" dirty="0">
                <a:solidFill>
                  <a:srgbClr val="FA6E00"/>
                </a:solidFill>
                <a:latin typeface="+mn-ea"/>
                <a:sym typeface="Arial" panose="020B0604020202020204" pitchFamily="34" charset="0"/>
              </a:rPr>
              <a:t>反馈读入</a:t>
            </a:r>
            <a:endParaRPr lang="en-US" altLang="zh-CN" sz="1600" dirty="0">
              <a:solidFill>
                <a:srgbClr val="FA6E00"/>
              </a:solidFill>
              <a:latin typeface="+mn-ea"/>
              <a:sym typeface="Arial" panose="020B0604020202020204" pitchFamily="34" charset="0"/>
            </a:endParaRPr>
          </a:p>
          <a:p>
            <a:pPr>
              <a:spcBef>
                <a:spcPct val="20000"/>
              </a:spcBef>
            </a:pPr>
            <a:r>
              <a:rPr lang="zh-CN" altLang="en-US" sz="1600" kern="0" dirty="0">
                <a:solidFill>
                  <a:srgbClr val="3C3C3C"/>
                </a:solidFill>
                <a:latin typeface="+mn-ea"/>
                <a:sym typeface="Arial" panose="020B0604020202020204" pitchFamily="34" charset="0"/>
              </a:rPr>
              <a:t>首次使用时，需要下载全年反馈读入系统中，用以同步历史数据，生产企业下载近两年的反馈进行读入。</a:t>
            </a:r>
            <a:endParaRPr lang="en-US" altLang="zh-CN" sz="1600" kern="0" dirty="0">
              <a:solidFill>
                <a:srgbClr val="3C3C3C"/>
              </a:solidFill>
              <a:latin typeface="+mn-ea"/>
              <a:sym typeface="Arial" panose="020B0604020202020204" pitchFamily="34" charset="0"/>
            </a:endParaRPr>
          </a:p>
          <a:p>
            <a:pPr>
              <a:spcBef>
                <a:spcPct val="20000"/>
              </a:spcBef>
            </a:pPr>
            <a:r>
              <a:rPr lang="en-US" altLang="zh-CN" sz="1600" dirty="0">
                <a:solidFill>
                  <a:srgbClr val="FA6E00"/>
                </a:solidFill>
                <a:latin typeface="+mn-ea"/>
                <a:sym typeface="Arial" panose="020B0604020202020204" pitchFamily="34" charset="0"/>
              </a:rPr>
              <a:t>4.</a:t>
            </a:r>
            <a:r>
              <a:rPr lang="zh-CN" altLang="en-US" sz="1600" dirty="0">
                <a:solidFill>
                  <a:srgbClr val="FA6E00"/>
                </a:solidFill>
                <a:latin typeface="+mn-ea"/>
                <a:sym typeface="Arial" panose="020B0604020202020204" pitchFamily="34" charset="0"/>
              </a:rPr>
              <a:t>生成数据</a:t>
            </a:r>
            <a:endParaRPr lang="en-US" altLang="zh-CN" sz="1600" dirty="0">
              <a:solidFill>
                <a:srgbClr val="FA6E00"/>
              </a:solidFill>
              <a:latin typeface="+mn-ea"/>
              <a:sym typeface="Arial" panose="020B0604020202020204" pitchFamily="34" charset="0"/>
            </a:endParaRPr>
          </a:p>
          <a:p>
            <a:pPr>
              <a:spcBef>
                <a:spcPct val="20000"/>
              </a:spcBef>
            </a:pPr>
            <a:r>
              <a:rPr lang="zh-CN" altLang="en-US" sz="1600" kern="0" dirty="0">
                <a:solidFill>
                  <a:srgbClr val="3C3C3C"/>
                </a:solidFill>
                <a:latin typeface="+mn-ea"/>
                <a:sym typeface="Arial" panose="020B0604020202020204" pitchFamily="34" charset="0"/>
              </a:rPr>
              <a:t>生成申报数据文件的格式为</a:t>
            </a:r>
            <a:r>
              <a:rPr lang="en-US" altLang="zh-CN" sz="1600" kern="0" dirty="0">
                <a:solidFill>
                  <a:srgbClr val="3C3C3C"/>
                </a:solidFill>
                <a:latin typeface="+mn-ea"/>
                <a:sym typeface="Arial" panose="020B0604020202020204" pitchFamily="34" charset="0"/>
              </a:rPr>
              <a:t>xml</a:t>
            </a:r>
            <a:endParaRPr lang="en-US" altLang="zh-CN" sz="1600" kern="0" dirty="0">
              <a:solidFill>
                <a:srgbClr val="3C3C3C"/>
              </a:solidFill>
              <a:latin typeface="+mn-ea"/>
              <a:sym typeface="Arial" panose="020B0604020202020204" pitchFamily="34" charset="0"/>
            </a:endParaRPr>
          </a:p>
          <a:p>
            <a:pPr>
              <a:spcBef>
                <a:spcPct val="20000"/>
              </a:spcBef>
            </a:pPr>
            <a:r>
              <a:rPr lang="en-US" altLang="zh-CN" sz="1600" dirty="0">
                <a:solidFill>
                  <a:srgbClr val="FA6E00"/>
                </a:solidFill>
                <a:latin typeface="+mn-ea"/>
                <a:sym typeface="Arial" panose="020B0604020202020204" pitchFamily="34" charset="0"/>
              </a:rPr>
              <a:t>5.</a:t>
            </a:r>
            <a:r>
              <a:rPr lang="zh-CN" altLang="en-US" sz="1600" dirty="0">
                <a:solidFill>
                  <a:srgbClr val="FA6E00"/>
                </a:solidFill>
                <a:latin typeface="+mn-ea"/>
                <a:sym typeface="Arial" panose="020B0604020202020204" pitchFamily="34" charset="0"/>
              </a:rPr>
              <a:t>系统参数设置与修改</a:t>
            </a:r>
            <a:endParaRPr lang="en-US" altLang="zh-CN" sz="1600" dirty="0">
              <a:solidFill>
                <a:srgbClr val="FA6E00"/>
              </a:solidFill>
              <a:latin typeface="+mn-ea"/>
              <a:sym typeface="Arial" panose="020B0604020202020204" pitchFamily="34" charset="0"/>
            </a:endParaRPr>
          </a:p>
          <a:p>
            <a:pPr>
              <a:spcBef>
                <a:spcPct val="20000"/>
              </a:spcBef>
            </a:pPr>
            <a:r>
              <a:rPr lang="zh-CN" altLang="en-US" sz="1600" kern="0" dirty="0">
                <a:solidFill>
                  <a:srgbClr val="3C3C3C"/>
                </a:solidFill>
                <a:latin typeface="+mn-ea"/>
                <a:sym typeface="Arial" panose="020B0604020202020204" pitchFamily="34" charset="0"/>
              </a:rPr>
              <a:t>系统维护</a:t>
            </a:r>
            <a:r>
              <a:rPr lang="en-US" altLang="zh-CN" sz="1600" kern="0" dirty="0">
                <a:solidFill>
                  <a:srgbClr val="3C3C3C"/>
                </a:solidFill>
                <a:latin typeface="+mn-ea"/>
                <a:sym typeface="Arial" panose="020B0604020202020204" pitchFamily="34" charset="0"/>
              </a:rPr>
              <a:t>-</a:t>
            </a:r>
            <a:r>
              <a:rPr lang="zh-CN" altLang="en-US" sz="1600" kern="0" dirty="0">
                <a:solidFill>
                  <a:srgbClr val="3C3C3C"/>
                </a:solidFill>
                <a:latin typeface="+mn-ea"/>
                <a:sym typeface="Arial" panose="020B0604020202020204" pitchFamily="34" charset="0"/>
              </a:rPr>
              <a:t>系统配置</a:t>
            </a:r>
            <a:r>
              <a:rPr lang="en-US" altLang="zh-CN" sz="1600" kern="0" dirty="0">
                <a:solidFill>
                  <a:srgbClr val="3C3C3C"/>
                </a:solidFill>
                <a:latin typeface="+mn-ea"/>
                <a:sym typeface="Arial" panose="020B0604020202020204" pitchFamily="34" charset="0"/>
              </a:rPr>
              <a:t>-</a:t>
            </a:r>
            <a:r>
              <a:rPr lang="zh-CN" altLang="en-US" sz="1600" kern="0" dirty="0">
                <a:solidFill>
                  <a:srgbClr val="3C3C3C"/>
                </a:solidFill>
                <a:latin typeface="+mn-ea"/>
                <a:sym typeface="Arial" panose="020B0604020202020204" pitchFamily="34" charset="0"/>
              </a:rPr>
              <a:t>系统参数设置与修改</a:t>
            </a:r>
            <a:r>
              <a:rPr lang="en-US" altLang="zh-CN" sz="1600" kern="0" dirty="0">
                <a:solidFill>
                  <a:srgbClr val="3C3C3C"/>
                </a:solidFill>
                <a:latin typeface="+mn-ea"/>
                <a:sym typeface="Arial" panose="020B0604020202020204" pitchFamily="34" charset="0"/>
              </a:rPr>
              <a:t>-</a:t>
            </a:r>
            <a:r>
              <a:rPr lang="zh-CN" altLang="en-US" sz="1600" kern="0" dirty="0">
                <a:solidFill>
                  <a:srgbClr val="3C3C3C"/>
                </a:solidFill>
                <a:latin typeface="+mn-ea"/>
                <a:sym typeface="Arial" panose="020B0604020202020204" pitchFamily="34" charset="0"/>
              </a:rPr>
              <a:t>简化配置项</a:t>
            </a:r>
            <a:endParaRPr lang="en-US" altLang="zh-CN" sz="1600" kern="0" dirty="0">
              <a:solidFill>
                <a:srgbClr val="3C3C3C"/>
              </a:solidFill>
              <a:latin typeface="+mn-ea"/>
              <a:sym typeface="Arial" panose="020B0604020202020204" pitchFamily="34" charset="0"/>
            </a:endParaRPr>
          </a:p>
          <a:p>
            <a:pPr>
              <a:spcBef>
                <a:spcPct val="20000"/>
              </a:spcBef>
            </a:pPr>
            <a:r>
              <a:rPr lang="en-US" altLang="zh-CN" sz="1600" dirty="0">
                <a:solidFill>
                  <a:srgbClr val="FA6E00"/>
                </a:solidFill>
                <a:latin typeface="+mn-ea"/>
                <a:sym typeface="Arial" panose="020B0604020202020204" pitchFamily="34" charset="0"/>
              </a:rPr>
              <a:t>6.</a:t>
            </a:r>
            <a:r>
              <a:rPr lang="zh-CN" altLang="en-US" sz="1600" dirty="0">
                <a:solidFill>
                  <a:srgbClr val="FA6E00"/>
                </a:solidFill>
                <a:latin typeface="+mn-ea"/>
                <a:sym typeface="Arial" panose="020B0604020202020204" pitchFamily="34" charset="0"/>
              </a:rPr>
              <a:t>系统功能</a:t>
            </a:r>
            <a:endParaRPr lang="en-US" altLang="zh-CN" sz="1600" dirty="0">
              <a:solidFill>
                <a:srgbClr val="FA6E00"/>
              </a:solidFill>
              <a:latin typeface="+mn-ea"/>
              <a:sym typeface="Arial" panose="020B0604020202020204" pitchFamily="34" charset="0"/>
            </a:endParaRPr>
          </a:p>
          <a:p>
            <a:pPr>
              <a:spcBef>
                <a:spcPct val="20000"/>
              </a:spcBef>
            </a:pPr>
            <a:r>
              <a:rPr lang="zh-CN" altLang="en-US" sz="1600" kern="0" dirty="0">
                <a:solidFill>
                  <a:srgbClr val="3C3C3C"/>
                </a:solidFill>
                <a:latin typeface="+mn-ea"/>
                <a:sym typeface="Arial" panose="020B0604020202020204" pitchFamily="34" charset="0"/>
              </a:rPr>
              <a:t>取消无纸化加签设备密码设置，取消无纸化加签设备密码设置</a:t>
            </a:r>
            <a:endParaRPr lang="en-US" altLang="zh-CN" sz="1600" kern="0" dirty="0">
              <a:solidFill>
                <a:srgbClr val="3C3C3C"/>
              </a:solidFill>
              <a:latin typeface="+mn-ea"/>
              <a:sym typeface="Arial" panose="020B0604020202020204" pitchFamily="34" charset="0"/>
            </a:endParaRPr>
          </a:p>
          <a:p>
            <a:pPr>
              <a:spcBef>
                <a:spcPct val="20000"/>
              </a:spcBef>
            </a:pPr>
            <a:r>
              <a:rPr lang="en-US" altLang="zh-CN" sz="1600" dirty="0">
                <a:solidFill>
                  <a:srgbClr val="FA6E00"/>
                </a:solidFill>
                <a:latin typeface="+mn-ea"/>
                <a:sym typeface="Arial" panose="020B0604020202020204" pitchFamily="34" charset="0"/>
              </a:rPr>
              <a:t>7.</a:t>
            </a:r>
            <a:r>
              <a:rPr lang="zh-CN" altLang="en-US" sz="1600" dirty="0">
                <a:solidFill>
                  <a:srgbClr val="FA6E00"/>
                </a:solidFill>
                <a:latin typeface="+mn-ea"/>
                <a:sym typeface="Arial" panose="020B0604020202020204" pitchFamily="34" charset="0"/>
              </a:rPr>
              <a:t>企业信息配置</a:t>
            </a:r>
            <a:endParaRPr lang="en-US" altLang="zh-CN" sz="1600" dirty="0">
              <a:solidFill>
                <a:srgbClr val="FA6E00"/>
              </a:solidFill>
              <a:latin typeface="+mn-ea"/>
              <a:sym typeface="Arial" panose="020B0604020202020204" pitchFamily="34" charset="0"/>
            </a:endParaRPr>
          </a:p>
          <a:p>
            <a:pPr>
              <a:spcBef>
                <a:spcPct val="20000"/>
              </a:spcBef>
            </a:pPr>
            <a:r>
              <a:rPr lang="zh-CN" altLang="en-US" sz="1600" kern="0" dirty="0">
                <a:solidFill>
                  <a:srgbClr val="3C3C3C"/>
                </a:solidFill>
                <a:latin typeface="+mn-ea"/>
                <a:sym typeface="Arial" panose="020B0604020202020204" pitchFamily="34" charset="0"/>
              </a:rPr>
              <a:t>增加“修改”按钮，可对企业信息进行修改。</a:t>
            </a:r>
            <a:endParaRPr lang="en-US" altLang="zh-CN" sz="1600" kern="0" dirty="0">
              <a:solidFill>
                <a:srgbClr val="3C3C3C"/>
              </a:solidFill>
              <a:latin typeface="+mn-ea"/>
              <a:sym typeface="Arial" panose="020B0604020202020204" pitchFamily="34" charset="0"/>
            </a:endParaRPr>
          </a:p>
          <a:p>
            <a:pPr>
              <a:spcBef>
                <a:spcPct val="20000"/>
              </a:spcBef>
            </a:pPr>
            <a:r>
              <a:rPr lang="en-US" altLang="zh-CN" sz="1600" dirty="0">
                <a:solidFill>
                  <a:srgbClr val="FA6E00"/>
                </a:solidFill>
                <a:latin typeface="+mn-ea"/>
                <a:sym typeface="Arial" panose="020B0604020202020204" pitchFamily="34" charset="0"/>
              </a:rPr>
              <a:t>8.</a:t>
            </a:r>
            <a:r>
              <a:rPr lang="zh-CN" altLang="en-US" sz="1600" dirty="0">
                <a:solidFill>
                  <a:srgbClr val="FA6E00"/>
                </a:solidFill>
                <a:latin typeface="+mn-ea"/>
                <a:sym typeface="Arial" panose="020B0604020202020204" pitchFamily="34" charset="0"/>
              </a:rPr>
              <a:t>数据申报流程</a:t>
            </a:r>
            <a:endParaRPr lang="en-US" altLang="zh-CN" sz="1600" dirty="0">
              <a:solidFill>
                <a:srgbClr val="FA6E00"/>
              </a:solidFill>
              <a:latin typeface="+mn-ea"/>
              <a:sym typeface="Arial" panose="020B0604020202020204" pitchFamily="34" charset="0"/>
            </a:endParaRPr>
          </a:p>
          <a:p>
            <a:pPr>
              <a:spcBef>
                <a:spcPct val="20000"/>
              </a:spcBef>
            </a:pPr>
            <a:r>
              <a:rPr lang="zh-CN" altLang="en-US" sz="1600" kern="0" dirty="0">
                <a:solidFill>
                  <a:srgbClr val="3C3C3C"/>
                </a:solidFill>
                <a:latin typeface="+mn-ea"/>
                <a:sym typeface="Arial" panose="020B0604020202020204" pitchFamily="34" charset="0"/>
              </a:rPr>
              <a:t>统一申报流程为：数据采集</a:t>
            </a:r>
            <a:r>
              <a:rPr lang="en-US" altLang="zh-CN" sz="1600" kern="0" dirty="0">
                <a:solidFill>
                  <a:srgbClr val="3C3C3C"/>
                </a:solidFill>
                <a:latin typeface="+mn-ea"/>
                <a:sym typeface="Arial" panose="020B0604020202020204" pitchFamily="34" charset="0"/>
              </a:rPr>
              <a:t>-</a:t>
            </a:r>
            <a:r>
              <a:rPr lang="zh-CN" altLang="en-US" sz="1600" kern="0" dirty="0">
                <a:solidFill>
                  <a:srgbClr val="3C3C3C"/>
                </a:solidFill>
                <a:latin typeface="+mn-ea"/>
                <a:sym typeface="Arial" panose="020B0604020202020204" pitchFamily="34" charset="0"/>
              </a:rPr>
              <a:t>生成申报数据</a:t>
            </a:r>
            <a:r>
              <a:rPr lang="en-US" altLang="zh-CN" sz="1600" kern="0" dirty="0">
                <a:solidFill>
                  <a:srgbClr val="3C3C3C"/>
                </a:solidFill>
                <a:latin typeface="+mn-ea"/>
                <a:sym typeface="Arial" panose="020B0604020202020204" pitchFamily="34" charset="0"/>
              </a:rPr>
              <a:t>-</a:t>
            </a:r>
            <a:r>
              <a:rPr lang="zh-CN" altLang="en-US" sz="1600" kern="0" dirty="0">
                <a:solidFill>
                  <a:srgbClr val="3C3C3C"/>
                </a:solidFill>
                <a:latin typeface="+mn-ea"/>
                <a:sym typeface="Arial" panose="020B0604020202020204" pitchFamily="34" charset="0"/>
              </a:rPr>
              <a:t>打印申报表单</a:t>
            </a:r>
            <a:endParaRPr lang="en-US" altLang="zh-CN" sz="1600" kern="0" dirty="0">
              <a:solidFill>
                <a:srgbClr val="3C3C3C"/>
              </a:solidFill>
              <a:latin typeface="+mn-ea"/>
              <a:sym typeface="Arial" panose="020B0604020202020204" pitchFamily="34" charset="0"/>
            </a:endParaRPr>
          </a:p>
          <a:p>
            <a:pPr>
              <a:spcBef>
                <a:spcPct val="20000"/>
              </a:spcBef>
            </a:pPr>
            <a:endParaRPr lang="en-US" altLang="zh-CN" sz="1600" kern="0" dirty="0">
              <a:solidFill>
                <a:srgbClr val="3C3C3C"/>
              </a:solidFill>
              <a:latin typeface="+mn-ea"/>
              <a:sym typeface="Arial" panose="020B0604020202020204" pitchFamily="34"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 name="矩形标注 190"/>
          <p:cNvSpPr/>
          <p:nvPr/>
        </p:nvSpPr>
        <p:spPr>
          <a:xfrm>
            <a:off x="9385561" y="1997858"/>
            <a:ext cx="2377894" cy="4023431"/>
          </a:xfrm>
          <a:prstGeom prst="wedgeRectCallout">
            <a:avLst>
              <a:gd name="adj1" fmla="val -72333"/>
              <a:gd name="adj2" fmla="val 19715"/>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zh-CN" altLang="en-US" sz="2400"/>
          </a:p>
        </p:txBody>
      </p:sp>
      <p:sp>
        <p:nvSpPr>
          <p:cNvPr id="192" name="TextBox 105"/>
          <p:cNvSpPr txBox="1"/>
          <p:nvPr/>
        </p:nvSpPr>
        <p:spPr>
          <a:xfrm>
            <a:off x="9385561" y="2181860"/>
            <a:ext cx="2208245" cy="2308308"/>
          </a:xfrm>
          <a:prstGeom prst="rect">
            <a:avLst/>
          </a:prstGeom>
          <a:noFill/>
        </p:spPr>
        <p:txBody>
          <a:bodyPr wrap="square" lIns="91423" tIns="45712" rIns="91423" bIns="45712" rtlCol="0">
            <a:spAutoFit/>
          </a:bodyPr>
          <a:lstStyle/>
          <a:p>
            <a:pPr algn="just">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在“我要办税”下“出口退税管理”功能模块内，可以办理出口退（免）税企业资格</a:t>
            </a:r>
            <a:r>
              <a:rPr lang="zh-CN" altLang="en-US" sz="1600" b="1">
                <a:solidFill>
                  <a:schemeClr val="bg1"/>
                </a:solidFill>
                <a:latin typeface="微软雅黑" panose="020B0503020204020204" pitchFamily="34" charset="-122"/>
                <a:ea typeface="微软雅黑" panose="020B0503020204020204" pitchFamily="34" charset="-122"/>
              </a:rPr>
              <a:t>信息报告业务</a:t>
            </a:r>
            <a:r>
              <a:rPr lang="zh-CN" altLang="en-US" sz="1600" b="1" dirty="0">
                <a:solidFill>
                  <a:schemeClr val="bg1"/>
                </a:solidFill>
                <a:latin typeface="微软雅黑" panose="020B0503020204020204" pitchFamily="34" charset="-122"/>
                <a:ea typeface="微软雅黑" panose="020B0503020204020204" pitchFamily="34" charset="-122"/>
              </a:rPr>
              <a:t>功能。</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nvGrpSpPr>
          <p:cNvPr id="83" name="组合 82"/>
          <p:cNvGrpSpPr/>
          <p:nvPr/>
        </p:nvGrpSpPr>
        <p:grpSpPr>
          <a:xfrm>
            <a:off x="405581" y="357230"/>
            <a:ext cx="5801230" cy="523220"/>
            <a:chOff x="453206" y="414380"/>
            <a:chExt cx="5801230" cy="523220"/>
          </a:xfrm>
        </p:grpSpPr>
        <p:sp>
          <p:nvSpPr>
            <p:cNvPr id="84" name="文本框 83"/>
            <p:cNvSpPr txBox="1"/>
            <p:nvPr/>
          </p:nvSpPr>
          <p:spPr>
            <a:xfrm>
              <a:off x="683680" y="414380"/>
              <a:ext cx="5570756"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出口退（免）税企业资格信息报告</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2" name="图片 1"/>
          <p:cNvPicPr>
            <a:picLocks noChangeAspect="1"/>
          </p:cNvPicPr>
          <p:nvPr/>
        </p:nvPicPr>
        <p:blipFill>
          <a:blip r:embed="rId1"/>
          <a:stretch>
            <a:fillRect/>
          </a:stretch>
        </p:blipFill>
        <p:spPr>
          <a:xfrm>
            <a:off x="182482" y="1556089"/>
            <a:ext cx="8645832" cy="4737343"/>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1" y="357230"/>
            <a:ext cx="3287721" cy="523220"/>
            <a:chOff x="453206" y="414380"/>
            <a:chExt cx="3287721" cy="523220"/>
          </a:xfrm>
        </p:grpSpPr>
        <p:sp>
          <p:nvSpPr>
            <p:cNvPr id="11" name="文本框 10"/>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生成申报数据格式</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15" name="矩形 1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5" name="圆角矩形 7"/>
          <p:cNvSpPr/>
          <p:nvPr/>
        </p:nvSpPr>
        <p:spPr>
          <a:xfrm>
            <a:off x="1030799" y="2474903"/>
            <a:ext cx="3906983" cy="3065318"/>
          </a:xfrm>
          <a:prstGeom prst="roundRect">
            <a:avLst/>
          </a:prstGeom>
          <a:solidFill>
            <a:srgbClr val="1824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6" name="图片 5"/>
          <p:cNvPicPr>
            <a:picLocks noChangeAspect="1"/>
          </p:cNvPicPr>
          <p:nvPr/>
        </p:nvPicPr>
        <p:blipFill>
          <a:blip r:embed="rId1"/>
          <a:stretch>
            <a:fillRect/>
          </a:stretch>
        </p:blipFill>
        <p:spPr>
          <a:xfrm>
            <a:off x="1173901" y="2660086"/>
            <a:ext cx="3600000" cy="2742857"/>
          </a:xfrm>
          <a:prstGeom prst="rect">
            <a:avLst/>
          </a:prstGeom>
        </p:spPr>
      </p:pic>
      <p:sp>
        <p:nvSpPr>
          <p:cNvPr id="7" name="圆角矩形 8"/>
          <p:cNvSpPr/>
          <p:nvPr/>
        </p:nvSpPr>
        <p:spPr>
          <a:xfrm>
            <a:off x="7313528" y="1980857"/>
            <a:ext cx="1637598" cy="1639955"/>
          </a:xfrm>
          <a:prstGeom prst="roundRect">
            <a:avLst/>
          </a:prstGeom>
          <a:solidFill>
            <a:srgbClr val="1824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zh-CN" altLang="en-US" dirty="0"/>
          </a:p>
        </p:txBody>
      </p:sp>
      <p:sp>
        <p:nvSpPr>
          <p:cNvPr id="8" name="圆角矩形 10"/>
          <p:cNvSpPr/>
          <p:nvPr/>
        </p:nvSpPr>
        <p:spPr>
          <a:xfrm>
            <a:off x="7386261" y="3896800"/>
            <a:ext cx="1637598" cy="1639957"/>
          </a:xfrm>
          <a:prstGeom prst="roundRect">
            <a:avLst/>
          </a:prstGeom>
          <a:solidFill>
            <a:srgbClr val="1824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9" name="图片 8"/>
          <p:cNvPicPr>
            <a:picLocks noChangeAspect="1"/>
          </p:cNvPicPr>
          <p:nvPr/>
        </p:nvPicPr>
        <p:blipFill>
          <a:blip r:embed="rId2"/>
          <a:stretch>
            <a:fillRect/>
          </a:stretch>
        </p:blipFill>
        <p:spPr>
          <a:xfrm>
            <a:off x="7654636" y="2184108"/>
            <a:ext cx="1019048" cy="1295238"/>
          </a:xfrm>
          <a:prstGeom prst="rect">
            <a:avLst/>
          </a:prstGeom>
        </p:spPr>
      </p:pic>
      <p:pic>
        <p:nvPicPr>
          <p:cNvPr id="10" name="图片 9"/>
          <p:cNvPicPr>
            <a:picLocks noChangeAspect="1"/>
          </p:cNvPicPr>
          <p:nvPr/>
        </p:nvPicPr>
        <p:blipFill>
          <a:blip r:embed="rId3"/>
          <a:stretch>
            <a:fillRect/>
          </a:stretch>
        </p:blipFill>
        <p:spPr>
          <a:xfrm>
            <a:off x="7700298" y="4097607"/>
            <a:ext cx="1009524" cy="1295238"/>
          </a:xfrm>
          <a:prstGeom prst="rect">
            <a:avLst/>
          </a:prstGeom>
        </p:spPr>
      </p:pic>
      <p:sp>
        <p:nvSpPr>
          <p:cNvPr id="12" name="下箭头 13"/>
          <p:cNvSpPr/>
          <p:nvPr/>
        </p:nvSpPr>
        <p:spPr>
          <a:xfrm rot="14791098">
            <a:off x="5832463" y="2211059"/>
            <a:ext cx="426027" cy="2263673"/>
          </a:xfrm>
          <a:prstGeom prst="downArrow">
            <a:avLst/>
          </a:prstGeom>
          <a:solidFill>
            <a:srgbClr val="1824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下箭头 14"/>
          <p:cNvSpPr/>
          <p:nvPr/>
        </p:nvSpPr>
        <p:spPr>
          <a:xfrm rot="17082929">
            <a:off x="5892701" y="3429373"/>
            <a:ext cx="426027" cy="2210479"/>
          </a:xfrm>
          <a:prstGeom prst="downArrow">
            <a:avLst/>
          </a:prstGeom>
          <a:solidFill>
            <a:srgbClr val="1824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文本框 13"/>
          <p:cNvSpPr txBox="1"/>
          <p:nvPr/>
        </p:nvSpPr>
        <p:spPr>
          <a:xfrm>
            <a:off x="5427522" y="2660086"/>
            <a:ext cx="697627" cy="707886"/>
          </a:xfrm>
          <a:prstGeom prst="rect">
            <a:avLst/>
          </a:prstGeom>
          <a:noFill/>
        </p:spPr>
        <p:txBody>
          <a:bodyPr wrap="none" rtlCol="0">
            <a:spAutoFit/>
          </a:bodyPr>
          <a:lstStyle/>
          <a:p>
            <a:r>
              <a:rPr lang="zh-CN" altLang="en-US" sz="4000" b="1" dirty="0">
                <a:solidFill>
                  <a:srgbClr val="FF0000"/>
                </a:solidFill>
              </a:rPr>
              <a:t>新</a:t>
            </a:r>
            <a:endParaRPr lang="zh-CN" altLang="en-US" sz="4000" b="1" dirty="0">
              <a:solidFill>
                <a:srgbClr val="FF0000"/>
              </a:solidFill>
            </a:endParaRPr>
          </a:p>
        </p:txBody>
      </p:sp>
      <p:sp>
        <p:nvSpPr>
          <p:cNvPr id="16" name="文本框 15"/>
          <p:cNvSpPr txBox="1"/>
          <p:nvPr/>
        </p:nvSpPr>
        <p:spPr>
          <a:xfrm>
            <a:off x="5419900" y="4510503"/>
            <a:ext cx="697627" cy="707886"/>
          </a:xfrm>
          <a:prstGeom prst="rect">
            <a:avLst/>
          </a:prstGeom>
          <a:noFill/>
        </p:spPr>
        <p:txBody>
          <a:bodyPr wrap="none" rtlCol="0">
            <a:spAutoFit/>
          </a:bodyPr>
          <a:lstStyle/>
          <a:p>
            <a:r>
              <a:rPr lang="zh-CN" altLang="en-US" sz="4000" b="1" dirty="0">
                <a:solidFill>
                  <a:srgbClr val="FF0000"/>
                </a:solidFill>
              </a:rPr>
              <a:t>旧</a:t>
            </a:r>
            <a:endParaRPr lang="zh-CN" altLang="en-US" sz="4000" b="1" dirty="0">
              <a:solidFill>
                <a:srgbClr val="FF0000"/>
              </a:solidFill>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1"/>
          <a:stretch>
            <a:fillRect/>
          </a:stretch>
        </p:blipFill>
        <p:spPr>
          <a:xfrm>
            <a:off x="6597484" y="981512"/>
            <a:ext cx="4168147" cy="5095912"/>
          </a:xfrm>
          <a:prstGeom prst="rect">
            <a:avLst/>
          </a:prstGeom>
        </p:spPr>
      </p:pic>
      <p:grpSp>
        <p:nvGrpSpPr>
          <p:cNvPr id="2" name="组合 1"/>
          <p:cNvGrpSpPr/>
          <p:nvPr/>
        </p:nvGrpSpPr>
        <p:grpSpPr>
          <a:xfrm>
            <a:off x="405581" y="357230"/>
            <a:ext cx="5927868" cy="523220"/>
            <a:chOff x="453206" y="414380"/>
            <a:chExt cx="5927868" cy="523220"/>
          </a:xfrm>
        </p:grpSpPr>
        <p:sp>
          <p:nvSpPr>
            <p:cNvPr id="11" name="文本框 10"/>
            <p:cNvSpPr txBox="1"/>
            <p:nvPr/>
          </p:nvSpPr>
          <p:spPr>
            <a:xfrm>
              <a:off x="683680" y="414380"/>
              <a:ext cx="5697394"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备案申报流程</a:t>
              </a:r>
              <a:r>
                <a:rPr lang="en-US" altLang="zh-CN" sz="2800" b="1" dirty="0">
                  <a:solidFill>
                    <a:srgbClr val="44546A"/>
                  </a:solidFill>
                  <a:latin typeface="微软雅黑" panose="020B0503020204020204" pitchFamily="34" charset="-122"/>
                  <a:ea typeface="微软雅黑" panose="020B0503020204020204" pitchFamily="34" charset="-122"/>
                  <a:cs typeface="+mn-ea"/>
                  <a:sym typeface="+mn-lt"/>
                </a:rPr>
                <a:t>-1 </a:t>
              </a:r>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备案相关数据采集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15" name="矩形 1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5"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12792" y="983191"/>
            <a:ext cx="3521123" cy="517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云形标注 30"/>
          <p:cNvSpPr/>
          <p:nvPr/>
        </p:nvSpPr>
        <p:spPr>
          <a:xfrm>
            <a:off x="8808983" y="2546681"/>
            <a:ext cx="1360967" cy="703367"/>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600" dirty="0"/>
              <a:t>新系统</a:t>
            </a:r>
            <a:endParaRPr lang="zh-CN" altLang="en-US" sz="1600" dirty="0"/>
          </a:p>
        </p:txBody>
      </p:sp>
      <p:sp>
        <p:nvSpPr>
          <p:cNvPr id="10" name="下箭头 13"/>
          <p:cNvSpPr/>
          <p:nvPr/>
        </p:nvSpPr>
        <p:spPr>
          <a:xfrm rot="16200000">
            <a:off x="5502686" y="2540836"/>
            <a:ext cx="426027" cy="1604118"/>
          </a:xfrm>
          <a:prstGeom prst="downArrow">
            <a:avLst/>
          </a:prstGeom>
          <a:solidFill>
            <a:srgbClr val="1824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6286940" cy="523220"/>
            <a:chOff x="453206" y="414380"/>
            <a:chExt cx="6286940" cy="523220"/>
          </a:xfrm>
        </p:grpSpPr>
        <p:sp>
          <p:nvSpPr>
            <p:cNvPr id="84" name="文本框 83"/>
            <p:cNvSpPr txBox="1"/>
            <p:nvPr/>
          </p:nvSpPr>
          <p:spPr>
            <a:xfrm>
              <a:off x="683680" y="414380"/>
              <a:ext cx="6056466"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备案申报流程</a:t>
              </a:r>
              <a:r>
                <a:rPr lang="en-US" altLang="zh-CN" sz="2800" b="1" dirty="0">
                  <a:solidFill>
                    <a:srgbClr val="44546A"/>
                  </a:solidFill>
                  <a:latin typeface="微软雅黑" panose="020B0503020204020204" pitchFamily="34" charset="-122"/>
                  <a:ea typeface="微软雅黑" panose="020B0503020204020204" pitchFamily="34" charset="-122"/>
                  <a:cs typeface="+mn-ea"/>
                  <a:sym typeface="+mn-lt"/>
                </a:rPr>
                <a:t>-2 </a:t>
              </a:r>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电子税务局选择菜单</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5" name="图片 4"/>
          <p:cNvPicPr>
            <a:picLocks noChangeAspect="1"/>
          </p:cNvPicPr>
          <p:nvPr/>
        </p:nvPicPr>
        <p:blipFill>
          <a:blip r:embed="rId1"/>
          <a:stretch>
            <a:fillRect/>
          </a:stretch>
        </p:blipFill>
        <p:spPr>
          <a:xfrm>
            <a:off x="405581" y="1312063"/>
            <a:ext cx="7486705" cy="2395555"/>
          </a:xfrm>
          <a:prstGeom prst="rect">
            <a:avLst/>
          </a:prstGeom>
          <a:ln>
            <a:noFill/>
          </a:ln>
          <a:effectLst>
            <a:outerShdw blurRad="292100" dist="139700" dir="2700000" algn="tl" rotWithShape="0">
              <a:srgbClr val="333333">
                <a:alpha val="65000"/>
              </a:srgbClr>
            </a:outerShdw>
          </a:effectLst>
        </p:spPr>
      </p:pic>
      <p:pic>
        <p:nvPicPr>
          <p:cNvPr id="7" name="图片 6"/>
          <p:cNvPicPr>
            <a:picLocks noChangeAspect="1"/>
          </p:cNvPicPr>
          <p:nvPr/>
        </p:nvPicPr>
        <p:blipFill>
          <a:blip r:embed="rId2"/>
          <a:stretch>
            <a:fillRect/>
          </a:stretch>
        </p:blipFill>
        <p:spPr>
          <a:xfrm>
            <a:off x="2654910" y="2654927"/>
            <a:ext cx="9131509" cy="3959725"/>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1" y="357230"/>
            <a:ext cx="6286940" cy="523220"/>
            <a:chOff x="453206" y="414380"/>
            <a:chExt cx="6286940" cy="523220"/>
          </a:xfrm>
        </p:grpSpPr>
        <p:sp>
          <p:nvSpPr>
            <p:cNvPr id="11" name="文本框 10"/>
            <p:cNvSpPr txBox="1"/>
            <p:nvPr/>
          </p:nvSpPr>
          <p:spPr>
            <a:xfrm>
              <a:off x="683680" y="414380"/>
              <a:ext cx="6056466"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备案申报流程</a:t>
              </a:r>
              <a:r>
                <a:rPr lang="en-US" altLang="zh-CN" sz="2800" b="1" dirty="0">
                  <a:solidFill>
                    <a:srgbClr val="44546A"/>
                  </a:solidFill>
                  <a:latin typeface="微软雅黑" panose="020B0503020204020204" pitchFamily="34" charset="-122"/>
                  <a:ea typeface="微软雅黑" panose="020B0503020204020204" pitchFamily="34" charset="-122"/>
                  <a:cs typeface="+mn-ea"/>
                  <a:sym typeface="+mn-lt"/>
                </a:rPr>
                <a:t>-3 </a:t>
              </a:r>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电子税务局上传数据</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15" name="矩形 1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2050"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5581" y="1272350"/>
            <a:ext cx="10520387" cy="51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6317397" cy="523220"/>
            <a:chOff x="453206" y="414380"/>
            <a:chExt cx="6317397" cy="523220"/>
          </a:xfrm>
        </p:grpSpPr>
        <p:sp>
          <p:nvSpPr>
            <p:cNvPr id="84" name="文本框 83"/>
            <p:cNvSpPr txBox="1"/>
            <p:nvPr/>
          </p:nvSpPr>
          <p:spPr>
            <a:xfrm>
              <a:off x="683680" y="414380"/>
              <a:ext cx="6086923"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免抵退申报流程</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电子</a:t>
              </a:r>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税务局选择菜单</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2" name="图片 1"/>
          <p:cNvPicPr>
            <a:picLocks noChangeAspect="1"/>
          </p:cNvPicPr>
          <p:nvPr/>
        </p:nvPicPr>
        <p:blipFill>
          <a:blip r:embed="rId1"/>
          <a:stretch>
            <a:fillRect/>
          </a:stretch>
        </p:blipFill>
        <p:spPr>
          <a:xfrm>
            <a:off x="405581" y="1428941"/>
            <a:ext cx="11209476" cy="5016609"/>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6646013" cy="523220"/>
            <a:chOff x="453206" y="414380"/>
            <a:chExt cx="6646013" cy="523220"/>
          </a:xfrm>
        </p:grpSpPr>
        <p:sp>
          <p:nvSpPr>
            <p:cNvPr id="84" name="文本框 83"/>
            <p:cNvSpPr txBox="1"/>
            <p:nvPr/>
          </p:nvSpPr>
          <p:spPr>
            <a:xfrm>
              <a:off x="683680" y="414380"/>
              <a:ext cx="6415539"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免抵退税申报流程</a:t>
              </a:r>
              <a:r>
                <a:rPr lang="en-US" altLang="zh-CN" sz="2800" b="1" dirty="0">
                  <a:solidFill>
                    <a:srgbClr val="44546A"/>
                  </a:solidFill>
                  <a:latin typeface="微软雅黑" panose="020B0503020204020204" pitchFamily="34" charset="-122"/>
                  <a:ea typeface="微软雅黑" panose="020B0503020204020204" pitchFamily="34" charset="-122"/>
                  <a:cs typeface="+mn-ea"/>
                  <a:sym typeface="+mn-lt"/>
                </a:rPr>
                <a:t>-1 </a:t>
              </a:r>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历史数据反馈下载</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4" name="图片 3"/>
          <p:cNvPicPr>
            <a:picLocks noChangeAspect="1"/>
          </p:cNvPicPr>
          <p:nvPr/>
        </p:nvPicPr>
        <p:blipFill>
          <a:blip r:embed="rId1"/>
          <a:stretch>
            <a:fillRect/>
          </a:stretch>
        </p:blipFill>
        <p:spPr>
          <a:xfrm>
            <a:off x="636054" y="1604952"/>
            <a:ext cx="11216335" cy="4517242"/>
          </a:xfrm>
          <a:prstGeom prst="rect">
            <a:avLst/>
          </a:prstGeom>
          <a:ln>
            <a:noFill/>
          </a:ln>
          <a:effectLst>
            <a:outerShdw blurRad="292100" dist="139700" dir="2700000" algn="tl" rotWithShape="0">
              <a:srgbClr val="333333">
                <a:alpha val="65000"/>
              </a:srgbClr>
            </a:outerShdw>
          </a:effectLst>
        </p:spPr>
      </p:pic>
      <p:sp>
        <p:nvSpPr>
          <p:cNvPr id="2" name="文本框 43"/>
          <p:cNvSpPr txBox="1"/>
          <p:nvPr/>
        </p:nvSpPr>
        <p:spPr>
          <a:xfrm>
            <a:off x="9151230" y="3013651"/>
            <a:ext cx="2701159" cy="31085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zh-CN" altLang="en-US" sz="1600" dirty="0">
                <a:solidFill>
                  <a:schemeClr val="bg1"/>
                </a:solidFill>
                <a:latin typeface="+mn-ea"/>
              </a:rPr>
              <a:t>反馈下载</a:t>
            </a:r>
            <a:endParaRPr lang="en-US" altLang="zh-CN" sz="1600" dirty="0">
              <a:solidFill>
                <a:schemeClr val="bg1"/>
              </a:solidFill>
              <a:latin typeface="+mn-ea"/>
            </a:endParaRPr>
          </a:p>
          <a:p>
            <a:endParaRPr lang="en-US" altLang="zh-CN" sz="1600" kern="0" dirty="0">
              <a:solidFill>
                <a:schemeClr val="bg1"/>
              </a:solidFill>
              <a:latin typeface="+mn-ea"/>
            </a:endParaRPr>
          </a:p>
          <a:p>
            <a:r>
              <a:rPr lang="zh-CN" altLang="en-US" sz="1600" kern="0" dirty="0">
                <a:solidFill>
                  <a:schemeClr val="bg1"/>
                </a:solidFill>
                <a:latin typeface="+mn-ea"/>
              </a:rPr>
              <a:t>第一次使用新版申报系统时，需要进入电子税务局</a:t>
            </a:r>
            <a:r>
              <a:rPr lang="en-US" altLang="zh-CN" sz="1600" kern="0" dirty="0">
                <a:solidFill>
                  <a:schemeClr val="bg1"/>
                </a:solidFill>
                <a:latin typeface="+mn-ea"/>
              </a:rPr>
              <a:t>-</a:t>
            </a:r>
            <a:r>
              <a:rPr lang="zh-CN" altLang="en-US" sz="1600" kern="0" dirty="0">
                <a:solidFill>
                  <a:schemeClr val="bg1"/>
                </a:solidFill>
                <a:latin typeface="+mn-ea"/>
              </a:rPr>
              <a:t>我要办税</a:t>
            </a:r>
            <a:r>
              <a:rPr lang="en-US" altLang="zh-CN" sz="1600" kern="0" dirty="0">
                <a:solidFill>
                  <a:schemeClr val="bg1"/>
                </a:solidFill>
                <a:latin typeface="+mn-ea"/>
              </a:rPr>
              <a:t>-</a:t>
            </a:r>
            <a:r>
              <a:rPr lang="zh-CN" altLang="en-US" sz="1600" kern="0" dirty="0">
                <a:solidFill>
                  <a:schemeClr val="bg1"/>
                </a:solidFill>
                <a:latin typeface="+mn-ea"/>
              </a:rPr>
              <a:t>出口退税管理</a:t>
            </a:r>
            <a:r>
              <a:rPr lang="en-US" altLang="zh-CN" sz="1600" kern="0" dirty="0">
                <a:solidFill>
                  <a:schemeClr val="bg1"/>
                </a:solidFill>
                <a:latin typeface="+mn-ea"/>
              </a:rPr>
              <a:t>—</a:t>
            </a:r>
            <a:r>
              <a:rPr lang="zh-CN" altLang="en-US" sz="1600" kern="0" dirty="0">
                <a:solidFill>
                  <a:schemeClr val="bg1"/>
                </a:solidFill>
                <a:latin typeface="+mn-ea"/>
              </a:rPr>
              <a:t>出口退（免）税申报</a:t>
            </a:r>
            <a:r>
              <a:rPr lang="en-US" altLang="zh-CN" sz="1600" kern="0" dirty="0">
                <a:solidFill>
                  <a:schemeClr val="bg1"/>
                </a:solidFill>
                <a:latin typeface="+mn-ea"/>
              </a:rPr>
              <a:t>-</a:t>
            </a:r>
            <a:r>
              <a:rPr lang="zh-CN" altLang="en-US" sz="1600" kern="0" dirty="0">
                <a:solidFill>
                  <a:schemeClr val="bg1"/>
                </a:solidFill>
                <a:latin typeface="+mn-ea"/>
              </a:rPr>
              <a:t>免抵退税申报</a:t>
            </a:r>
            <a:r>
              <a:rPr lang="en-US" altLang="zh-CN" sz="1600" kern="0" dirty="0">
                <a:solidFill>
                  <a:schemeClr val="bg1"/>
                </a:solidFill>
                <a:latin typeface="+mn-ea"/>
              </a:rPr>
              <a:t>-</a:t>
            </a:r>
            <a:r>
              <a:rPr lang="zh-CN" altLang="en-US" sz="1600" kern="0" dirty="0">
                <a:solidFill>
                  <a:schemeClr val="bg1"/>
                </a:solidFill>
                <a:latin typeface="+mn-ea"/>
              </a:rPr>
              <a:t>离线申报</a:t>
            </a:r>
            <a:r>
              <a:rPr lang="en-US" altLang="zh-CN" sz="1600" kern="0" dirty="0">
                <a:solidFill>
                  <a:schemeClr val="bg1"/>
                </a:solidFill>
                <a:latin typeface="+mn-ea"/>
              </a:rPr>
              <a:t>-</a:t>
            </a:r>
            <a:r>
              <a:rPr lang="zh-CN" altLang="en-US" sz="1600" kern="0" dirty="0">
                <a:solidFill>
                  <a:schemeClr val="bg1"/>
                </a:solidFill>
                <a:latin typeface="+mn-ea"/>
              </a:rPr>
              <a:t>审核结果反馈，进行反馈下载。</a:t>
            </a:r>
            <a:endParaRPr lang="en-US" altLang="zh-CN" sz="1600" kern="0" dirty="0">
              <a:solidFill>
                <a:schemeClr val="bg1"/>
              </a:solidFill>
              <a:latin typeface="+mn-ea"/>
            </a:endParaRPr>
          </a:p>
          <a:p>
            <a:endParaRPr lang="en-US" altLang="zh-CN" sz="1400" dirty="0">
              <a:solidFill>
                <a:schemeClr val="bg1"/>
              </a:solidFill>
            </a:endParaRPr>
          </a:p>
          <a:p>
            <a:endParaRPr lang="en-US" altLang="zh-CN" sz="1400" dirty="0">
              <a:solidFill>
                <a:schemeClr val="bg1"/>
              </a:solidFill>
            </a:endParaRPr>
          </a:p>
          <a:p>
            <a:r>
              <a:rPr lang="zh-CN" altLang="en-US" sz="1600" kern="0" dirty="0">
                <a:solidFill>
                  <a:schemeClr val="bg1"/>
                </a:solidFill>
                <a:latin typeface="+mn-ea"/>
              </a:rPr>
              <a:t>依次输入申报年月</a:t>
            </a:r>
            <a:r>
              <a:rPr lang="en-US" altLang="zh-CN" sz="1600" kern="0" dirty="0">
                <a:solidFill>
                  <a:schemeClr val="bg1"/>
                </a:solidFill>
                <a:latin typeface="+mn-ea"/>
              </a:rPr>
              <a:t>-</a:t>
            </a:r>
            <a:r>
              <a:rPr lang="zh-CN" altLang="en-US" sz="1600" kern="0" dirty="0">
                <a:solidFill>
                  <a:schemeClr val="bg1"/>
                </a:solidFill>
                <a:latin typeface="+mn-ea"/>
              </a:rPr>
              <a:t>点击申请</a:t>
            </a:r>
            <a:r>
              <a:rPr lang="en-US" altLang="zh-CN" sz="1600" kern="0" dirty="0">
                <a:solidFill>
                  <a:schemeClr val="bg1"/>
                </a:solidFill>
                <a:latin typeface="+mn-ea"/>
              </a:rPr>
              <a:t>-</a:t>
            </a:r>
            <a:r>
              <a:rPr lang="zh-CN" altLang="en-US" sz="1600" kern="0" dirty="0">
                <a:solidFill>
                  <a:schemeClr val="bg1"/>
                </a:solidFill>
                <a:latin typeface="+mn-ea"/>
              </a:rPr>
              <a:t>点击反馈下载。</a:t>
            </a:r>
            <a:endParaRPr lang="en-US" altLang="zh-CN" sz="1600" kern="0" dirty="0">
              <a:solidFill>
                <a:schemeClr val="bg1"/>
              </a:solidFill>
              <a:latin typeface="+mn-ea"/>
            </a:endParaRPr>
          </a:p>
          <a:p>
            <a:endParaRPr lang="zh-CN" altLang="en-US" sz="1400" dirty="0"/>
          </a:p>
        </p:txBody>
      </p:sp>
      <p:sp>
        <p:nvSpPr>
          <p:cNvPr id="5" name="图文框 4"/>
          <p:cNvSpPr/>
          <p:nvPr/>
        </p:nvSpPr>
        <p:spPr>
          <a:xfrm>
            <a:off x="7236619" y="1978819"/>
            <a:ext cx="971550" cy="507206"/>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09722" cy="523220"/>
            <a:chOff x="453206" y="414380"/>
            <a:chExt cx="5209722" cy="523220"/>
          </a:xfrm>
        </p:grpSpPr>
        <p:sp>
          <p:nvSpPr>
            <p:cNvPr id="84" name="文本框 83"/>
            <p:cNvSpPr txBox="1"/>
            <p:nvPr/>
          </p:nvSpPr>
          <p:spPr>
            <a:xfrm>
              <a:off x="683680" y="414380"/>
              <a:ext cx="4979248"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免抵退税申报流程</a:t>
              </a:r>
              <a:r>
                <a:rPr lang="en-US" altLang="zh-CN" sz="2800" b="1" dirty="0">
                  <a:solidFill>
                    <a:srgbClr val="44546A"/>
                  </a:solidFill>
                  <a:latin typeface="微软雅黑" panose="020B0503020204020204" pitchFamily="34" charset="-122"/>
                  <a:ea typeface="微软雅黑" panose="020B0503020204020204" pitchFamily="34" charset="-122"/>
                  <a:cs typeface="+mn-ea"/>
                  <a:sym typeface="+mn-lt"/>
                </a:rPr>
                <a:t>-2 </a:t>
              </a:r>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反馈读入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2" name="图片 1"/>
          <p:cNvPicPr>
            <a:picLocks noChangeAspect="1"/>
          </p:cNvPicPr>
          <p:nvPr/>
        </p:nvPicPr>
        <p:blipFill>
          <a:blip r:embed="rId1"/>
          <a:stretch>
            <a:fillRect/>
          </a:stretch>
        </p:blipFill>
        <p:spPr>
          <a:xfrm>
            <a:off x="471948" y="1327570"/>
            <a:ext cx="10703172" cy="5173200"/>
          </a:xfrm>
          <a:prstGeom prst="rect">
            <a:avLst/>
          </a:prstGeom>
        </p:spPr>
      </p:pic>
      <p:sp>
        <p:nvSpPr>
          <p:cNvPr id="4" name="文本框 43"/>
          <p:cNvSpPr txBox="1"/>
          <p:nvPr/>
        </p:nvSpPr>
        <p:spPr>
          <a:xfrm>
            <a:off x="9630349" y="4206991"/>
            <a:ext cx="2561651" cy="264687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r>
              <a:rPr lang="zh-CN" altLang="en-US" sz="1600" dirty="0">
                <a:solidFill>
                  <a:schemeClr val="bg1"/>
                </a:solidFill>
                <a:latin typeface="+mn-ea"/>
              </a:rPr>
              <a:t>反馈读入</a:t>
            </a:r>
            <a:endParaRPr lang="en-US" altLang="zh-CN" sz="1600" dirty="0">
              <a:solidFill>
                <a:schemeClr val="bg1"/>
              </a:solidFill>
              <a:latin typeface="+mn-ea"/>
            </a:endParaRPr>
          </a:p>
          <a:p>
            <a:endParaRPr lang="zh-CN" altLang="en-US" sz="1400" dirty="0">
              <a:solidFill>
                <a:schemeClr val="bg1"/>
              </a:solidFill>
            </a:endParaRPr>
          </a:p>
          <a:p>
            <a:r>
              <a:rPr lang="zh-CN" altLang="en-US" sz="1600" kern="0" dirty="0">
                <a:solidFill>
                  <a:schemeClr val="bg1"/>
                </a:solidFill>
                <a:latin typeface="+mn-ea"/>
              </a:rPr>
              <a:t>下载后在出口退税申报系统中，点击“审核反馈接收”</a:t>
            </a:r>
            <a:r>
              <a:rPr lang="en-US" altLang="zh-CN" sz="1600" kern="0" dirty="0">
                <a:solidFill>
                  <a:schemeClr val="bg1"/>
                </a:solidFill>
                <a:latin typeface="+mn-ea"/>
              </a:rPr>
              <a:t>-“</a:t>
            </a:r>
            <a:r>
              <a:rPr lang="zh-CN" altLang="en-US" sz="1600" kern="0" dirty="0">
                <a:solidFill>
                  <a:schemeClr val="bg1"/>
                </a:solidFill>
                <a:latin typeface="+mn-ea"/>
              </a:rPr>
              <a:t>读入税务机关反馈信息”， 可将反馈数据同步至离线版申报系统当中。</a:t>
            </a:r>
            <a:endParaRPr lang="zh-CN" altLang="en-US" sz="1600" kern="0" dirty="0">
              <a:solidFill>
                <a:schemeClr val="bg1"/>
              </a:solidFill>
              <a:latin typeface="+mn-ea"/>
            </a:endParaRPr>
          </a:p>
          <a:p>
            <a:endParaRPr lang="zh-CN" altLang="en-US" sz="1600" kern="0" dirty="0">
              <a:solidFill>
                <a:schemeClr val="bg1"/>
              </a:solidFill>
              <a:latin typeface="+mn-ea"/>
            </a:endParaRPr>
          </a:p>
          <a:p>
            <a:r>
              <a:rPr lang="zh-CN" altLang="en-US" sz="1600" kern="0" dirty="0">
                <a:solidFill>
                  <a:schemeClr val="bg1"/>
                </a:solidFill>
                <a:latin typeface="+mn-ea"/>
              </a:rPr>
              <a:t>生产企业获取近两年的全部反馈数据。</a:t>
            </a:r>
            <a:endParaRPr lang="zh-CN" altLang="en-US" sz="1600" kern="0" dirty="0">
              <a:solidFill>
                <a:schemeClr val="bg1"/>
              </a:solidFill>
              <a:latin typeface="+mn-ea"/>
            </a:endParaRPr>
          </a:p>
          <a:p>
            <a:r>
              <a:rPr lang="zh-CN" altLang="en-US" sz="1400" dirty="0"/>
              <a:t>        </a:t>
            </a:r>
            <a:endParaRPr lang="zh-CN" altLang="en-US" sz="1400" dirty="0"/>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TextBox 105"/>
          <p:cNvSpPr txBox="1"/>
          <p:nvPr/>
        </p:nvSpPr>
        <p:spPr>
          <a:xfrm>
            <a:off x="9385561" y="2181860"/>
            <a:ext cx="2208245" cy="3372830"/>
          </a:xfrm>
          <a:prstGeom prst="rect">
            <a:avLst/>
          </a:prstGeom>
          <a:noFill/>
        </p:spPr>
        <p:txBody>
          <a:bodyPr wrap="square" lIns="91423" tIns="45712" rIns="91423" bIns="45712" rtlCol="0">
            <a:spAutoFit/>
          </a:bodyPr>
          <a:lstStyle/>
          <a:p>
            <a:pPr algn="just">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在“我要办税”下“出口退税管理”功能模块内，可以办理出口退（免）税企业资格信息报告、出口退（免）税申报、出口企业分类管理、出口退税自检服务等四类业务功能。</a:t>
            </a:r>
            <a:endParaRPr lang="zh-CN" altLang="en-US" sz="1400" dirty="0">
              <a:solidFill>
                <a:schemeClr val="bg1"/>
              </a:solidFill>
              <a:latin typeface="微软雅黑" panose="020B0503020204020204" pitchFamily="34" charset="-122"/>
              <a:ea typeface="微软雅黑" panose="020B0503020204020204" pitchFamily="34" charset="-122"/>
            </a:endParaRPr>
          </a:p>
        </p:txBody>
      </p:sp>
      <p:grpSp>
        <p:nvGrpSpPr>
          <p:cNvPr id="83" name="组合 82"/>
          <p:cNvGrpSpPr/>
          <p:nvPr/>
        </p:nvGrpSpPr>
        <p:grpSpPr>
          <a:xfrm>
            <a:off x="405581" y="357230"/>
            <a:ext cx="6286940" cy="523220"/>
            <a:chOff x="453206" y="414380"/>
            <a:chExt cx="6286940" cy="523220"/>
          </a:xfrm>
        </p:grpSpPr>
        <p:sp>
          <p:nvSpPr>
            <p:cNvPr id="84" name="文本框 83"/>
            <p:cNvSpPr txBox="1"/>
            <p:nvPr/>
          </p:nvSpPr>
          <p:spPr>
            <a:xfrm>
              <a:off x="683680" y="414380"/>
              <a:ext cx="6056466"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免抵退税申报流程</a:t>
              </a:r>
              <a:r>
                <a:rPr lang="en-US" altLang="zh-CN" sz="2800" b="1" dirty="0">
                  <a:solidFill>
                    <a:srgbClr val="44546A"/>
                  </a:solidFill>
                  <a:latin typeface="微软雅黑" panose="020B0503020204020204" pitchFamily="34" charset="-122"/>
                  <a:ea typeface="微软雅黑" panose="020B0503020204020204" pitchFamily="34" charset="-122"/>
                  <a:cs typeface="+mn-ea"/>
                  <a:sym typeface="+mn-lt"/>
                </a:rPr>
                <a:t>-3 </a:t>
              </a:r>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数据采集及生成</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7"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27997" y="1082513"/>
            <a:ext cx="3669480" cy="517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8" name="组合 7"/>
          <p:cNvGrpSpPr/>
          <p:nvPr/>
        </p:nvGrpSpPr>
        <p:grpSpPr>
          <a:xfrm>
            <a:off x="1420778" y="2181860"/>
            <a:ext cx="1413983" cy="465721"/>
            <a:chOff x="4104167" y="3776670"/>
            <a:chExt cx="1413983" cy="465721"/>
          </a:xfrm>
        </p:grpSpPr>
        <p:sp>
          <p:nvSpPr>
            <p:cNvPr id="9" name="矩形 8"/>
            <p:cNvSpPr/>
            <p:nvPr/>
          </p:nvSpPr>
          <p:spPr>
            <a:xfrm>
              <a:off x="4104167" y="3776670"/>
              <a:ext cx="1413983" cy="465721"/>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nvCxnSpPr>
          <p:spPr>
            <a:xfrm flipH="1">
              <a:off x="4104167" y="3776670"/>
              <a:ext cx="1413983" cy="46572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4104167" y="3776670"/>
              <a:ext cx="1413983" cy="465721"/>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pic>
        <p:nvPicPr>
          <p:cNvPr id="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1365" y="1082513"/>
            <a:ext cx="3757118" cy="517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3" name="云形标注 3"/>
          <p:cNvSpPr/>
          <p:nvPr/>
        </p:nvSpPr>
        <p:spPr>
          <a:xfrm>
            <a:off x="9207516" y="1732412"/>
            <a:ext cx="1360967" cy="703367"/>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600" dirty="0"/>
              <a:t>新系统</a:t>
            </a:r>
            <a:endParaRPr lang="zh-CN" altLang="en-US" sz="1600" dirty="0"/>
          </a:p>
        </p:txBody>
      </p:sp>
      <p:sp>
        <p:nvSpPr>
          <p:cNvPr id="2" name="下箭头 13"/>
          <p:cNvSpPr/>
          <p:nvPr/>
        </p:nvSpPr>
        <p:spPr>
          <a:xfrm rot="16200000">
            <a:off x="5664568" y="2540836"/>
            <a:ext cx="426027" cy="1604118"/>
          </a:xfrm>
          <a:prstGeom prst="downArrow">
            <a:avLst/>
          </a:prstGeom>
          <a:solidFill>
            <a:srgbClr val="182447"/>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7005085" cy="523220"/>
            <a:chOff x="453206" y="414380"/>
            <a:chExt cx="7005085" cy="523220"/>
          </a:xfrm>
        </p:grpSpPr>
        <p:sp>
          <p:nvSpPr>
            <p:cNvPr id="84" name="文本框 83"/>
            <p:cNvSpPr txBox="1"/>
            <p:nvPr/>
          </p:nvSpPr>
          <p:spPr>
            <a:xfrm>
              <a:off x="683680" y="414380"/>
              <a:ext cx="6774611"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免抵退税申报流程</a:t>
              </a:r>
              <a:r>
                <a:rPr lang="en-US" altLang="zh-CN" sz="2800" b="1" dirty="0">
                  <a:solidFill>
                    <a:srgbClr val="44546A"/>
                  </a:solidFill>
                  <a:latin typeface="微软雅黑" panose="020B0503020204020204" pitchFamily="34" charset="-122"/>
                  <a:ea typeface="微软雅黑" panose="020B0503020204020204" pitchFamily="34" charset="-122"/>
                  <a:cs typeface="+mn-ea"/>
                  <a:sym typeface="+mn-lt"/>
                </a:rPr>
                <a:t>-4 </a:t>
              </a:r>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电子税务局数据自检</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2050"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5581" y="1272350"/>
            <a:ext cx="11292776" cy="51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文本框 43"/>
          <p:cNvSpPr txBox="1"/>
          <p:nvPr/>
        </p:nvSpPr>
        <p:spPr>
          <a:xfrm>
            <a:off x="8793957" y="4206990"/>
            <a:ext cx="3398044" cy="1767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pPr>
              <a:lnSpc>
                <a:spcPct val="150000"/>
              </a:lnSpc>
            </a:pPr>
            <a:r>
              <a:rPr lang="zh-CN" altLang="en-US" sz="1600" dirty="0">
                <a:solidFill>
                  <a:schemeClr val="bg1"/>
                </a:solidFill>
                <a:latin typeface="+mn-ea"/>
              </a:rPr>
              <a:t>自检登录方式</a:t>
            </a:r>
            <a:endParaRPr lang="zh-CN" altLang="en-US" sz="1400" dirty="0">
              <a:solidFill>
                <a:schemeClr val="bg1"/>
              </a:solidFill>
            </a:endParaRPr>
          </a:p>
          <a:p>
            <a:pPr>
              <a:lnSpc>
                <a:spcPct val="150000"/>
              </a:lnSpc>
            </a:pPr>
            <a:r>
              <a:rPr lang="zh-CN" altLang="en-US" sz="1600" kern="0" dirty="0">
                <a:solidFill>
                  <a:schemeClr val="bg1"/>
                </a:solidFill>
                <a:latin typeface="+mn-ea"/>
              </a:rPr>
              <a:t>方法一：我要办税</a:t>
            </a:r>
            <a:r>
              <a:rPr lang="en-US" altLang="zh-CN" sz="1600" kern="0" dirty="0">
                <a:solidFill>
                  <a:schemeClr val="bg1"/>
                </a:solidFill>
                <a:latin typeface="+mn-ea"/>
              </a:rPr>
              <a:t>-</a:t>
            </a:r>
            <a:r>
              <a:rPr lang="zh-CN" altLang="en-US" sz="1600" kern="0" dirty="0">
                <a:solidFill>
                  <a:schemeClr val="bg1"/>
                </a:solidFill>
                <a:latin typeface="+mn-ea"/>
              </a:rPr>
              <a:t>出口退税管理</a:t>
            </a:r>
            <a:r>
              <a:rPr lang="en-US" altLang="zh-CN" sz="1600" kern="0" dirty="0">
                <a:solidFill>
                  <a:schemeClr val="bg1"/>
                </a:solidFill>
                <a:latin typeface="+mn-ea"/>
              </a:rPr>
              <a:t>-</a:t>
            </a:r>
            <a:r>
              <a:rPr lang="zh-CN" altLang="en-US" sz="1600" kern="0" dirty="0">
                <a:solidFill>
                  <a:schemeClr val="bg1"/>
                </a:solidFill>
                <a:latin typeface="+mn-ea"/>
              </a:rPr>
              <a:t>出口退税自检服务</a:t>
            </a:r>
            <a:endParaRPr lang="en-US" altLang="zh-CN" sz="1600" kern="0" dirty="0">
              <a:solidFill>
                <a:schemeClr val="bg1"/>
              </a:solidFill>
              <a:latin typeface="+mn-ea"/>
            </a:endParaRPr>
          </a:p>
          <a:p>
            <a:pPr>
              <a:lnSpc>
                <a:spcPct val="150000"/>
              </a:lnSpc>
            </a:pPr>
            <a:r>
              <a:rPr lang="zh-CN" altLang="en-US" sz="1600" kern="0" dirty="0">
                <a:solidFill>
                  <a:schemeClr val="bg1"/>
                </a:solidFill>
                <a:latin typeface="+mn-ea"/>
              </a:rPr>
              <a:t>方法二：</a:t>
            </a:r>
            <a:r>
              <a:rPr lang="zh-CN" altLang="en-US" sz="1400" kern="0" dirty="0">
                <a:solidFill>
                  <a:schemeClr val="bg1"/>
                </a:solidFill>
                <a:latin typeface="+mn-ea"/>
              </a:rPr>
              <a:t>我要办税</a:t>
            </a:r>
            <a:r>
              <a:rPr lang="en-US" altLang="zh-CN" sz="1400" kern="0" dirty="0">
                <a:solidFill>
                  <a:schemeClr val="bg1"/>
                </a:solidFill>
                <a:latin typeface="+mn-ea"/>
              </a:rPr>
              <a:t>-</a:t>
            </a:r>
            <a:r>
              <a:rPr lang="zh-CN" altLang="en-US" sz="1400" kern="0" dirty="0">
                <a:solidFill>
                  <a:schemeClr val="bg1"/>
                </a:solidFill>
                <a:latin typeface="+mn-ea"/>
              </a:rPr>
              <a:t>出口退税管理</a:t>
            </a:r>
            <a:r>
              <a:rPr lang="en-US" altLang="zh-CN" sz="1400" kern="0" dirty="0">
                <a:solidFill>
                  <a:schemeClr val="bg1"/>
                </a:solidFill>
                <a:latin typeface="+mn-ea"/>
              </a:rPr>
              <a:t>-</a:t>
            </a:r>
            <a:r>
              <a:rPr lang="zh-CN" altLang="en-US" sz="1400" kern="0" dirty="0">
                <a:solidFill>
                  <a:schemeClr val="bg1"/>
                </a:solidFill>
                <a:latin typeface="+mn-ea"/>
              </a:rPr>
              <a:t>出口退（免）税申报</a:t>
            </a:r>
            <a:r>
              <a:rPr lang="en-US" altLang="zh-CN" sz="1400" kern="0" dirty="0">
                <a:solidFill>
                  <a:schemeClr val="bg1"/>
                </a:solidFill>
                <a:latin typeface="+mn-ea"/>
              </a:rPr>
              <a:t>-</a:t>
            </a:r>
            <a:r>
              <a:rPr lang="zh-CN" altLang="en-US" sz="1400" kern="0" dirty="0">
                <a:solidFill>
                  <a:schemeClr val="bg1"/>
                </a:solidFill>
                <a:latin typeface="+mn-ea"/>
              </a:rPr>
              <a:t>免抵退税申报</a:t>
            </a:r>
            <a:r>
              <a:rPr lang="en-US" altLang="zh-CN" sz="1400" kern="0" dirty="0">
                <a:solidFill>
                  <a:schemeClr val="bg1"/>
                </a:solidFill>
                <a:latin typeface="+mn-ea"/>
              </a:rPr>
              <a:t>-</a:t>
            </a:r>
            <a:r>
              <a:rPr lang="zh-CN" altLang="en-US" sz="1400" kern="0" dirty="0">
                <a:solidFill>
                  <a:schemeClr val="bg1"/>
                </a:solidFill>
                <a:latin typeface="+mn-ea"/>
              </a:rPr>
              <a:t>离线申报</a:t>
            </a:r>
            <a:r>
              <a:rPr lang="zh-CN" altLang="en-US" sz="1400" dirty="0">
                <a:solidFill>
                  <a:schemeClr val="bg1"/>
                </a:solidFill>
              </a:rPr>
              <a:t>        </a:t>
            </a:r>
            <a:endParaRPr lang="zh-CN" altLang="en-US" sz="1400" dirty="0">
              <a:solidFill>
                <a:schemeClr val="bg1"/>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7005085" cy="523220"/>
            <a:chOff x="453206" y="414380"/>
            <a:chExt cx="7005085" cy="523220"/>
          </a:xfrm>
        </p:grpSpPr>
        <p:sp>
          <p:nvSpPr>
            <p:cNvPr id="84" name="文本框 83"/>
            <p:cNvSpPr txBox="1"/>
            <p:nvPr/>
          </p:nvSpPr>
          <p:spPr>
            <a:xfrm>
              <a:off x="683680" y="414380"/>
              <a:ext cx="6774611"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免抵退税申报流程</a:t>
              </a:r>
              <a:r>
                <a:rPr lang="en-US" altLang="zh-CN" sz="2800" b="1" dirty="0">
                  <a:solidFill>
                    <a:srgbClr val="44546A"/>
                  </a:solidFill>
                  <a:latin typeface="微软雅黑" panose="020B0503020204020204" pitchFamily="34" charset="-122"/>
                  <a:ea typeface="微软雅黑" panose="020B0503020204020204" pitchFamily="34" charset="-122"/>
                  <a:cs typeface="+mn-ea"/>
                  <a:sym typeface="+mn-lt"/>
                </a:rPr>
                <a:t>-5 </a:t>
              </a:r>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反馈查看及确认申报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2" name="图片 1"/>
          <p:cNvPicPr>
            <a:picLocks noChangeAspect="1"/>
          </p:cNvPicPr>
          <p:nvPr/>
        </p:nvPicPr>
        <p:blipFill>
          <a:blip r:embed="rId1"/>
          <a:stretch>
            <a:fillRect/>
          </a:stretch>
        </p:blipFill>
        <p:spPr>
          <a:xfrm>
            <a:off x="471948" y="1693067"/>
            <a:ext cx="11087670" cy="4451579"/>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备案业务数据采集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1" name="矩形 10"/>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备案业务</a:t>
            </a:r>
            <a:endParaRPr lang="zh-CN" altLang="en-US" sz="2000" b="1" dirty="0">
              <a:solidFill>
                <a:srgbClr val="143C78"/>
              </a:solidFill>
              <a:latin typeface="+mn-ea"/>
            </a:endParaRPr>
          </a:p>
        </p:txBody>
      </p:sp>
      <p:sp>
        <p:nvSpPr>
          <p:cNvPr id="12" name="文本框 43"/>
          <p:cNvSpPr txBox="1"/>
          <p:nvPr/>
        </p:nvSpPr>
        <p:spPr>
          <a:xfrm>
            <a:off x="1820464" y="978240"/>
            <a:ext cx="9251727" cy="609398"/>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en-US" altLang="zh-CN" kern="0">
                <a:latin typeface="+mn-ea"/>
                <a:sym typeface="Arial" panose="020B0604020202020204" pitchFamily="34" charset="0"/>
              </a:rPr>
              <a:t>1.</a:t>
            </a:r>
            <a:r>
              <a:rPr lang="zh-CN" altLang="en-US" kern="0" dirty="0">
                <a:latin typeface="+mn-ea"/>
                <a:sym typeface="Arial" panose="020B0604020202020204" pitchFamily="34" charset="0"/>
              </a:rPr>
              <a:t>出口退（免）税备案变更</a:t>
            </a:r>
            <a:endParaRPr lang="en-US" altLang="zh-CN" kern="0" dirty="0">
              <a:latin typeface="+mn-ea"/>
              <a:sym typeface="Arial" panose="020B0604020202020204" pitchFamily="34" charset="0"/>
            </a:endParaRPr>
          </a:p>
          <a:p>
            <a:pPr>
              <a:spcBef>
                <a:spcPct val="20000"/>
              </a:spcBef>
            </a:pPr>
            <a:r>
              <a:rPr lang="zh-CN" altLang="en-US" kern="0" dirty="0">
                <a:solidFill>
                  <a:srgbClr val="3C3C3C"/>
                </a:solidFill>
                <a:latin typeface="+mn-ea"/>
                <a:sym typeface="Arial" panose="020B0604020202020204" pitchFamily="34" charset="0"/>
              </a:rPr>
              <a:t>调整打印表单样式，按照出口退（免）税备案表样式</a:t>
            </a:r>
            <a:r>
              <a:rPr lang="zh-CN" altLang="en-US" kern="0">
                <a:solidFill>
                  <a:srgbClr val="3C3C3C"/>
                </a:solidFill>
                <a:latin typeface="+mn-ea"/>
                <a:sym typeface="Arial" panose="020B0604020202020204" pitchFamily="34" charset="0"/>
              </a:rPr>
              <a:t>展示。</a:t>
            </a: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 name="图片 1"/>
          <p:cNvPicPr>
            <a:picLocks noChangeAspect="1"/>
          </p:cNvPicPr>
          <p:nvPr/>
        </p:nvPicPr>
        <p:blipFill>
          <a:blip r:embed="rId1"/>
          <a:stretch>
            <a:fillRect/>
          </a:stretch>
        </p:blipFill>
        <p:spPr>
          <a:xfrm>
            <a:off x="636054" y="1684800"/>
            <a:ext cx="10287049" cy="5173200"/>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4364939" cy="523220"/>
            <a:chOff x="453206" y="414380"/>
            <a:chExt cx="4364939" cy="523220"/>
          </a:xfrm>
        </p:grpSpPr>
        <p:sp>
          <p:nvSpPr>
            <p:cNvPr id="84" name="文本框 83"/>
            <p:cNvSpPr txBox="1"/>
            <p:nvPr/>
          </p:nvSpPr>
          <p:spPr>
            <a:xfrm>
              <a:off x="683680" y="414380"/>
              <a:ext cx="413446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出口已使用设备申报流程</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4" name="图片 3"/>
          <p:cNvPicPr>
            <a:picLocks noChangeAspect="1"/>
          </p:cNvPicPr>
          <p:nvPr/>
        </p:nvPicPr>
        <p:blipFill>
          <a:blip r:embed="rId1"/>
          <a:stretch>
            <a:fillRect/>
          </a:stretch>
        </p:blipFill>
        <p:spPr>
          <a:xfrm>
            <a:off x="538316" y="1307293"/>
            <a:ext cx="5181638" cy="3700490"/>
          </a:xfrm>
          <a:prstGeom prst="rect">
            <a:avLst/>
          </a:prstGeom>
          <a:ln>
            <a:noFill/>
          </a:ln>
          <a:effectLst>
            <a:outerShdw blurRad="292100" dist="139700" dir="2700000" algn="tl" rotWithShape="0">
              <a:srgbClr val="333333">
                <a:alpha val="65000"/>
              </a:srgbClr>
            </a:outerShdw>
          </a:effectLst>
        </p:spPr>
      </p:pic>
      <p:pic>
        <p:nvPicPr>
          <p:cNvPr id="5" name="图片 4"/>
          <p:cNvPicPr>
            <a:picLocks noChangeAspect="1"/>
          </p:cNvPicPr>
          <p:nvPr/>
        </p:nvPicPr>
        <p:blipFill>
          <a:blip r:embed="rId2"/>
          <a:stretch>
            <a:fillRect/>
          </a:stretch>
        </p:blipFill>
        <p:spPr>
          <a:xfrm>
            <a:off x="1632020" y="3157538"/>
            <a:ext cx="10161640" cy="3590383"/>
          </a:xfrm>
          <a:prstGeom prst="rect">
            <a:avLst/>
          </a:prstGeom>
          <a:ln>
            <a:noFill/>
          </a:ln>
          <a:effectLst>
            <a:outerShdw blurRad="292100" dist="139700" dir="2700000" algn="tl" rotWithShape="0">
              <a:srgbClr val="333333">
                <a:alpha val="65000"/>
              </a:srgbClr>
            </a:outerShdw>
          </a:effectLst>
        </p:spPr>
      </p:pic>
      <p:sp>
        <p:nvSpPr>
          <p:cNvPr id="6" name="文本框 43"/>
          <p:cNvSpPr txBox="1"/>
          <p:nvPr/>
        </p:nvSpPr>
        <p:spPr>
          <a:xfrm>
            <a:off x="8395616" y="4587351"/>
            <a:ext cx="3398044" cy="20908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pPr>
              <a:lnSpc>
                <a:spcPct val="150000"/>
              </a:lnSpc>
            </a:pPr>
            <a:r>
              <a:rPr lang="zh-CN" altLang="en-US" sz="1600" dirty="0">
                <a:solidFill>
                  <a:schemeClr val="bg1"/>
                </a:solidFill>
                <a:latin typeface="+mn-ea"/>
              </a:rPr>
              <a:t>自检登录方式</a:t>
            </a:r>
            <a:endParaRPr lang="zh-CN" altLang="en-US" sz="1400" dirty="0">
              <a:solidFill>
                <a:schemeClr val="bg1"/>
              </a:solidFill>
            </a:endParaRPr>
          </a:p>
          <a:p>
            <a:pPr>
              <a:lnSpc>
                <a:spcPct val="150000"/>
              </a:lnSpc>
            </a:pPr>
            <a:r>
              <a:rPr lang="zh-CN" altLang="en-US" sz="1600" kern="0" dirty="0">
                <a:solidFill>
                  <a:schemeClr val="bg1"/>
                </a:solidFill>
                <a:latin typeface="+mn-ea"/>
              </a:rPr>
              <a:t>方法一：我要办税</a:t>
            </a:r>
            <a:r>
              <a:rPr lang="en-US" altLang="zh-CN" sz="1600" kern="0" dirty="0">
                <a:solidFill>
                  <a:schemeClr val="bg1"/>
                </a:solidFill>
                <a:latin typeface="+mn-ea"/>
              </a:rPr>
              <a:t>-</a:t>
            </a:r>
            <a:r>
              <a:rPr lang="zh-CN" altLang="en-US" sz="1600" kern="0" dirty="0">
                <a:solidFill>
                  <a:schemeClr val="bg1"/>
                </a:solidFill>
                <a:latin typeface="+mn-ea"/>
              </a:rPr>
              <a:t>出口退税管理</a:t>
            </a:r>
            <a:r>
              <a:rPr lang="en-US" altLang="zh-CN" sz="1600" kern="0" dirty="0">
                <a:solidFill>
                  <a:schemeClr val="bg1"/>
                </a:solidFill>
                <a:latin typeface="+mn-ea"/>
              </a:rPr>
              <a:t>-</a:t>
            </a:r>
            <a:r>
              <a:rPr lang="zh-CN" altLang="en-US" sz="1600" kern="0" dirty="0">
                <a:solidFill>
                  <a:schemeClr val="bg1"/>
                </a:solidFill>
                <a:latin typeface="+mn-ea"/>
              </a:rPr>
              <a:t>出口退税自检服务</a:t>
            </a:r>
            <a:endParaRPr lang="en-US" altLang="zh-CN" sz="1600" kern="0" dirty="0">
              <a:solidFill>
                <a:schemeClr val="bg1"/>
              </a:solidFill>
              <a:latin typeface="+mn-ea"/>
            </a:endParaRPr>
          </a:p>
          <a:p>
            <a:pPr>
              <a:lnSpc>
                <a:spcPct val="150000"/>
              </a:lnSpc>
            </a:pPr>
            <a:r>
              <a:rPr lang="zh-CN" altLang="en-US" sz="1600" kern="0" dirty="0">
                <a:solidFill>
                  <a:schemeClr val="bg1"/>
                </a:solidFill>
                <a:latin typeface="+mn-ea"/>
              </a:rPr>
              <a:t>方法二：</a:t>
            </a:r>
            <a:r>
              <a:rPr lang="zh-CN" altLang="en-US" sz="1400" kern="0" dirty="0">
                <a:solidFill>
                  <a:schemeClr val="bg1"/>
                </a:solidFill>
                <a:latin typeface="+mn-ea"/>
              </a:rPr>
              <a:t>我要办税</a:t>
            </a:r>
            <a:r>
              <a:rPr lang="en-US" altLang="zh-CN" sz="1400" kern="0" dirty="0">
                <a:solidFill>
                  <a:schemeClr val="bg1"/>
                </a:solidFill>
                <a:latin typeface="+mn-ea"/>
              </a:rPr>
              <a:t>-</a:t>
            </a:r>
            <a:r>
              <a:rPr lang="zh-CN" altLang="en-US" sz="1400" kern="0" dirty="0">
                <a:solidFill>
                  <a:schemeClr val="bg1"/>
                </a:solidFill>
                <a:latin typeface="+mn-ea"/>
              </a:rPr>
              <a:t>出口退税管理</a:t>
            </a:r>
            <a:r>
              <a:rPr lang="en-US" altLang="zh-CN" sz="1400" kern="0" dirty="0">
                <a:solidFill>
                  <a:schemeClr val="bg1"/>
                </a:solidFill>
                <a:latin typeface="+mn-ea"/>
              </a:rPr>
              <a:t>-</a:t>
            </a:r>
            <a:r>
              <a:rPr lang="zh-CN" altLang="en-US" sz="1400" kern="0" dirty="0">
                <a:solidFill>
                  <a:schemeClr val="bg1"/>
                </a:solidFill>
                <a:latin typeface="+mn-ea"/>
              </a:rPr>
              <a:t>出口退（免）税申报</a:t>
            </a:r>
            <a:r>
              <a:rPr lang="en-US" altLang="zh-CN" sz="1400" kern="0" dirty="0">
                <a:solidFill>
                  <a:schemeClr val="bg1"/>
                </a:solidFill>
                <a:latin typeface="+mn-ea"/>
              </a:rPr>
              <a:t>-</a:t>
            </a:r>
            <a:r>
              <a:rPr lang="zh-CN" altLang="en-US" sz="1400" kern="0" dirty="0">
                <a:solidFill>
                  <a:schemeClr val="bg1"/>
                </a:solidFill>
                <a:latin typeface="+mn-ea"/>
              </a:rPr>
              <a:t>出口已使用过的设备退税申报</a:t>
            </a:r>
            <a:r>
              <a:rPr lang="en-US" altLang="zh-CN" sz="1400" kern="0" dirty="0">
                <a:solidFill>
                  <a:schemeClr val="bg1"/>
                </a:solidFill>
                <a:latin typeface="+mn-ea"/>
              </a:rPr>
              <a:t>-</a:t>
            </a:r>
            <a:r>
              <a:rPr lang="zh-CN" altLang="en-US" sz="1400" kern="0" dirty="0">
                <a:solidFill>
                  <a:schemeClr val="bg1"/>
                </a:solidFill>
                <a:latin typeface="+mn-ea"/>
              </a:rPr>
              <a:t>离线申报</a:t>
            </a:r>
            <a:r>
              <a:rPr lang="zh-CN" altLang="en-US" sz="1400" dirty="0">
                <a:solidFill>
                  <a:schemeClr val="bg1"/>
                </a:solidFill>
              </a:rPr>
              <a:t>        </a:t>
            </a:r>
            <a:endParaRPr lang="zh-CN" altLang="en-US" sz="1400" dirty="0">
              <a:solidFill>
                <a:schemeClr val="bg1"/>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4364939" cy="523220"/>
            <a:chOff x="453206" y="414380"/>
            <a:chExt cx="4364939" cy="523220"/>
          </a:xfrm>
        </p:grpSpPr>
        <p:sp>
          <p:nvSpPr>
            <p:cNvPr id="84" name="文本框 83"/>
            <p:cNvSpPr txBox="1"/>
            <p:nvPr/>
          </p:nvSpPr>
          <p:spPr>
            <a:xfrm>
              <a:off x="683680" y="414380"/>
              <a:ext cx="413446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出口非自产货物申报流程</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3" name="图片 2"/>
          <p:cNvPicPr>
            <a:picLocks noChangeAspect="1"/>
          </p:cNvPicPr>
          <p:nvPr/>
        </p:nvPicPr>
        <p:blipFill>
          <a:blip r:embed="rId1"/>
          <a:stretch>
            <a:fillRect/>
          </a:stretch>
        </p:blipFill>
        <p:spPr>
          <a:xfrm>
            <a:off x="636055" y="1121554"/>
            <a:ext cx="5248313" cy="4071967"/>
          </a:xfrm>
          <a:prstGeom prst="rect">
            <a:avLst/>
          </a:prstGeom>
          <a:ln>
            <a:noFill/>
          </a:ln>
          <a:effectLst>
            <a:outerShdw blurRad="292100" dist="139700" dir="2700000" algn="tl" rotWithShape="0">
              <a:srgbClr val="333333">
                <a:alpha val="65000"/>
              </a:srgbClr>
            </a:outerShdw>
          </a:effectLst>
        </p:spPr>
      </p:pic>
      <p:pic>
        <p:nvPicPr>
          <p:cNvPr id="8" name="图片 7"/>
          <p:cNvPicPr>
            <a:picLocks noChangeAspect="1"/>
          </p:cNvPicPr>
          <p:nvPr/>
        </p:nvPicPr>
        <p:blipFill>
          <a:blip r:embed="rId2"/>
          <a:stretch>
            <a:fillRect/>
          </a:stretch>
        </p:blipFill>
        <p:spPr>
          <a:xfrm>
            <a:off x="1966193" y="3157537"/>
            <a:ext cx="9990261" cy="3700463"/>
          </a:xfrm>
          <a:prstGeom prst="rect">
            <a:avLst/>
          </a:prstGeom>
          <a:ln>
            <a:noFill/>
          </a:ln>
          <a:effectLst>
            <a:outerShdw blurRad="292100" dist="139700" dir="2700000" algn="tl" rotWithShape="0">
              <a:srgbClr val="333333">
                <a:alpha val="65000"/>
              </a:srgbClr>
            </a:outerShdw>
          </a:effectLst>
        </p:spPr>
      </p:pic>
      <p:sp>
        <p:nvSpPr>
          <p:cNvPr id="6" name="文本框 43"/>
          <p:cNvSpPr txBox="1"/>
          <p:nvPr/>
        </p:nvSpPr>
        <p:spPr>
          <a:xfrm>
            <a:off x="8452766" y="5294583"/>
            <a:ext cx="3398044" cy="130599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pPr>
              <a:lnSpc>
                <a:spcPct val="150000"/>
              </a:lnSpc>
            </a:pPr>
            <a:r>
              <a:rPr lang="zh-CN" altLang="en-US" sz="1600" dirty="0">
                <a:solidFill>
                  <a:schemeClr val="bg1"/>
                </a:solidFill>
                <a:latin typeface="+mn-ea"/>
              </a:rPr>
              <a:t>申报方式</a:t>
            </a:r>
            <a:endParaRPr lang="en-US" altLang="zh-CN" sz="1600" dirty="0">
              <a:solidFill>
                <a:schemeClr val="bg1"/>
              </a:solidFill>
              <a:latin typeface="+mn-ea"/>
            </a:endParaRPr>
          </a:p>
          <a:p>
            <a:pPr>
              <a:lnSpc>
                <a:spcPct val="150000"/>
              </a:lnSpc>
            </a:pPr>
            <a:r>
              <a:rPr lang="zh-CN" altLang="en-US" sz="1400" kern="0" dirty="0">
                <a:solidFill>
                  <a:schemeClr val="bg1"/>
                </a:solidFill>
                <a:latin typeface="+mn-ea"/>
              </a:rPr>
              <a:t>我要办税</a:t>
            </a:r>
            <a:r>
              <a:rPr lang="en-US" altLang="zh-CN" sz="1400" kern="0" dirty="0">
                <a:solidFill>
                  <a:schemeClr val="bg1"/>
                </a:solidFill>
                <a:latin typeface="+mn-ea"/>
              </a:rPr>
              <a:t>-</a:t>
            </a:r>
            <a:r>
              <a:rPr lang="zh-CN" altLang="en-US" sz="1400" kern="0" dirty="0">
                <a:solidFill>
                  <a:schemeClr val="bg1"/>
                </a:solidFill>
                <a:latin typeface="+mn-ea"/>
              </a:rPr>
              <a:t>出口退税管理</a:t>
            </a:r>
            <a:r>
              <a:rPr lang="en-US" altLang="zh-CN" sz="1400" kern="0" dirty="0">
                <a:solidFill>
                  <a:schemeClr val="bg1"/>
                </a:solidFill>
                <a:latin typeface="+mn-ea"/>
              </a:rPr>
              <a:t>-</a:t>
            </a:r>
            <a:r>
              <a:rPr lang="zh-CN" altLang="en-US" sz="1400" kern="0" dirty="0">
                <a:solidFill>
                  <a:schemeClr val="bg1"/>
                </a:solidFill>
                <a:latin typeface="+mn-ea"/>
              </a:rPr>
              <a:t>出口退（免）税申报</a:t>
            </a:r>
            <a:r>
              <a:rPr lang="en-US" altLang="zh-CN" sz="1400" kern="0" dirty="0">
                <a:solidFill>
                  <a:schemeClr val="bg1"/>
                </a:solidFill>
                <a:latin typeface="+mn-ea"/>
              </a:rPr>
              <a:t>-</a:t>
            </a:r>
            <a:r>
              <a:rPr lang="zh-CN" altLang="en-US" sz="1400" kern="0" dirty="0">
                <a:solidFill>
                  <a:schemeClr val="bg1"/>
                </a:solidFill>
                <a:latin typeface="+mn-ea"/>
              </a:rPr>
              <a:t>出口非自产货物消费税退税申报</a:t>
            </a:r>
            <a:r>
              <a:rPr lang="en-US" altLang="zh-CN" sz="1400" kern="0" dirty="0">
                <a:solidFill>
                  <a:schemeClr val="bg1"/>
                </a:solidFill>
                <a:latin typeface="+mn-ea"/>
              </a:rPr>
              <a:t>-</a:t>
            </a:r>
            <a:r>
              <a:rPr lang="zh-CN" altLang="en-US" sz="1400" kern="0" dirty="0">
                <a:solidFill>
                  <a:schemeClr val="bg1"/>
                </a:solidFill>
                <a:latin typeface="+mn-ea"/>
              </a:rPr>
              <a:t>离线申报</a:t>
            </a:r>
            <a:r>
              <a:rPr lang="zh-CN" altLang="en-US" sz="1400" dirty="0">
                <a:solidFill>
                  <a:schemeClr val="bg1"/>
                </a:solidFill>
              </a:rPr>
              <a:t>        </a:t>
            </a:r>
            <a:endParaRPr lang="zh-CN" altLang="en-US" sz="1400" dirty="0">
              <a:solidFill>
                <a:schemeClr val="bg1"/>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4724012" cy="523220"/>
            <a:chOff x="453206" y="414380"/>
            <a:chExt cx="4724012" cy="523220"/>
          </a:xfrm>
        </p:grpSpPr>
        <p:sp>
          <p:nvSpPr>
            <p:cNvPr id="84" name="文本框 83"/>
            <p:cNvSpPr txBox="1"/>
            <p:nvPr/>
          </p:nvSpPr>
          <p:spPr>
            <a:xfrm>
              <a:off x="683680" y="414380"/>
              <a:ext cx="4493538"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企业撤回申报数据申报流程</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4" name="图片 3"/>
          <p:cNvPicPr>
            <a:picLocks noChangeAspect="1"/>
          </p:cNvPicPr>
          <p:nvPr/>
        </p:nvPicPr>
        <p:blipFill>
          <a:blip r:embed="rId1"/>
          <a:stretch>
            <a:fillRect/>
          </a:stretch>
        </p:blipFill>
        <p:spPr>
          <a:xfrm>
            <a:off x="405581" y="1095355"/>
            <a:ext cx="5229263" cy="5524540"/>
          </a:xfrm>
          <a:prstGeom prst="rect">
            <a:avLst/>
          </a:prstGeom>
          <a:ln>
            <a:noFill/>
          </a:ln>
          <a:effectLst>
            <a:outerShdw blurRad="292100" dist="139700" dir="2700000" algn="tl" rotWithShape="0">
              <a:srgbClr val="333333">
                <a:alpha val="65000"/>
              </a:srgbClr>
            </a:outerShdw>
          </a:effectLst>
        </p:spPr>
      </p:pic>
      <p:pic>
        <p:nvPicPr>
          <p:cNvPr id="11" name="图片 10"/>
          <p:cNvPicPr>
            <a:picLocks noChangeAspect="1"/>
          </p:cNvPicPr>
          <p:nvPr/>
        </p:nvPicPr>
        <p:blipFill>
          <a:blip r:embed="rId2"/>
          <a:stretch>
            <a:fillRect/>
          </a:stretch>
        </p:blipFill>
        <p:spPr>
          <a:xfrm>
            <a:off x="471948" y="4064789"/>
            <a:ext cx="3535696" cy="1457329"/>
          </a:xfrm>
          <a:prstGeom prst="rect">
            <a:avLst/>
          </a:prstGeom>
        </p:spPr>
      </p:pic>
      <p:pic>
        <p:nvPicPr>
          <p:cNvPr id="9" name="图片 8"/>
          <p:cNvPicPr>
            <a:picLocks noChangeAspect="1"/>
          </p:cNvPicPr>
          <p:nvPr/>
        </p:nvPicPr>
        <p:blipFill>
          <a:blip r:embed="rId3"/>
          <a:stretch>
            <a:fillRect/>
          </a:stretch>
        </p:blipFill>
        <p:spPr>
          <a:xfrm>
            <a:off x="3779044" y="3051904"/>
            <a:ext cx="8122444" cy="3696017"/>
          </a:xfrm>
          <a:prstGeom prst="rect">
            <a:avLst/>
          </a:prstGeom>
          <a:ln>
            <a:noFill/>
          </a:ln>
          <a:effectLst>
            <a:outerShdw blurRad="292100" dist="139700" dir="2700000" algn="tl" rotWithShape="0">
              <a:srgbClr val="333333">
                <a:alpha val="65000"/>
              </a:srgbClr>
            </a:outerShdw>
          </a:effectLst>
        </p:spPr>
      </p:pic>
      <p:sp>
        <p:nvSpPr>
          <p:cNvPr id="6" name="文本框 43"/>
          <p:cNvSpPr txBox="1"/>
          <p:nvPr/>
        </p:nvSpPr>
        <p:spPr>
          <a:xfrm>
            <a:off x="8388375" y="5637062"/>
            <a:ext cx="3398044" cy="982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pPr>
              <a:lnSpc>
                <a:spcPct val="150000"/>
              </a:lnSpc>
            </a:pPr>
            <a:r>
              <a:rPr lang="zh-CN" altLang="en-US" sz="1600" dirty="0">
                <a:solidFill>
                  <a:schemeClr val="bg1"/>
                </a:solidFill>
                <a:latin typeface="+mn-ea"/>
              </a:rPr>
              <a:t>申报方式</a:t>
            </a:r>
            <a:endParaRPr lang="en-US" altLang="zh-CN" sz="1600" dirty="0">
              <a:solidFill>
                <a:schemeClr val="bg1"/>
              </a:solidFill>
              <a:latin typeface="+mn-ea"/>
            </a:endParaRPr>
          </a:p>
          <a:p>
            <a:pPr>
              <a:lnSpc>
                <a:spcPct val="150000"/>
              </a:lnSpc>
            </a:pPr>
            <a:r>
              <a:rPr lang="zh-CN" altLang="en-US" sz="1400" kern="0" dirty="0">
                <a:solidFill>
                  <a:schemeClr val="bg1"/>
                </a:solidFill>
                <a:latin typeface="+mn-ea"/>
              </a:rPr>
              <a:t>我要办税</a:t>
            </a:r>
            <a:r>
              <a:rPr lang="en-US" altLang="zh-CN" sz="1400" kern="0" dirty="0">
                <a:solidFill>
                  <a:schemeClr val="bg1"/>
                </a:solidFill>
                <a:latin typeface="+mn-ea"/>
              </a:rPr>
              <a:t>-</a:t>
            </a:r>
            <a:r>
              <a:rPr lang="zh-CN" altLang="en-US" sz="1400" kern="0" dirty="0">
                <a:solidFill>
                  <a:schemeClr val="bg1"/>
                </a:solidFill>
                <a:latin typeface="+mn-ea"/>
              </a:rPr>
              <a:t>出口退税管理</a:t>
            </a:r>
            <a:r>
              <a:rPr lang="en-US" altLang="zh-CN" sz="1400" kern="0" dirty="0">
                <a:solidFill>
                  <a:schemeClr val="bg1"/>
                </a:solidFill>
                <a:latin typeface="+mn-ea"/>
              </a:rPr>
              <a:t>-</a:t>
            </a:r>
            <a:r>
              <a:rPr lang="zh-CN" altLang="en-US" sz="1400" kern="0" dirty="0">
                <a:solidFill>
                  <a:schemeClr val="bg1"/>
                </a:solidFill>
                <a:latin typeface="+mn-ea"/>
              </a:rPr>
              <a:t>出口退（免）税申报</a:t>
            </a:r>
            <a:r>
              <a:rPr lang="en-US" altLang="zh-CN" sz="1400" kern="0" dirty="0">
                <a:solidFill>
                  <a:schemeClr val="bg1"/>
                </a:solidFill>
                <a:latin typeface="+mn-ea"/>
              </a:rPr>
              <a:t>-</a:t>
            </a:r>
            <a:r>
              <a:rPr lang="zh-CN" altLang="en-US" sz="1400" kern="0" dirty="0">
                <a:solidFill>
                  <a:schemeClr val="bg1"/>
                </a:solidFill>
                <a:latin typeface="+mn-ea"/>
              </a:rPr>
              <a:t>企业撤回申报数据申请</a:t>
            </a:r>
            <a:r>
              <a:rPr lang="en-US" altLang="zh-CN" sz="1400" kern="0" dirty="0">
                <a:solidFill>
                  <a:schemeClr val="bg1"/>
                </a:solidFill>
                <a:latin typeface="+mn-ea"/>
              </a:rPr>
              <a:t>-</a:t>
            </a:r>
            <a:r>
              <a:rPr lang="zh-CN" altLang="en-US" sz="1400" kern="0" dirty="0">
                <a:solidFill>
                  <a:schemeClr val="bg1"/>
                </a:solidFill>
                <a:latin typeface="+mn-ea"/>
              </a:rPr>
              <a:t>离线申报</a:t>
            </a:r>
            <a:r>
              <a:rPr lang="zh-CN" altLang="en-US" sz="1400" dirty="0">
                <a:solidFill>
                  <a:schemeClr val="bg1"/>
                </a:solidFill>
              </a:rPr>
              <a:t>        </a:t>
            </a:r>
            <a:endParaRPr lang="zh-CN" altLang="en-US" sz="1400" dirty="0">
              <a:solidFill>
                <a:schemeClr val="bg1"/>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4005867" cy="523220"/>
            <a:chOff x="453206" y="414380"/>
            <a:chExt cx="4005867" cy="523220"/>
          </a:xfrm>
        </p:grpSpPr>
        <p:sp>
          <p:nvSpPr>
            <p:cNvPr id="84" name="文本框 83"/>
            <p:cNvSpPr txBox="1"/>
            <p:nvPr/>
          </p:nvSpPr>
          <p:spPr>
            <a:xfrm>
              <a:off x="683680" y="414380"/>
              <a:ext cx="3775393"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证明申报数据申报流程</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3" name="图片 2"/>
          <p:cNvPicPr>
            <a:picLocks noChangeAspect="1"/>
          </p:cNvPicPr>
          <p:nvPr/>
        </p:nvPicPr>
        <p:blipFill>
          <a:blip r:embed="rId1"/>
          <a:stretch>
            <a:fillRect/>
          </a:stretch>
        </p:blipFill>
        <p:spPr>
          <a:xfrm>
            <a:off x="538316" y="1152506"/>
            <a:ext cx="5267364" cy="4995899"/>
          </a:xfrm>
          <a:prstGeom prst="rect">
            <a:avLst/>
          </a:prstGeom>
        </p:spPr>
      </p:pic>
      <p:pic>
        <p:nvPicPr>
          <p:cNvPr id="5" name="图片 4"/>
          <p:cNvPicPr>
            <a:picLocks noChangeAspect="1"/>
          </p:cNvPicPr>
          <p:nvPr/>
        </p:nvPicPr>
        <p:blipFill>
          <a:blip r:embed="rId2"/>
          <a:stretch>
            <a:fillRect/>
          </a:stretch>
        </p:blipFill>
        <p:spPr>
          <a:xfrm>
            <a:off x="3386188" y="2962153"/>
            <a:ext cx="8458150" cy="3785768"/>
          </a:xfrm>
          <a:prstGeom prst="rect">
            <a:avLst/>
          </a:prstGeom>
        </p:spPr>
      </p:pic>
      <p:sp>
        <p:nvSpPr>
          <p:cNvPr id="6" name="文本框 43"/>
          <p:cNvSpPr txBox="1"/>
          <p:nvPr/>
        </p:nvSpPr>
        <p:spPr>
          <a:xfrm>
            <a:off x="8446294" y="4701652"/>
            <a:ext cx="3398044" cy="17676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pPr>
              <a:lnSpc>
                <a:spcPct val="150000"/>
              </a:lnSpc>
            </a:pPr>
            <a:r>
              <a:rPr lang="zh-CN" altLang="en-US" sz="1600" dirty="0">
                <a:solidFill>
                  <a:schemeClr val="bg1"/>
                </a:solidFill>
                <a:latin typeface="+mn-ea"/>
              </a:rPr>
              <a:t>自检登录方式</a:t>
            </a:r>
            <a:endParaRPr lang="zh-CN" altLang="en-US" sz="1400" dirty="0">
              <a:solidFill>
                <a:schemeClr val="bg1"/>
              </a:solidFill>
            </a:endParaRPr>
          </a:p>
          <a:p>
            <a:pPr>
              <a:lnSpc>
                <a:spcPct val="150000"/>
              </a:lnSpc>
            </a:pPr>
            <a:r>
              <a:rPr lang="zh-CN" altLang="en-US" sz="1600" kern="0" dirty="0">
                <a:solidFill>
                  <a:schemeClr val="bg1"/>
                </a:solidFill>
                <a:latin typeface="+mn-ea"/>
              </a:rPr>
              <a:t>方法一：我要办税</a:t>
            </a:r>
            <a:r>
              <a:rPr lang="en-US" altLang="zh-CN" sz="1600" kern="0" dirty="0">
                <a:solidFill>
                  <a:schemeClr val="bg1"/>
                </a:solidFill>
                <a:latin typeface="+mn-ea"/>
              </a:rPr>
              <a:t>-</a:t>
            </a:r>
            <a:r>
              <a:rPr lang="zh-CN" altLang="en-US" sz="1600" kern="0" dirty="0">
                <a:solidFill>
                  <a:schemeClr val="bg1"/>
                </a:solidFill>
                <a:latin typeface="+mn-ea"/>
              </a:rPr>
              <a:t>出口退税管理</a:t>
            </a:r>
            <a:r>
              <a:rPr lang="en-US" altLang="zh-CN" sz="1600" kern="0" dirty="0">
                <a:solidFill>
                  <a:schemeClr val="bg1"/>
                </a:solidFill>
                <a:latin typeface="+mn-ea"/>
              </a:rPr>
              <a:t>-</a:t>
            </a:r>
            <a:r>
              <a:rPr lang="zh-CN" altLang="en-US" sz="1600" kern="0" dirty="0">
                <a:solidFill>
                  <a:schemeClr val="bg1"/>
                </a:solidFill>
                <a:latin typeface="+mn-ea"/>
              </a:rPr>
              <a:t>出口退税自检服务</a:t>
            </a:r>
            <a:endParaRPr lang="en-US" altLang="zh-CN" sz="1600" kern="0" dirty="0">
              <a:solidFill>
                <a:schemeClr val="bg1"/>
              </a:solidFill>
              <a:latin typeface="+mn-ea"/>
            </a:endParaRPr>
          </a:p>
          <a:p>
            <a:pPr>
              <a:lnSpc>
                <a:spcPct val="150000"/>
              </a:lnSpc>
            </a:pPr>
            <a:r>
              <a:rPr lang="zh-CN" altLang="en-US" sz="1600" kern="0" dirty="0">
                <a:solidFill>
                  <a:schemeClr val="bg1"/>
                </a:solidFill>
                <a:latin typeface="+mn-ea"/>
              </a:rPr>
              <a:t>方法二：</a:t>
            </a:r>
            <a:r>
              <a:rPr lang="zh-CN" altLang="en-US" sz="1400" kern="0" dirty="0">
                <a:solidFill>
                  <a:schemeClr val="bg1"/>
                </a:solidFill>
                <a:latin typeface="+mn-ea"/>
              </a:rPr>
              <a:t>我要办税</a:t>
            </a:r>
            <a:r>
              <a:rPr lang="en-US" altLang="zh-CN" sz="1400" kern="0" dirty="0">
                <a:solidFill>
                  <a:schemeClr val="bg1"/>
                </a:solidFill>
                <a:latin typeface="+mn-ea"/>
              </a:rPr>
              <a:t>-</a:t>
            </a:r>
            <a:r>
              <a:rPr lang="zh-CN" altLang="en-US" sz="1400" kern="0" dirty="0">
                <a:solidFill>
                  <a:schemeClr val="bg1"/>
                </a:solidFill>
                <a:latin typeface="+mn-ea"/>
              </a:rPr>
              <a:t>证明开具</a:t>
            </a:r>
            <a:r>
              <a:rPr lang="en-US" altLang="zh-CN" sz="1400" kern="0" dirty="0">
                <a:solidFill>
                  <a:schemeClr val="bg1"/>
                </a:solidFill>
                <a:latin typeface="+mn-ea"/>
              </a:rPr>
              <a:t>-</a:t>
            </a:r>
            <a:r>
              <a:rPr lang="zh-CN" altLang="en-US" sz="1400" kern="0" dirty="0">
                <a:solidFill>
                  <a:schemeClr val="bg1"/>
                </a:solidFill>
                <a:latin typeface="+mn-ea"/>
              </a:rPr>
              <a:t>开具出口退（免）税证明</a:t>
            </a:r>
            <a:r>
              <a:rPr lang="en-US" altLang="zh-CN" sz="1400" kern="0" dirty="0">
                <a:solidFill>
                  <a:schemeClr val="bg1"/>
                </a:solidFill>
                <a:latin typeface="+mn-ea"/>
              </a:rPr>
              <a:t>-</a:t>
            </a:r>
            <a:r>
              <a:rPr lang="zh-CN" altLang="en-US" sz="1400" kern="0" dirty="0">
                <a:solidFill>
                  <a:schemeClr val="bg1"/>
                </a:solidFill>
                <a:latin typeface="+mn-ea"/>
              </a:rPr>
              <a:t>来料加工免税证明</a:t>
            </a:r>
            <a:r>
              <a:rPr lang="en-US" altLang="zh-CN" sz="1400" kern="0" dirty="0">
                <a:solidFill>
                  <a:schemeClr val="bg1"/>
                </a:solidFill>
                <a:latin typeface="+mn-ea"/>
              </a:rPr>
              <a:t>-</a:t>
            </a:r>
            <a:r>
              <a:rPr lang="zh-CN" altLang="en-US" sz="1400" kern="0" dirty="0">
                <a:solidFill>
                  <a:schemeClr val="bg1"/>
                </a:solidFill>
                <a:latin typeface="+mn-ea"/>
              </a:rPr>
              <a:t>离线申报</a:t>
            </a:r>
            <a:r>
              <a:rPr lang="zh-CN" altLang="en-US" sz="1400" dirty="0">
                <a:solidFill>
                  <a:schemeClr val="bg1"/>
                </a:solidFill>
              </a:rPr>
              <a:t>        </a:t>
            </a:r>
            <a:endParaRPr lang="zh-CN" altLang="en-US" sz="1400" dirty="0">
              <a:solidFill>
                <a:schemeClr val="bg1"/>
              </a:solidFill>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进料加工申报流程</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7" name="图片 6"/>
          <p:cNvPicPr>
            <a:picLocks noChangeAspect="1"/>
          </p:cNvPicPr>
          <p:nvPr/>
        </p:nvPicPr>
        <p:blipFill>
          <a:blip r:embed="rId1"/>
          <a:stretch>
            <a:fillRect/>
          </a:stretch>
        </p:blipFill>
        <p:spPr>
          <a:xfrm>
            <a:off x="9144000" y="1296389"/>
            <a:ext cx="2708371" cy="4636186"/>
          </a:xfrm>
          <a:prstGeom prst="rect">
            <a:avLst/>
          </a:prstGeom>
        </p:spPr>
      </p:pic>
      <p:sp>
        <p:nvSpPr>
          <p:cNvPr id="13" name="图文框 12"/>
          <p:cNvSpPr/>
          <p:nvPr/>
        </p:nvSpPr>
        <p:spPr>
          <a:xfrm>
            <a:off x="636055" y="3336131"/>
            <a:ext cx="1878545" cy="400050"/>
          </a:xfrm>
          <a:prstGeom prst="fram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pic>
        <p:nvPicPr>
          <p:cNvPr id="2" name="图片 1"/>
          <p:cNvPicPr>
            <a:picLocks noChangeAspect="1"/>
          </p:cNvPicPr>
          <p:nvPr/>
        </p:nvPicPr>
        <p:blipFill>
          <a:blip r:embed="rId2"/>
          <a:stretch>
            <a:fillRect/>
          </a:stretch>
        </p:blipFill>
        <p:spPr>
          <a:xfrm>
            <a:off x="272750" y="1273064"/>
            <a:ext cx="8588221" cy="5227706"/>
          </a:xfrm>
          <a:prstGeom prst="rect">
            <a:avLst/>
          </a:prstGeom>
        </p:spPr>
      </p:pic>
      <p:sp>
        <p:nvSpPr>
          <p:cNvPr id="14" name="文本框 43"/>
          <p:cNvSpPr txBox="1"/>
          <p:nvPr/>
        </p:nvSpPr>
        <p:spPr>
          <a:xfrm>
            <a:off x="8395616" y="4980258"/>
            <a:ext cx="3398044" cy="982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spAutoFit/>
          </a:bodyPr>
          <a:lstStyle/>
          <a:p>
            <a:pPr>
              <a:lnSpc>
                <a:spcPct val="150000"/>
              </a:lnSpc>
            </a:pPr>
            <a:r>
              <a:rPr lang="zh-CN" altLang="en-US" sz="1600" dirty="0">
                <a:solidFill>
                  <a:schemeClr val="bg1"/>
                </a:solidFill>
                <a:latin typeface="+mn-ea"/>
              </a:rPr>
              <a:t>申报方式</a:t>
            </a:r>
            <a:endParaRPr lang="en-US" altLang="zh-CN" sz="1600" dirty="0">
              <a:solidFill>
                <a:schemeClr val="bg1"/>
              </a:solidFill>
              <a:latin typeface="+mn-ea"/>
            </a:endParaRPr>
          </a:p>
          <a:p>
            <a:pPr>
              <a:lnSpc>
                <a:spcPct val="150000"/>
              </a:lnSpc>
            </a:pPr>
            <a:r>
              <a:rPr lang="zh-CN" altLang="en-US" sz="1400" kern="0" dirty="0">
                <a:solidFill>
                  <a:schemeClr val="bg1"/>
                </a:solidFill>
                <a:latin typeface="+mn-ea"/>
              </a:rPr>
              <a:t>我要办税</a:t>
            </a:r>
            <a:r>
              <a:rPr lang="en-US" altLang="zh-CN" sz="1400" kern="0" dirty="0">
                <a:solidFill>
                  <a:schemeClr val="bg1"/>
                </a:solidFill>
                <a:latin typeface="+mn-ea"/>
              </a:rPr>
              <a:t>-</a:t>
            </a:r>
            <a:r>
              <a:rPr lang="zh-CN" altLang="en-US" sz="1400" kern="0" dirty="0">
                <a:solidFill>
                  <a:schemeClr val="bg1"/>
                </a:solidFill>
                <a:latin typeface="+mn-ea"/>
              </a:rPr>
              <a:t>出口退税管理</a:t>
            </a:r>
            <a:r>
              <a:rPr lang="en-US" altLang="zh-CN" sz="1400" kern="0" dirty="0">
                <a:solidFill>
                  <a:schemeClr val="bg1"/>
                </a:solidFill>
                <a:latin typeface="+mn-ea"/>
              </a:rPr>
              <a:t>-</a:t>
            </a:r>
            <a:r>
              <a:rPr lang="zh-CN" altLang="en-US" sz="1400" kern="0" dirty="0">
                <a:solidFill>
                  <a:schemeClr val="bg1"/>
                </a:solidFill>
                <a:latin typeface="+mn-ea"/>
              </a:rPr>
              <a:t>出口退（免）税申报</a:t>
            </a:r>
            <a:r>
              <a:rPr lang="en-US" altLang="zh-CN" sz="1400" kern="0" dirty="0">
                <a:solidFill>
                  <a:schemeClr val="bg1"/>
                </a:solidFill>
                <a:latin typeface="+mn-ea"/>
              </a:rPr>
              <a:t>-</a:t>
            </a:r>
            <a:r>
              <a:rPr lang="zh-CN" altLang="en-US" sz="1400" kern="0" dirty="0">
                <a:solidFill>
                  <a:schemeClr val="bg1"/>
                </a:solidFill>
                <a:latin typeface="+mn-ea"/>
              </a:rPr>
              <a:t>进料加工业务核销申请</a:t>
            </a:r>
            <a:r>
              <a:rPr lang="en-US" altLang="zh-CN" sz="1400" kern="0" dirty="0">
                <a:solidFill>
                  <a:schemeClr val="bg1"/>
                </a:solidFill>
                <a:latin typeface="+mn-ea"/>
              </a:rPr>
              <a:t>-</a:t>
            </a:r>
            <a:r>
              <a:rPr lang="zh-CN" altLang="en-US" sz="1400" kern="0" dirty="0">
                <a:solidFill>
                  <a:schemeClr val="bg1"/>
                </a:solidFill>
                <a:latin typeface="+mn-ea"/>
              </a:rPr>
              <a:t>离线申报</a:t>
            </a:r>
            <a:endParaRPr lang="zh-CN" altLang="en-US" sz="1400" dirty="0">
              <a:solidFill>
                <a:schemeClr val="bg1"/>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12533" y="2497335"/>
            <a:ext cx="5249732" cy="1136721"/>
          </a:xfrm>
          <a:prstGeom prst="rect">
            <a:avLst/>
          </a:prstGeom>
          <a:noFill/>
        </p:spPr>
        <p:txBody>
          <a:bodyPr wrap="square" rtlCol="0" anchor="ctr">
            <a:spAutoFit/>
          </a:bodyPr>
          <a:lstStyle/>
          <a:p>
            <a:pPr algn="ctr">
              <a:lnSpc>
                <a:spcPct val="200000"/>
              </a:lnSpc>
            </a:pPr>
            <a:r>
              <a:rPr lang="zh-CN" altLang="en-US" sz="4000" b="1">
                <a:solidFill>
                  <a:srgbClr val="FF9900"/>
                </a:solidFill>
                <a:latin typeface="Arial" panose="020B0604020202020204"/>
                <a:ea typeface="微软雅黑" panose="020B0503020204020204" pitchFamily="34" charset="-122"/>
                <a:sym typeface="+mn-lt"/>
              </a:rPr>
              <a:t>常见问题</a:t>
            </a:r>
            <a:endParaRPr lang="en-US" altLang="zh-CN" sz="4000" b="1">
              <a:solidFill>
                <a:srgbClr val="FF9900"/>
              </a:solidFill>
              <a:latin typeface="Arial" panose="020B0604020202020204"/>
              <a:ea typeface="微软雅黑" panose="020B0503020204020204" pitchFamily="34" charset="-122"/>
              <a:sym typeface="+mn-lt"/>
            </a:endParaRPr>
          </a:p>
        </p:txBody>
      </p:sp>
      <p:grpSp>
        <p:nvGrpSpPr>
          <p:cNvPr id="13" name="组合 12"/>
          <p:cNvGrpSpPr/>
          <p:nvPr/>
        </p:nvGrpSpPr>
        <p:grpSpPr>
          <a:xfrm>
            <a:off x="405581" y="412450"/>
            <a:ext cx="3339195" cy="954107"/>
            <a:chOff x="453206" y="469600"/>
            <a:chExt cx="3339195" cy="954107"/>
          </a:xfrm>
        </p:grpSpPr>
        <p:sp>
          <p:nvSpPr>
            <p:cNvPr id="14" name="文本框 13"/>
            <p:cNvSpPr txBox="1"/>
            <p:nvPr/>
          </p:nvSpPr>
          <p:spPr>
            <a:xfrm>
              <a:off x="735154" y="469600"/>
              <a:ext cx="3057247" cy="954107"/>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rPr>
                <a:t>免抵退税业务</a:t>
              </a:r>
              <a:r>
                <a:rPr lang="zh-CN" altLang="zh-CN" sz="2800" b="1" dirty="0">
                  <a:solidFill>
                    <a:srgbClr val="44546A"/>
                  </a:solidFill>
                  <a:latin typeface="微软雅黑" panose="020B0503020204020204" pitchFamily="34" charset="-122"/>
                  <a:ea typeface="微软雅黑" panose="020B0503020204020204" pitchFamily="34" charset="-122"/>
                  <a:cs typeface="+mn-ea"/>
                </a:rPr>
                <a:t>介绍</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a:p>
              <a:pPr defTabSz="457200"/>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15" name="矩形 1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74001" y="140275"/>
            <a:ext cx="1851431" cy="523220"/>
            <a:chOff x="453206" y="414380"/>
            <a:chExt cx="1851431" cy="523220"/>
          </a:xfrm>
        </p:grpSpPr>
        <p:sp>
          <p:nvSpPr>
            <p:cNvPr id="19" name="文本框 18"/>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常见问题</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aphicFrame>
        <p:nvGraphicFramePr>
          <p:cNvPr id="6" name="表格 5"/>
          <p:cNvGraphicFramePr>
            <a:graphicFrameLocks noGrp="1"/>
          </p:cNvGraphicFramePr>
          <p:nvPr>
            <p:custDataLst>
              <p:tags r:id="rId1"/>
            </p:custDataLst>
          </p:nvPr>
        </p:nvGraphicFramePr>
        <p:xfrm>
          <a:off x="406736" y="1071563"/>
          <a:ext cx="11175555" cy="4811885"/>
        </p:xfrm>
        <a:graphic>
          <a:graphicData uri="http://schemas.openxmlformats.org/drawingml/2006/table">
            <a:tbl>
              <a:tblPr>
                <a:tableStyleId>{5C22544A-7EE6-4342-B048-85BDC9FD1C3A}</a:tableStyleId>
              </a:tblPr>
              <a:tblGrid>
                <a:gridCol w="5130800"/>
                <a:gridCol w="6044755"/>
              </a:tblGrid>
              <a:tr h="1042413">
                <a:tc>
                  <a:txBody>
                    <a:bodyPr/>
                    <a:lstStyle/>
                    <a:p>
                      <a:pPr algn="l" fontAlgn="ctr"/>
                      <a:r>
                        <a:rPr lang="en-US" altLang="zh-CN" sz="1400" u="none" strike="noStrike">
                          <a:effectLst/>
                        </a:rPr>
                        <a:t>1.</a:t>
                      </a:r>
                      <a:r>
                        <a:rPr lang="zh-CN" altLang="en-US" sz="1400" u="none" strike="noStrike">
                          <a:effectLst/>
                        </a:rPr>
                        <a:t> 增值税发票如何导入系统？</a:t>
                      </a:r>
                      <a:endParaRPr lang="en-US" altLang="zh-CN" sz="1400" b="0" i="0" u="none" strike="noStrike" dirty="0">
                        <a:solidFill>
                          <a:srgbClr val="000000"/>
                        </a:solidFill>
                        <a:effectLst/>
                        <a:latin typeface="等线" panose="02010600030101010101" charset="-122"/>
                        <a:ea typeface="等线" panose="02010600030101010101" charset="-122"/>
                      </a:endParaRPr>
                    </a:p>
                  </a:txBody>
                  <a:tcPr marL="4634" marR="4634" marT="4634" marB="0" anchor="ctr"/>
                </a:tc>
                <a:tc>
                  <a:txBody>
                    <a:bodyPr/>
                    <a:lstStyle/>
                    <a:p>
                      <a:pPr algn="l" fontAlgn="ctr"/>
                      <a:br>
                        <a:rPr lang="zh-CN" altLang="en-US" sz="1400" u="none" strike="noStrike">
                          <a:effectLst/>
                        </a:rPr>
                      </a:br>
                      <a:r>
                        <a:rPr lang="zh-CN" altLang="en-US" sz="1400" u="none" strike="noStrike">
                          <a:effectLst/>
                        </a:rPr>
                        <a:t>新的电子税务局出口退税申报系统中的增值税发票是自动同步到系统中，无需企业手动操作并且取消发票获取功能。企业直接到智能配单首页</a:t>
                      </a:r>
                      <a:r>
                        <a:rPr lang="en-US" altLang="zh-CN" sz="1400" u="none" strike="noStrike">
                          <a:effectLst/>
                        </a:rPr>
                        <a:t>—</a:t>
                      </a:r>
                      <a:r>
                        <a:rPr lang="zh-CN" altLang="en-US" sz="1400" u="none" strike="noStrike">
                          <a:effectLst/>
                        </a:rPr>
                        <a:t>基础数据管理</a:t>
                      </a:r>
                      <a:r>
                        <a:rPr lang="en-US" altLang="zh-CN" sz="1400" u="none" strike="noStrike">
                          <a:effectLst/>
                        </a:rPr>
                        <a:t>—</a:t>
                      </a:r>
                      <a:r>
                        <a:rPr lang="zh-CN" altLang="en-US" sz="1400" u="none" strike="noStrike">
                          <a:effectLst/>
                        </a:rPr>
                        <a:t>增值税专用发票管理中查询是否有要申报的增值税发票信息即可，无需手工操作。</a:t>
                      </a:r>
                      <a:endParaRPr lang="zh-CN" altLang="en-US" sz="1400" b="0" i="0" u="none" strike="noStrike" dirty="0">
                        <a:solidFill>
                          <a:srgbClr val="000000"/>
                        </a:solidFill>
                        <a:effectLst/>
                        <a:latin typeface="等线" panose="02010600030101010101" charset="-122"/>
                        <a:ea typeface="等线" panose="02010600030101010101" charset="-122"/>
                      </a:endParaRPr>
                    </a:p>
                  </a:txBody>
                  <a:tcPr marL="4634" marR="4634" marT="4634" marB="0" anchor="ctr"/>
                </a:tc>
              </a:tr>
              <a:tr h="1250444">
                <a:tc>
                  <a:txBody>
                    <a:bodyPr/>
                    <a:lstStyle/>
                    <a:p>
                      <a:pPr algn="l" fontAlgn="ctr"/>
                      <a:r>
                        <a:rPr lang="en-US" altLang="zh-CN" sz="1400" u="none" strike="noStrike">
                          <a:effectLst/>
                        </a:rPr>
                        <a:t>2.</a:t>
                      </a:r>
                      <a:r>
                        <a:rPr lang="zh-CN" altLang="en-US" sz="1400" u="none" strike="noStrike">
                          <a:effectLst/>
                        </a:rPr>
                        <a:t>自检申报后提示疑点：申报的商品代码（</a:t>
                      </a:r>
                      <a:r>
                        <a:rPr lang="en-US" altLang="zh-CN" sz="1400" u="none" strike="noStrike">
                          <a:effectLst/>
                        </a:rPr>
                        <a:t>xxx</a:t>
                      </a:r>
                      <a:r>
                        <a:rPr lang="zh-CN" altLang="en-US" sz="1400" u="none" strike="noStrike">
                          <a:effectLst/>
                        </a:rPr>
                        <a:t>）不是财税</a:t>
                      </a:r>
                      <a:r>
                        <a:rPr lang="en-US" altLang="zh-CN" sz="1400" u="none" strike="noStrike">
                          <a:effectLst/>
                        </a:rPr>
                        <a:t>【2014】98</a:t>
                      </a:r>
                      <a:r>
                        <a:rPr lang="zh-CN" altLang="en-US" sz="1400" u="none" strike="noStrike">
                          <a:effectLst/>
                        </a:rPr>
                        <a:t>号文中所列商品代码，不予受理</a:t>
                      </a:r>
                      <a:r>
                        <a:rPr lang="en-US" altLang="zh-CN" sz="1400" u="none" strike="noStrike">
                          <a:effectLst/>
                        </a:rPr>
                        <a:t>?</a:t>
                      </a:r>
                      <a:endParaRPr lang="en-US" altLang="zh-CN" sz="1400" b="0" i="0" u="none" strike="noStrike">
                        <a:solidFill>
                          <a:srgbClr val="000000"/>
                        </a:solidFill>
                        <a:effectLst/>
                        <a:latin typeface="等线" panose="02010600030101010101" charset="-122"/>
                        <a:ea typeface="等线" panose="02010600030101010101" charset="-122"/>
                      </a:endParaRPr>
                    </a:p>
                  </a:txBody>
                  <a:tcPr marL="4634" marR="4634" marT="4634" marB="0" anchor="ctr"/>
                </a:tc>
                <a:tc>
                  <a:txBody>
                    <a:bodyPr/>
                    <a:lstStyle/>
                    <a:p>
                      <a:pPr algn="l" fontAlgn="ctr"/>
                      <a:br>
                        <a:rPr lang="zh-CN" altLang="en-US" sz="1400" u="none" strike="noStrike">
                          <a:effectLst/>
                        </a:rPr>
                      </a:br>
                      <a:r>
                        <a:rPr lang="zh-CN" altLang="en-US" sz="1400" u="none" strike="noStrike">
                          <a:effectLst/>
                        </a:rPr>
                        <a:t>出现该提示原因是企业填写了申报商品代码字段。企业申报的商品代码本身就不在财税</a:t>
                      </a:r>
                      <a:r>
                        <a:rPr lang="en-US" altLang="zh-CN" sz="1400" u="none" strike="noStrike">
                          <a:effectLst/>
                        </a:rPr>
                        <a:t>〔2014〕98</a:t>
                      </a:r>
                      <a:r>
                        <a:rPr lang="zh-CN" altLang="en-US" sz="1400" u="none" strike="noStrike">
                          <a:effectLst/>
                        </a:rPr>
                        <a:t>号范围内，才会出现此疑点。如果不是申报财税</a:t>
                      </a:r>
                      <a:r>
                        <a:rPr lang="en-US" altLang="zh-CN" sz="1400" u="none" strike="noStrike">
                          <a:effectLst/>
                        </a:rPr>
                        <a:t>〔2014〕98</a:t>
                      </a:r>
                      <a:r>
                        <a:rPr lang="zh-CN" altLang="en-US" sz="1400" u="none" strike="noStrike">
                          <a:effectLst/>
                        </a:rPr>
                        <a:t>号商品，企业不用填申报商品代码。建议企业撤销申报数据，在明细采集中将申报商品代码字段清空不填写即可。</a:t>
                      </a:r>
                      <a:endParaRPr lang="zh-CN" altLang="en-US" sz="1400" b="0" i="0" u="none" strike="noStrike">
                        <a:solidFill>
                          <a:srgbClr val="000000"/>
                        </a:solidFill>
                        <a:effectLst/>
                        <a:latin typeface="等线" panose="02010600030101010101" charset="-122"/>
                        <a:ea typeface="等线" panose="02010600030101010101" charset="-122"/>
                      </a:endParaRPr>
                    </a:p>
                  </a:txBody>
                  <a:tcPr marL="4634" marR="4634" marT="4634" marB="0" anchor="ctr"/>
                </a:tc>
              </a:tr>
              <a:tr h="616975">
                <a:tc>
                  <a:txBody>
                    <a:bodyPr/>
                    <a:lstStyle/>
                    <a:p>
                      <a:pPr algn="l" fontAlgn="ctr"/>
                      <a:r>
                        <a:rPr lang="en-US" altLang="zh-CN" sz="1400" u="none" strike="noStrike">
                          <a:effectLst/>
                        </a:rPr>
                        <a:t>3.</a:t>
                      </a:r>
                      <a:r>
                        <a:rPr lang="zh-CN" altLang="en-US" sz="1400" u="none" strike="noStrike">
                          <a:effectLst/>
                        </a:rPr>
                        <a:t>自检</a:t>
                      </a:r>
                      <a:r>
                        <a:rPr lang="zh-CN" altLang="en-US" sz="1400" u="none" strike="noStrike" dirty="0">
                          <a:effectLst/>
                        </a:rPr>
                        <a:t>疑点提示”该报关单的监管方式（</a:t>
                      </a:r>
                      <a:r>
                        <a:rPr lang="en-US" altLang="zh-CN" sz="1400" u="none" strike="noStrike" dirty="0">
                          <a:effectLst/>
                        </a:rPr>
                        <a:t>4600</a:t>
                      </a:r>
                      <a:r>
                        <a:rPr lang="zh-CN" altLang="en-US" sz="1400" u="none" strike="noStrike" dirty="0">
                          <a:effectLst/>
                        </a:rPr>
                        <a:t>）存在退税或者是不退税的情况，请确认后处理</a:t>
                      </a:r>
                      <a:r>
                        <a:rPr lang="en-US" altLang="zh-CN" sz="1400" u="none" strike="noStrike" dirty="0">
                          <a:effectLst/>
                        </a:rPr>
                        <a:t>?</a:t>
                      </a:r>
                      <a:endParaRPr lang="en-US" altLang="zh-CN" sz="1400" b="0" i="0" u="none" strike="noStrike" dirty="0">
                        <a:solidFill>
                          <a:srgbClr val="000000"/>
                        </a:solidFill>
                        <a:effectLst/>
                        <a:latin typeface="等线" panose="02010600030101010101" charset="-122"/>
                        <a:ea typeface="等线" panose="02010600030101010101" charset="-122"/>
                      </a:endParaRPr>
                    </a:p>
                  </a:txBody>
                  <a:tcPr marL="4634" marR="4634" marT="4634" marB="0" anchor="ctr"/>
                </a:tc>
                <a:tc>
                  <a:txBody>
                    <a:bodyPr/>
                    <a:lstStyle/>
                    <a:p>
                      <a:pPr algn="l" fontAlgn="ctr"/>
                      <a:br>
                        <a:rPr lang="zh-CN" altLang="en-US" sz="1400" u="none" strike="noStrike">
                          <a:effectLst/>
                        </a:rPr>
                      </a:br>
                      <a:r>
                        <a:rPr lang="zh-CN" altLang="en-US" sz="1400" u="none" strike="noStrike">
                          <a:effectLst/>
                        </a:rPr>
                        <a:t>此疑点属于警告类疑点，需要税局进行加强审核，无需企业端进行数据修改，可以进行申报退税。</a:t>
                      </a:r>
                      <a:endParaRPr lang="zh-CN" altLang="en-US" sz="1400" b="0" i="0" u="none" strike="noStrike">
                        <a:solidFill>
                          <a:srgbClr val="000000"/>
                        </a:solidFill>
                        <a:effectLst/>
                        <a:latin typeface="等线" panose="02010600030101010101" charset="-122"/>
                        <a:ea typeface="等线" panose="02010600030101010101" charset="-122"/>
                      </a:endParaRPr>
                    </a:p>
                  </a:txBody>
                  <a:tcPr marL="4634" marR="4634" marT="4634" marB="0" anchor="ctr"/>
                </a:tc>
              </a:tr>
              <a:tr h="820756">
                <a:tc>
                  <a:txBody>
                    <a:bodyPr/>
                    <a:lstStyle/>
                    <a:p>
                      <a:pPr algn="l" fontAlgn="ctr"/>
                      <a:r>
                        <a:rPr lang="en-US" altLang="zh-CN" sz="1400" u="none" strike="noStrike" dirty="0">
                          <a:effectLst/>
                        </a:rPr>
                        <a:t>4.</a:t>
                      </a:r>
                      <a:r>
                        <a:rPr lang="zh-CN" altLang="en-US" sz="1400" u="none" strike="noStrike" dirty="0">
                          <a:effectLst/>
                        </a:rPr>
                        <a:t>出口明细表中计划分配率为</a:t>
                      </a:r>
                      <a:r>
                        <a:rPr lang="en-US" altLang="zh-CN" sz="1400" u="none" strike="noStrike" dirty="0">
                          <a:effectLst/>
                        </a:rPr>
                        <a:t>0</a:t>
                      </a:r>
                      <a:r>
                        <a:rPr lang="zh-CN" altLang="en-US" sz="1400" u="none" strike="noStrike" dirty="0">
                          <a:effectLst/>
                        </a:rPr>
                        <a:t>，不能带出最新的计划分配率，已通过我要查询界面可以查询到企业</a:t>
                      </a:r>
                      <a:r>
                        <a:rPr lang="en-US" altLang="zh-CN" sz="1400" u="none" strike="noStrike" dirty="0">
                          <a:effectLst/>
                        </a:rPr>
                        <a:t>202007</a:t>
                      </a:r>
                      <a:r>
                        <a:rPr lang="zh-CN" altLang="en-US" sz="1400" u="none" strike="noStrike" dirty="0">
                          <a:effectLst/>
                        </a:rPr>
                        <a:t>计划分配率</a:t>
                      </a:r>
                      <a:endParaRPr lang="zh-CN" altLang="en-US" sz="1400" b="0" i="0" u="none" strike="noStrike" dirty="0">
                        <a:solidFill>
                          <a:srgbClr val="000000"/>
                        </a:solidFill>
                        <a:effectLst/>
                        <a:latin typeface="等线" panose="02010600030101010101" charset="-122"/>
                        <a:ea typeface="等线" panose="02010600030101010101" charset="-122"/>
                      </a:endParaRPr>
                    </a:p>
                  </a:txBody>
                  <a:tcPr marL="4634" marR="4634" marT="4634" marB="0" anchor="ctr"/>
                </a:tc>
                <a:tc>
                  <a:txBody>
                    <a:bodyPr/>
                    <a:lstStyle/>
                    <a:p>
                      <a:pPr algn="l" fontAlgn="ctr"/>
                      <a:br>
                        <a:rPr lang="zh-CN" altLang="en-US" sz="1400" u="none" strike="noStrike" dirty="0">
                          <a:effectLst/>
                        </a:rPr>
                      </a:br>
                      <a:r>
                        <a:rPr lang="zh-CN" altLang="en-US" sz="1400" u="none" strike="noStrike" dirty="0">
                          <a:effectLst/>
                        </a:rPr>
                        <a:t>计划分配率是根据录入手账册号</a:t>
                      </a:r>
                      <a:r>
                        <a:rPr lang="zh-CN" altLang="en-US" sz="1400" u="none" strike="noStrike">
                          <a:effectLst/>
                        </a:rPr>
                        <a:t>带出，进料加工业务录入手账册号后自动带出计划分配率。</a:t>
                      </a:r>
                      <a:endParaRPr lang="zh-CN" altLang="en-US" sz="1400" b="0" i="0" u="none" strike="noStrike" dirty="0">
                        <a:solidFill>
                          <a:srgbClr val="000000"/>
                        </a:solidFill>
                        <a:effectLst/>
                        <a:latin typeface="等线" panose="02010600030101010101" charset="-122"/>
                        <a:ea typeface="等线" panose="02010600030101010101" charset="-122"/>
                      </a:endParaRPr>
                    </a:p>
                  </a:txBody>
                  <a:tcPr marL="4634" marR="4634" marT="4634" marB="0" anchor="ctr"/>
                </a:tc>
              </a:tr>
              <a:tr h="1024537">
                <a:tc>
                  <a:txBody>
                    <a:bodyPr/>
                    <a:lstStyle/>
                    <a:p>
                      <a:pPr algn="l" fontAlgn="ctr"/>
                      <a:r>
                        <a:rPr lang="en-US" altLang="zh-CN" sz="1400" u="none" strike="noStrike" dirty="0">
                          <a:effectLst/>
                        </a:rPr>
                        <a:t>5.</a:t>
                      </a:r>
                      <a:r>
                        <a:rPr lang="zh-CN" altLang="en-US" sz="1400" u="none" strike="noStrike" dirty="0">
                          <a:effectLst/>
                        </a:rPr>
                        <a:t>自检疑点</a:t>
                      </a:r>
                      <a:r>
                        <a:rPr lang="zh-CN" altLang="en-US" sz="1400" u="none" strike="noStrike">
                          <a:effectLst/>
                        </a:rPr>
                        <a:t>提示：监管方式非</a:t>
                      </a:r>
                      <a:r>
                        <a:rPr lang="en-US" altLang="zh-CN" sz="1400" u="none" strike="noStrike">
                          <a:effectLst/>
                        </a:rPr>
                        <a:t>0615/0715</a:t>
                      </a:r>
                      <a:r>
                        <a:rPr lang="zh-CN" altLang="en-US" sz="1400" u="none" strike="noStrike">
                          <a:effectLst/>
                        </a:rPr>
                        <a:t>，不应填报进料加工手（账）册号</a:t>
                      </a:r>
                      <a:endParaRPr lang="en-US" altLang="zh-CN" sz="1400" b="0" i="0" u="none" strike="noStrike" dirty="0">
                        <a:solidFill>
                          <a:srgbClr val="000000"/>
                        </a:solidFill>
                        <a:effectLst/>
                        <a:latin typeface="等线" panose="02010600030101010101" charset="-122"/>
                        <a:ea typeface="等线" panose="02010600030101010101" charset="-122"/>
                      </a:endParaRPr>
                    </a:p>
                  </a:txBody>
                  <a:tcPr marL="4238" marR="4238" marT="4238" marB="0" anchor="ctr"/>
                </a:tc>
                <a:tc>
                  <a:txBody>
                    <a:bodyPr/>
                    <a:lstStyle/>
                    <a:p>
                      <a:pPr algn="l" fontAlgn="ctr"/>
                      <a:br>
                        <a:rPr lang="zh-CN" altLang="en-US" sz="1400" u="none" strike="noStrike">
                          <a:effectLst/>
                        </a:rPr>
                      </a:br>
                      <a:r>
                        <a:rPr lang="zh-CN" altLang="en-US" sz="1400" u="none" strike="noStrike">
                          <a:effectLst/>
                        </a:rPr>
                        <a:t>此疑点属于警告类疑点，企业采集的进料加工业务的报关单监管方式不为</a:t>
                      </a:r>
                      <a:r>
                        <a:rPr lang="en-US" altLang="zh-CN" sz="1400" u="none" strike="noStrike">
                          <a:effectLst/>
                        </a:rPr>
                        <a:t>0615/0715</a:t>
                      </a:r>
                      <a:r>
                        <a:rPr lang="zh-CN" altLang="en-US" sz="1400" u="none" strike="noStrike">
                          <a:effectLst/>
                        </a:rPr>
                        <a:t>，需要税局进行加强审核。</a:t>
                      </a:r>
                      <a:br>
                        <a:rPr lang="zh-CN" altLang="en-US" sz="1400" u="none" strike="noStrike" dirty="0">
                          <a:effectLst/>
                        </a:rPr>
                      </a:br>
                      <a:endParaRPr lang="zh-CN" altLang="en-US" sz="1400" b="0" i="0" u="none" strike="noStrike" dirty="0">
                        <a:solidFill>
                          <a:srgbClr val="000000"/>
                        </a:solidFill>
                        <a:effectLst/>
                        <a:latin typeface="等线" panose="02010600030101010101" charset="-122"/>
                        <a:ea typeface="等线" panose="02010600030101010101" charset="-122"/>
                      </a:endParaRPr>
                    </a:p>
                  </a:txBody>
                  <a:tcPr marL="4238" marR="4238" marT="4238" marB="0" anchor="ctr"/>
                </a:tc>
              </a:tr>
            </a:tbl>
          </a:graphicData>
        </a:graphic>
      </p:graphicFrame>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74001" y="140275"/>
            <a:ext cx="1851431" cy="523220"/>
            <a:chOff x="453206" y="414380"/>
            <a:chExt cx="1851431" cy="523220"/>
          </a:xfrm>
        </p:grpSpPr>
        <p:sp>
          <p:nvSpPr>
            <p:cNvPr id="19" name="文本框 18"/>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常见问题</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aphicFrame>
        <p:nvGraphicFramePr>
          <p:cNvPr id="2" name="表格 1"/>
          <p:cNvGraphicFramePr>
            <a:graphicFrameLocks noGrp="1"/>
          </p:cNvGraphicFramePr>
          <p:nvPr/>
        </p:nvGraphicFramePr>
        <p:xfrm>
          <a:off x="442456" y="757231"/>
          <a:ext cx="11182700" cy="4928470"/>
        </p:xfrm>
        <a:graphic>
          <a:graphicData uri="http://schemas.openxmlformats.org/drawingml/2006/table">
            <a:tbl>
              <a:tblPr>
                <a:tableStyleId>{5C22544A-7EE6-4342-B048-85BDC9FD1C3A}</a:tableStyleId>
              </a:tblPr>
              <a:tblGrid>
                <a:gridCol w="5239577"/>
                <a:gridCol w="5943123"/>
              </a:tblGrid>
              <a:tr h="1438563">
                <a:tc>
                  <a:txBody>
                    <a:bodyPr/>
                    <a:lstStyle/>
                    <a:p>
                      <a:pPr algn="l" fontAlgn="ctr"/>
                      <a:r>
                        <a:rPr lang="en-US" altLang="zh-CN" sz="1400" u="none" strike="noStrike" dirty="0">
                          <a:effectLst/>
                        </a:rPr>
                        <a:t>6.</a:t>
                      </a:r>
                      <a:r>
                        <a:rPr lang="zh-CN" altLang="en-US" sz="1400" u="none" strike="noStrike" dirty="0">
                          <a:effectLst/>
                        </a:rPr>
                        <a:t>自检疑点：免抵退税数据上传服务业务出错：该企业未做进料加工计算分配率备案，不能申报进料加工业务？</a:t>
                      </a:r>
                      <a:endParaRPr lang="zh-CN" altLang="en-US" sz="1400" b="0" i="0" u="none" strike="noStrike" dirty="0">
                        <a:solidFill>
                          <a:srgbClr val="000000"/>
                        </a:solidFill>
                        <a:effectLst/>
                        <a:latin typeface="等线" panose="02010600030101010101" charset="-122"/>
                        <a:ea typeface="等线" panose="02010600030101010101" charset="-122"/>
                      </a:endParaRPr>
                    </a:p>
                  </a:txBody>
                  <a:tcPr marL="4238" marR="4238" marT="4238" marB="0" anchor="ctr"/>
                </a:tc>
                <a:tc>
                  <a:txBody>
                    <a:bodyPr/>
                    <a:lstStyle/>
                    <a:p>
                      <a:pPr algn="l" fontAlgn="ctr"/>
                      <a:br>
                        <a:rPr lang="zh-CN" altLang="en-US" sz="1400" u="none" strike="noStrike">
                          <a:effectLst/>
                        </a:rPr>
                      </a:br>
                      <a:r>
                        <a:rPr lang="zh-CN" altLang="en-US" sz="1400" u="none" strike="noStrike">
                          <a:effectLst/>
                        </a:rPr>
                        <a:t>情况</a:t>
                      </a:r>
                      <a:r>
                        <a:rPr lang="en-US" altLang="zh-CN" sz="1400" u="none" strike="noStrike">
                          <a:effectLst/>
                        </a:rPr>
                        <a:t>1</a:t>
                      </a:r>
                      <a:r>
                        <a:rPr lang="zh-CN" altLang="en-US" sz="1400" u="none" strike="noStrike">
                          <a:effectLst/>
                        </a:rPr>
                        <a:t>：企业申报明细中属于非进料加工业务，不需要在进料加工手（账）册号位置填写数据。建议进料加工手（账）册号字段是否存在数据或者空格，可删除后重新生成申报数据自检。</a:t>
                      </a:r>
                      <a:br>
                        <a:rPr lang="zh-CN" altLang="en-US" sz="1400" u="none" strike="noStrike">
                          <a:effectLst/>
                        </a:rPr>
                      </a:br>
                      <a:r>
                        <a:rPr lang="zh-CN" altLang="en-US" sz="1400" u="none" strike="noStrike">
                          <a:effectLst/>
                        </a:rPr>
                        <a:t>情况</a:t>
                      </a:r>
                      <a:r>
                        <a:rPr lang="en-US" altLang="zh-CN" sz="1400" u="none" strike="noStrike">
                          <a:effectLst/>
                        </a:rPr>
                        <a:t>2</a:t>
                      </a:r>
                      <a:r>
                        <a:rPr lang="zh-CN" altLang="en-US" sz="1400" u="none" strike="noStrike">
                          <a:effectLst/>
                        </a:rPr>
                        <a:t>：企业属于进料加工业务，未进行计划分配率备案。建议先进行计划分配率备案后再进行进料加工退税业务申报。</a:t>
                      </a:r>
                      <a:br>
                        <a:rPr lang="zh-CN" altLang="en-US" sz="1400" u="none" strike="noStrike">
                          <a:effectLst/>
                        </a:rPr>
                      </a:br>
                      <a:endParaRPr lang="zh-CN" altLang="en-US" sz="1400" b="0" i="0" u="none" strike="noStrike">
                        <a:solidFill>
                          <a:srgbClr val="000000"/>
                        </a:solidFill>
                        <a:effectLst/>
                        <a:latin typeface="等线" panose="02010600030101010101" charset="-122"/>
                        <a:ea typeface="等线" panose="02010600030101010101" charset="-122"/>
                      </a:endParaRPr>
                    </a:p>
                  </a:txBody>
                  <a:tcPr marL="4238" marR="4238" marT="4238" marB="0" anchor="ctr"/>
                </a:tc>
              </a:tr>
              <a:tr h="618853">
                <a:tc>
                  <a:txBody>
                    <a:bodyPr/>
                    <a:lstStyle/>
                    <a:p>
                      <a:pPr algn="l" fontAlgn="ctr"/>
                      <a:r>
                        <a:rPr lang="en-US" altLang="zh-CN" sz="1400" u="none" strike="noStrike">
                          <a:effectLst/>
                        </a:rPr>
                        <a:t>7.</a:t>
                      </a:r>
                      <a:r>
                        <a:rPr lang="zh-CN" altLang="en-US" sz="1400" u="none" strike="noStrike">
                          <a:effectLst/>
                        </a:rPr>
                        <a:t> 出口货物报关单管理里面勾选数据点击“报关单生成明细”按钮，提示‘您勾选的数据中存在“已生成”的数据，请确认！’？</a:t>
                      </a:r>
                      <a:endParaRPr lang="zh-CN" altLang="en-US" sz="1400" b="0" i="0" u="none" strike="noStrike" dirty="0">
                        <a:solidFill>
                          <a:srgbClr val="000000"/>
                        </a:solidFill>
                        <a:effectLst/>
                        <a:latin typeface="等线" panose="02010600030101010101" charset="-122"/>
                        <a:ea typeface="等线" panose="02010600030101010101" charset="-122"/>
                      </a:endParaRPr>
                    </a:p>
                  </a:txBody>
                  <a:tcPr marL="4238" marR="4238" marT="4238" marB="0" anchor="ctr"/>
                </a:tc>
                <a:tc>
                  <a:txBody>
                    <a:bodyPr/>
                    <a:lstStyle/>
                    <a:p>
                      <a:pPr algn="l" fontAlgn="ctr"/>
                      <a:r>
                        <a:rPr lang="zh-CN" altLang="en-US" sz="1400" b="0" i="0" u="none" strike="noStrike">
                          <a:solidFill>
                            <a:srgbClr val="000000"/>
                          </a:solidFill>
                          <a:effectLst/>
                          <a:latin typeface="等线" panose="02010600030101010101" charset="-122"/>
                          <a:ea typeface="等线" panose="02010600030101010101" charset="-122"/>
                        </a:rPr>
                        <a:t>出口货物报关单管理界面已经生成过出口明细的报关单数据，无法再次生成，如需重新调整生成出口明细，需要先进入明细数据采集界面</a:t>
                      </a:r>
                      <a:r>
                        <a:rPr lang="en-US" altLang="zh-CN" sz="1400" b="0" i="0" u="none" strike="noStrike">
                          <a:solidFill>
                            <a:srgbClr val="000000"/>
                          </a:solidFill>
                          <a:effectLst/>
                          <a:latin typeface="等线" panose="02010600030101010101" charset="-122"/>
                          <a:ea typeface="等线" panose="02010600030101010101" charset="-122"/>
                        </a:rPr>
                        <a:t>-</a:t>
                      </a:r>
                      <a:r>
                        <a:rPr lang="zh-CN" altLang="en-US" sz="1400" b="0" i="0" u="none" strike="noStrike">
                          <a:solidFill>
                            <a:srgbClr val="000000"/>
                          </a:solidFill>
                          <a:effectLst/>
                          <a:latin typeface="等线" panose="02010600030101010101" charset="-122"/>
                          <a:ea typeface="等线" panose="02010600030101010101" charset="-122"/>
                        </a:rPr>
                        <a:t>出口退税出口明细申报</a:t>
                      </a:r>
                      <a:r>
                        <a:rPr lang="en-US" altLang="zh-CN" sz="1400" b="0" i="0" u="none" strike="noStrike">
                          <a:solidFill>
                            <a:srgbClr val="000000"/>
                          </a:solidFill>
                          <a:effectLst/>
                          <a:latin typeface="等线" panose="02010600030101010101" charset="-122"/>
                          <a:ea typeface="等线" panose="02010600030101010101" charset="-122"/>
                        </a:rPr>
                        <a:t>-</a:t>
                      </a:r>
                      <a:r>
                        <a:rPr lang="zh-CN" altLang="en-US" sz="1400" b="0" i="0" u="none" strike="noStrike">
                          <a:solidFill>
                            <a:srgbClr val="000000"/>
                          </a:solidFill>
                          <a:effectLst/>
                          <a:latin typeface="等线" panose="02010600030101010101" charset="-122"/>
                          <a:ea typeface="等线" panose="02010600030101010101" charset="-122"/>
                        </a:rPr>
                        <a:t>勾选需要重新调整的明细数据，点“删除”按钮，先删除数据后再重新回到出口货物报关单管理界面进行重新勾选。</a:t>
                      </a:r>
                      <a:endParaRPr lang="zh-CN" altLang="en-US" sz="1400" b="0" i="0" u="none" strike="noStrike" dirty="0">
                        <a:solidFill>
                          <a:srgbClr val="000000"/>
                        </a:solidFill>
                        <a:effectLst/>
                        <a:latin typeface="等线" panose="02010600030101010101" charset="-122"/>
                        <a:ea typeface="等线" panose="02010600030101010101" charset="-122"/>
                      </a:endParaRPr>
                    </a:p>
                  </a:txBody>
                  <a:tcPr marL="4238" marR="4238" marT="4238" marB="0" anchor="ctr"/>
                </a:tc>
              </a:tr>
              <a:tr h="823781">
                <a:tc>
                  <a:txBody>
                    <a:bodyPr/>
                    <a:lstStyle/>
                    <a:p>
                      <a:pPr algn="l" fontAlgn="ctr"/>
                      <a:r>
                        <a:rPr lang="en-US" altLang="zh-CN" sz="1400" u="none" strike="noStrike" dirty="0">
                          <a:effectLst/>
                        </a:rPr>
                        <a:t>8.</a:t>
                      </a:r>
                      <a:r>
                        <a:rPr lang="zh-CN" altLang="en-US" sz="1400" u="none" strike="noStrike" dirty="0">
                          <a:effectLst/>
                        </a:rPr>
                        <a:t>企业撤回申报申请表填写原申报序号时提示‘撤回原因为“申报错误申请撤回”时，原申报序号应为空’？</a:t>
                      </a:r>
                      <a:endParaRPr lang="zh-CN" altLang="en-US" sz="1400" b="0" i="0" u="none" strike="noStrike" dirty="0">
                        <a:solidFill>
                          <a:srgbClr val="000000"/>
                        </a:solidFill>
                        <a:effectLst/>
                        <a:latin typeface="等线" panose="02010600030101010101" charset="-122"/>
                        <a:ea typeface="等线" panose="02010600030101010101" charset="-122"/>
                      </a:endParaRPr>
                    </a:p>
                  </a:txBody>
                  <a:tcPr marL="4238" marR="4238" marT="4238" marB="0" anchor="ctr"/>
                </a:tc>
                <a:tc>
                  <a:txBody>
                    <a:bodyPr/>
                    <a:lstStyle/>
                    <a:p>
                      <a:pPr algn="l" fontAlgn="ctr"/>
                      <a:br>
                        <a:rPr lang="zh-CN" altLang="en-US" sz="1400" u="none" strike="noStrike" dirty="0">
                          <a:effectLst/>
                        </a:rPr>
                      </a:br>
                      <a:r>
                        <a:rPr lang="zh-CN" altLang="en-US" sz="1400" u="none" strike="noStrike" dirty="0">
                          <a:effectLst/>
                        </a:rPr>
                        <a:t>生产企业申报企业撤回申报申请表时，如果撤回原因选择“申报错误申请撤回”，想要撤回整个所属期数据时，原申报序号、凭证种类以及凭证号码可以不用填写，直接保存即可。</a:t>
                      </a:r>
                      <a:endParaRPr lang="zh-CN" altLang="en-US" sz="1400" b="0" i="0" u="none" strike="noStrike" dirty="0">
                        <a:solidFill>
                          <a:srgbClr val="000000"/>
                        </a:solidFill>
                        <a:effectLst/>
                        <a:latin typeface="等线" panose="02010600030101010101" charset="-122"/>
                        <a:ea typeface="等线" panose="02010600030101010101" charset="-122"/>
                      </a:endParaRPr>
                    </a:p>
                  </a:txBody>
                  <a:tcPr marL="4238" marR="4238" marT="4238" marB="0" anchor="ctr"/>
                </a:tc>
              </a:tr>
              <a:tr h="823781">
                <a:tc>
                  <a:txBody>
                    <a:bodyPr/>
                    <a:lstStyle/>
                    <a:p>
                      <a:pPr algn="l" fontAlgn="ctr"/>
                      <a:r>
                        <a:rPr lang="en-US" altLang="zh-CN" sz="1400" u="none" strike="noStrike" dirty="0">
                          <a:effectLst/>
                        </a:rPr>
                        <a:t>9.</a:t>
                      </a:r>
                      <a:r>
                        <a:rPr lang="zh-CN" altLang="en-US" sz="1400" u="none" strike="noStrike" dirty="0">
                          <a:effectLst/>
                        </a:rPr>
                        <a:t>数据尚未生成，汇率配置错误应如何修改？</a:t>
                      </a:r>
                      <a:endParaRPr lang="zh-CN" altLang="en-US" sz="1400" b="0" i="0" u="none" strike="noStrike" dirty="0">
                        <a:solidFill>
                          <a:srgbClr val="000000"/>
                        </a:solidFill>
                        <a:effectLst/>
                        <a:latin typeface="等线" panose="02010600030101010101" charset="-122"/>
                        <a:ea typeface="等线" panose="02010600030101010101" charset="-122"/>
                      </a:endParaRPr>
                    </a:p>
                  </a:txBody>
                  <a:tcPr marL="4238" marR="4238" marT="4238" marB="0" anchor="ctr"/>
                </a:tc>
                <a:tc>
                  <a:txBody>
                    <a:bodyPr/>
                    <a:lstStyle/>
                    <a:p>
                      <a:pPr algn="l" fontAlgn="ctr"/>
                      <a:r>
                        <a:rPr lang="zh-CN" altLang="en-US" sz="1400" u="none" strike="noStrike" dirty="0">
                          <a:effectLst/>
                        </a:rPr>
                        <a:t> </a:t>
                      </a:r>
                      <a:br>
                        <a:rPr lang="zh-CN" altLang="en-US" sz="1400" u="none" strike="noStrike" dirty="0">
                          <a:effectLst/>
                        </a:rPr>
                      </a:br>
                      <a:r>
                        <a:rPr lang="zh-CN" altLang="en-US" sz="1400" u="none" strike="noStrike" dirty="0">
                          <a:effectLst/>
                        </a:rPr>
                        <a:t>数据尚未生成，汇率配置错误，可以通过在线版系统选择退税申报</a:t>
                      </a:r>
                      <a:r>
                        <a:rPr lang="en-US" altLang="zh-CN" sz="1400" u="none" strike="noStrike" dirty="0">
                          <a:effectLst/>
                        </a:rPr>
                        <a:t>-“</a:t>
                      </a:r>
                      <a:r>
                        <a:rPr lang="zh-CN" altLang="en-US" sz="1400" u="none" strike="noStrike" dirty="0">
                          <a:effectLst/>
                        </a:rPr>
                        <a:t>汇率管理”然后勾选配置错误的汇率，点击“删除”按钮，即可删除错误的汇率，然后再重新做“数据检查”即可重新配置汇率。</a:t>
                      </a:r>
                      <a:endParaRPr lang="zh-CN" altLang="en-US" sz="1400" b="0" i="0" u="none" strike="noStrike" dirty="0">
                        <a:solidFill>
                          <a:srgbClr val="000000"/>
                        </a:solidFill>
                        <a:effectLst/>
                        <a:latin typeface="等线" panose="02010600030101010101" charset="-122"/>
                        <a:ea typeface="等线" panose="02010600030101010101" charset="-122"/>
                      </a:endParaRPr>
                    </a:p>
                  </a:txBody>
                  <a:tcPr marL="4238" marR="4238" marT="4238" marB="0" anchor="ctr"/>
                </a:tc>
              </a:tr>
              <a:tr h="823781">
                <a:tc>
                  <a:txBody>
                    <a:bodyPr/>
                    <a:lstStyle/>
                    <a:p>
                      <a:pPr algn="l" fontAlgn="ctr"/>
                      <a:r>
                        <a:rPr lang="en-US" altLang="zh-CN" sz="1400" u="none" strike="noStrike" dirty="0">
                          <a:effectLst/>
                        </a:rPr>
                        <a:t>10.</a:t>
                      </a:r>
                      <a:r>
                        <a:rPr lang="zh-CN" altLang="en-US" sz="1400" u="none" strike="noStrike" dirty="0">
                          <a:effectLst/>
                        </a:rPr>
                        <a:t>生成数据时提示请先进行序号重排，应如何处理</a:t>
                      </a:r>
                      <a:r>
                        <a:rPr lang="en-US" altLang="zh-CN" sz="1400" u="none" strike="noStrike" dirty="0">
                          <a:effectLst/>
                        </a:rPr>
                        <a:t>?</a:t>
                      </a:r>
                      <a:endParaRPr lang="en-US" altLang="zh-CN" sz="1400" b="0" i="0" u="none" strike="noStrike" dirty="0">
                        <a:solidFill>
                          <a:srgbClr val="000000"/>
                        </a:solidFill>
                        <a:effectLst/>
                        <a:latin typeface="等线" panose="02010600030101010101" charset="-122"/>
                        <a:ea typeface="等线" panose="02010600030101010101" charset="-122"/>
                      </a:endParaRPr>
                    </a:p>
                  </a:txBody>
                  <a:tcPr marL="4238" marR="4238" marT="4238" marB="0" anchor="ctr"/>
                </a:tc>
                <a:tc>
                  <a:txBody>
                    <a:bodyPr/>
                    <a:lstStyle/>
                    <a:p>
                      <a:pPr algn="l" fontAlgn="ctr"/>
                      <a:br>
                        <a:rPr lang="zh-CN" altLang="en-US" sz="1400" u="none" strike="noStrike" dirty="0">
                          <a:effectLst/>
                        </a:rPr>
                      </a:br>
                      <a:r>
                        <a:rPr lang="zh-CN" altLang="en-US" sz="1400" u="none" strike="noStrike" dirty="0">
                          <a:effectLst/>
                        </a:rPr>
                        <a:t>生成数据时提示“请先进行序号重排”，是因为明细中存在序号重复的情况存在。此时需要打开明细采集界面，然后点击右上角“序号重排”按钮后，“起始序号”填写“</a:t>
                      </a:r>
                      <a:r>
                        <a:rPr lang="en-US" altLang="zh-CN" sz="1400" u="none" strike="noStrike" dirty="0">
                          <a:effectLst/>
                        </a:rPr>
                        <a:t>00000001”</a:t>
                      </a:r>
                      <a:r>
                        <a:rPr lang="zh-CN" altLang="en-US" sz="1400" u="none" strike="noStrike" dirty="0">
                          <a:effectLst/>
                        </a:rPr>
                        <a:t>后，点击“确定”再尝试重新生成数据申报即可。</a:t>
                      </a:r>
                      <a:endParaRPr lang="zh-CN" altLang="en-US" sz="1400" b="0" i="0" u="none" strike="noStrike" dirty="0">
                        <a:solidFill>
                          <a:srgbClr val="000000"/>
                        </a:solidFill>
                        <a:effectLst/>
                        <a:latin typeface="等线" panose="02010600030101010101" charset="-122"/>
                        <a:ea typeface="等线" panose="02010600030101010101" charset="-122"/>
                      </a:endParaRPr>
                    </a:p>
                  </a:txBody>
                  <a:tcPr marL="4238" marR="4238" marT="4238" marB="0" anchor="ctr"/>
                </a:tc>
              </a:tr>
            </a:tbl>
          </a:graphicData>
        </a:graphic>
      </p:graphicFrame>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组合 17"/>
          <p:cNvGrpSpPr/>
          <p:nvPr/>
        </p:nvGrpSpPr>
        <p:grpSpPr>
          <a:xfrm>
            <a:off x="274001" y="140275"/>
            <a:ext cx="1851431" cy="523220"/>
            <a:chOff x="453206" y="414380"/>
            <a:chExt cx="1851431" cy="523220"/>
          </a:xfrm>
        </p:grpSpPr>
        <p:sp>
          <p:nvSpPr>
            <p:cNvPr id="19" name="文本框 18"/>
            <p:cNvSpPr txBox="1"/>
            <p:nvPr/>
          </p:nvSpPr>
          <p:spPr>
            <a:xfrm>
              <a:off x="683680" y="414380"/>
              <a:ext cx="162095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常见问题</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aphicFrame>
        <p:nvGraphicFramePr>
          <p:cNvPr id="2" name="表格 1"/>
          <p:cNvGraphicFramePr>
            <a:graphicFrameLocks noGrp="1"/>
          </p:cNvGraphicFramePr>
          <p:nvPr/>
        </p:nvGraphicFramePr>
        <p:xfrm>
          <a:off x="442456" y="757231"/>
          <a:ext cx="11182700" cy="5425488"/>
        </p:xfrm>
        <a:graphic>
          <a:graphicData uri="http://schemas.openxmlformats.org/drawingml/2006/table">
            <a:tbl>
              <a:tblPr>
                <a:tableStyleId>{5C22544A-7EE6-4342-B048-85BDC9FD1C3A}</a:tableStyleId>
              </a:tblPr>
              <a:tblGrid>
                <a:gridCol w="5239577"/>
                <a:gridCol w="5943123"/>
              </a:tblGrid>
              <a:tr h="1438563">
                <a:tc>
                  <a:txBody>
                    <a:bodyPr/>
                    <a:lstStyle/>
                    <a:p>
                      <a:pPr algn="l" fontAlgn="ctr"/>
                      <a:r>
                        <a:rPr lang="en-US" altLang="zh-CN" sz="1400" u="none" strike="noStrike">
                          <a:effectLst/>
                        </a:rPr>
                        <a:t>11.</a:t>
                      </a:r>
                      <a:r>
                        <a:rPr lang="zh-CN" altLang="en-US" sz="1400" u="none" strike="noStrike">
                          <a:effectLst/>
                        </a:rPr>
                        <a:t>自检疑点提示“企业申报的是研发设计等零税率应税服务，请按照退税规范核对企业是否符合规定范围以及合同等原始凭证？（外贸企业）</a:t>
                      </a:r>
                      <a:endParaRPr lang="zh-CN" altLang="en-US" sz="1400" b="0" i="0" u="none" strike="noStrike">
                        <a:solidFill>
                          <a:srgbClr val="000000"/>
                        </a:solidFill>
                        <a:effectLst/>
                        <a:latin typeface="等线" panose="02010600030101010101" charset="-122"/>
                        <a:ea typeface="等线" panose="02010600030101010101" charset="-122"/>
                      </a:endParaRPr>
                    </a:p>
                  </a:txBody>
                  <a:tcPr marL="4634" marR="4634" marT="4634" marB="0" anchor="ctr"/>
                </a:tc>
                <a:tc>
                  <a:txBody>
                    <a:bodyPr/>
                    <a:lstStyle/>
                    <a:p>
                      <a:pPr algn="l" fontAlgn="ctr"/>
                      <a:br>
                        <a:rPr lang="zh-CN" altLang="en-US" sz="1400" u="none" strike="noStrike" dirty="0">
                          <a:effectLst/>
                        </a:rPr>
                      </a:br>
                      <a:r>
                        <a:rPr lang="zh-CN" altLang="en-US" sz="1400" u="none" strike="noStrike" dirty="0">
                          <a:effectLst/>
                        </a:rPr>
                        <a:t>此疑点属于警告类疑点，需要税局进行加强审核，无需企业端进行数据修改，可以进行申报退税。</a:t>
                      </a:r>
                      <a:endParaRPr lang="zh-CN" altLang="en-US" sz="1400" b="0" i="0" u="none" strike="noStrike" dirty="0">
                        <a:solidFill>
                          <a:srgbClr val="000000"/>
                        </a:solidFill>
                        <a:effectLst/>
                        <a:latin typeface="等线" panose="02010600030101010101" charset="-122"/>
                        <a:ea typeface="等线" panose="02010600030101010101" charset="-122"/>
                      </a:endParaRPr>
                    </a:p>
                  </a:txBody>
                  <a:tcPr marL="4634" marR="4634" marT="4634" marB="0" anchor="ctr"/>
                </a:tc>
              </a:tr>
              <a:tr h="823781">
                <a:tc>
                  <a:txBody>
                    <a:bodyPr/>
                    <a:lstStyle/>
                    <a:p>
                      <a:pPr algn="l" fontAlgn="ctr"/>
                      <a:r>
                        <a:rPr lang="en-US" altLang="zh-CN" sz="1400" u="none" strike="noStrike">
                          <a:effectLst/>
                        </a:rPr>
                        <a:t>12.</a:t>
                      </a:r>
                      <a:r>
                        <a:rPr lang="zh-CN" altLang="en-US" sz="1400" u="none" strike="noStrike">
                          <a:effectLst/>
                        </a:rPr>
                        <a:t>自检疑点提示“申报的关联号不符合编写规则”？</a:t>
                      </a:r>
                      <a:endParaRPr lang="zh-CN" altLang="en-US" sz="1400" b="0" i="0" u="none" strike="noStrike">
                        <a:solidFill>
                          <a:srgbClr val="000000"/>
                        </a:solidFill>
                        <a:effectLst/>
                        <a:latin typeface="等线" panose="02010600030101010101" charset="-122"/>
                        <a:ea typeface="等线" panose="02010600030101010101" charset="-122"/>
                      </a:endParaRPr>
                    </a:p>
                  </a:txBody>
                  <a:tcPr marL="4634" marR="4634" marT="4634" marB="0" anchor="ctr"/>
                </a:tc>
                <a:tc>
                  <a:txBody>
                    <a:bodyPr/>
                    <a:lstStyle/>
                    <a:p>
                      <a:pPr algn="l" fontAlgn="ctr"/>
                      <a:br>
                        <a:rPr lang="zh-CN" altLang="en-US" sz="1400" u="none" strike="noStrike">
                          <a:effectLst/>
                        </a:rPr>
                      </a:br>
                      <a:r>
                        <a:rPr lang="zh-CN" altLang="en-US" sz="1400" u="none" strike="noStrike">
                          <a:effectLst/>
                        </a:rPr>
                        <a:t>申报批次修改后，关联号编写规则中的批次需要同步进行修改，关联号编写规则应按照“申报年月（</a:t>
                      </a:r>
                      <a:r>
                        <a:rPr lang="en-US" altLang="zh-CN" sz="1400" u="none" strike="noStrike">
                          <a:effectLst/>
                        </a:rPr>
                        <a:t>6</a:t>
                      </a:r>
                      <a:r>
                        <a:rPr lang="zh-CN" altLang="en-US" sz="1400" u="none" strike="noStrike">
                          <a:effectLst/>
                        </a:rPr>
                        <a:t>位数字）</a:t>
                      </a:r>
                      <a:r>
                        <a:rPr lang="en-US" altLang="zh-CN" sz="1400" u="none" strike="noStrike">
                          <a:effectLst/>
                        </a:rPr>
                        <a:t>+</a:t>
                      </a:r>
                      <a:r>
                        <a:rPr lang="zh-CN" altLang="en-US" sz="1400" u="none" strike="noStrike">
                          <a:effectLst/>
                        </a:rPr>
                        <a:t>申报批次（</a:t>
                      </a:r>
                      <a:r>
                        <a:rPr lang="en-US" altLang="zh-CN" sz="1400" u="none" strike="noStrike">
                          <a:effectLst/>
                        </a:rPr>
                        <a:t>3</a:t>
                      </a:r>
                      <a:r>
                        <a:rPr lang="zh-CN" altLang="en-US" sz="1400" u="none" strike="noStrike">
                          <a:effectLst/>
                        </a:rPr>
                        <a:t>位数字）</a:t>
                      </a:r>
                      <a:r>
                        <a:rPr lang="en-US" altLang="zh-CN" sz="1400" u="none" strike="noStrike">
                          <a:effectLst/>
                        </a:rPr>
                        <a:t>+</a:t>
                      </a:r>
                      <a:r>
                        <a:rPr lang="zh-CN" altLang="en-US" sz="1400" u="none" strike="noStrike">
                          <a:effectLst/>
                        </a:rPr>
                        <a:t>流水号（</a:t>
                      </a:r>
                      <a:r>
                        <a:rPr lang="en-US" altLang="zh-CN" sz="1400" u="none" strike="noStrike">
                          <a:effectLst/>
                        </a:rPr>
                        <a:t>1-8</a:t>
                      </a:r>
                      <a:r>
                        <a:rPr lang="zh-CN" altLang="en-US" sz="1400" u="none" strike="noStrike">
                          <a:effectLst/>
                        </a:rPr>
                        <a:t>位数字）。</a:t>
                      </a:r>
                      <a:endParaRPr lang="zh-CN" altLang="en-US" sz="1400" b="0" i="0" u="none" strike="noStrike">
                        <a:solidFill>
                          <a:srgbClr val="000000"/>
                        </a:solidFill>
                        <a:effectLst/>
                        <a:latin typeface="等线" panose="02010600030101010101" charset="-122"/>
                        <a:ea typeface="等线" panose="02010600030101010101" charset="-122"/>
                      </a:endParaRPr>
                    </a:p>
                  </a:txBody>
                  <a:tcPr marL="4634" marR="4634" marT="4634" marB="0" anchor="ctr"/>
                </a:tc>
              </a:tr>
              <a:tr h="823781">
                <a:tc>
                  <a:txBody>
                    <a:bodyPr/>
                    <a:lstStyle/>
                    <a:p>
                      <a:pPr algn="l" fontAlgn="ctr"/>
                      <a:r>
                        <a:rPr lang="en-US" altLang="zh-CN" sz="1400" u="none" strike="noStrike">
                          <a:effectLst/>
                        </a:rPr>
                        <a:t>13.</a:t>
                      </a:r>
                      <a:r>
                        <a:rPr lang="zh-CN" altLang="en-US" sz="1400" u="none" strike="noStrike">
                          <a:effectLst/>
                        </a:rPr>
                        <a:t> 智能配单时，找不到对应的报关单信息？</a:t>
                      </a:r>
                      <a:endParaRPr lang="zh-CN" altLang="en-US" sz="1400" b="0" i="0" u="none" strike="noStrike">
                        <a:solidFill>
                          <a:srgbClr val="000000"/>
                        </a:solidFill>
                        <a:effectLst/>
                        <a:latin typeface="等线" panose="02010600030101010101" charset="-122"/>
                        <a:ea typeface="等线" panose="02010600030101010101" charset="-122"/>
                      </a:endParaRPr>
                    </a:p>
                  </a:txBody>
                  <a:tcPr marL="4634" marR="4634" marT="4634" marB="0" anchor="ctr"/>
                </a:tc>
                <a:tc>
                  <a:txBody>
                    <a:bodyPr/>
                    <a:lstStyle/>
                    <a:p>
                      <a:pPr algn="l" fontAlgn="ctr"/>
                      <a:br>
                        <a:rPr lang="zh-CN" altLang="en-US" sz="1400" u="none" strike="noStrike">
                          <a:effectLst/>
                        </a:rPr>
                      </a:br>
                      <a:r>
                        <a:rPr lang="zh-CN" altLang="en-US" sz="1400" u="none" strike="noStrike">
                          <a:effectLst/>
                        </a:rPr>
                        <a:t>外贸企业做智能配单前需先对出口报关单管理中的出口报关单数据进行数据检查，检查通过后才可以进行智能配单。已经生成明细数据的出口报关单数据无法进行配单，需要将明细数据删除后，重新对报关单数据进行数据检查后进行配单操作。</a:t>
                      </a:r>
                      <a:endParaRPr lang="zh-CN" altLang="en-US" sz="1400" b="0" i="0" u="none" strike="noStrike" dirty="0">
                        <a:solidFill>
                          <a:srgbClr val="000000"/>
                        </a:solidFill>
                        <a:effectLst/>
                        <a:latin typeface="等线" panose="02010600030101010101" charset="-122"/>
                        <a:ea typeface="等线" panose="02010600030101010101" charset="-122"/>
                      </a:endParaRPr>
                    </a:p>
                  </a:txBody>
                  <a:tcPr marL="4634" marR="4634" marT="4634" marB="0" anchor="ctr"/>
                </a:tc>
              </a:tr>
              <a:tr h="823781">
                <a:tc>
                  <a:txBody>
                    <a:bodyPr/>
                    <a:lstStyle/>
                    <a:p>
                      <a:pPr algn="l" fontAlgn="ctr"/>
                      <a:r>
                        <a:rPr lang="en-US" altLang="zh-CN" sz="1400" u="none" strike="noStrike">
                          <a:effectLst/>
                        </a:rPr>
                        <a:t>14.</a:t>
                      </a:r>
                      <a:r>
                        <a:rPr lang="zh-CN" altLang="en-US" sz="1400" u="none" strike="noStrike">
                          <a:effectLst/>
                        </a:rPr>
                        <a:t>自检疑点提示“首次申报跨大类商品（）退税，且未申报视同自产货物清单，请核实”</a:t>
                      </a:r>
                      <a:endParaRPr lang="en-US" altLang="zh-CN" sz="1400" b="0" i="0" u="none" strike="noStrike" dirty="0">
                        <a:solidFill>
                          <a:srgbClr val="000000"/>
                        </a:solidFill>
                        <a:effectLst/>
                        <a:latin typeface="等线" panose="02010600030101010101" charset="-122"/>
                        <a:ea typeface="等线" panose="02010600030101010101" charset="-122"/>
                      </a:endParaRPr>
                    </a:p>
                  </a:txBody>
                  <a:tcPr marL="4238" marR="4238" marT="4238" marB="0" anchor="ctr"/>
                </a:tc>
                <a:tc>
                  <a:txBody>
                    <a:bodyPr/>
                    <a:lstStyle/>
                    <a:p>
                      <a:pPr algn="l" fontAlgn="ctr"/>
                      <a:br>
                        <a:rPr lang="zh-CN" altLang="en-US" sz="1400" u="none" strike="noStrike">
                          <a:effectLst/>
                        </a:rPr>
                      </a:br>
                      <a:r>
                        <a:rPr lang="zh-CN" altLang="en-US" sz="1400" u="none" strike="noStrike">
                          <a:effectLst/>
                        </a:rPr>
                        <a:t>此疑点属于警告类疑点，需要税局进行加强审核，无需企业端进行数据修改，可以进行申报退税。</a:t>
                      </a:r>
                      <a:endParaRPr lang="zh-CN" altLang="en-US" sz="1400" b="0" i="0" u="none" strike="noStrike">
                        <a:solidFill>
                          <a:srgbClr val="000000"/>
                        </a:solidFill>
                        <a:effectLst/>
                        <a:latin typeface="等线" panose="02010600030101010101" charset="-122"/>
                        <a:ea typeface="等线" panose="02010600030101010101" charset="-122"/>
                      </a:endParaRPr>
                    </a:p>
                  </a:txBody>
                  <a:tcPr marL="4238" marR="4238" marT="4238" marB="0" anchor="ctr"/>
                </a:tc>
              </a:tr>
              <a:tr h="1233636">
                <a:tc>
                  <a:txBody>
                    <a:bodyPr/>
                    <a:lstStyle/>
                    <a:p>
                      <a:pPr algn="l" fontAlgn="ctr"/>
                      <a:r>
                        <a:rPr lang="en-US" altLang="zh-CN" sz="1400" u="none" strike="noStrike">
                          <a:effectLst/>
                        </a:rPr>
                        <a:t>15.</a:t>
                      </a:r>
                      <a:r>
                        <a:rPr lang="zh-CN" altLang="en-US" sz="1400" u="none" strike="noStrike">
                          <a:effectLst/>
                        </a:rPr>
                        <a:t>在线申报中历史数据如何查询，之前可以在数据查询中查到，现在的只有当前申报的数据可以查询，怎么查申报过的数据。</a:t>
                      </a:r>
                      <a:endParaRPr lang="en-US" altLang="zh-CN" sz="1400" b="0" i="0" u="none" strike="noStrike" dirty="0">
                        <a:solidFill>
                          <a:srgbClr val="000000"/>
                        </a:solidFill>
                        <a:effectLst/>
                        <a:latin typeface="等线" panose="02010600030101010101" charset="-122"/>
                        <a:ea typeface="等线" panose="02010600030101010101" charset="-122"/>
                      </a:endParaRPr>
                    </a:p>
                  </a:txBody>
                  <a:tcPr marL="4238" marR="4238" marT="4238" marB="0" anchor="ctr"/>
                </a:tc>
                <a:tc>
                  <a:txBody>
                    <a:bodyPr/>
                    <a:lstStyle/>
                    <a:p>
                      <a:pPr algn="l" fontAlgn="ctr"/>
                      <a:br>
                        <a:rPr lang="zh-CN" altLang="en-US" sz="1400" u="none" strike="noStrike">
                          <a:effectLst/>
                        </a:rPr>
                      </a:br>
                      <a:r>
                        <a:rPr lang="zh-CN" altLang="en-US" sz="1400" u="none" strike="noStrike">
                          <a:effectLst/>
                        </a:rPr>
                        <a:t>在线申报的历史数据现在可以通过电子税务局我要查询</a:t>
                      </a:r>
                      <a:r>
                        <a:rPr lang="en-US" altLang="zh-CN" sz="1400" u="none" strike="noStrike">
                          <a:effectLst/>
                        </a:rPr>
                        <a:t>-</a:t>
                      </a:r>
                      <a:r>
                        <a:rPr lang="zh-CN" altLang="en-US" sz="1400" u="none" strike="noStrike">
                          <a:effectLst/>
                        </a:rPr>
                        <a:t>出口退税数据查询</a:t>
                      </a:r>
                      <a:r>
                        <a:rPr lang="en-US" altLang="zh-CN" sz="1400" u="none" strike="noStrike">
                          <a:effectLst/>
                        </a:rPr>
                        <a:t>-</a:t>
                      </a:r>
                      <a:r>
                        <a:rPr lang="zh-CN" altLang="en-US" sz="1400" u="none" strike="noStrike">
                          <a:effectLst/>
                        </a:rPr>
                        <a:t>出口退税申报数据查询可以查看历史数据。</a:t>
                      </a:r>
                      <a:br>
                        <a:rPr lang="zh-CN" altLang="en-US" sz="1400" u="none" strike="noStrike" dirty="0">
                          <a:effectLst/>
                        </a:rPr>
                      </a:br>
                      <a:endParaRPr lang="zh-CN" altLang="en-US" sz="1400" b="0" i="0" u="none" strike="noStrike" dirty="0">
                        <a:solidFill>
                          <a:srgbClr val="000000"/>
                        </a:solidFill>
                        <a:effectLst/>
                        <a:latin typeface="等线" panose="02010600030101010101" charset="-122"/>
                        <a:ea typeface="等线" panose="02010600030101010101" charset="-122"/>
                      </a:endParaRPr>
                    </a:p>
                  </a:txBody>
                  <a:tcPr marL="4238" marR="4238" marT="4238" marB="0" anchor="ctr"/>
                </a:tc>
              </a:tr>
            </a:tbl>
          </a:graphicData>
        </a:graphic>
      </p:graphicFrame>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图片 20"/>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47625" y="1357797"/>
            <a:ext cx="6457950" cy="3928578"/>
          </a:xfrm>
          <a:custGeom>
            <a:avLst/>
            <a:gdLst>
              <a:gd name="connsiteX0" fmla="*/ 258760 w 6132609"/>
              <a:gd name="connsiteY0" fmla="*/ 0 h 3741440"/>
              <a:gd name="connsiteX1" fmla="*/ 6132609 w 6132609"/>
              <a:gd name="connsiteY1" fmla="*/ 0 h 3741440"/>
              <a:gd name="connsiteX2" fmla="*/ 6132609 w 6132609"/>
              <a:gd name="connsiteY2" fmla="*/ 586186 h 3741440"/>
              <a:gd name="connsiteX3" fmla="*/ 5135581 w 6132609"/>
              <a:gd name="connsiteY3" fmla="*/ 3741440 h 3741440"/>
              <a:gd name="connsiteX4" fmla="*/ 0 w 6132609"/>
              <a:gd name="connsiteY4" fmla="*/ 3741440 h 3741440"/>
              <a:gd name="connsiteX5" fmla="*/ 0 w 6132609"/>
              <a:gd name="connsiteY5" fmla="*/ 818887 h 374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2609" h="3741440">
                <a:moveTo>
                  <a:pt x="258760" y="0"/>
                </a:moveTo>
                <a:lnTo>
                  <a:pt x="6132609" y="0"/>
                </a:lnTo>
                <a:lnTo>
                  <a:pt x="6132609" y="586186"/>
                </a:lnTo>
                <a:lnTo>
                  <a:pt x="5135581" y="3741440"/>
                </a:lnTo>
                <a:lnTo>
                  <a:pt x="0" y="3741440"/>
                </a:lnTo>
                <a:lnTo>
                  <a:pt x="0" y="818887"/>
                </a:lnTo>
                <a:close/>
              </a:path>
            </a:pathLst>
          </a:custGeom>
        </p:spPr>
      </p:pic>
      <p:sp>
        <p:nvSpPr>
          <p:cNvPr id="22" name="任意多边形 21"/>
          <p:cNvSpPr/>
          <p:nvPr/>
        </p:nvSpPr>
        <p:spPr>
          <a:xfrm>
            <a:off x="5381625" y="2334339"/>
            <a:ext cx="6810374" cy="2162629"/>
          </a:xfrm>
          <a:custGeom>
            <a:avLst/>
            <a:gdLst>
              <a:gd name="connsiteX0" fmla="*/ 690203 w 6865257"/>
              <a:gd name="connsiteY0" fmla="*/ 0 h 2162629"/>
              <a:gd name="connsiteX1" fmla="*/ 6865257 w 6865257"/>
              <a:gd name="connsiteY1" fmla="*/ 0 h 2162629"/>
              <a:gd name="connsiteX2" fmla="*/ 6865257 w 6865257"/>
              <a:gd name="connsiteY2" fmla="*/ 2162629 h 2162629"/>
              <a:gd name="connsiteX3" fmla="*/ 0 w 6865257"/>
              <a:gd name="connsiteY3" fmla="*/ 2162629 h 2162629"/>
            </a:gdLst>
            <a:ahLst/>
            <a:cxnLst>
              <a:cxn ang="0">
                <a:pos x="connsiteX0" y="connsiteY0"/>
              </a:cxn>
              <a:cxn ang="0">
                <a:pos x="connsiteX1" y="connsiteY1"/>
              </a:cxn>
              <a:cxn ang="0">
                <a:pos x="connsiteX2" y="connsiteY2"/>
              </a:cxn>
              <a:cxn ang="0">
                <a:pos x="connsiteX3" y="connsiteY3"/>
              </a:cxn>
            </a:cxnLst>
            <a:rect l="l" t="t" r="r" b="b"/>
            <a:pathLst>
              <a:path w="6865257" h="2162629">
                <a:moveTo>
                  <a:pt x="690203" y="0"/>
                </a:moveTo>
                <a:lnTo>
                  <a:pt x="6865257" y="0"/>
                </a:lnTo>
                <a:lnTo>
                  <a:pt x="6865257" y="2162629"/>
                </a:lnTo>
                <a:lnTo>
                  <a:pt x="0" y="2162629"/>
                </a:lnTo>
                <a:close/>
              </a:path>
            </a:pathLst>
          </a:cu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任意多边形 22"/>
          <p:cNvSpPr/>
          <p:nvPr/>
        </p:nvSpPr>
        <p:spPr>
          <a:xfrm>
            <a:off x="3454400" y="2334340"/>
            <a:ext cx="8737600" cy="2162629"/>
          </a:xfrm>
          <a:custGeom>
            <a:avLst/>
            <a:gdLst>
              <a:gd name="connsiteX0" fmla="*/ 690203 w 8737601"/>
              <a:gd name="connsiteY0" fmla="*/ 0 h 2162629"/>
              <a:gd name="connsiteX1" fmla="*/ 8737601 w 8737601"/>
              <a:gd name="connsiteY1" fmla="*/ 0 h 2162629"/>
              <a:gd name="connsiteX2" fmla="*/ 8737601 w 8737601"/>
              <a:gd name="connsiteY2" fmla="*/ 5658 h 2162629"/>
              <a:gd name="connsiteX3" fmla="*/ 2613346 w 8737601"/>
              <a:gd name="connsiteY3" fmla="*/ 5658 h 2162629"/>
              <a:gd name="connsiteX4" fmla="*/ 1924949 w 8737601"/>
              <a:gd name="connsiteY4" fmla="*/ 2162629 h 2162629"/>
              <a:gd name="connsiteX5" fmla="*/ 0 w 8737601"/>
              <a:gd name="connsiteY5" fmla="*/ 2162629 h 2162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737601" h="2162629">
                <a:moveTo>
                  <a:pt x="690203" y="0"/>
                </a:moveTo>
                <a:lnTo>
                  <a:pt x="8737601" y="0"/>
                </a:lnTo>
                <a:lnTo>
                  <a:pt x="8737601" y="5658"/>
                </a:lnTo>
                <a:lnTo>
                  <a:pt x="2613346" y="5658"/>
                </a:lnTo>
                <a:lnTo>
                  <a:pt x="1924949" y="2162629"/>
                </a:lnTo>
                <a:lnTo>
                  <a:pt x="0" y="2162629"/>
                </a:lnTo>
                <a:close/>
              </a:path>
            </a:pathLst>
          </a:custGeom>
          <a:solidFill>
            <a:srgbClr val="44546A">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4" name="文本框 23"/>
          <p:cNvSpPr txBox="1"/>
          <p:nvPr/>
        </p:nvSpPr>
        <p:spPr>
          <a:xfrm>
            <a:off x="6410325" y="2846266"/>
            <a:ext cx="5754590" cy="1138773"/>
          </a:xfrm>
          <a:prstGeom prst="rect">
            <a:avLst/>
          </a:prstGeom>
          <a:noFill/>
        </p:spPr>
        <p:txBody>
          <a:bodyPr wrap="square" rtlCol="0">
            <a:spAutoFit/>
          </a:bodyPr>
          <a:lstStyle/>
          <a:p>
            <a:r>
              <a:rPr lang="zh-CN" altLang="en-US" sz="4800" b="1" dirty="0">
                <a:solidFill>
                  <a:schemeClr val="bg1"/>
                </a:solidFill>
                <a:latin typeface="微软雅黑" panose="020B0503020204020204" pitchFamily="34" charset="-122"/>
                <a:ea typeface="微软雅黑" panose="020B0503020204020204" pitchFamily="34" charset="-122"/>
              </a:rPr>
              <a:t>感谢您的观看</a:t>
            </a:r>
            <a:r>
              <a:rPr lang="en-US" altLang="zh-CN" sz="4800" b="1" dirty="0">
                <a:solidFill>
                  <a:schemeClr val="bg1"/>
                </a:solidFill>
                <a:latin typeface="微软雅黑" panose="020B0503020204020204" pitchFamily="34" charset="-122"/>
                <a:ea typeface="微软雅黑" panose="020B0503020204020204" pitchFamily="34" charset="-122"/>
              </a:rPr>
              <a:t>!</a:t>
            </a:r>
            <a:endParaRPr lang="en-US" altLang="zh-CN" sz="4800" b="1" dirty="0">
              <a:solidFill>
                <a:schemeClr val="bg1"/>
              </a:solidFill>
              <a:latin typeface="微软雅黑" panose="020B0503020204020204" pitchFamily="34" charset="-122"/>
              <a:ea typeface="微软雅黑" panose="020B0503020204020204" pitchFamily="34" charset="-122"/>
            </a:endParaRPr>
          </a:p>
          <a:p>
            <a:r>
              <a:rPr lang="en-US" altLang="zh-CN" sz="2000" dirty="0">
                <a:solidFill>
                  <a:schemeClr val="bg1"/>
                </a:solidFill>
                <a:latin typeface="微软雅黑" panose="020B0503020204020204" pitchFamily="34" charset="-122"/>
                <a:ea typeface="微软雅黑" panose="020B0503020204020204" pitchFamily="34" charset="-122"/>
              </a:rPr>
              <a:t>THANK YOU FOR WATCHING</a:t>
            </a:r>
            <a:endParaRPr lang="zh-CN" altLang="en-US" sz="2000" dirty="0">
              <a:solidFill>
                <a:schemeClr val="bg1"/>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备案业务数据采集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1" name="矩形 10"/>
          <p:cNvSpPr/>
          <p:nvPr/>
        </p:nvSpPr>
        <p:spPr>
          <a:xfrm>
            <a:off x="524689" y="980619"/>
            <a:ext cx="1191352" cy="400110"/>
          </a:xfrm>
          <a:prstGeom prst="rect">
            <a:avLst/>
          </a:prstGeom>
        </p:spPr>
        <p:txBody>
          <a:bodyPr wrap="none">
            <a:spAutoFit/>
          </a:bodyPr>
          <a:lstStyle/>
          <a:p>
            <a:r>
              <a:rPr lang="zh-CN" altLang="en-US" sz="2000" b="1">
                <a:solidFill>
                  <a:srgbClr val="143C78"/>
                </a:solidFill>
                <a:latin typeface="+mn-ea"/>
              </a:rPr>
              <a:t>备案业务</a:t>
            </a:r>
            <a:endParaRPr lang="zh-CN" altLang="en-US" sz="2000" b="1" dirty="0">
              <a:solidFill>
                <a:srgbClr val="143C78"/>
              </a:solidFill>
              <a:latin typeface="+mn-ea"/>
            </a:endParaRPr>
          </a:p>
        </p:txBody>
      </p:sp>
      <p:sp>
        <p:nvSpPr>
          <p:cNvPr id="12" name="文本框 43"/>
          <p:cNvSpPr txBox="1"/>
          <p:nvPr/>
        </p:nvSpPr>
        <p:spPr>
          <a:xfrm>
            <a:off x="1891322" y="980619"/>
            <a:ext cx="9200748" cy="609398"/>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en-US" altLang="zh-CN">
                <a:latin typeface="+mn-ea"/>
                <a:sym typeface="Arial" panose="020B0604020202020204" pitchFamily="34" charset="0"/>
              </a:rPr>
              <a:t>2</a:t>
            </a:r>
            <a:r>
              <a:rPr lang="en-US" altLang="zh-CN" kern="0">
                <a:latin typeface="+mn-ea"/>
                <a:sym typeface="Arial" panose="020B0604020202020204" pitchFamily="34" charset="0"/>
              </a:rPr>
              <a:t>.</a:t>
            </a:r>
            <a:r>
              <a:rPr lang="zh-CN" altLang="en-US" kern="0" dirty="0">
                <a:latin typeface="+mn-ea"/>
                <a:sym typeface="Arial" panose="020B0604020202020204" pitchFamily="34" charset="0"/>
              </a:rPr>
              <a:t>未结清退（免）税确认书</a:t>
            </a:r>
            <a:endParaRPr lang="en-US" altLang="zh-CN" kern="0" dirty="0">
              <a:latin typeface="+mn-ea"/>
              <a:sym typeface="Arial" panose="020B0604020202020204" pitchFamily="34" charset="0"/>
            </a:endParaRPr>
          </a:p>
          <a:p>
            <a:pPr>
              <a:spcBef>
                <a:spcPct val="20000"/>
              </a:spcBef>
            </a:pPr>
            <a:r>
              <a:rPr lang="zh-CN" altLang="en-US" kern="0" dirty="0">
                <a:latin typeface="+mn-ea"/>
                <a:sym typeface="Arial" panose="020B0604020202020204" pitchFamily="34" charset="0"/>
              </a:rPr>
              <a:t>在线版（所见即</a:t>
            </a:r>
            <a:r>
              <a:rPr lang="zh-CN" altLang="en-US" kern="0">
                <a:latin typeface="+mn-ea"/>
                <a:sym typeface="Arial" panose="020B0604020202020204" pitchFamily="34" charset="0"/>
              </a:rPr>
              <a:t>所得），数据项目“承继经办人”。</a:t>
            </a:r>
            <a:endParaRPr lang="en-US" altLang="zh-CN" kern="0" dirty="0">
              <a:latin typeface="+mn-ea"/>
              <a:sym typeface="Arial" panose="020B0604020202020204" pitchFamily="34" charset="0"/>
            </a:endParaRPr>
          </a:p>
        </p:txBody>
      </p:sp>
      <p:pic>
        <p:nvPicPr>
          <p:cNvPr id="13"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891655" y="1829333"/>
            <a:ext cx="6101023" cy="4862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备案业务数据采集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0" name="矩形 9"/>
          <p:cNvSpPr/>
          <p:nvPr/>
        </p:nvSpPr>
        <p:spPr>
          <a:xfrm>
            <a:off x="524689" y="980619"/>
            <a:ext cx="1191352" cy="400110"/>
          </a:xfrm>
          <a:prstGeom prst="rect">
            <a:avLst/>
          </a:prstGeom>
        </p:spPr>
        <p:txBody>
          <a:bodyPr wrap="none">
            <a:spAutoFit/>
          </a:bodyPr>
          <a:lstStyle/>
          <a:p>
            <a:r>
              <a:rPr lang="zh-CN" altLang="en-US" sz="2000" b="1">
                <a:solidFill>
                  <a:srgbClr val="143C78"/>
                </a:solidFill>
                <a:latin typeface="+mn-ea"/>
              </a:rPr>
              <a:t>备案业务</a:t>
            </a:r>
            <a:endParaRPr lang="zh-CN" altLang="en-US" sz="2000" b="1" dirty="0">
              <a:solidFill>
                <a:srgbClr val="143C78"/>
              </a:solidFill>
              <a:latin typeface="+mn-ea"/>
            </a:endParaRPr>
          </a:p>
        </p:txBody>
      </p:sp>
      <p:sp>
        <p:nvSpPr>
          <p:cNvPr id="11" name="文本框 43"/>
          <p:cNvSpPr txBox="1"/>
          <p:nvPr/>
        </p:nvSpPr>
        <p:spPr>
          <a:xfrm>
            <a:off x="1911199" y="977926"/>
            <a:ext cx="9697705" cy="609398"/>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en-US" altLang="zh-CN" kern="0">
                <a:latin typeface="+mn-ea"/>
                <a:sym typeface="Arial" panose="020B0604020202020204" pitchFamily="34" charset="0"/>
              </a:rPr>
              <a:t>3.</a:t>
            </a:r>
            <a:r>
              <a:rPr lang="zh-CN" altLang="en-US" kern="0">
                <a:latin typeface="+mn-ea"/>
                <a:sym typeface="Arial" panose="020B0604020202020204" pitchFamily="34" charset="0"/>
              </a:rPr>
              <a:t>委托代办退税情况备案、委托代办退税情况备案撤回、外综服代办退税情况备案</a:t>
            </a:r>
            <a:endParaRPr lang="en-US" altLang="zh-CN" kern="0">
              <a:latin typeface="+mn-ea"/>
              <a:sym typeface="Arial" panose="020B0604020202020204" pitchFamily="34" charset="0"/>
            </a:endParaRPr>
          </a:p>
          <a:p>
            <a:pPr>
              <a:spcBef>
                <a:spcPct val="20000"/>
              </a:spcBef>
            </a:pPr>
            <a:r>
              <a:rPr lang="zh-CN" altLang="en-US" kern="0">
                <a:solidFill>
                  <a:srgbClr val="3C3C3C"/>
                </a:solidFill>
                <a:latin typeface="+mn-ea"/>
                <a:sym typeface="Arial" panose="020B0604020202020204" pitchFamily="34" charset="0"/>
              </a:rPr>
              <a:t>调整数据项“法定代表人”，生产企业填写生产企业的法人，综</a:t>
            </a:r>
            <a:r>
              <a:rPr lang="zh-CN" altLang="en-US" kern="0" dirty="0">
                <a:solidFill>
                  <a:srgbClr val="3C3C3C"/>
                </a:solidFill>
                <a:latin typeface="+mn-ea"/>
                <a:sym typeface="Arial" panose="020B0604020202020204" pitchFamily="34" charset="0"/>
              </a:rPr>
              <a:t>服企业填写综服企业</a:t>
            </a:r>
            <a:r>
              <a:rPr lang="zh-CN" altLang="en-US" kern="0">
                <a:solidFill>
                  <a:srgbClr val="3C3C3C"/>
                </a:solidFill>
                <a:latin typeface="+mn-ea"/>
                <a:sym typeface="Arial" panose="020B0604020202020204" pitchFamily="34" charset="0"/>
              </a:rPr>
              <a:t>的法人</a:t>
            </a:r>
            <a:endParaRPr lang="en-US" altLang="zh-CN" kern="0" dirty="0">
              <a:solidFill>
                <a:srgbClr val="3C3C3C"/>
              </a:solidFill>
              <a:latin typeface="+mn-ea"/>
              <a:sym typeface="Arial" panose="020B0604020202020204" pitchFamily="34" charset="0"/>
            </a:endParaRPr>
          </a:p>
        </p:txBody>
      </p:sp>
      <p:pic>
        <p:nvPicPr>
          <p:cNvPr id="2" name="图片 1"/>
          <p:cNvPicPr>
            <a:picLocks noChangeAspect="1"/>
          </p:cNvPicPr>
          <p:nvPr/>
        </p:nvPicPr>
        <p:blipFill>
          <a:blip r:embed="rId1"/>
          <a:stretch>
            <a:fillRect/>
          </a:stretch>
        </p:blipFill>
        <p:spPr>
          <a:xfrm>
            <a:off x="327990" y="1684800"/>
            <a:ext cx="11280914" cy="5173200"/>
          </a:xfrm>
          <a:prstGeom prst="rect">
            <a:avLst/>
          </a:prstGeom>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备案业务数据采集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4" name="矩形 13"/>
          <p:cNvSpPr/>
          <p:nvPr/>
        </p:nvSpPr>
        <p:spPr>
          <a:xfrm>
            <a:off x="524689" y="980619"/>
            <a:ext cx="1191352" cy="400110"/>
          </a:xfrm>
          <a:prstGeom prst="rect">
            <a:avLst/>
          </a:prstGeom>
        </p:spPr>
        <p:txBody>
          <a:bodyPr wrap="none">
            <a:spAutoFit/>
          </a:bodyPr>
          <a:lstStyle/>
          <a:p>
            <a:r>
              <a:rPr lang="zh-CN" altLang="en-US" sz="2000" b="1">
                <a:solidFill>
                  <a:srgbClr val="143C78"/>
                </a:solidFill>
                <a:latin typeface="+mn-ea"/>
              </a:rPr>
              <a:t>备案业务</a:t>
            </a:r>
            <a:endParaRPr lang="zh-CN" altLang="en-US" sz="2000" b="1" dirty="0">
              <a:solidFill>
                <a:srgbClr val="143C78"/>
              </a:solidFill>
              <a:latin typeface="+mn-ea"/>
            </a:endParaRPr>
          </a:p>
        </p:txBody>
      </p:sp>
      <p:sp>
        <p:nvSpPr>
          <p:cNvPr id="15" name="文本框 43"/>
          <p:cNvSpPr txBox="1"/>
          <p:nvPr/>
        </p:nvSpPr>
        <p:spPr>
          <a:xfrm>
            <a:off x="2090104" y="980619"/>
            <a:ext cx="9866669" cy="609398"/>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en-US" altLang="zh-CN" kern="0">
                <a:latin typeface="+mn-ea"/>
                <a:sym typeface="Arial" panose="020B0604020202020204" pitchFamily="34" charset="0"/>
              </a:rPr>
              <a:t>4</a:t>
            </a:r>
            <a:r>
              <a:rPr lang="en-US" altLang="zh-CN" kern="0" dirty="0">
                <a:latin typeface="+mn-ea"/>
                <a:sym typeface="Arial" panose="020B0604020202020204" pitchFamily="34" charset="0"/>
              </a:rPr>
              <a:t>.</a:t>
            </a:r>
            <a:r>
              <a:rPr lang="zh-CN" altLang="en-US" kern="0" dirty="0">
                <a:latin typeface="+mn-ea"/>
                <a:sym typeface="Arial" panose="020B0604020202020204" pitchFamily="34" charset="0"/>
              </a:rPr>
              <a:t>出口货物劳务放弃退（免）</a:t>
            </a:r>
            <a:r>
              <a:rPr lang="zh-CN" altLang="en-US" kern="0">
                <a:latin typeface="+mn-ea"/>
                <a:sym typeface="Arial" panose="020B0604020202020204" pitchFamily="34" charset="0"/>
              </a:rPr>
              <a:t>税声明</a:t>
            </a:r>
            <a:r>
              <a:rPr lang="zh-CN" altLang="en-US" kern="0" dirty="0">
                <a:latin typeface="+mn-ea"/>
                <a:sym typeface="Arial" panose="020B0604020202020204" pitchFamily="34" charset="0"/>
              </a:rPr>
              <a:t>、</a:t>
            </a:r>
            <a:r>
              <a:rPr lang="zh-CN" altLang="en-US" kern="0">
                <a:latin typeface="+mn-ea"/>
                <a:sym typeface="Arial" panose="020B0604020202020204" pitchFamily="34" charset="0"/>
              </a:rPr>
              <a:t>放弃</a:t>
            </a:r>
            <a:r>
              <a:rPr lang="zh-CN" altLang="en-US" kern="0" dirty="0">
                <a:latin typeface="+mn-ea"/>
                <a:sym typeface="Arial" panose="020B0604020202020204" pitchFamily="34" charset="0"/>
              </a:rPr>
              <a:t>适用增值税零</a:t>
            </a:r>
            <a:r>
              <a:rPr lang="zh-CN" altLang="en-US" kern="0">
                <a:latin typeface="+mn-ea"/>
                <a:sym typeface="Arial" panose="020B0604020202020204" pitchFamily="34" charset="0"/>
              </a:rPr>
              <a:t>税率声明</a:t>
            </a:r>
            <a:r>
              <a:rPr lang="zh-CN" altLang="en-US" kern="0" dirty="0">
                <a:latin typeface="+mn-ea"/>
                <a:sym typeface="Arial" panose="020B0604020202020204" pitchFamily="34" charset="0"/>
              </a:rPr>
              <a:t>、</a:t>
            </a:r>
            <a:r>
              <a:rPr lang="zh-CN" altLang="en-US" kern="0">
                <a:latin typeface="+mn-ea"/>
                <a:sym typeface="Arial" panose="020B0604020202020204" pitchFamily="34" charset="0"/>
              </a:rPr>
              <a:t>出口</a:t>
            </a:r>
            <a:r>
              <a:rPr lang="zh-CN" altLang="en-US" kern="0" dirty="0">
                <a:latin typeface="+mn-ea"/>
                <a:sym typeface="Arial" panose="020B0604020202020204" pitchFamily="34" charset="0"/>
              </a:rPr>
              <a:t>货物劳务放弃免税权声明</a:t>
            </a:r>
            <a:endParaRPr lang="en-US" altLang="zh-CN" kern="0" dirty="0">
              <a:latin typeface="+mn-ea"/>
              <a:sym typeface="Arial" panose="020B0604020202020204" pitchFamily="34" charset="0"/>
            </a:endParaRPr>
          </a:p>
          <a:p>
            <a:pPr>
              <a:spcBef>
                <a:spcPct val="20000"/>
              </a:spcBef>
            </a:pPr>
            <a:r>
              <a:rPr lang="zh-CN" altLang="en-US" kern="0" dirty="0">
                <a:latin typeface="+mn-ea"/>
                <a:sym typeface="Arial" panose="020B0604020202020204" pitchFamily="34" charset="0"/>
              </a:rPr>
              <a:t>在线版（所见即</a:t>
            </a:r>
            <a:r>
              <a:rPr lang="zh-CN" altLang="en-US" kern="0">
                <a:latin typeface="+mn-ea"/>
                <a:sym typeface="Arial" panose="020B0604020202020204" pitchFamily="34" charset="0"/>
              </a:rPr>
              <a:t>所得）</a:t>
            </a:r>
            <a:r>
              <a:rPr lang="zh-CN" altLang="en-US" kern="0" dirty="0">
                <a:latin typeface="+mn-ea"/>
                <a:sym typeface="Arial" panose="020B0604020202020204" pitchFamily="34" charset="0"/>
              </a:rPr>
              <a:t>，</a:t>
            </a:r>
            <a:r>
              <a:rPr lang="zh-CN" altLang="en-US" kern="0">
                <a:solidFill>
                  <a:srgbClr val="3C3C3C"/>
                </a:solidFill>
                <a:latin typeface="+mn-ea"/>
                <a:sym typeface="Arial" panose="020B0604020202020204" pitchFamily="34" charset="0"/>
              </a:rPr>
              <a:t>调整数据项“申请日期”改为“声明日期”</a:t>
            </a:r>
            <a:endParaRPr lang="en-US" altLang="zh-CN" kern="0" dirty="0">
              <a:solidFill>
                <a:srgbClr val="3C3C3C"/>
              </a:solidFill>
              <a:latin typeface="+mn-ea"/>
              <a:sym typeface="Arial" panose="020B0604020202020204" pitchFamily="34" charset="0"/>
            </a:endParaRPr>
          </a:p>
        </p:txBody>
      </p:sp>
      <p:pic>
        <p:nvPicPr>
          <p:cNvPr id="16"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6611054" y="1690186"/>
            <a:ext cx="5234608" cy="5172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8316" y="1690186"/>
            <a:ext cx="5234609" cy="5105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任意多边形: 形状 4"/>
          <p:cNvSpPr/>
          <p:nvPr/>
        </p:nvSpPr>
        <p:spPr>
          <a:xfrm flipH="1">
            <a:off x="1473323" y="1678213"/>
            <a:ext cx="2400754" cy="3703411"/>
          </a:xfrm>
          <a:custGeom>
            <a:avLst/>
            <a:gdLst>
              <a:gd name="connsiteX0" fmla="*/ 0 w 2400754"/>
              <a:gd name="connsiteY0" fmla="*/ 0 h 3703411"/>
              <a:gd name="connsiteX1" fmla="*/ 2400754 w 2400754"/>
              <a:gd name="connsiteY1" fmla="*/ 0 h 3703411"/>
              <a:gd name="connsiteX2" fmla="*/ 2400754 w 2400754"/>
              <a:gd name="connsiteY2" fmla="*/ 3703411 h 3703411"/>
              <a:gd name="connsiteX3" fmla="*/ 0 w 2400754"/>
              <a:gd name="connsiteY3" fmla="*/ 3703411 h 3703411"/>
              <a:gd name="connsiteX4" fmla="*/ 0 w 2400754"/>
              <a:gd name="connsiteY4" fmla="*/ 2759982 h 3703411"/>
              <a:gd name="connsiteX5" fmla="*/ 54113 w 2400754"/>
              <a:gd name="connsiteY5" fmla="*/ 2759982 h 3703411"/>
              <a:gd name="connsiteX6" fmla="*/ 54113 w 2400754"/>
              <a:gd name="connsiteY6" fmla="*/ 3649298 h 3703411"/>
              <a:gd name="connsiteX7" fmla="*/ 2346641 w 2400754"/>
              <a:gd name="connsiteY7" fmla="*/ 3649298 h 3703411"/>
              <a:gd name="connsiteX8" fmla="*/ 2346641 w 2400754"/>
              <a:gd name="connsiteY8" fmla="*/ 54113 h 3703411"/>
              <a:gd name="connsiteX9" fmla="*/ 54113 w 2400754"/>
              <a:gd name="connsiteY9" fmla="*/ 54113 h 3703411"/>
              <a:gd name="connsiteX10" fmla="*/ 54113 w 2400754"/>
              <a:gd name="connsiteY10" fmla="*/ 943430 h 3703411"/>
              <a:gd name="connsiteX11" fmla="*/ 0 w 2400754"/>
              <a:gd name="connsiteY11" fmla="*/ 943430 h 3703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400754" h="3703411">
                <a:moveTo>
                  <a:pt x="0" y="0"/>
                </a:moveTo>
                <a:lnTo>
                  <a:pt x="2400754" y="0"/>
                </a:lnTo>
                <a:lnTo>
                  <a:pt x="2400754" y="3703411"/>
                </a:lnTo>
                <a:lnTo>
                  <a:pt x="0" y="3703411"/>
                </a:lnTo>
                <a:lnTo>
                  <a:pt x="0" y="2759982"/>
                </a:lnTo>
                <a:lnTo>
                  <a:pt x="54113" y="2759982"/>
                </a:lnTo>
                <a:lnTo>
                  <a:pt x="54113" y="3649298"/>
                </a:lnTo>
                <a:lnTo>
                  <a:pt x="2346641" y="3649298"/>
                </a:lnTo>
                <a:lnTo>
                  <a:pt x="2346641" y="54113"/>
                </a:lnTo>
                <a:lnTo>
                  <a:pt x="54113" y="54113"/>
                </a:lnTo>
                <a:lnTo>
                  <a:pt x="54113" y="943430"/>
                </a:lnTo>
                <a:lnTo>
                  <a:pt x="0" y="943430"/>
                </a:lnTo>
                <a:close/>
              </a:path>
            </a:pathLst>
          </a:custGeom>
          <a:solidFill>
            <a:srgbClr val="F89E1C"/>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black"/>
              </a:solidFill>
              <a:effectLst/>
              <a:uLnTx/>
              <a:uFillTx/>
              <a:latin typeface="印品黑体"/>
              <a:cs typeface="+mn-ea"/>
              <a:sym typeface="+mn-lt"/>
            </a:endParaRPr>
          </a:p>
        </p:txBody>
      </p:sp>
      <p:sp>
        <p:nvSpPr>
          <p:cNvPr id="49" name="文本框 48"/>
          <p:cNvSpPr txBox="1"/>
          <p:nvPr/>
        </p:nvSpPr>
        <p:spPr>
          <a:xfrm>
            <a:off x="2253515" y="2698921"/>
            <a:ext cx="3285636" cy="1661993"/>
          </a:xfrm>
          <a:prstGeom prst="rect">
            <a:avLst/>
          </a:prstGeom>
          <a:noFill/>
          <a:effectLst/>
        </p:spPr>
        <p:txBody>
          <a:bodyPr wrap="square" rtlCol="0">
            <a:spAutoFit/>
            <a:scene3d>
              <a:camera prst="orthographicFront"/>
              <a:lightRig rig="threePt" dir="t"/>
            </a:scene3d>
            <a:sp3d contourW="12700"/>
          </a:bodyPr>
          <a:lstStyle>
            <a:defPPr>
              <a:defRPr lang="en-US"/>
            </a:defPPr>
            <a:lvl1pPr>
              <a:defRPr b="1" spc="300">
                <a:solidFill>
                  <a:schemeClr val="tx1">
                    <a:lumMod val="85000"/>
                    <a:lumOff val="15000"/>
                  </a:schemeClr>
                </a:solidFill>
                <a:latin typeface="微软雅黑" panose="020B0503020204020204" pitchFamily="34" charset="-122"/>
                <a:ea typeface="微软雅黑" panose="020B0503020204020204" pitchFamily="34" charset="-122"/>
                <a:cs typeface="Segoe UI Light" panose="020B0502040204020203" pitchFamily="34" charset="0"/>
              </a:defRPr>
            </a:lvl1pPr>
          </a:lstStyle>
          <a:p>
            <a:pPr algn="ctr" defTabSz="457200"/>
            <a:r>
              <a:rPr lang="zh-CN" altLang="en-US" sz="6600" dirty="0">
                <a:solidFill>
                  <a:srgbClr val="44546A"/>
                </a:solidFill>
                <a:latin typeface="微软雅黑" panose="020B0503020204020204" pitchFamily="34" charset="-122"/>
                <a:ea typeface="微软雅黑" panose="020B0503020204020204" pitchFamily="34" charset="-122"/>
                <a:cs typeface="+mn-ea"/>
                <a:sym typeface="+mn-lt"/>
              </a:rPr>
              <a:t>目录</a:t>
            </a:r>
            <a:endParaRPr lang="en-US" altLang="zh-CN" sz="6600" dirty="0">
              <a:solidFill>
                <a:srgbClr val="44546A"/>
              </a:solidFill>
              <a:latin typeface="微软雅黑" panose="020B0503020204020204" pitchFamily="34" charset="-122"/>
              <a:ea typeface="微软雅黑" panose="020B0503020204020204" pitchFamily="34" charset="-122"/>
              <a:cs typeface="+mn-ea"/>
              <a:sym typeface="+mn-lt"/>
            </a:endParaRPr>
          </a:p>
          <a:p>
            <a:pPr algn="ctr" defTabSz="457200"/>
            <a:r>
              <a:rPr lang="en-US" altLang="zh-CN" sz="3200" b="0" dirty="0">
                <a:solidFill>
                  <a:srgbClr val="44546A"/>
                </a:solidFill>
                <a:latin typeface="微软雅黑" panose="020B0503020204020204" pitchFamily="34" charset="-122"/>
                <a:ea typeface="微软雅黑" panose="020B0503020204020204" pitchFamily="34" charset="-122"/>
                <a:cs typeface="+mn-ea"/>
                <a:sym typeface="+mn-lt"/>
              </a:rPr>
              <a:t>CONTENTS</a:t>
            </a:r>
            <a:endParaRPr lang="zh-CN" altLang="en-US" sz="3200" dirty="0">
              <a:solidFill>
                <a:srgbClr val="44546A"/>
              </a:solidFill>
              <a:latin typeface="微软雅黑" panose="020B0503020204020204" pitchFamily="34" charset="-122"/>
              <a:ea typeface="微软雅黑" panose="020B0503020204020204" pitchFamily="34" charset="-122"/>
              <a:cs typeface="+mn-ea"/>
              <a:sym typeface="+mn-lt"/>
            </a:endParaRPr>
          </a:p>
        </p:txBody>
      </p:sp>
      <p:grpSp>
        <p:nvGrpSpPr>
          <p:cNvPr id="4" name="组合 3"/>
          <p:cNvGrpSpPr/>
          <p:nvPr/>
        </p:nvGrpSpPr>
        <p:grpSpPr>
          <a:xfrm>
            <a:off x="5932320" y="2254153"/>
            <a:ext cx="5369095" cy="556687"/>
            <a:chOff x="6968540" y="1653731"/>
            <a:chExt cx="4722084" cy="556687"/>
          </a:xfrm>
        </p:grpSpPr>
        <p:sp>
          <p:nvSpPr>
            <p:cNvPr id="51" name="文本框 50"/>
            <p:cNvSpPr txBox="1"/>
            <p:nvPr/>
          </p:nvSpPr>
          <p:spPr>
            <a:xfrm>
              <a:off x="7412762" y="1670464"/>
              <a:ext cx="4277862" cy="523220"/>
            </a:xfrm>
            <a:prstGeom prst="rect">
              <a:avLst/>
            </a:prstGeom>
            <a:noFill/>
          </p:spPr>
          <p:txBody>
            <a:bodyPr wrap="squar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系统升级调整变化</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53" name="矩形 52"/>
            <p:cNvSpPr/>
            <p:nvPr/>
          </p:nvSpPr>
          <p:spPr>
            <a:xfrm>
              <a:off x="6968540" y="1653731"/>
              <a:ext cx="241422" cy="556687"/>
            </a:xfrm>
            <a:prstGeom prst="rect">
              <a:avLst/>
            </a:prstGeom>
            <a:solidFill>
              <a:srgbClr val="F89E1C"/>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sp>
          <p:nvSpPr>
            <p:cNvPr id="54" name="矩形 53"/>
            <p:cNvSpPr/>
            <p:nvPr/>
          </p:nvSpPr>
          <p:spPr>
            <a:xfrm>
              <a:off x="7254473" y="1653731"/>
              <a:ext cx="45719" cy="556687"/>
            </a:xfrm>
            <a:prstGeom prst="rect">
              <a:avLst/>
            </a:prstGeom>
            <a:solidFill>
              <a:srgbClr val="44546A"/>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55" name="组合 54"/>
          <p:cNvGrpSpPr/>
          <p:nvPr/>
        </p:nvGrpSpPr>
        <p:grpSpPr>
          <a:xfrm>
            <a:off x="5932319" y="4019651"/>
            <a:ext cx="5980600" cy="566242"/>
            <a:chOff x="6968540" y="1644176"/>
            <a:chExt cx="5980600" cy="566242"/>
          </a:xfrm>
        </p:grpSpPr>
        <p:sp>
          <p:nvSpPr>
            <p:cNvPr id="56" name="文本框 55"/>
            <p:cNvSpPr txBox="1"/>
            <p:nvPr/>
          </p:nvSpPr>
          <p:spPr>
            <a:xfrm>
              <a:off x="7412762" y="1644176"/>
              <a:ext cx="5536378" cy="523220"/>
            </a:xfrm>
            <a:prstGeom prst="rect">
              <a:avLst/>
            </a:prstGeom>
            <a:noFill/>
          </p:spPr>
          <p:txBody>
            <a:bodyPr wrap="squar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rPr>
                <a:t>出口退（免）税业务介绍</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57" name="矩形 56"/>
            <p:cNvSpPr/>
            <p:nvPr/>
          </p:nvSpPr>
          <p:spPr>
            <a:xfrm>
              <a:off x="6968540" y="1653731"/>
              <a:ext cx="241422" cy="556687"/>
            </a:xfrm>
            <a:prstGeom prst="rect">
              <a:avLst/>
            </a:prstGeom>
            <a:solidFill>
              <a:srgbClr val="F89E1C"/>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sp>
          <p:nvSpPr>
            <p:cNvPr id="58" name="矩形 57"/>
            <p:cNvSpPr/>
            <p:nvPr/>
          </p:nvSpPr>
          <p:spPr>
            <a:xfrm>
              <a:off x="7254473" y="1653731"/>
              <a:ext cx="45719" cy="556687"/>
            </a:xfrm>
            <a:prstGeom prst="rect">
              <a:avLst/>
            </a:prstGeom>
            <a:solidFill>
              <a:srgbClr val="44546A"/>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备案业务数据采集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4" name="矩形 13"/>
          <p:cNvSpPr/>
          <p:nvPr/>
        </p:nvSpPr>
        <p:spPr>
          <a:xfrm>
            <a:off x="524689" y="980619"/>
            <a:ext cx="1191352" cy="400110"/>
          </a:xfrm>
          <a:prstGeom prst="rect">
            <a:avLst/>
          </a:prstGeom>
        </p:spPr>
        <p:txBody>
          <a:bodyPr wrap="none">
            <a:spAutoFit/>
          </a:bodyPr>
          <a:lstStyle/>
          <a:p>
            <a:r>
              <a:rPr lang="zh-CN" altLang="en-US" sz="2000" b="1">
                <a:solidFill>
                  <a:srgbClr val="143C78"/>
                </a:solidFill>
                <a:latin typeface="+mn-ea"/>
              </a:rPr>
              <a:t>备案业务</a:t>
            </a:r>
            <a:endParaRPr lang="zh-CN" altLang="en-US" sz="2000" b="1" dirty="0">
              <a:solidFill>
                <a:srgbClr val="143C78"/>
              </a:solidFill>
              <a:latin typeface="+mn-ea"/>
            </a:endParaRPr>
          </a:p>
        </p:txBody>
      </p:sp>
      <p:sp>
        <p:nvSpPr>
          <p:cNvPr id="15" name="文本框 43"/>
          <p:cNvSpPr txBox="1"/>
          <p:nvPr/>
        </p:nvSpPr>
        <p:spPr>
          <a:xfrm>
            <a:off x="1905455" y="980619"/>
            <a:ext cx="9534484" cy="609398"/>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en-US" altLang="zh-CN">
                <a:latin typeface="+mn-ea"/>
                <a:sym typeface="Arial" panose="020B0604020202020204" pitchFamily="34" charset="0"/>
              </a:rPr>
              <a:t>5</a:t>
            </a:r>
            <a:r>
              <a:rPr lang="en-US" altLang="zh-CN" kern="0" dirty="0">
                <a:latin typeface="+mn-ea"/>
                <a:sym typeface="Arial" panose="020B0604020202020204" pitchFamily="34" charset="0"/>
              </a:rPr>
              <a:t>.</a:t>
            </a:r>
            <a:r>
              <a:rPr lang="zh-CN" altLang="en-US" kern="0" dirty="0">
                <a:latin typeface="+mn-ea"/>
                <a:sym typeface="Arial" panose="020B0604020202020204" pitchFamily="34" charset="0"/>
              </a:rPr>
              <a:t>出口退税业务提醒申请</a:t>
            </a:r>
            <a:endParaRPr lang="en-US" altLang="zh-CN" kern="0" dirty="0">
              <a:latin typeface="+mn-ea"/>
              <a:sym typeface="Arial" panose="020B0604020202020204" pitchFamily="34" charset="0"/>
            </a:endParaRPr>
          </a:p>
          <a:p>
            <a:pPr>
              <a:spcBef>
                <a:spcPct val="20000"/>
              </a:spcBef>
            </a:pPr>
            <a:r>
              <a:rPr lang="zh-CN" altLang="en-US" kern="0">
                <a:solidFill>
                  <a:srgbClr val="3C3C3C"/>
                </a:solidFill>
                <a:latin typeface="+mn-ea"/>
                <a:sym typeface="Arial" panose="020B0604020202020204" pitchFamily="34" charset="0"/>
              </a:rPr>
              <a:t>调整数据项“填表人”</a:t>
            </a:r>
            <a:r>
              <a:rPr lang="zh-CN" altLang="en-US" kern="0" dirty="0">
                <a:solidFill>
                  <a:srgbClr val="3C3C3C"/>
                </a:solidFill>
                <a:latin typeface="+mn-ea"/>
                <a:sym typeface="Arial" panose="020B0604020202020204" pitchFamily="34" charset="0"/>
              </a:rPr>
              <a:t>、</a:t>
            </a:r>
            <a:r>
              <a:rPr lang="zh-CN" altLang="en-US" kern="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填表人身份证件</a:t>
            </a:r>
            <a:r>
              <a:rPr lang="zh-CN" altLang="en-US" kern="0">
                <a:solidFill>
                  <a:srgbClr val="3C3C3C"/>
                </a:solidFill>
                <a:latin typeface="+mn-ea"/>
                <a:sym typeface="Arial" panose="020B0604020202020204" pitchFamily="34" charset="0"/>
              </a:rPr>
              <a:t>类型”</a:t>
            </a:r>
            <a:r>
              <a:rPr lang="zh-CN" altLang="en-US" kern="0" dirty="0">
                <a:solidFill>
                  <a:srgbClr val="3C3C3C"/>
                </a:solidFill>
                <a:latin typeface="+mn-ea"/>
                <a:sym typeface="Arial" panose="020B0604020202020204" pitchFamily="34" charset="0"/>
              </a:rPr>
              <a:t>、</a:t>
            </a:r>
            <a:r>
              <a:rPr lang="zh-CN" altLang="en-US" kern="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填表人身份证件号码</a:t>
            </a:r>
            <a:r>
              <a:rPr lang="zh-CN" altLang="en-US" kern="0">
                <a:solidFill>
                  <a:srgbClr val="3C3C3C"/>
                </a:solidFill>
                <a:latin typeface="+mn-ea"/>
                <a:sym typeface="Arial" panose="020B0604020202020204" pitchFamily="34" charset="0"/>
              </a:rPr>
              <a:t>” </a:t>
            </a: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1"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16832" y="1690185"/>
            <a:ext cx="11123107" cy="50730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2" name="矩形 21"/>
          <p:cNvSpPr/>
          <p:nvPr/>
        </p:nvSpPr>
        <p:spPr>
          <a:xfrm>
            <a:off x="1716040" y="4502228"/>
            <a:ext cx="9008281" cy="76803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备案业务数据采集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4" name="矩形 13"/>
          <p:cNvSpPr/>
          <p:nvPr/>
        </p:nvSpPr>
        <p:spPr>
          <a:xfrm>
            <a:off x="524689" y="980619"/>
            <a:ext cx="1191352" cy="400110"/>
          </a:xfrm>
          <a:prstGeom prst="rect">
            <a:avLst/>
          </a:prstGeom>
        </p:spPr>
        <p:txBody>
          <a:bodyPr wrap="none">
            <a:spAutoFit/>
          </a:bodyPr>
          <a:lstStyle/>
          <a:p>
            <a:r>
              <a:rPr lang="zh-CN" altLang="en-US" sz="2000" b="1">
                <a:solidFill>
                  <a:srgbClr val="143C78"/>
                </a:solidFill>
                <a:latin typeface="+mn-ea"/>
              </a:rPr>
              <a:t>备案业务</a:t>
            </a:r>
            <a:endParaRPr lang="zh-CN" altLang="en-US" sz="2000" b="1" dirty="0">
              <a:solidFill>
                <a:srgbClr val="143C78"/>
              </a:solidFill>
              <a:latin typeface="+mn-ea"/>
            </a:endParaRPr>
          </a:p>
        </p:txBody>
      </p:sp>
      <p:sp>
        <p:nvSpPr>
          <p:cNvPr id="15" name="文本框 43"/>
          <p:cNvSpPr txBox="1"/>
          <p:nvPr/>
        </p:nvSpPr>
        <p:spPr>
          <a:xfrm>
            <a:off x="549539" y="1517787"/>
            <a:ext cx="11248209" cy="3631763"/>
          </a:xfrm>
          <a:prstGeom prst="rect">
            <a:avLst/>
          </a:prstGeom>
          <a:noFill/>
        </p:spPr>
        <p:txBody>
          <a:bodyPr wrap="square" lIns="0" tIns="0" rIns="0" bIns="0" rtlCol="0">
            <a:spAutoFit/>
          </a:bodyPr>
          <a:lstStyle/>
          <a:p>
            <a:pPr>
              <a:spcBef>
                <a:spcPct val="20000"/>
              </a:spcBef>
            </a:pPr>
            <a:r>
              <a:rPr lang="zh-CN" altLang="en-US" sz="2000" dirty="0">
                <a:solidFill>
                  <a:srgbClr val="FA6E00"/>
                </a:solidFill>
                <a:latin typeface="+mn-ea"/>
                <a:sym typeface="Arial" panose="020B0604020202020204" pitchFamily="34" charset="0"/>
              </a:rPr>
              <a:t>调整</a:t>
            </a:r>
            <a:endParaRPr lang="en-US" altLang="zh-CN" sz="2000" dirty="0">
              <a:solidFill>
                <a:srgbClr val="FA6E00"/>
              </a:solidFill>
              <a:latin typeface="+mn-ea"/>
              <a:sym typeface="Arial" panose="020B0604020202020204" pitchFamily="34" charset="0"/>
            </a:endParaRPr>
          </a:p>
          <a:p>
            <a:pPr>
              <a:spcBef>
                <a:spcPct val="20000"/>
              </a:spcBef>
            </a:pPr>
            <a:r>
              <a:rPr lang="en-US" altLang="zh-CN" sz="2000" dirty="0">
                <a:latin typeface="+mn-ea"/>
                <a:sym typeface="Arial" panose="020B0604020202020204" pitchFamily="34" charset="0"/>
              </a:rPr>
              <a:t>6</a:t>
            </a:r>
            <a:r>
              <a:rPr lang="en-US" altLang="zh-CN" sz="2000" kern="0" dirty="0">
                <a:latin typeface="+mn-ea"/>
                <a:sym typeface="Arial" panose="020B0604020202020204" pitchFamily="34" charset="0"/>
              </a:rPr>
              <a:t>.</a:t>
            </a:r>
            <a:r>
              <a:rPr lang="zh-CN" altLang="en-US" sz="2000" kern="0" dirty="0">
                <a:latin typeface="+mn-ea"/>
                <a:sym typeface="Arial" panose="020B0604020202020204" pitchFamily="34" charset="0"/>
              </a:rPr>
              <a:t>集团公司成员备案</a:t>
            </a:r>
            <a:endParaRPr lang="en-US" altLang="zh-CN" sz="2000" kern="0" dirty="0">
              <a:latin typeface="+mn-ea"/>
              <a:sym typeface="Arial" panose="020B0604020202020204" pitchFamily="34" charset="0"/>
            </a:endParaRPr>
          </a:p>
          <a:p>
            <a:pPr>
              <a:spcBef>
                <a:spcPct val="20000"/>
              </a:spcBef>
            </a:pPr>
            <a:r>
              <a:rPr lang="zh-CN" altLang="en-US" sz="2000" kern="0" dirty="0">
                <a:latin typeface="+mn-ea"/>
                <a:sym typeface="Arial" panose="020B0604020202020204" pitchFamily="34" charset="0"/>
              </a:rPr>
              <a:t>系统功能没有变化</a:t>
            </a:r>
            <a:endParaRPr lang="en-US" altLang="zh-CN" sz="2000" kern="0" dirty="0">
              <a:latin typeface="+mn-ea"/>
              <a:sym typeface="Arial" panose="020B0604020202020204" pitchFamily="34" charset="0"/>
            </a:endParaRPr>
          </a:p>
          <a:p>
            <a:pPr>
              <a:spcBef>
                <a:spcPct val="20000"/>
              </a:spcBef>
            </a:pPr>
            <a:r>
              <a:rPr lang="zh-CN" altLang="en-US" sz="2000" kern="0" dirty="0">
                <a:solidFill>
                  <a:srgbClr val="3C3C3C"/>
                </a:solidFill>
                <a:latin typeface="+mn-ea"/>
                <a:sym typeface="Arial" panose="020B0604020202020204" pitchFamily="34" charset="0"/>
              </a:rPr>
              <a:t>集团公司进行成员企业备案，第一次备案时成员企业为</a:t>
            </a:r>
            <a:r>
              <a:rPr lang="en-US" altLang="zh-CN" sz="2000" kern="0" dirty="0">
                <a:solidFill>
                  <a:srgbClr val="3C3C3C"/>
                </a:solidFill>
                <a:latin typeface="+mn-ea"/>
                <a:sym typeface="Arial" panose="020B0604020202020204" pitchFamily="34" charset="0"/>
              </a:rPr>
              <a:t>ABC</a:t>
            </a:r>
            <a:r>
              <a:rPr lang="zh-CN" altLang="en-US" sz="2000" kern="0" dirty="0">
                <a:solidFill>
                  <a:srgbClr val="3C3C3C"/>
                </a:solidFill>
                <a:latin typeface="+mn-ea"/>
                <a:sym typeface="Arial" panose="020B0604020202020204" pitchFamily="34" charset="0"/>
              </a:rPr>
              <a:t>三个企业，后变更为</a:t>
            </a:r>
            <a:r>
              <a:rPr lang="en-US" altLang="zh-CN" sz="2000" kern="0" dirty="0">
                <a:solidFill>
                  <a:srgbClr val="3C3C3C"/>
                </a:solidFill>
                <a:latin typeface="+mn-ea"/>
                <a:sym typeface="Arial" panose="020B0604020202020204" pitchFamily="34" charset="0"/>
              </a:rPr>
              <a:t>ACD</a:t>
            </a:r>
            <a:r>
              <a:rPr lang="zh-CN" altLang="en-US" sz="2000" kern="0" dirty="0">
                <a:solidFill>
                  <a:srgbClr val="3C3C3C"/>
                </a:solidFill>
                <a:latin typeface="+mn-ea"/>
                <a:sym typeface="Arial" panose="020B0604020202020204" pitchFamily="34" charset="0"/>
              </a:rPr>
              <a:t>三个企业，则集团公司需要重新将</a:t>
            </a:r>
            <a:r>
              <a:rPr lang="en-US" altLang="zh-CN" sz="2000" kern="0" dirty="0">
                <a:solidFill>
                  <a:srgbClr val="3C3C3C"/>
                </a:solidFill>
                <a:latin typeface="+mn-ea"/>
                <a:sym typeface="Arial" panose="020B0604020202020204" pitchFamily="34" charset="0"/>
              </a:rPr>
              <a:t>ACD</a:t>
            </a:r>
            <a:r>
              <a:rPr lang="zh-CN" altLang="en-US" sz="2000" kern="0" dirty="0">
                <a:solidFill>
                  <a:srgbClr val="3C3C3C"/>
                </a:solidFill>
                <a:latin typeface="+mn-ea"/>
                <a:sym typeface="Arial" panose="020B0604020202020204" pitchFamily="34" charset="0"/>
              </a:rPr>
              <a:t>三个企业进行备案即可。</a:t>
            </a:r>
            <a:endParaRPr lang="zh-CN" altLang="en-US" sz="2000" kern="0" dirty="0">
              <a:solidFill>
                <a:srgbClr val="3C3C3C"/>
              </a:solidFill>
              <a:latin typeface="+mn-ea"/>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r>
              <a:rPr lang="en-US" altLang="zh-CN" sz="2000" kern="0" dirty="0">
                <a:solidFill>
                  <a:srgbClr val="3C3C3C"/>
                </a:solidFill>
                <a:latin typeface="+mn-ea"/>
                <a:sym typeface="Arial" panose="020B0604020202020204" pitchFamily="34" charset="0"/>
              </a:rPr>
              <a:t>7.</a:t>
            </a:r>
            <a:r>
              <a:rPr lang="zh-CN" altLang="en-US" sz="2000" kern="0" dirty="0">
                <a:solidFill>
                  <a:srgbClr val="3C3C3C"/>
                </a:solidFill>
                <a:latin typeface="+mn-ea"/>
                <a:sym typeface="Arial" panose="020B0604020202020204" pitchFamily="34" charset="0"/>
              </a:rPr>
              <a:t>边贸代理出口备案</a:t>
            </a:r>
            <a:endParaRPr lang="zh-CN" altLang="en-US" sz="2000" kern="0" dirty="0">
              <a:solidFill>
                <a:srgbClr val="3C3C3C"/>
              </a:solidFill>
              <a:latin typeface="+mn-ea"/>
              <a:sym typeface="Arial" panose="020B0604020202020204" pitchFamily="34" charset="0"/>
            </a:endParaRPr>
          </a:p>
          <a:p>
            <a:pPr>
              <a:spcBef>
                <a:spcPct val="20000"/>
              </a:spcBef>
            </a:pPr>
            <a:r>
              <a:rPr lang="zh-CN" altLang="en-US" sz="2000" kern="0" dirty="0">
                <a:solidFill>
                  <a:srgbClr val="3C3C3C"/>
                </a:solidFill>
                <a:latin typeface="+mn-ea"/>
                <a:sym typeface="Arial" panose="020B0604020202020204" pitchFamily="34" charset="0"/>
              </a:rPr>
              <a:t>“</a:t>
            </a:r>
            <a:r>
              <a:rPr lang="zh-CN" altLang="en-US" sz="2000" kern="0" dirty="0">
                <a:solidFill>
                  <a:srgbClr val="3C3C3C"/>
                </a:solidFill>
                <a:latin typeface="+mn-ea"/>
              </a:rPr>
              <a:t>以边境小额贸易方式代理外国企业、外国自然人出口货物（国家取消出口退税的货物除外），出口企业应当在货物报关出口之日（以出口货物报关单上的出口日期为准）次月起至次年</a:t>
            </a:r>
            <a:r>
              <a:rPr lang="en-US" altLang="zh-CN" sz="2000" kern="0" dirty="0">
                <a:solidFill>
                  <a:srgbClr val="3C3C3C"/>
                </a:solidFill>
                <a:latin typeface="+mn-ea"/>
              </a:rPr>
              <a:t>4</a:t>
            </a:r>
            <a:r>
              <a:rPr lang="zh-CN" altLang="en-US" sz="2000" kern="0" dirty="0">
                <a:solidFill>
                  <a:srgbClr val="3C3C3C"/>
                </a:solidFill>
                <a:latin typeface="+mn-ea"/>
              </a:rPr>
              <a:t>月</a:t>
            </a:r>
            <a:r>
              <a:rPr lang="en-US" altLang="zh-CN" sz="2000" kern="0" dirty="0">
                <a:solidFill>
                  <a:srgbClr val="3C3C3C"/>
                </a:solidFill>
                <a:latin typeface="+mn-ea"/>
              </a:rPr>
              <a:t>30</a:t>
            </a:r>
            <a:r>
              <a:rPr lang="zh-CN" altLang="en-US" sz="2000" kern="0" dirty="0">
                <a:solidFill>
                  <a:srgbClr val="3C3C3C"/>
                </a:solidFill>
                <a:latin typeface="+mn-ea"/>
              </a:rPr>
              <a:t>日前的各增值税纳税申报期内，提供规定资料向主管税务机关办理代理报关备案。</a:t>
            </a:r>
            <a:endParaRPr lang="zh-CN" altLang="en-US" sz="2000" kern="0" dirty="0">
              <a:solidFill>
                <a:srgbClr val="3C3C3C"/>
              </a:solidFill>
              <a:latin typeface="+mn-ea"/>
            </a:endParaRPr>
          </a:p>
          <a:p>
            <a:pPr>
              <a:spcBef>
                <a:spcPct val="20000"/>
              </a:spcBef>
            </a:pPr>
            <a:endParaRPr lang="en-US" altLang="zh-CN" sz="1600" kern="0" dirty="0">
              <a:solidFill>
                <a:srgbClr val="3C3C3C"/>
              </a:solidFill>
              <a:latin typeface="+mn-ea"/>
              <a:sym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备案业务数据采集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4" name="矩形 13"/>
          <p:cNvSpPr/>
          <p:nvPr/>
        </p:nvSpPr>
        <p:spPr>
          <a:xfrm>
            <a:off x="524689" y="980619"/>
            <a:ext cx="1191352" cy="400110"/>
          </a:xfrm>
          <a:prstGeom prst="rect">
            <a:avLst/>
          </a:prstGeom>
        </p:spPr>
        <p:txBody>
          <a:bodyPr wrap="none">
            <a:spAutoFit/>
          </a:bodyPr>
          <a:lstStyle/>
          <a:p>
            <a:r>
              <a:rPr lang="zh-CN" altLang="en-US" sz="2000" b="1">
                <a:solidFill>
                  <a:srgbClr val="143C78"/>
                </a:solidFill>
                <a:latin typeface="+mn-ea"/>
              </a:rPr>
              <a:t>备案业务</a:t>
            </a:r>
            <a:endParaRPr lang="zh-CN" altLang="en-US" sz="2000" b="1" dirty="0">
              <a:solidFill>
                <a:srgbClr val="143C78"/>
              </a:solidFill>
              <a:latin typeface="+mn-ea"/>
            </a:endParaRPr>
          </a:p>
        </p:txBody>
      </p:sp>
      <p:sp>
        <p:nvSpPr>
          <p:cNvPr id="15" name="文本框 43"/>
          <p:cNvSpPr txBox="1"/>
          <p:nvPr/>
        </p:nvSpPr>
        <p:spPr>
          <a:xfrm>
            <a:off x="549539" y="1517787"/>
            <a:ext cx="11248209" cy="3434786"/>
          </a:xfrm>
          <a:prstGeom prst="rect">
            <a:avLst/>
          </a:prstGeom>
          <a:noFill/>
        </p:spPr>
        <p:txBody>
          <a:bodyPr wrap="square" lIns="0" tIns="0" rIns="0" bIns="0" rtlCol="0">
            <a:spAutoFit/>
          </a:bodyPr>
          <a:lstStyle/>
          <a:p>
            <a:pPr>
              <a:spcBef>
                <a:spcPct val="20000"/>
              </a:spcBef>
            </a:pPr>
            <a:r>
              <a:rPr lang="zh-CN" altLang="en-US" sz="2000" dirty="0">
                <a:solidFill>
                  <a:srgbClr val="FA6E00"/>
                </a:solidFill>
                <a:latin typeface="+mn-ea"/>
                <a:sym typeface="Arial" panose="020B0604020202020204" pitchFamily="34" charset="0"/>
              </a:rPr>
              <a:t>新增调整</a:t>
            </a:r>
            <a:endParaRPr lang="en-US" altLang="zh-CN" sz="2000" dirty="0">
              <a:solidFill>
                <a:srgbClr val="FA6E00"/>
              </a:solidFill>
              <a:latin typeface="+mn-ea"/>
              <a:sym typeface="Arial" panose="020B0604020202020204" pitchFamily="34" charset="0"/>
            </a:endParaRPr>
          </a:p>
          <a:p>
            <a:pPr>
              <a:spcBef>
                <a:spcPct val="20000"/>
              </a:spcBef>
            </a:pPr>
            <a:r>
              <a:rPr lang="en-US" altLang="zh-CN" sz="1800" b="0" i="0" u="none" strike="noStrike" dirty="0">
                <a:solidFill>
                  <a:srgbClr val="000000"/>
                </a:solidFill>
                <a:effectLst/>
                <a:latin typeface="宋体" panose="02010600030101010101" pitchFamily="2" charset="-122"/>
                <a:ea typeface="宋体" panose="02010600030101010101" pitchFamily="2" charset="-122"/>
              </a:rPr>
              <a:t>1</a:t>
            </a:r>
            <a:r>
              <a:rPr lang="en-US" altLang="zh-CN" sz="2000" kern="0" dirty="0">
                <a:solidFill>
                  <a:srgbClr val="000000"/>
                </a:solidFill>
                <a:latin typeface="宋体" panose="02010600030101010101" pitchFamily="2" charset="-122"/>
                <a:ea typeface="宋体" panose="02010600030101010101" pitchFamily="2" charset="-122"/>
              </a:rPr>
              <a:t>.《</a:t>
            </a:r>
            <a:r>
              <a:rPr lang="zh-CN" altLang="en-US" sz="2000" kern="0" dirty="0">
                <a:solidFill>
                  <a:srgbClr val="000000"/>
                </a:solidFill>
                <a:latin typeface="宋体" panose="02010600030101010101" pitchFamily="2" charset="-122"/>
                <a:ea typeface="宋体" panose="02010600030101010101" pitchFamily="2" charset="-122"/>
              </a:rPr>
              <a:t>出口退（免）税备案撤回申请表</a:t>
            </a:r>
            <a:r>
              <a:rPr lang="en-US" altLang="zh-CN" sz="2000" kern="0" dirty="0">
                <a:solidFill>
                  <a:srgbClr val="000000"/>
                </a:solidFill>
                <a:latin typeface="宋体" panose="02010600030101010101" pitchFamily="2" charset="-122"/>
                <a:ea typeface="宋体" panose="02010600030101010101" pitchFamily="2" charset="-122"/>
              </a:rPr>
              <a:t>》</a:t>
            </a:r>
            <a:r>
              <a:rPr lang="zh-CN" altLang="en-US" sz="2000" kern="0" dirty="0">
                <a:solidFill>
                  <a:srgbClr val="000000"/>
                </a:solidFill>
                <a:latin typeface="宋体" panose="02010600030101010101" pitchFamily="2" charset="-122"/>
                <a:ea typeface="宋体" panose="02010600030101010101" pitchFamily="2" charset="-122"/>
              </a:rPr>
              <a:t>调整成为</a:t>
            </a:r>
            <a:r>
              <a:rPr lang="en-US" altLang="zh-CN" sz="2000" kern="0" dirty="0">
                <a:solidFill>
                  <a:srgbClr val="000000"/>
                </a:solidFill>
                <a:latin typeface="宋体" panose="02010600030101010101" pitchFamily="2" charset="-122"/>
                <a:ea typeface="宋体" panose="02010600030101010101" pitchFamily="2" charset="-122"/>
              </a:rPr>
              <a:t>《</a:t>
            </a:r>
            <a:r>
              <a:rPr lang="zh-CN" altLang="en-US" sz="2000" kern="0" dirty="0">
                <a:solidFill>
                  <a:srgbClr val="000000"/>
                </a:solidFill>
                <a:latin typeface="宋体" panose="02010600030101010101" pitchFamily="2" charset="-122"/>
                <a:ea typeface="宋体" panose="02010600030101010101" pitchFamily="2" charset="-122"/>
              </a:rPr>
              <a:t>出口退（免）税备案撤回</a:t>
            </a:r>
            <a:r>
              <a:rPr lang="en-US" altLang="zh-CN" sz="2000" kern="0" dirty="0">
                <a:solidFill>
                  <a:srgbClr val="000000"/>
                </a:solidFill>
                <a:latin typeface="宋体" panose="02010600030101010101" pitchFamily="2" charset="-122"/>
                <a:ea typeface="宋体" panose="02010600030101010101" pitchFamily="2" charset="-122"/>
              </a:rPr>
              <a:t>》</a:t>
            </a:r>
            <a:r>
              <a:rPr lang="zh-CN" altLang="en-US" sz="2000" kern="0" dirty="0">
                <a:solidFill>
                  <a:srgbClr val="000000"/>
                </a:solidFill>
                <a:latin typeface="宋体" panose="02010600030101010101" pitchFamily="2" charset="-122"/>
                <a:ea typeface="宋体" panose="02010600030101010101" pitchFamily="2" charset="-122"/>
              </a:rPr>
              <a:t> </a:t>
            </a:r>
            <a:endParaRPr lang="en-US" altLang="zh-CN" sz="2000" kern="0" dirty="0">
              <a:solidFill>
                <a:srgbClr val="000000"/>
              </a:solidFill>
              <a:latin typeface="宋体" panose="02010600030101010101" pitchFamily="2" charset="-122"/>
              <a:ea typeface="宋体" panose="02010600030101010101" pitchFamily="2" charset="-122"/>
            </a:endParaRPr>
          </a:p>
          <a:p>
            <a:pPr>
              <a:spcBef>
                <a:spcPct val="20000"/>
              </a:spcBef>
            </a:pPr>
            <a:r>
              <a:rPr lang="en-US" altLang="zh-CN" sz="2000" kern="0" dirty="0">
                <a:solidFill>
                  <a:srgbClr val="000000"/>
                </a:solidFill>
                <a:latin typeface="宋体" panose="02010600030101010101" pitchFamily="2" charset="-122"/>
                <a:ea typeface="宋体" panose="02010600030101010101" pitchFamily="2" charset="-122"/>
                <a:sym typeface="Arial" panose="020B0604020202020204" pitchFamily="34" charset="0"/>
              </a:rPr>
              <a:t>2.</a:t>
            </a:r>
            <a:r>
              <a:rPr lang="zh-CN" altLang="en-US" sz="2000" kern="0" dirty="0">
                <a:solidFill>
                  <a:srgbClr val="000000"/>
                </a:solidFill>
                <a:latin typeface="宋体" panose="02010600030101010101" pitchFamily="2" charset="-122"/>
                <a:ea typeface="宋体" panose="02010600030101010101" pitchFamily="2" charset="-122"/>
                <a:sym typeface="Arial" panose="020B0604020202020204" pitchFamily="34" charset="0"/>
              </a:rPr>
              <a:t>取消</a:t>
            </a:r>
            <a:r>
              <a:rPr lang="en-US" altLang="zh-CN" sz="2000" kern="0" dirty="0">
                <a:solidFill>
                  <a:srgbClr val="000000"/>
                </a:solidFill>
                <a:latin typeface="宋体" panose="02010600030101010101" pitchFamily="2" charset="-122"/>
                <a:ea typeface="宋体" panose="02010600030101010101" pitchFamily="2" charset="-122"/>
              </a:rPr>
              <a:t>《</a:t>
            </a:r>
            <a:r>
              <a:rPr lang="zh-CN" altLang="en-US" sz="2000" kern="0" dirty="0">
                <a:solidFill>
                  <a:srgbClr val="000000"/>
                </a:solidFill>
                <a:latin typeface="宋体" panose="02010600030101010101" pitchFamily="2" charset="-122"/>
                <a:ea typeface="宋体" panose="02010600030101010101" pitchFamily="2" charset="-122"/>
              </a:rPr>
              <a:t>出口退（免）税备案撤回</a:t>
            </a:r>
            <a:r>
              <a:rPr lang="en-US" altLang="zh-CN" sz="2000" kern="0" dirty="0">
                <a:solidFill>
                  <a:srgbClr val="000000"/>
                </a:solidFill>
                <a:latin typeface="宋体" panose="02010600030101010101" pitchFamily="2" charset="-122"/>
                <a:ea typeface="宋体" panose="02010600030101010101" pitchFamily="2" charset="-122"/>
              </a:rPr>
              <a:t>》</a:t>
            </a:r>
            <a:r>
              <a:rPr lang="zh-CN" altLang="en-US" sz="2000" kern="0" dirty="0">
                <a:solidFill>
                  <a:srgbClr val="000000"/>
                </a:solidFill>
                <a:latin typeface="宋体" panose="02010600030101010101" pitchFamily="2" charset="-122"/>
                <a:ea typeface="宋体" panose="02010600030101010101" pitchFamily="2" charset="-122"/>
              </a:rPr>
              <a:t> 的打印</a:t>
            </a:r>
            <a:endParaRPr lang="en-US" altLang="zh-CN" sz="2000" kern="0" dirty="0">
              <a:solidFill>
                <a:srgbClr val="000000"/>
              </a:solidFill>
              <a:latin typeface="宋体" panose="02010600030101010101" pitchFamily="2" charset="-122"/>
              <a:ea typeface="宋体" panose="02010600030101010101" pitchFamily="2" charset="-122"/>
            </a:endParaRPr>
          </a:p>
          <a:p>
            <a:pPr>
              <a:spcBef>
                <a:spcPct val="20000"/>
              </a:spcBef>
            </a:pPr>
            <a:r>
              <a:rPr lang="en-US" altLang="zh-CN" kern="0" dirty="0">
                <a:solidFill>
                  <a:srgbClr val="3C3C3C"/>
                </a:solidFill>
                <a:latin typeface="+mn-ea"/>
                <a:sym typeface="Arial" panose="020B0604020202020204" pitchFamily="34" charset="0"/>
              </a:rPr>
              <a:t>3. </a:t>
            </a:r>
            <a:r>
              <a:rPr lang="zh-CN" altLang="en-US" sz="2000" kern="0" dirty="0">
                <a:solidFill>
                  <a:srgbClr val="000000"/>
                </a:solidFill>
                <a:latin typeface="宋体" panose="02010600030101010101" pitchFamily="2" charset="-122"/>
                <a:ea typeface="宋体" panose="02010600030101010101" pitchFamily="2" charset="-122"/>
                <a:sym typeface="Arial" panose="020B0604020202020204" pitchFamily="34" charset="0"/>
              </a:rPr>
              <a:t>纳税人打印出的</a:t>
            </a:r>
            <a:r>
              <a:rPr lang="en-US" altLang="zh-CN" sz="2000" kern="0" dirty="0">
                <a:solidFill>
                  <a:srgbClr val="000000"/>
                </a:solidFill>
                <a:latin typeface="宋体" panose="02010600030101010101" pitchFamily="2" charset="-122"/>
                <a:ea typeface="宋体" panose="02010600030101010101" pitchFamily="2" charset="-122"/>
                <a:sym typeface="Arial" panose="020B0604020202020204" pitchFamily="34" charset="0"/>
              </a:rPr>
              <a:t>《</a:t>
            </a:r>
            <a:r>
              <a:rPr lang="zh-CN" altLang="en-US" sz="2000" kern="0" dirty="0">
                <a:solidFill>
                  <a:srgbClr val="000000"/>
                </a:solidFill>
                <a:latin typeface="宋体" panose="02010600030101010101" pitchFamily="2" charset="-122"/>
                <a:ea typeface="宋体" panose="02010600030101010101" pitchFamily="2" charset="-122"/>
                <a:sym typeface="Arial" panose="020B0604020202020204" pitchFamily="34" charset="0"/>
              </a:rPr>
              <a:t>出口退（免）税备案表</a:t>
            </a:r>
            <a:r>
              <a:rPr lang="en-US" altLang="zh-CN" sz="2000" kern="0" dirty="0">
                <a:solidFill>
                  <a:srgbClr val="000000"/>
                </a:solidFill>
                <a:latin typeface="宋体" panose="02010600030101010101" pitchFamily="2" charset="-122"/>
                <a:ea typeface="宋体" panose="02010600030101010101" pitchFamily="2" charset="-122"/>
                <a:sym typeface="Arial" panose="020B0604020202020204" pitchFamily="34" charset="0"/>
              </a:rPr>
              <a:t>》</a:t>
            </a:r>
            <a:r>
              <a:rPr lang="zh-CN" altLang="en-US" sz="2000" kern="0" dirty="0">
                <a:solidFill>
                  <a:srgbClr val="000000"/>
                </a:solidFill>
                <a:latin typeface="宋体" panose="02010600030101010101" pitchFamily="2" charset="-122"/>
                <a:ea typeface="宋体" panose="02010600030101010101" pitchFamily="2" charset="-122"/>
                <a:sym typeface="Arial" panose="020B0604020202020204" pitchFamily="34" charset="0"/>
              </a:rPr>
              <a:t>上仅需显示此次变更项目，其他项目无需打印出来。 </a:t>
            </a:r>
            <a:r>
              <a:rPr lang="zh-CN" altLang="en-US" sz="2000" kern="0" dirty="0">
                <a:solidFill>
                  <a:srgbClr val="FF0000"/>
                </a:solidFill>
                <a:latin typeface="宋体" panose="02010600030101010101" pitchFamily="2" charset="-122"/>
                <a:ea typeface="宋体" panose="02010600030101010101" pitchFamily="2" charset="-122"/>
                <a:sym typeface="Arial" panose="020B0604020202020204" pitchFamily="34" charset="0"/>
              </a:rPr>
              <a:t>（纳税人识别号</a:t>
            </a:r>
            <a:r>
              <a:rPr lang="en-US" altLang="zh-CN" sz="2000" kern="0" dirty="0">
                <a:solidFill>
                  <a:srgbClr val="FF0000"/>
                </a:solidFill>
                <a:latin typeface="宋体" panose="02010600030101010101" pitchFamily="2" charset="-122"/>
                <a:ea typeface="宋体" panose="02010600030101010101" pitchFamily="2" charset="-122"/>
                <a:sym typeface="Arial" panose="020B0604020202020204" pitchFamily="34" charset="0"/>
              </a:rPr>
              <a:t>/</a:t>
            </a:r>
            <a:r>
              <a:rPr lang="zh-CN" altLang="en-US" sz="2000" kern="0" dirty="0">
                <a:solidFill>
                  <a:srgbClr val="FF0000"/>
                </a:solidFill>
                <a:latin typeface="宋体" panose="02010600030101010101" pitchFamily="2" charset="-122"/>
                <a:ea typeface="宋体" panose="02010600030101010101" pitchFamily="2" charset="-122"/>
                <a:sym typeface="Arial" panose="020B0604020202020204" pitchFamily="34" charset="0"/>
              </a:rPr>
              <a:t>社会信用代码、企业名称固定带出，其他只展示本次变更项）</a:t>
            </a:r>
            <a:endParaRPr lang="en-US" altLang="zh-CN" sz="2000" kern="0" dirty="0">
              <a:solidFill>
                <a:srgbClr val="FF0000"/>
              </a:solidFill>
              <a:latin typeface="宋体" panose="02010600030101010101" pitchFamily="2" charset="-122"/>
              <a:ea typeface="宋体" panose="02010600030101010101" pitchFamily="2" charset="-122"/>
              <a:sym typeface="Arial" panose="020B0604020202020204" pitchFamily="34" charset="0"/>
            </a:endParaRPr>
          </a:p>
          <a:p>
            <a:pPr>
              <a:spcBef>
                <a:spcPct val="20000"/>
              </a:spcBef>
            </a:pPr>
            <a:r>
              <a:rPr lang="en-US" altLang="zh-CN" sz="2000" kern="0" dirty="0">
                <a:solidFill>
                  <a:srgbClr val="000000"/>
                </a:solidFill>
                <a:latin typeface="宋体" panose="02010600030101010101" pitchFamily="2" charset="-122"/>
                <a:ea typeface="宋体" panose="02010600030101010101" pitchFamily="2" charset="-122"/>
                <a:sym typeface="Arial" panose="020B0604020202020204" pitchFamily="34" charset="0"/>
              </a:rPr>
              <a:t>4.</a:t>
            </a:r>
            <a:r>
              <a:rPr lang="zh-CN" altLang="en-US" sz="2000" kern="0" dirty="0">
                <a:solidFill>
                  <a:srgbClr val="000000"/>
                </a:solidFill>
                <a:latin typeface="宋体" panose="02010600030101010101" pitchFamily="2" charset="-122"/>
                <a:ea typeface="宋体" panose="02010600030101010101" pitchFamily="2" charset="-122"/>
                <a:sym typeface="Arial" panose="020B0604020202020204" pitchFamily="34" charset="0"/>
              </a:rPr>
              <a:t>备案变更项，取消“是否托管账户”、“是否综保区一般人”的变更。</a:t>
            </a:r>
            <a:endParaRPr lang="en-US" altLang="zh-CN" sz="2000" kern="0"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a:spcBef>
                <a:spcPct val="20000"/>
              </a:spcBef>
            </a:pPr>
            <a:r>
              <a:rPr lang="en-US" altLang="zh-CN" sz="2000" kern="0" dirty="0">
                <a:solidFill>
                  <a:srgbClr val="000000"/>
                </a:solidFill>
                <a:latin typeface="宋体" panose="02010600030101010101" pitchFamily="2" charset="-122"/>
                <a:ea typeface="宋体" panose="02010600030101010101" pitchFamily="2" charset="-122"/>
                <a:sym typeface="Arial" panose="020B0604020202020204" pitchFamily="34" charset="0"/>
              </a:rPr>
              <a:t>5.</a:t>
            </a:r>
            <a:r>
              <a:rPr lang="zh-CN" altLang="en-US" sz="2000" kern="0" dirty="0">
                <a:solidFill>
                  <a:srgbClr val="000000"/>
                </a:solidFill>
                <a:latin typeface="宋体" panose="02010600030101010101" pitchFamily="2" charset="-122"/>
                <a:ea typeface="宋体" panose="02010600030101010101" pitchFamily="2" charset="-122"/>
                <a:sym typeface="Arial" panose="020B0604020202020204" pitchFamily="34" charset="0"/>
              </a:rPr>
              <a:t>备案表中“是否托管账户”、“是否综保区一般人”置灰（默认值“否”），打印出的纸质表单不显示这两个项目。</a:t>
            </a:r>
            <a:endParaRPr lang="en-US" altLang="zh-CN" sz="2000" kern="0"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a:spcBef>
                <a:spcPct val="20000"/>
              </a:spcBef>
            </a:pPr>
            <a:endParaRPr lang="en-US" altLang="zh-CN" sz="2000" kern="0" dirty="0">
              <a:solidFill>
                <a:srgbClr val="000000"/>
              </a:solidFill>
              <a:latin typeface="宋体" panose="02010600030101010101" pitchFamily="2" charset="-122"/>
              <a:ea typeface="宋体" panose="02010600030101010101" pitchFamily="2" charset="-122"/>
              <a:sym typeface="Arial" panose="020B0604020202020204" pitchFamily="34" charset="0"/>
            </a:endParaRPr>
          </a:p>
          <a:p>
            <a:pPr marL="342900" indent="-342900">
              <a:spcBef>
                <a:spcPct val="20000"/>
              </a:spcBef>
              <a:buAutoNum type="arabicPeriod" startAt="3"/>
            </a:pPr>
            <a:endParaRPr lang="en-US" altLang="zh-CN" sz="1600" kern="0" dirty="0">
              <a:solidFill>
                <a:srgbClr val="3C3C3C"/>
              </a:solidFill>
              <a:latin typeface="+mn-ea"/>
              <a:sym typeface="Arial" panose="020B0604020202020204" pitchFamily="34"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2569576" cy="523220"/>
            <a:chOff x="453206" y="414380"/>
            <a:chExt cx="2569576" cy="523220"/>
          </a:xfrm>
        </p:grpSpPr>
        <p:sp>
          <p:nvSpPr>
            <p:cNvPr id="84" name="文本框 83"/>
            <p:cNvSpPr txBox="1"/>
            <p:nvPr/>
          </p:nvSpPr>
          <p:spPr>
            <a:xfrm>
              <a:off x="683680" y="414380"/>
              <a:ext cx="2339102"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备案申报流程</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5582" y="1156115"/>
            <a:ext cx="11451802" cy="51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2569576" cy="523220"/>
            <a:chOff x="453206" y="414380"/>
            <a:chExt cx="2569576" cy="523220"/>
          </a:xfrm>
        </p:grpSpPr>
        <p:sp>
          <p:nvSpPr>
            <p:cNvPr id="84" name="文本框 83"/>
            <p:cNvSpPr txBox="1"/>
            <p:nvPr/>
          </p:nvSpPr>
          <p:spPr>
            <a:xfrm>
              <a:off x="683680" y="414380"/>
              <a:ext cx="2339102"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备案申报流程</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3" name="矩形 2"/>
          <p:cNvSpPr/>
          <p:nvPr/>
        </p:nvSpPr>
        <p:spPr>
          <a:xfrm>
            <a:off x="524689" y="980619"/>
            <a:ext cx="1210588" cy="400110"/>
          </a:xfrm>
          <a:prstGeom prst="rect">
            <a:avLst/>
          </a:prstGeom>
        </p:spPr>
        <p:txBody>
          <a:bodyPr wrap="none">
            <a:spAutoFit/>
          </a:bodyPr>
          <a:lstStyle/>
          <a:p>
            <a:r>
              <a:rPr lang="zh-CN" altLang="en-US" sz="2000" b="1">
                <a:solidFill>
                  <a:srgbClr val="143C78"/>
                </a:solidFill>
                <a:latin typeface="+mn-ea"/>
              </a:rPr>
              <a:t>数据采集</a:t>
            </a:r>
            <a:endParaRPr lang="zh-CN" altLang="en-US" sz="2000" b="1" dirty="0">
              <a:solidFill>
                <a:srgbClr val="143C78"/>
              </a:solidFill>
              <a:latin typeface="+mn-ea"/>
            </a:endParaRPr>
          </a:p>
        </p:txBody>
      </p:sp>
      <p:sp>
        <p:nvSpPr>
          <p:cNvPr id="4" name="文本框 43"/>
          <p:cNvSpPr txBox="1"/>
          <p:nvPr/>
        </p:nvSpPr>
        <p:spPr>
          <a:xfrm>
            <a:off x="1821747" y="986775"/>
            <a:ext cx="9568496" cy="787908"/>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sz="1600">
                <a:solidFill>
                  <a:srgbClr val="FA6E00"/>
                </a:solidFill>
                <a:latin typeface="+mn-ea"/>
                <a:sym typeface="Arial" panose="020B0604020202020204" pitchFamily="34" charset="0"/>
              </a:rPr>
              <a:t>采集申报数据（以备案变更为例）</a:t>
            </a:r>
            <a:endParaRPr lang="en-US" altLang="zh-CN" sz="1600">
              <a:solidFill>
                <a:srgbClr val="FA6E00"/>
              </a:solidFill>
              <a:latin typeface="+mn-ea"/>
              <a:sym typeface="Arial" panose="020B0604020202020204" pitchFamily="34" charset="0"/>
            </a:endParaRPr>
          </a:p>
          <a:p>
            <a:pPr>
              <a:spcBef>
                <a:spcPct val="20000"/>
              </a:spcBef>
            </a:pPr>
            <a:r>
              <a:rPr lang="zh-CN" altLang="en-US" sz="1600" kern="0">
                <a:solidFill>
                  <a:srgbClr val="3C3C3C"/>
                </a:solidFill>
                <a:latin typeface="+mn-ea"/>
                <a:sym typeface="Arial" panose="020B0604020202020204" pitchFamily="34" charset="0"/>
              </a:rPr>
              <a:t>明细数据采集界面，点击“新建”</a:t>
            </a:r>
            <a:r>
              <a:rPr lang="zh-CN" altLang="en-US" sz="1600" kern="0" dirty="0">
                <a:solidFill>
                  <a:srgbClr val="3C3C3C"/>
                </a:solidFill>
                <a:latin typeface="+mn-ea"/>
                <a:sym typeface="Arial" panose="020B0604020202020204" pitchFamily="34" charset="0"/>
              </a:rPr>
              <a:t>按钮</a:t>
            </a:r>
            <a:r>
              <a:rPr lang="zh-CN" altLang="en-US" sz="1600" kern="0">
                <a:solidFill>
                  <a:srgbClr val="3C3C3C"/>
                </a:solidFill>
                <a:latin typeface="+mn-ea"/>
                <a:sym typeface="Arial" panose="020B0604020202020204" pitchFamily="34" charset="0"/>
              </a:rPr>
              <a:t>，系统弹出采集界面，填写完成后直接点击“保存”</a:t>
            </a:r>
            <a:r>
              <a:rPr lang="zh-CN" altLang="en-US" sz="1600" kern="0" dirty="0">
                <a:solidFill>
                  <a:srgbClr val="3C3C3C"/>
                </a:solidFill>
                <a:latin typeface="+mn-ea"/>
                <a:sym typeface="Arial" panose="020B0604020202020204" pitchFamily="34" charset="0"/>
              </a:rPr>
              <a:t>按钮</a:t>
            </a:r>
            <a:r>
              <a:rPr lang="zh-CN" altLang="en-US" sz="1600" kern="0">
                <a:solidFill>
                  <a:srgbClr val="3C3C3C"/>
                </a:solidFill>
                <a:latin typeface="+mn-ea"/>
                <a:sym typeface="Arial" panose="020B0604020202020204" pitchFamily="34" charset="0"/>
              </a:rPr>
              <a:t>，可保存相关数据。</a:t>
            </a:r>
            <a:endParaRPr lang="en-US" altLang="zh-CN" sz="1600" kern="0" dirty="0">
              <a:solidFill>
                <a:srgbClr val="3C3C3C"/>
              </a:solidFill>
              <a:latin typeface="+mn-ea"/>
              <a:sym typeface="Arial" panose="020B0604020202020204" pitchFamily="34" charset="0"/>
            </a:endParaRPr>
          </a:p>
        </p:txBody>
      </p:sp>
      <p:pic>
        <p:nvPicPr>
          <p:cNvPr id="6" name="图片 5"/>
          <p:cNvPicPr>
            <a:picLocks noChangeAspect="1"/>
          </p:cNvPicPr>
          <p:nvPr/>
        </p:nvPicPr>
        <p:blipFill>
          <a:blip r:embed="rId1"/>
          <a:stretch>
            <a:fillRect/>
          </a:stretch>
        </p:blipFill>
        <p:spPr>
          <a:xfrm>
            <a:off x="489860" y="2076185"/>
            <a:ext cx="11020129" cy="4636800"/>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备案业务数据申报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数据生成</a:t>
            </a:r>
            <a:endParaRPr lang="zh-CN" altLang="en-US" sz="2000" b="1" dirty="0">
              <a:solidFill>
                <a:srgbClr val="143C78"/>
              </a:solidFill>
              <a:latin typeface="+mn-ea"/>
            </a:endParaRPr>
          </a:p>
        </p:txBody>
      </p:sp>
      <p:sp>
        <p:nvSpPr>
          <p:cNvPr id="9" name="文本框 43"/>
          <p:cNvSpPr txBox="1"/>
          <p:nvPr/>
        </p:nvSpPr>
        <p:spPr>
          <a:xfrm>
            <a:off x="1821747" y="986775"/>
            <a:ext cx="9568496" cy="787908"/>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sz="1600">
                <a:solidFill>
                  <a:srgbClr val="FA6E00"/>
                </a:solidFill>
                <a:latin typeface="+mn-ea"/>
                <a:sym typeface="Arial" panose="020B0604020202020204" pitchFamily="34" charset="0"/>
              </a:rPr>
              <a:t>生成申报数据（以备案变更为例）</a:t>
            </a:r>
            <a:endParaRPr lang="en-US" altLang="zh-CN" sz="1600">
              <a:solidFill>
                <a:srgbClr val="FA6E00"/>
              </a:solidFill>
              <a:latin typeface="+mn-ea"/>
              <a:sym typeface="Arial" panose="020B0604020202020204" pitchFamily="34" charset="0"/>
            </a:endParaRPr>
          </a:p>
          <a:p>
            <a:pPr>
              <a:spcBef>
                <a:spcPct val="20000"/>
              </a:spcBef>
            </a:pPr>
            <a:r>
              <a:rPr lang="zh-CN" altLang="en-US" sz="1600" kern="0">
                <a:solidFill>
                  <a:srgbClr val="3C3C3C"/>
                </a:solidFill>
                <a:latin typeface="+mn-ea"/>
                <a:sym typeface="Arial" panose="020B0604020202020204" pitchFamily="34" charset="0"/>
              </a:rPr>
              <a:t>数据采集</a:t>
            </a:r>
            <a:r>
              <a:rPr lang="zh-CN" altLang="en-US" sz="1600" kern="0" dirty="0">
                <a:solidFill>
                  <a:srgbClr val="3C3C3C"/>
                </a:solidFill>
                <a:latin typeface="+mn-ea"/>
                <a:sym typeface="Arial" panose="020B0604020202020204" pitchFamily="34" charset="0"/>
              </a:rPr>
              <a:t>完成后，进入数据申报，点击“生成申报数据”按钮，系统弹窗提示，直接</a:t>
            </a:r>
            <a:r>
              <a:rPr lang="zh-CN" altLang="en-US" sz="1600" kern="0">
                <a:solidFill>
                  <a:srgbClr val="3C3C3C"/>
                </a:solidFill>
                <a:latin typeface="+mn-ea"/>
                <a:sym typeface="Arial" panose="020B0604020202020204" pitchFamily="34" charset="0"/>
              </a:rPr>
              <a:t>点击“确认”</a:t>
            </a:r>
            <a:r>
              <a:rPr lang="zh-CN" altLang="en-US" sz="1600" kern="0" dirty="0">
                <a:solidFill>
                  <a:srgbClr val="3C3C3C"/>
                </a:solidFill>
                <a:latin typeface="+mn-ea"/>
                <a:sym typeface="Arial" panose="020B0604020202020204" pitchFamily="34" charset="0"/>
              </a:rPr>
              <a:t>按钮，可生成申报</a:t>
            </a:r>
            <a:r>
              <a:rPr lang="zh-CN" altLang="en-US" sz="1600" kern="0">
                <a:solidFill>
                  <a:srgbClr val="3C3C3C"/>
                </a:solidFill>
                <a:latin typeface="+mn-ea"/>
                <a:sym typeface="Arial" panose="020B0604020202020204" pitchFamily="34" charset="0"/>
              </a:rPr>
              <a:t>数据。</a:t>
            </a:r>
            <a:endParaRPr lang="en-US" altLang="zh-CN" sz="1600" kern="0" dirty="0">
              <a:solidFill>
                <a:srgbClr val="3C3C3C"/>
              </a:solidFill>
              <a:latin typeface="+mn-ea"/>
              <a:sym typeface="Arial" panose="020B0604020202020204" pitchFamily="34" charset="0"/>
            </a:endParaRPr>
          </a:p>
        </p:txBody>
      </p:sp>
      <p:pic>
        <p:nvPicPr>
          <p:cNvPr id="4" name="图片 3"/>
          <p:cNvPicPr>
            <a:picLocks noChangeAspect="1"/>
          </p:cNvPicPr>
          <p:nvPr/>
        </p:nvPicPr>
        <p:blipFill>
          <a:blip r:embed="rId1"/>
          <a:stretch>
            <a:fillRect/>
          </a:stretch>
        </p:blipFill>
        <p:spPr>
          <a:xfrm>
            <a:off x="398849" y="1992086"/>
            <a:ext cx="11314181" cy="4680858"/>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备案业务数据申报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数据申报</a:t>
            </a:r>
            <a:endParaRPr lang="zh-CN" altLang="en-US" sz="2000" b="1" dirty="0">
              <a:solidFill>
                <a:srgbClr val="143C78"/>
              </a:solidFill>
              <a:latin typeface="+mn-ea"/>
            </a:endParaRPr>
          </a:p>
        </p:txBody>
      </p:sp>
      <p:sp>
        <p:nvSpPr>
          <p:cNvPr id="9" name="文本框 43"/>
          <p:cNvSpPr txBox="1"/>
          <p:nvPr/>
        </p:nvSpPr>
        <p:spPr>
          <a:xfrm>
            <a:off x="1821747" y="980619"/>
            <a:ext cx="9721733" cy="787908"/>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数据申报（以备案变更为例）</a:t>
            </a:r>
            <a:endParaRPr lang="en-US" altLang="zh-CN" sz="1600" dirty="0">
              <a:solidFill>
                <a:srgbClr val="FA6E00"/>
              </a:solidFill>
              <a:latin typeface="+mn-ea"/>
              <a:sym typeface="Arial" panose="020B0604020202020204" pitchFamily="34" charset="0"/>
            </a:endParaRPr>
          </a:p>
          <a:p>
            <a:pPr>
              <a:spcBef>
                <a:spcPct val="20000"/>
              </a:spcBef>
            </a:pPr>
            <a:r>
              <a:rPr lang="zh-CN" altLang="en-US" sz="1600" kern="0" dirty="0">
                <a:solidFill>
                  <a:srgbClr val="3C3C3C"/>
                </a:solidFill>
                <a:latin typeface="+mn-ea"/>
                <a:sym typeface="Arial" panose="020B0604020202020204" pitchFamily="34" charset="0"/>
              </a:rPr>
              <a:t>数据生成后，勾选数据，点击“正式申报”</a:t>
            </a:r>
            <a:r>
              <a:rPr lang="zh-CN" altLang="en-US" sz="1600" kern="0">
                <a:solidFill>
                  <a:srgbClr val="3C3C3C"/>
                </a:solidFill>
                <a:latin typeface="+mn-ea"/>
                <a:sym typeface="Arial" panose="020B0604020202020204" pitchFamily="34" charset="0"/>
              </a:rPr>
              <a:t>按钮，数据</a:t>
            </a:r>
            <a:r>
              <a:rPr lang="zh-CN" altLang="en-US" sz="1600" kern="0" dirty="0">
                <a:solidFill>
                  <a:srgbClr val="3C3C3C"/>
                </a:solidFill>
                <a:latin typeface="+mn-ea"/>
                <a:sym typeface="Arial" panose="020B0604020202020204" pitchFamily="34" charset="0"/>
              </a:rPr>
              <a:t>转为正式</a:t>
            </a:r>
            <a:r>
              <a:rPr lang="zh-CN" altLang="en-US" sz="1600" kern="0">
                <a:solidFill>
                  <a:srgbClr val="3C3C3C"/>
                </a:solidFill>
                <a:latin typeface="+mn-ea"/>
                <a:sym typeface="Arial" panose="020B0604020202020204" pitchFamily="34" charset="0"/>
              </a:rPr>
              <a:t>申报，申报状态变成“已申报”</a:t>
            </a:r>
            <a:r>
              <a:rPr lang="zh-CN" altLang="en-US" sz="1600" kern="0" dirty="0">
                <a:solidFill>
                  <a:srgbClr val="3C3C3C"/>
                </a:solidFill>
                <a:latin typeface="+mn-ea"/>
                <a:sym typeface="Arial" panose="020B0604020202020204" pitchFamily="34" charset="0"/>
              </a:rPr>
              <a:t>，需等待税局进行</a:t>
            </a:r>
            <a:r>
              <a:rPr lang="zh-CN" altLang="en-US" sz="1600" kern="0">
                <a:solidFill>
                  <a:srgbClr val="3C3C3C"/>
                </a:solidFill>
                <a:latin typeface="+mn-ea"/>
                <a:sym typeface="Arial" panose="020B0604020202020204" pitchFamily="34" charset="0"/>
              </a:rPr>
              <a:t>审核。</a:t>
            </a: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4" name="图片 3"/>
          <p:cNvPicPr>
            <a:picLocks noChangeAspect="1"/>
          </p:cNvPicPr>
          <p:nvPr/>
        </p:nvPicPr>
        <p:blipFill>
          <a:blip r:embed="rId1"/>
          <a:stretch>
            <a:fillRect/>
          </a:stretch>
        </p:blipFill>
        <p:spPr>
          <a:xfrm>
            <a:off x="405581" y="1981199"/>
            <a:ext cx="11481390" cy="4732428"/>
          </a:xfrm>
          <a:prstGeom prst="rect">
            <a:avLst/>
          </a:prstGeom>
        </p:spPr>
      </p:pic>
      <p:pic>
        <p:nvPicPr>
          <p:cNvPr id="10" name="图片 9"/>
          <p:cNvPicPr>
            <a:picLocks noChangeAspect="1"/>
          </p:cNvPicPr>
          <p:nvPr/>
        </p:nvPicPr>
        <p:blipFill>
          <a:blip r:embed="rId2"/>
          <a:stretch>
            <a:fillRect/>
          </a:stretch>
        </p:blipFill>
        <p:spPr>
          <a:xfrm>
            <a:off x="2918877" y="2177092"/>
            <a:ext cx="4799977" cy="456038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备案业务数据打印</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报表打印</a:t>
            </a:r>
            <a:endParaRPr lang="zh-CN" altLang="en-US" sz="2000" b="1" dirty="0">
              <a:solidFill>
                <a:srgbClr val="143C78"/>
              </a:solidFill>
              <a:latin typeface="+mn-ea"/>
            </a:endParaRPr>
          </a:p>
        </p:txBody>
      </p:sp>
      <p:sp>
        <p:nvSpPr>
          <p:cNvPr id="9" name="文本框 43"/>
          <p:cNvSpPr txBox="1"/>
          <p:nvPr/>
        </p:nvSpPr>
        <p:spPr>
          <a:xfrm>
            <a:off x="1923008" y="996186"/>
            <a:ext cx="9079609" cy="541687"/>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报表打印（以备案变更为例）</a:t>
            </a:r>
            <a:endParaRPr lang="en-US" altLang="zh-CN" sz="1600" dirty="0">
              <a:solidFill>
                <a:srgbClr val="FA6E00"/>
              </a:solidFill>
              <a:latin typeface="+mn-ea"/>
              <a:sym typeface="Arial" panose="020B0604020202020204" pitchFamily="34" charset="0"/>
            </a:endParaRPr>
          </a:p>
          <a:p>
            <a:pPr>
              <a:spcBef>
                <a:spcPct val="20000"/>
              </a:spcBef>
            </a:pPr>
            <a:r>
              <a:rPr lang="zh-CN" altLang="en-US" sz="1600" kern="0">
                <a:solidFill>
                  <a:srgbClr val="3C3C3C"/>
                </a:solidFill>
                <a:latin typeface="+mn-ea"/>
                <a:sym typeface="Arial" panose="020B0604020202020204" pitchFamily="34" charset="0"/>
              </a:rPr>
              <a:t>点击“打印报表下载”</a:t>
            </a:r>
            <a:r>
              <a:rPr lang="zh-CN" altLang="en-US" sz="1600" kern="0" dirty="0">
                <a:solidFill>
                  <a:srgbClr val="3C3C3C"/>
                </a:solidFill>
                <a:latin typeface="+mn-ea"/>
                <a:sym typeface="Arial" panose="020B0604020202020204" pitchFamily="34" charset="0"/>
              </a:rPr>
              <a:t>按钮 ，将报表保存至本地电脑后，进行表单</a:t>
            </a:r>
            <a:r>
              <a:rPr lang="zh-CN" altLang="en-US" sz="1600" kern="0">
                <a:solidFill>
                  <a:srgbClr val="3C3C3C"/>
                </a:solidFill>
                <a:latin typeface="+mn-ea"/>
                <a:sym typeface="Arial" panose="020B0604020202020204" pitchFamily="34" charset="0"/>
              </a:rPr>
              <a:t>打印。</a:t>
            </a:r>
            <a:endParaRPr lang="en-US" altLang="zh-CN" sz="1600" kern="0" dirty="0">
              <a:solidFill>
                <a:srgbClr val="3C3C3C"/>
              </a:solidFill>
              <a:latin typeface="+mn-ea"/>
              <a:sym typeface="Arial" panose="020B0604020202020204" pitchFamily="34" charset="0"/>
            </a:endParaRPr>
          </a:p>
        </p:txBody>
      </p:sp>
      <p:pic>
        <p:nvPicPr>
          <p:cNvPr id="4" name="图片 3"/>
          <p:cNvPicPr>
            <a:picLocks noChangeAspect="1"/>
          </p:cNvPicPr>
          <p:nvPr/>
        </p:nvPicPr>
        <p:blipFill>
          <a:blip r:embed="rId1"/>
          <a:stretch>
            <a:fillRect/>
          </a:stretch>
        </p:blipFill>
        <p:spPr>
          <a:xfrm>
            <a:off x="355305" y="1828801"/>
            <a:ext cx="11481390" cy="477882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3287721" cy="523220"/>
            <a:chOff x="453206" y="414380"/>
            <a:chExt cx="3287721" cy="523220"/>
          </a:xfrm>
        </p:grpSpPr>
        <p:sp>
          <p:nvSpPr>
            <p:cNvPr id="84" name="文本框 83"/>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备案业务数据查询</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1723549" cy="400110"/>
          </a:xfrm>
          <a:prstGeom prst="rect">
            <a:avLst/>
          </a:prstGeom>
        </p:spPr>
        <p:txBody>
          <a:bodyPr wrap="none">
            <a:spAutoFit/>
          </a:bodyPr>
          <a:lstStyle/>
          <a:p>
            <a:r>
              <a:rPr lang="zh-CN" altLang="en-US" sz="2000" dirty="0"/>
              <a:t>申报结果查询</a:t>
            </a:r>
            <a:endParaRPr lang="zh-CN" altLang="en-US" sz="2000" b="1" dirty="0">
              <a:solidFill>
                <a:srgbClr val="143C78"/>
              </a:solidFill>
              <a:latin typeface="+mn-ea"/>
            </a:endParaRPr>
          </a:p>
        </p:txBody>
      </p:sp>
      <p:sp>
        <p:nvSpPr>
          <p:cNvPr id="9" name="文本框 43"/>
          <p:cNvSpPr txBox="1"/>
          <p:nvPr/>
        </p:nvSpPr>
        <p:spPr>
          <a:xfrm>
            <a:off x="2388280" y="987658"/>
            <a:ext cx="9279031" cy="787908"/>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sz="1600" dirty="0">
                <a:solidFill>
                  <a:srgbClr val="FA6E00"/>
                </a:solidFill>
                <a:latin typeface="+mn-ea"/>
              </a:rPr>
              <a:t>申报结果查询</a:t>
            </a:r>
            <a:r>
              <a:rPr lang="zh-CN" altLang="en-US" sz="1600" dirty="0">
                <a:solidFill>
                  <a:srgbClr val="FA6E00"/>
                </a:solidFill>
                <a:latin typeface="+mn-ea"/>
                <a:sym typeface="Arial" panose="020B0604020202020204" pitchFamily="34" charset="0"/>
              </a:rPr>
              <a:t>（以备案变更为例）</a:t>
            </a:r>
            <a:endParaRPr lang="en-US" altLang="zh-CN" sz="1600" dirty="0">
              <a:solidFill>
                <a:srgbClr val="FA6E00"/>
              </a:solidFill>
              <a:latin typeface="+mn-ea"/>
              <a:sym typeface="Arial" panose="020B0604020202020204" pitchFamily="34" charset="0"/>
            </a:endParaRPr>
          </a:p>
          <a:p>
            <a:pPr lvl="0">
              <a:spcBef>
                <a:spcPct val="20000"/>
              </a:spcBef>
            </a:pPr>
            <a:r>
              <a:rPr lang="zh-CN" altLang="en-US" sz="1600" dirty="0">
                <a:solidFill>
                  <a:prstClr val="black"/>
                </a:solidFill>
                <a:latin typeface="阿里巴巴普惠体"/>
              </a:rPr>
              <a:t>资格备案</a:t>
            </a:r>
            <a:r>
              <a:rPr lang="en-US" altLang="zh-CN" sz="1600" dirty="0">
                <a:solidFill>
                  <a:prstClr val="black"/>
                </a:solidFill>
                <a:latin typeface="阿里巴巴普惠体"/>
              </a:rPr>
              <a:t>-</a:t>
            </a:r>
            <a:r>
              <a:rPr lang="zh-CN" altLang="en-US" sz="1600" dirty="0">
                <a:solidFill>
                  <a:prstClr val="black"/>
                </a:solidFill>
                <a:latin typeface="阿里巴巴普惠体"/>
              </a:rPr>
              <a:t>申报结果查询页面，查看数据正式申报后的审核</a:t>
            </a:r>
            <a:r>
              <a:rPr lang="zh-CN" altLang="en-US" sz="1600">
                <a:solidFill>
                  <a:prstClr val="black"/>
                </a:solidFill>
                <a:latin typeface="阿里巴巴普惠体"/>
              </a:rPr>
              <a:t>状态。审核</a:t>
            </a:r>
            <a:r>
              <a:rPr lang="zh-CN" altLang="en-US" sz="1600" dirty="0">
                <a:solidFill>
                  <a:prstClr val="black"/>
                </a:solidFill>
                <a:latin typeface="阿里巴巴普惠体"/>
              </a:rPr>
              <a:t>状态显示为“审核成功”即为审核</a:t>
            </a:r>
            <a:r>
              <a:rPr lang="zh-CN" altLang="en-US" sz="1600">
                <a:solidFill>
                  <a:prstClr val="black"/>
                </a:solidFill>
                <a:latin typeface="阿里巴巴普惠体"/>
              </a:rPr>
              <a:t>完成。税务</a:t>
            </a:r>
            <a:r>
              <a:rPr lang="zh-CN" altLang="en-US" sz="1600" dirty="0">
                <a:solidFill>
                  <a:prstClr val="black"/>
                </a:solidFill>
                <a:latin typeface="阿里巴巴普惠体"/>
              </a:rPr>
              <a:t>事项通知书可查看税局受理</a:t>
            </a:r>
            <a:r>
              <a:rPr lang="zh-CN" altLang="en-US" sz="1600">
                <a:solidFill>
                  <a:prstClr val="black"/>
                </a:solidFill>
                <a:latin typeface="阿里巴巴普惠体"/>
              </a:rPr>
              <a:t>结果。</a:t>
            </a: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52130" y="1882774"/>
            <a:ext cx="11487740" cy="477393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矩形 49"/>
          <p:cNvSpPr/>
          <p:nvPr/>
        </p:nvSpPr>
        <p:spPr>
          <a:xfrm>
            <a:off x="0" y="2844800"/>
            <a:ext cx="12192000" cy="2044700"/>
          </a:xfrm>
          <a:prstGeom prst="rect">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54" name="椭圆 53"/>
          <p:cNvSpPr/>
          <p:nvPr/>
        </p:nvSpPr>
        <p:spPr>
          <a:xfrm>
            <a:off x="2484036" y="3511090"/>
            <a:ext cx="788314" cy="788314"/>
          </a:xfrm>
          <a:prstGeom prst="ellipse">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zh-CN" altLang="en-US">
              <a:latin typeface="微软雅黑" panose="020B0503020204020204" pitchFamily="34" charset="-122"/>
              <a:ea typeface="微软雅黑" panose="020B0503020204020204" pitchFamily="34" charset="-122"/>
            </a:endParaRPr>
          </a:p>
        </p:txBody>
      </p:sp>
      <p:grpSp>
        <p:nvGrpSpPr>
          <p:cNvPr id="20" name="组合 19"/>
          <p:cNvGrpSpPr/>
          <p:nvPr/>
        </p:nvGrpSpPr>
        <p:grpSpPr>
          <a:xfrm>
            <a:off x="405581" y="357230"/>
            <a:ext cx="2569576" cy="523220"/>
            <a:chOff x="453206" y="414380"/>
            <a:chExt cx="2569576" cy="523220"/>
          </a:xfrm>
        </p:grpSpPr>
        <p:sp>
          <p:nvSpPr>
            <p:cNvPr id="21" name="文本框 20"/>
            <p:cNvSpPr txBox="1"/>
            <p:nvPr/>
          </p:nvSpPr>
          <p:spPr>
            <a:xfrm>
              <a:off x="683680" y="414380"/>
              <a:ext cx="2339102"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出口退税管理</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22" name="矩形 21"/>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2" name="TextBox 1"/>
          <p:cNvSpPr txBox="1"/>
          <p:nvPr/>
        </p:nvSpPr>
        <p:spPr>
          <a:xfrm>
            <a:off x="2625388" y="3660286"/>
            <a:ext cx="505610" cy="461665"/>
          </a:xfrm>
          <a:prstGeom prst="rect">
            <a:avLst/>
          </a:prstGeom>
          <a:noFill/>
        </p:spPr>
        <p:txBody>
          <a:bodyPr wrap="square" rtlCol="0">
            <a:spAutoFit/>
          </a:bodyPr>
          <a:lstStyle/>
          <a:p>
            <a:pPr algn="ctr"/>
            <a:r>
              <a:rPr lang="en-US" altLang="zh-CN" sz="2400" b="1" dirty="0">
                <a:solidFill>
                  <a:srgbClr val="FF9900"/>
                </a:solidFill>
                <a:latin typeface="Arial" panose="020B0604020202020204"/>
                <a:ea typeface="微软雅黑" panose="020B0503020204020204" pitchFamily="34" charset="-122"/>
              </a:rPr>
              <a:t>2</a:t>
            </a:r>
            <a:endParaRPr lang="zh-CN" altLang="en-US" sz="2400" b="1" dirty="0">
              <a:solidFill>
                <a:srgbClr val="FF9900"/>
              </a:solidFill>
              <a:latin typeface="Arial" panose="020B0604020202020204"/>
              <a:ea typeface="微软雅黑" panose="020B0503020204020204" pitchFamily="34" charset="-122"/>
            </a:endParaRPr>
          </a:p>
        </p:txBody>
      </p:sp>
      <p:sp>
        <p:nvSpPr>
          <p:cNvPr id="4" name="TextBox 3"/>
          <p:cNvSpPr txBox="1"/>
          <p:nvPr/>
        </p:nvSpPr>
        <p:spPr>
          <a:xfrm>
            <a:off x="3528554" y="3176150"/>
            <a:ext cx="5249732" cy="1043684"/>
          </a:xfrm>
          <a:prstGeom prst="rect">
            <a:avLst/>
          </a:prstGeom>
          <a:noFill/>
        </p:spPr>
        <p:txBody>
          <a:bodyPr wrap="square" rtlCol="0" anchor="ctr">
            <a:spAutoFit/>
          </a:bodyPr>
          <a:lstStyle/>
          <a:p>
            <a:pPr algn="ctr">
              <a:lnSpc>
                <a:spcPct val="200000"/>
              </a:lnSpc>
            </a:pPr>
            <a:r>
              <a:rPr lang="zh-CN" altLang="en-US" sz="3600" b="1" dirty="0">
                <a:solidFill>
                  <a:srgbClr val="FF9900"/>
                </a:solidFill>
                <a:latin typeface="Arial" panose="020B0604020202020204"/>
                <a:ea typeface="微软雅黑" panose="020B0503020204020204" pitchFamily="34" charset="-122"/>
              </a:rPr>
              <a:t>出口退（免）税申报</a:t>
            </a:r>
            <a:endParaRPr lang="zh-CN" altLang="en-US" sz="360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40"/>
          <p:cNvSpPr/>
          <p:nvPr/>
        </p:nvSpPr>
        <p:spPr>
          <a:xfrm>
            <a:off x="4946650" y="1674968"/>
            <a:ext cx="2298700" cy="2060264"/>
          </a:xfrm>
          <a:custGeom>
            <a:avLst/>
            <a:gdLst>
              <a:gd name="connsiteX0" fmla="*/ 0 w 2298700"/>
              <a:gd name="connsiteY0" fmla="*/ 1293498 h 2060264"/>
              <a:gd name="connsiteX1" fmla="*/ 30100 w 2298700"/>
              <a:gd name="connsiteY1" fmla="*/ 1293498 h 2060264"/>
              <a:gd name="connsiteX2" fmla="*/ 30100 w 2298700"/>
              <a:gd name="connsiteY2" fmla="*/ 2030164 h 2060264"/>
              <a:gd name="connsiteX3" fmla="*/ 2268600 w 2298700"/>
              <a:gd name="connsiteY3" fmla="*/ 2030164 h 2060264"/>
              <a:gd name="connsiteX4" fmla="*/ 2268600 w 2298700"/>
              <a:gd name="connsiteY4" fmla="*/ 1293498 h 2060264"/>
              <a:gd name="connsiteX5" fmla="*/ 2298700 w 2298700"/>
              <a:gd name="connsiteY5" fmla="*/ 1293498 h 2060264"/>
              <a:gd name="connsiteX6" fmla="*/ 2298700 w 2298700"/>
              <a:gd name="connsiteY6" fmla="*/ 2060264 h 2060264"/>
              <a:gd name="connsiteX7" fmla="*/ 0 w 2298700"/>
              <a:gd name="connsiteY7" fmla="*/ 2060264 h 2060264"/>
              <a:gd name="connsiteX8" fmla="*/ 0 w 2298700"/>
              <a:gd name="connsiteY8" fmla="*/ 0 h 2060264"/>
              <a:gd name="connsiteX9" fmla="*/ 2298700 w 2298700"/>
              <a:gd name="connsiteY9" fmla="*/ 0 h 2060264"/>
              <a:gd name="connsiteX10" fmla="*/ 2298700 w 2298700"/>
              <a:gd name="connsiteY10" fmla="*/ 498664 h 2060264"/>
              <a:gd name="connsiteX11" fmla="*/ 2268600 w 2298700"/>
              <a:gd name="connsiteY11" fmla="*/ 498664 h 2060264"/>
              <a:gd name="connsiteX12" fmla="*/ 2268600 w 2298700"/>
              <a:gd name="connsiteY12" fmla="*/ 30100 h 2060264"/>
              <a:gd name="connsiteX13" fmla="*/ 30100 w 2298700"/>
              <a:gd name="connsiteY13" fmla="*/ 30100 h 2060264"/>
              <a:gd name="connsiteX14" fmla="*/ 30100 w 2298700"/>
              <a:gd name="connsiteY14" fmla="*/ 498664 h 2060264"/>
              <a:gd name="connsiteX15" fmla="*/ 0 w 2298700"/>
              <a:gd name="connsiteY15" fmla="*/ 498664 h 206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8700" h="2060264">
                <a:moveTo>
                  <a:pt x="0" y="1293498"/>
                </a:moveTo>
                <a:lnTo>
                  <a:pt x="30100" y="1293498"/>
                </a:lnTo>
                <a:lnTo>
                  <a:pt x="30100" y="2030164"/>
                </a:lnTo>
                <a:lnTo>
                  <a:pt x="2268600" y="2030164"/>
                </a:lnTo>
                <a:lnTo>
                  <a:pt x="2268600" y="1293498"/>
                </a:lnTo>
                <a:lnTo>
                  <a:pt x="2298700" y="1293498"/>
                </a:lnTo>
                <a:lnTo>
                  <a:pt x="2298700" y="2060264"/>
                </a:lnTo>
                <a:lnTo>
                  <a:pt x="0" y="2060264"/>
                </a:lnTo>
                <a:close/>
                <a:moveTo>
                  <a:pt x="0" y="0"/>
                </a:moveTo>
                <a:lnTo>
                  <a:pt x="2298700" y="0"/>
                </a:lnTo>
                <a:lnTo>
                  <a:pt x="2298700" y="498664"/>
                </a:lnTo>
                <a:lnTo>
                  <a:pt x="2268600" y="498664"/>
                </a:lnTo>
                <a:lnTo>
                  <a:pt x="2268600" y="30100"/>
                </a:lnTo>
                <a:lnTo>
                  <a:pt x="30100" y="30100"/>
                </a:lnTo>
                <a:lnTo>
                  <a:pt x="30100" y="498664"/>
                </a:lnTo>
                <a:lnTo>
                  <a:pt x="0" y="498664"/>
                </a:lnTo>
                <a:close/>
              </a:path>
            </a:pathLst>
          </a:custGeom>
          <a:solidFill>
            <a:srgbClr val="F89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文本框 41"/>
          <p:cNvSpPr txBox="1"/>
          <p:nvPr/>
        </p:nvSpPr>
        <p:spPr>
          <a:xfrm>
            <a:off x="4397622" y="2054385"/>
            <a:ext cx="3396764" cy="1015663"/>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srgbClr val="44546A"/>
                </a:solidFill>
                <a:effectLst/>
                <a:uLnTx/>
                <a:uFillTx/>
                <a:latin typeface="微软雅黑" panose="020B0503020204020204" pitchFamily="34" charset="-122"/>
                <a:ea typeface="微软雅黑" panose="020B0503020204020204" pitchFamily="34" charset="-122"/>
                <a:sym typeface="inpin heiti" panose="00000500000000000000" pitchFamily="2" charset="-122"/>
              </a:rPr>
              <a:t>PART 01</a:t>
            </a:r>
            <a:endParaRPr kumimoji="0" lang="zh-CN" altLang="en-US" sz="6000" b="1" i="0" u="none" strike="noStrike" kern="1200" cap="none" spc="0" normalizeH="0" baseline="0" noProof="0" dirty="0">
              <a:ln>
                <a:noFill/>
              </a:ln>
              <a:solidFill>
                <a:srgbClr val="44546A"/>
              </a:solidFill>
              <a:effectLst/>
              <a:uLnTx/>
              <a:uFillTx/>
              <a:latin typeface="微软雅黑" panose="020B0503020204020204" pitchFamily="34" charset="-122"/>
              <a:ea typeface="微软雅黑" panose="020B0503020204020204" pitchFamily="34" charset="-122"/>
              <a:sym typeface="inpin heiti" panose="00000500000000000000" pitchFamily="2" charset="-122"/>
            </a:endParaRPr>
          </a:p>
        </p:txBody>
      </p:sp>
      <p:cxnSp>
        <p:nvCxnSpPr>
          <p:cNvPr id="43" name="直接连接符 42"/>
          <p:cNvCxnSpPr/>
          <p:nvPr/>
        </p:nvCxnSpPr>
        <p:spPr>
          <a:xfrm>
            <a:off x="5727700" y="3164232"/>
            <a:ext cx="736600" cy="0"/>
          </a:xfrm>
          <a:prstGeom prst="line">
            <a:avLst/>
          </a:prstGeom>
          <a:ln w="38100" cap="rnd">
            <a:solidFill>
              <a:srgbClr val="44546A"/>
            </a:solidFill>
            <a:round/>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2150269" y="4049936"/>
            <a:ext cx="8167398" cy="523220"/>
          </a:xfrm>
          <a:prstGeom prst="rect">
            <a:avLst/>
          </a:prstGeom>
          <a:noFill/>
        </p:spPr>
        <p:txBody>
          <a:bodyPr wrap="square" rtlCol="0">
            <a:spAutoFit/>
            <a:scene3d>
              <a:camera prst="orthographicFront"/>
              <a:lightRig rig="threePt" dir="t"/>
            </a:scene3d>
            <a:sp3d contourW="12700"/>
          </a:bodyPr>
          <a:lstStyle/>
          <a:p>
            <a:pPr algn="ctr">
              <a:defRPr/>
            </a:pPr>
            <a:r>
              <a:rPr lang="zh-CN" altLang="en-US" sz="2800" b="1" dirty="0">
                <a:solidFill>
                  <a:srgbClr val="F89E1C"/>
                </a:solidFill>
                <a:latin typeface="微软雅黑" panose="020B0503020204020204" pitchFamily="34" charset="-122"/>
                <a:ea typeface="微软雅黑" panose="020B0503020204020204" pitchFamily="34" charset="-122"/>
                <a:sym typeface="+mn-lt"/>
              </a:rPr>
              <a:t>系统升级调整变化</a:t>
            </a:r>
            <a:endParaRPr kumimoji="0" lang="zh-CN" altLang="en-US" sz="2800" b="1" i="0" u="none" strike="noStrike" kern="1200" cap="none" spc="0" normalizeH="0" baseline="0" noProof="0" dirty="0">
              <a:ln>
                <a:noFill/>
              </a:ln>
              <a:solidFill>
                <a:srgbClr val="F89E1C"/>
              </a:solidFill>
              <a:effectLst/>
              <a:uLnTx/>
              <a:uFillTx/>
              <a:latin typeface="微软雅黑" panose="020B0503020204020204" pitchFamily="34" charset="-122"/>
              <a:ea typeface="微软雅黑" panose="020B0503020204020204" pitchFamily="34" charset="-122"/>
              <a:sym typeface="inpin heiti" panose="00000500000000000000" pitchFamily="2" charset="-122"/>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610139"/>
            <a:ext cx="6811617" cy="5247861"/>
          </a:xfrm>
          <a:prstGeom prst="rect">
            <a:avLst/>
          </a:prstGeom>
          <a:blipFill>
            <a:blip r:embed="rId1" cstate="screen">
              <a:alphaModFix amt="58000"/>
              <a:extLst>
                <a:ext uri="{BEBA8EAE-BF5A-486C-A8C5-ECC9F3942E4B}">
                  <a14:imgProps xmlns:a14="http://schemas.microsoft.com/office/drawing/2010/main">
                    <a14:imgLayer r:embed="rId2">
                      <a14:imgEffect>
                        <a14:saturation sat="6000"/>
                      </a14:imgEffect>
                    </a14:imgLayer>
                  </a14:imgProps>
                </a:ext>
              </a:extLst>
            </a:blip>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84" name="矩形 83"/>
          <p:cNvSpPr/>
          <p:nvPr/>
        </p:nvSpPr>
        <p:spPr>
          <a:xfrm>
            <a:off x="2377937" y="3460060"/>
            <a:ext cx="9528313" cy="3140765"/>
          </a:xfrm>
          <a:prstGeom prst="rect">
            <a:avLst/>
          </a:prstGeom>
          <a:solidFill>
            <a:srgbClr val="4454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85" name="文本框 84"/>
          <p:cNvSpPr txBox="1"/>
          <p:nvPr/>
        </p:nvSpPr>
        <p:spPr>
          <a:xfrm>
            <a:off x="7261654" y="1990711"/>
            <a:ext cx="2031325" cy="646331"/>
          </a:xfrm>
          <a:prstGeom prst="rect">
            <a:avLst/>
          </a:prstGeom>
          <a:noFill/>
        </p:spPr>
        <p:txBody>
          <a:bodyPr wrap="none" rtlCol="0">
            <a:spAutoFit/>
          </a:bodyPr>
          <a:lstStyle/>
          <a:p>
            <a:r>
              <a:rPr kumimoji="1" lang="zh-CN" altLang="en-US" sz="3600" b="1">
                <a:solidFill>
                  <a:srgbClr val="F89E1C"/>
                </a:solidFill>
                <a:latin typeface="微软雅黑" panose="020B0503020204020204" pitchFamily="34" charset="-122"/>
                <a:ea typeface="微软雅黑" panose="020B0503020204020204" pitchFamily="34" charset="-122"/>
              </a:rPr>
              <a:t>免抵退税</a:t>
            </a:r>
            <a:endParaRPr kumimoji="1" lang="zh-CN" altLang="en-US" sz="3600" b="1" dirty="0">
              <a:solidFill>
                <a:srgbClr val="44546A"/>
              </a:solidFill>
              <a:latin typeface="微软雅黑" panose="020B0503020204020204" pitchFamily="34" charset="-122"/>
              <a:ea typeface="微软雅黑" panose="020B0503020204020204" pitchFamily="34" charset="-122"/>
            </a:endParaRPr>
          </a:p>
        </p:txBody>
      </p:sp>
      <p:sp>
        <p:nvSpPr>
          <p:cNvPr id="86" name="文本框 85"/>
          <p:cNvSpPr txBox="1"/>
          <p:nvPr/>
        </p:nvSpPr>
        <p:spPr>
          <a:xfrm>
            <a:off x="1766769" y="2596807"/>
            <a:ext cx="1069524" cy="2215991"/>
          </a:xfrm>
          <a:prstGeom prst="rect">
            <a:avLst/>
          </a:prstGeom>
          <a:noFill/>
        </p:spPr>
        <p:txBody>
          <a:bodyPr wrap="none" rtlCol="0">
            <a:spAutoFit/>
          </a:bodyPr>
          <a:lstStyle/>
          <a:p>
            <a:r>
              <a:rPr kumimoji="1" lang="en-US" altLang="zh-CN" sz="13800" dirty="0">
                <a:solidFill>
                  <a:schemeClr val="bg1"/>
                </a:solidFill>
                <a:latin typeface="Arial Black" panose="020B0A04020102020204"/>
              </a:rPr>
              <a:t>“</a:t>
            </a:r>
            <a:endParaRPr kumimoji="1" lang="zh-CN" altLang="en-US" sz="13800" dirty="0">
              <a:solidFill>
                <a:schemeClr val="bg1"/>
              </a:solidFill>
              <a:latin typeface="Arial Black" panose="020B0A04020102020204"/>
            </a:endParaRPr>
          </a:p>
        </p:txBody>
      </p:sp>
      <p:sp>
        <p:nvSpPr>
          <p:cNvPr id="87" name="文本框 86"/>
          <p:cNvSpPr txBox="1"/>
          <p:nvPr/>
        </p:nvSpPr>
        <p:spPr>
          <a:xfrm>
            <a:off x="3405306" y="3789056"/>
            <a:ext cx="3617847" cy="377411"/>
          </a:xfrm>
          <a:prstGeom prst="rect">
            <a:avLst/>
          </a:prstGeom>
          <a:noFill/>
        </p:spPr>
        <p:txBody>
          <a:bodyPr wrap="square" rtlCol="0">
            <a:spAutoFit/>
          </a:bodyPr>
          <a:lstStyle/>
          <a:p>
            <a:pPr>
              <a:lnSpc>
                <a:spcPct val="150000"/>
              </a:lnSpc>
            </a:pPr>
            <a:r>
              <a:rPr lang="zh-CN" altLang="en-US" sz="1400">
                <a:solidFill>
                  <a:schemeClr val="bg1"/>
                </a:solidFill>
                <a:latin typeface="微软雅黑" panose="020B0503020204020204" pitchFamily="34" charset="-122"/>
                <a:ea typeface="微软雅黑" panose="020B0503020204020204" pitchFamily="34" charset="-122"/>
              </a:rPr>
              <a:t>一般贸易业务</a:t>
            </a:r>
            <a:endParaRPr lang="en-GB" altLang="zh-CN" sz="1400" dirty="0">
              <a:solidFill>
                <a:schemeClr val="bg1"/>
              </a:solidFill>
              <a:latin typeface="微软雅黑" panose="020B0503020204020204" pitchFamily="34" charset="-122"/>
              <a:ea typeface="微软雅黑" panose="020B0503020204020204" pitchFamily="34" charset="-122"/>
            </a:endParaRPr>
          </a:p>
        </p:txBody>
      </p:sp>
      <p:sp>
        <p:nvSpPr>
          <p:cNvPr id="88" name="文本框 87"/>
          <p:cNvSpPr txBox="1"/>
          <p:nvPr/>
        </p:nvSpPr>
        <p:spPr>
          <a:xfrm>
            <a:off x="7866418" y="3789056"/>
            <a:ext cx="3617847" cy="377411"/>
          </a:xfrm>
          <a:prstGeom prst="rect">
            <a:avLst/>
          </a:prstGeom>
          <a:noFill/>
        </p:spPr>
        <p:txBody>
          <a:bodyPr wrap="square" rtlCol="0">
            <a:spAutoFit/>
          </a:bodyPr>
          <a:lstStyle/>
          <a:p>
            <a:pPr>
              <a:lnSpc>
                <a:spcPct val="150000"/>
              </a:lnSpc>
            </a:pPr>
            <a:r>
              <a:rPr lang="zh-CN" altLang="en-US" sz="1400">
                <a:solidFill>
                  <a:schemeClr val="bg1"/>
                </a:solidFill>
                <a:latin typeface="微软雅黑" panose="020B0503020204020204" pitchFamily="34" charset="-122"/>
                <a:ea typeface="微软雅黑" panose="020B0503020204020204" pitchFamily="34" charset="-122"/>
              </a:rPr>
              <a:t>其他相关业务</a:t>
            </a:r>
            <a:endParaRPr lang="en-GB" altLang="zh-CN" sz="1400" dirty="0">
              <a:solidFill>
                <a:schemeClr val="bg1"/>
              </a:solidFill>
              <a:latin typeface="微软雅黑" panose="020B0503020204020204" pitchFamily="34" charset="-122"/>
              <a:ea typeface="微软雅黑" panose="020B0503020204020204" pitchFamily="34" charset="-122"/>
            </a:endParaRPr>
          </a:p>
        </p:txBody>
      </p:sp>
      <p:sp>
        <p:nvSpPr>
          <p:cNvPr id="89" name="文本框 88"/>
          <p:cNvSpPr txBox="1"/>
          <p:nvPr/>
        </p:nvSpPr>
        <p:spPr>
          <a:xfrm>
            <a:off x="3405306" y="5107786"/>
            <a:ext cx="3617847" cy="377411"/>
          </a:xfrm>
          <a:prstGeom prst="rect">
            <a:avLst/>
          </a:prstGeom>
          <a:noFill/>
        </p:spPr>
        <p:txBody>
          <a:bodyPr wrap="square" rtlCol="0">
            <a:spAutoFit/>
          </a:bodyPr>
          <a:lstStyle/>
          <a:p>
            <a:pPr>
              <a:lnSpc>
                <a:spcPct val="150000"/>
              </a:lnSpc>
            </a:pPr>
            <a:r>
              <a:rPr lang="zh-CN" altLang="en-US" sz="1400">
                <a:solidFill>
                  <a:schemeClr val="bg1"/>
                </a:solidFill>
                <a:latin typeface="微软雅黑" panose="020B0503020204020204" pitchFamily="34" charset="-122"/>
                <a:ea typeface="微软雅黑" panose="020B0503020204020204" pitchFamily="34" charset="-122"/>
              </a:rPr>
              <a:t>跨境应税行为</a:t>
            </a:r>
            <a:endParaRPr lang="en-GB" altLang="zh-CN" sz="1400" dirty="0">
              <a:solidFill>
                <a:schemeClr val="bg1"/>
              </a:solidFill>
              <a:latin typeface="微软雅黑" panose="020B0503020204020204" pitchFamily="34" charset="-122"/>
              <a:ea typeface="微软雅黑" panose="020B0503020204020204" pitchFamily="34" charset="-122"/>
            </a:endParaRPr>
          </a:p>
        </p:txBody>
      </p:sp>
      <p:sp>
        <p:nvSpPr>
          <p:cNvPr id="128" name="文本框 127"/>
          <p:cNvSpPr txBox="1"/>
          <p:nvPr/>
        </p:nvSpPr>
        <p:spPr>
          <a:xfrm>
            <a:off x="2802991" y="3754909"/>
            <a:ext cx="665567" cy="830997"/>
          </a:xfrm>
          <a:prstGeom prst="rect">
            <a:avLst/>
          </a:prstGeom>
          <a:noFill/>
        </p:spPr>
        <p:txBody>
          <a:bodyPr wrap="none" rtlCol="0">
            <a:spAutoFit/>
          </a:bodyPr>
          <a:lstStyle/>
          <a:p>
            <a:r>
              <a:rPr kumimoji="1" lang="en-US" altLang="zh-CN" sz="4800" dirty="0">
                <a:solidFill>
                  <a:srgbClr val="F89E1C"/>
                </a:solidFill>
                <a:latin typeface="微软雅黑" panose="020B0503020204020204" pitchFamily="34" charset="-122"/>
                <a:ea typeface="微软雅黑" panose="020B0503020204020204" pitchFamily="34" charset="-122"/>
              </a:rPr>
              <a:t>1</a:t>
            </a:r>
            <a:r>
              <a:rPr kumimoji="1" lang="en-US" altLang="zh-CN" sz="2000" dirty="0">
                <a:solidFill>
                  <a:srgbClr val="F89E1C"/>
                </a:solidFill>
                <a:latin typeface="微软雅黑" panose="020B0503020204020204" pitchFamily="34" charset="-122"/>
                <a:ea typeface="微软雅黑" panose="020B0503020204020204" pitchFamily="34" charset="-122"/>
              </a:rPr>
              <a:t>/</a:t>
            </a:r>
            <a:endParaRPr kumimoji="1" lang="zh-CN" altLang="en-US" sz="4800" dirty="0">
              <a:solidFill>
                <a:srgbClr val="F89E1C"/>
              </a:solidFill>
              <a:latin typeface="微软雅黑" panose="020B0503020204020204" pitchFamily="34" charset="-122"/>
              <a:ea typeface="微软雅黑" panose="020B0503020204020204" pitchFamily="34" charset="-122"/>
            </a:endParaRPr>
          </a:p>
        </p:txBody>
      </p:sp>
      <p:sp>
        <p:nvSpPr>
          <p:cNvPr id="129" name="文本框 128"/>
          <p:cNvSpPr txBox="1"/>
          <p:nvPr/>
        </p:nvSpPr>
        <p:spPr>
          <a:xfrm>
            <a:off x="2802990" y="4957129"/>
            <a:ext cx="665567" cy="830997"/>
          </a:xfrm>
          <a:prstGeom prst="rect">
            <a:avLst/>
          </a:prstGeom>
          <a:noFill/>
        </p:spPr>
        <p:txBody>
          <a:bodyPr wrap="none" rtlCol="0">
            <a:spAutoFit/>
          </a:bodyPr>
          <a:lstStyle/>
          <a:p>
            <a:r>
              <a:rPr kumimoji="1" lang="en-US" altLang="zh-CN" sz="4800">
                <a:solidFill>
                  <a:srgbClr val="F89E1C"/>
                </a:solidFill>
                <a:latin typeface="微软雅黑" panose="020B0503020204020204" pitchFamily="34" charset="-122"/>
                <a:ea typeface="微软雅黑" panose="020B0503020204020204" pitchFamily="34" charset="-122"/>
              </a:rPr>
              <a:t>2</a:t>
            </a:r>
            <a:r>
              <a:rPr kumimoji="1" lang="en-US" altLang="zh-CN" sz="2000">
                <a:solidFill>
                  <a:srgbClr val="F89E1C"/>
                </a:solidFill>
                <a:latin typeface="微软雅黑" panose="020B0503020204020204" pitchFamily="34" charset="-122"/>
                <a:ea typeface="微软雅黑" panose="020B0503020204020204" pitchFamily="34" charset="-122"/>
              </a:rPr>
              <a:t>/</a:t>
            </a:r>
            <a:endParaRPr kumimoji="1" lang="zh-CN" altLang="en-US" sz="4800">
              <a:solidFill>
                <a:srgbClr val="F89E1C"/>
              </a:solidFill>
              <a:latin typeface="微软雅黑" panose="020B0503020204020204" pitchFamily="34" charset="-122"/>
              <a:ea typeface="微软雅黑" panose="020B0503020204020204" pitchFamily="34" charset="-122"/>
            </a:endParaRPr>
          </a:p>
        </p:txBody>
      </p:sp>
      <p:sp>
        <p:nvSpPr>
          <p:cNvPr id="130" name="文本框 129"/>
          <p:cNvSpPr txBox="1"/>
          <p:nvPr/>
        </p:nvSpPr>
        <p:spPr>
          <a:xfrm>
            <a:off x="7261655" y="3754909"/>
            <a:ext cx="665567" cy="830997"/>
          </a:xfrm>
          <a:prstGeom prst="rect">
            <a:avLst/>
          </a:prstGeom>
          <a:noFill/>
        </p:spPr>
        <p:txBody>
          <a:bodyPr wrap="none" rtlCol="0">
            <a:spAutoFit/>
          </a:bodyPr>
          <a:lstStyle/>
          <a:p>
            <a:r>
              <a:rPr kumimoji="1" lang="en-US" altLang="zh-CN" sz="4800" dirty="0">
                <a:solidFill>
                  <a:srgbClr val="F89E1C"/>
                </a:solidFill>
                <a:latin typeface="微软雅黑" panose="020B0503020204020204" pitchFamily="34" charset="-122"/>
                <a:ea typeface="微软雅黑" panose="020B0503020204020204" pitchFamily="34" charset="-122"/>
              </a:rPr>
              <a:t>3</a:t>
            </a:r>
            <a:r>
              <a:rPr kumimoji="1" lang="en-US" altLang="zh-CN" sz="2000" dirty="0">
                <a:solidFill>
                  <a:srgbClr val="F89E1C"/>
                </a:solidFill>
                <a:latin typeface="微软雅黑" panose="020B0503020204020204" pitchFamily="34" charset="-122"/>
                <a:ea typeface="微软雅黑" panose="020B0503020204020204" pitchFamily="34" charset="-122"/>
              </a:rPr>
              <a:t>/</a:t>
            </a:r>
            <a:endParaRPr kumimoji="1" lang="zh-CN" altLang="en-US" sz="4800" dirty="0">
              <a:solidFill>
                <a:srgbClr val="F89E1C"/>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405581" y="357230"/>
            <a:ext cx="5240179" cy="523220"/>
            <a:chOff x="453206" y="414380"/>
            <a:chExt cx="5240179" cy="523220"/>
          </a:xfrm>
        </p:grpSpPr>
        <p:sp>
          <p:nvSpPr>
            <p:cNvPr id="19" name="文本框 18"/>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5" name="矩形标注 4"/>
          <p:cNvSpPr/>
          <p:nvPr/>
        </p:nvSpPr>
        <p:spPr>
          <a:xfrm>
            <a:off x="9153778" y="1997858"/>
            <a:ext cx="2609677" cy="4023431"/>
          </a:xfrm>
          <a:prstGeom prst="wedgeRectCallout">
            <a:avLst>
              <a:gd name="adj1" fmla="val -72333"/>
              <a:gd name="adj2" fmla="val 19715"/>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zh-CN" altLang="en-US" sz="2400"/>
          </a:p>
        </p:txBody>
      </p:sp>
      <p:sp>
        <p:nvSpPr>
          <p:cNvPr id="6" name="TextBox 105"/>
          <p:cNvSpPr txBox="1"/>
          <p:nvPr/>
        </p:nvSpPr>
        <p:spPr>
          <a:xfrm>
            <a:off x="9385561" y="2181860"/>
            <a:ext cx="2208245" cy="1938976"/>
          </a:xfrm>
          <a:prstGeom prst="rect">
            <a:avLst/>
          </a:prstGeom>
          <a:noFill/>
        </p:spPr>
        <p:txBody>
          <a:bodyPr wrap="square" lIns="91423" tIns="45712" rIns="91423" bIns="45712" rtlCol="0">
            <a:spAutoFit/>
          </a:bodyPr>
          <a:lstStyle/>
          <a:p>
            <a:pPr algn="just">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在“我要办税”下“出口退税管理”功能模块内，</a:t>
            </a:r>
            <a:r>
              <a:rPr lang="zh-CN" altLang="en-US" sz="1600" b="1">
                <a:solidFill>
                  <a:schemeClr val="bg1"/>
                </a:solidFill>
                <a:latin typeface="微软雅黑" panose="020B0503020204020204" pitchFamily="34" charset="-122"/>
                <a:ea typeface="微软雅黑" panose="020B0503020204020204" pitchFamily="34" charset="-122"/>
              </a:rPr>
              <a:t>可以办理出口</a:t>
            </a:r>
            <a:r>
              <a:rPr lang="zh-CN" altLang="en-US" sz="1600" b="1" dirty="0">
                <a:solidFill>
                  <a:schemeClr val="bg1"/>
                </a:solidFill>
                <a:latin typeface="微软雅黑" panose="020B0503020204020204" pitchFamily="34" charset="-122"/>
                <a:ea typeface="微软雅黑" panose="020B0503020204020204" pitchFamily="34" charset="-122"/>
              </a:rPr>
              <a:t>退（免）</a:t>
            </a:r>
            <a:r>
              <a:rPr lang="zh-CN" altLang="en-US" sz="1600" b="1">
                <a:solidFill>
                  <a:schemeClr val="bg1"/>
                </a:solidFill>
                <a:latin typeface="微软雅黑" panose="020B0503020204020204" pitchFamily="34" charset="-122"/>
                <a:ea typeface="微软雅黑" panose="020B0503020204020204" pitchFamily="34" charset="-122"/>
              </a:rPr>
              <a:t>税申报业务</a:t>
            </a:r>
            <a:r>
              <a:rPr lang="zh-CN" altLang="en-US" sz="1600" b="1" dirty="0">
                <a:solidFill>
                  <a:schemeClr val="bg1"/>
                </a:solidFill>
                <a:latin typeface="微软雅黑" panose="020B0503020204020204" pitchFamily="34" charset="-122"/>
                <a:ea typeface="微软雅黑" panose="020B0503020204020204" pitchFamily="34" charset="-122"/>
              </a:rPr>
              <a:t>功能。</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1"/>
          <a:stretch>
            <a:fillRect/>
          </a:stretch>
        </p:blipFill>
        <p:spPr>
          <a:xfrm>
            <a:off x="363341" y="1404131"/>
            <a:ext cx="8149288" cy="4877051"/>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5" name="矩形标注 4"/>
          <p:cNvSpPr/>
          <p:nvPr/>
        </p:nvSpPr>
        <p:spPr>
          <a:xfrm>
            <a:off x="9153778" y="1997858"/>
            <a:ext cx="2609677" cy="4023431"/>
          </a:xfrm>
          <a:prstGeom prst="wedgeRectCallout">
            <a:avLst>
              <a:gd name="adj1" fmla="val -72333"/>
              <a:gd name="adj2" fmla="val 19715"/>
            </a:avLst>
          </a:prstGeom>
          <a:solidFill>
            <a:srgbClr val="44546A"/>
          </a:solidFill>
          <a:ln>
            <a:noFill/>
          </a:ln>
        </p:spPr>
        <p:style>
          <a:lnRef idx="2">
            <a:schemeClr val="accent1">
              <a:shade val="50000"/>
            </a:schemeClr>
          </a:lnRef>
          <a:fillRef idx="1">
            <a:schemeClr val="accent1"/>
          </a:fillRef>
          <a:effectRef idx="0">
            <a:schemeClr val="accent1"/>
          </a:effectRef>
          <a:fontRef idx="minor">
            <a:schemeClr val="lt1"/>
          </a:fontRef>
        </p:style>
        <p:txBody>
          <a:bodyPr lIns="91423" tIns="45712" rIns="91423" bIns="45712" rtlCol="0" anchor="ctr"/>
          <a:lstStyle/>
          <a:p>
            <a:pPr algn="ctr"/>
            <a:endParaRPr lang="zh-CN" altLang="en-US" sz="2400"/>
          </a:p>
        </p:txBody>
      </p:sp>
      <p:sp>
        <p:nvSpPr>
          <p:cNvPr id="6" name="TextBox 105"/>
          <p:cNvSpPr txBox="1"/>
          <p:nvPr/>
        </p:nvSpPr>
        <p:spPr>
          <a:xfrm>
            <a:off x="9385561" y="2181860"/>
            <a:ext cx="2208245" cy="1938976"/>
          </a:xfrm>
          <a:prstGeom prst="rect">
            <a:avLst/>
          </a:prstGeom>
          <a:noFill/>
        </p:spPr>
        <p:txBody>
          <a:bodyPr wrap="square" lIns="91423" tIns="45712" rIns="91423" bIns="45712" rtlCol="0">
            <a:spAutoFit/>
          </a:bodyPr>
          <a:lstStyle/>
          <a:p>
            <a:pPr algn="just">
              <a:lnSpc>
                <a:spcPct val="150000"/>
              </a:lnSpc>
            </a:pPr>
            <a:r>
              <a:rPr lang="zh-CN" altLang="en-US" sz="1600" b="1" dirty="0">
                <a:solidFill>
                  <a:schemeClr val="bg1"/>
                </a:solidFill>
                <a:latin typeface="微软雅黑" panose="020B0503020204020204" pitchFamily="34" charset="-122"/>
                <a:ea typeface="微软雅黑" panose="020B0503020204020204" pitchFamily="34" charset="-122"/>
              </a:rPr>
              <a:t>在“我要办税”下“出口退税管理”功能模块内，</a:t>
            </a:r>
            <a:r>
              <a:rPr lang="zh-CN" altLang="en-US" sz="1600" b="1">
                <a:solidFill>
                  <a:schemeClr val="bg1"/>
                </a:solidFill>
                <a:latin typeface="微软雅黑" panose="020B0503020204020204" pitchFamily="34" charset="-122"/>
                <a:ea typeface="微软雅黑" panose="020B0503020204020204" pitchFamily="34" charset="-122"/>
              </a:rPr>
              <a:t>可以办理出口</a:t>
            </a:r>
            <a:r>
              <a:rPr lang="zh-CN" altLang="en-US" sz="1600" b="1" dirty="0">
                <a:solidFill>
                  <a:schemeClr val="bg1"/>
                </a:solidFill>
                <a:latin typeface="微软雅黑" panose="020B0503020204020204" pitchFamily="34" charset="-122"/>
                <a:ea typeface="微软雅黑" panose="020B0503020204020204" pitchFamily="34" charset="-122"/>
              </a:rPr>
              <a:t>退（免）</a:t>
            </a:r>
            <a:r>
              <a:rPr lang="zh-CN" altLang="en-US" sz="1600" b="1">
                <a:solidFill>
                  <a:schemeClr val="bg1"/>
                </a:solidFill>
                <a:latin typeface="微软雅黑" panose="020B0503020204020204" pitchFamily="34" charset="-122"/>
                <a:ea typeface="微软雅黑" panose="020B0503020204020204" pitchFamily="34" charset="-122"/>
              </a:rPr>
              <a:t>税申报业务</a:t>
            </a:r>
            <a:r>
              <a:rPr lang="zh-CN" altLang="en-US" sz="1600" b="1" dirty="0">
                <a:solidFill>
                  <a:schemeClr val="bg1"/>
                </a:solidFill>
                <a:latin typeface="微软雅黑" panose="020B0503020204020204" pitchFamily="34" charset="-122"/>
                <a:ea typeface="微软雅黑" panose="020B0503020204020204" pitchFamily="34" charset="-122"/>
              </a:rPr>
              <a:t>功能。</a:t>
            </a:r>
            <a:endParaRPr lang="zh-CN" altLang="en-US" sz="1400" dirty="0">
              <a:solidFill>
                <a:schemeClr val="bg1"/>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1"/>
          <a:stretch>
            <a:fillRect/>
          </a:stretch>
        </p:blipFill>
        <p:spPr>
          <a:xfrm>
            <a:off x="405581" y="1307991"/>
            <a:ext cx="8161476" cy="534318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aphicFrame>
        <p:nvGraphicFramePr>
          <p:cNvPr id="5" name="表格 3"/>
          <p:cNvGraphicFramePr>
            <a:graphicFrameLocks noGrp="1"/>
          </p:cNvGraphicFramePr>
          <p:nvPr/>
        </p:nvGraphicFramePr>
        <p:xfrm>
          <a:off x="502773" y="1158820"/>
          <a:ext cx="10374493" cy="5513027"/>
        </p:xfrm>
        <a:graphic>
          <a:graphicData uri="http://schemas.openxmlformats.org/drawingml/2006/table">
            <a:tbl>
              <a:tblPr firstRow="1" bandRow="1">
                <a:tableStyleId>{5C22544A-7EE6-4342-B048-85BDC9FD1C3A}</a:tableStyleId>
              </a:tblPr>
              <a:tblGrid>
                <a:gridCol w="5560413"/>
                <a:gridCol w="4814080"/>
              </a:tblGrid>
              <a:tr h="336184">
                <a:tc>
                  <a:txBody>
                    <a:bodyPr/>
                    <a:lstStyle/>
                    <a:p>
                      <a:pPr algn="ctr" fontAlgn="ctr"/>
                      <a:r>
                        <a:rPr lang="zh-CN" altLang="en-US" sz="1800" b="0" i="0" u="none" strike="noStrike" dirty="0">
                          <a:solidFill>
                            <a:srgbClr val="000000"/>
                          </a:solidFill>
                          <a:effectLst/>
                          <a:latin typeface="+mn-ea"/>
                          <a:ea typeface="+mn-ea"/>
                        </a:rPr>
                        <a:t>原申报表</a:t>
                      </a:r>
                      <a:endParaRPr lang="zh-CN" altLang="en-US" sz="18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800" b="0" i="0" u="none" strike="noStrike" dirty="0">
                          <a:solidFill>
                            <a:srgbClr val="000000"/>
                          </a:solidFill>
                          <a:effectLst/>
                          <a:latin typeface="+mn-ea"/>
                          <a:ea typeface="+mn-ea"/>
                        </a:rPr>
                        <a:t>变动情况</a:t>
                      </a:r>
                      <a:endParaRPr lang="zh-CN" altLang="en-US" sz="1800" b="0" i="0" u="none" strike="noStrike" dirty="0">
                        <a:solidFill>
                          <a:srgbClr val="000000"/>
                        </a:solidFill>
                        <a:effectLst/>
                        <a:latin typeface="+mn-ea"/>
                        <a:ea typeface="+mn-ea"/>
                      </a:endParaRPr>
                    </a:p>
                  </a:txBody>
                  <a:tcPr marL="6350" marR="6350" marT="6350" marB="0" anchor="ctr"/>
                </a:tc>
              </a:tr>
              <a:tr h="650858">
                <a:tc>
                  <a:txBody>
                    <a:bodyPr/>
                    <a:lstStyle/>
                    <a:p>
                      <a:pPr algn="ctr" fontAlgn="ct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mn-ea"/>
                          <a:ea typeface="+mn-ea"/>
                        </a:rPr>
                        <a:t>生产企业出口货物免、抵、退税申报明细表</a:t>
                      </a:r>
                      <a:r>
                        <a:rPr lang="en-US" altLang="zh-CN" sz="1600" b="0" i="0" u="none" strike="noStrike" dirty="0">
                          <a:solidFill>
                            <a:srgbClr val="000000"/>
                          </a:solidFill>
                          <a:effectLst/>
                          <a:latin typeface="+mn-ea"/>
                          <a:ea typeface="+mn-ea"/>
                        </a:rPr>
                        <a:t>》</a:t>
                      </a:r>
                      <a:endParaRPr lang="zh-CN" altLang="en-US"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rgbClr val="000000"/>
                          </a:solidFill>
                          <a:effectLst/>
                          <a:latin typeface="+mn-ea"/>
                          <a:ea typeface="+mn-ea"/>
                        </a:rPr>
                        <a:t>项目变动、表名变动</a:t>
                      </a:r>
                      <a:endParaRPr lang="zh-CN" altLang="en-US" sz="1600" b="0" i="0" u="none" strike="noStrike" dirty="0">
                        <a:solidFill>
                          <a:srgbClr val="000000"/>
                        </a:solidFill>
                        <a:effectLst/>
                        <a:latin typeface="+mn-ea"/>
                        <a:ea typeface="+mn-ea"/>
                      </a:endParaRPr>
                    </a:p>
                  </a:txBody>
                  <a:tcPr marL="6350" marR="6350" marT="6350" marB="0" anchor="ctr"/>
                </a:tc>
              </a:tr>
              <a:tr h="509387">
                <a:tc>
                  <a:txBody>
                    <a:bodyPr/>
                    <a:lstStyle/>
                    <a:p>
                      <a:pPr algn="ctr" fontAlgn="ct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mn-ea"/>
                          <a:ea typeface="+mn-ea"/>
                        </a:rPr>
                        <a:t>出口货物离岸价差异原因说明表</a:t>
                      </a:r>
                      <a:r>
                        <a:rPr lang="en-US" altLang="zh-CN" sz="1600" b="0" i="0" u="none" strike="noStrike" dirty="0">
                          <a:solidFill>
                            <a:srgbClr val="000000"/>
                          </a:solidFill>
                          <a:effectLst/>
                          <a:latin typeface="+mn-ea"/>
                          <a:ea typeface="+mn-ea"/>
                        </a:rPr>
                        <a:t>》</a:t>
                      </a:r>
                      <a:endParaRPr lang="zh-CN" altLang="en-US"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rgbClr val="000000"/>
                          </a:solidFill>
                          <a:effectLst/>
                          <a:latin typeface="+mn-ea"/>
                          <a:ea typeface="+mn-ea"/>
                        </a:rPr>
                        <a:t>项目变动</a:t>
                      </a:r>
                      <a:endParaRPr lang="zh-CN" altLang="en-US" sz="1600" b="0" i="0" u="none" strike="noStrike" dirty="0">
                        <a:solidFill>
                          <a:srgbClr val="000000"/>
                        </a:solidFill>
                        <a:effectLst/>
                        <a:latin typeface="+mn-ea"/>
                        <a:ea typeface="+mn-ea"/>
                      </a:endParaRPr>
                    </a:p>
                  </a:txBody>
                  <a:tcPr marL="6350" marR="6350" marT="6350" marB="0" anchor="ctr"/>
                </a:tc>
              </a:tr>
              <a:tr h="663366">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黑体" panose="02010609060101010101" pitchFamily="49" charset="-122"/>
                          <a:ea typeface="黑体" panose="02010609060101010101" pitchFamily="49" charset="-122"/>
                        </a:rPr>
                        <a:t>海关出口商品代码、名称、退税率调整对应表</a:t>
                      </a:r>
                      <a:r>
                        <a:rPr lang="en-US" altLang="zh-CN" sz="1600" b="0" i="0" u="none" strike="noStrike" dirty="0">
                          <a:solidFill>
                            <a:srgbClr val="000000"/>
                          </a:solidFill>
                          <a:effectLst/>
                          <a:latin typeface="+mn-ea"/>
                          <a:ea typeface="+mn-ea"/>
                        </a:rPr>
                        <a:t>》</a:t>
                      </a:r>
                      <a:endParaRPr lang="zh-CN" altLang="en-US"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rgbClr val="000000"/>
                          </a:solidFill>
                          <a:effectLst/>
                          <a:latin typeface="+mn-ea"/>
                          <a:ea typeface="+mn-ea"/>
                        </a:rPr>
                        <a:t>项目变动</a:t>
                      </a:r>
                      <a:endParaRPr lang="zh-CN" altLang="en-US" sz="1600" b="0" i="0" u="none" strike="noStrike" dirty="0">
                        <a:solidFill>
                          <a:srgbClr val="000000"/>
                        </a:solidFill>
                        <a:effectLst/>
                        <a:latin typeface="+mn-ea"/>
                        <a:ea typeface="+mn-ea"/>
                      </a:endParaRPr>
                    </a:p>
                  </a:txBody>
                  <a:tcPr marL="6350" marR="6350" marT="6350" marB="0" anchor="ctr"/>
                </a:tc>
              </a:tr>
              <a:tr h="538126">
                <a:tc>
                  <a:txBody>
                    <a:bodyPr/>
                    <a:lstStyle/>
                    <a:p>
                      <a:pPr algn="ctr" fontAlgn="ct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黑体" panose="02010609060101010101" pitchFamily="49" charset="-122"/>
                          <a:ea typeface="黑体" panose="02010609060101010101" pitchFamily="49" charset="-122"/>
                        </a:rPr>
                        <a:t>出口货物收汇申报表</a:t>
                      </a:r>
                      <a:r>
                        <a:rPr lang="en-US" altLang="zh-CN" sz="1600" b="0" i="0" u="none" strike="noStrike" dirty="0">
                          <a:solidFill>
                            <a:srgbClr val="000000"/>
                          </a:solidFill>
                          <a:effectLst/>
                          <a:latin typeface="+mn-ea"/>
                          <a:ea typeface="+mn-ea"/>
                        </a:rPr>
                        <a:t>》</a:t>
                      </a:r>
                      <a:endParaRPr lang="en-US" altLang="zh-CN"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rgbClr val="000000"/>
                          </a:solidFill>
                          <a:effectLst/>
                          <a:latin typeface="+mn-ea"/>
                          <a:ea typeface="+mn-ea"/>
                        </a:rPr>
                        <a:t>项目变动</a:t>
                      </a:r>
                      <a:endParaRPr lang="zh-CN" altLang="en-US" sz="1600" b="0" i="0" u="none" strike="noStrike" dirty="0">
                        <a:solidFill>
                          <a:srgbClr val="000000"/>
                        </a:solidFill>
                        <a:effectLst/>
                        <a:latin typeface="+mn-ea"/>
                        <a:ea typeface="+mn-ea"/>
                      </a:endParaRPr>
                    </a:p>
                  </a:txBody>
                  <a:tcPr marL="6350" marR="6350" marT="6350" marB="0" anchor="ctr"/>
                </a:tc>
              </a:tr>
              <a:tr h="538126">
                <a:tc>
                  <a:txBody>
                    <a:bodyPr/>
                    <a:lstStyle/>
                    <a:p>
                      <a:pPr algn="ctr" fontAlgn="ct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黑体" panose="02010609060101010101" pitchFamily="49" charset="-122"/>
                          <a:ea typeface="黑体" panose="02010609060101010101" pitchFamily="49" charset="-122"/>
                        </a:rPr>
                        <a:t>出口货物不能收汇申报表</a:t>
                      </a:r>
                      <a:r>
                        <a:rPr lang="en-US" altLang="zh-CN" sz="1600" b="0" i="0" u="none" strike="noStrike" dirty="0">
                          <a:solidFill>
                            <a:srgbClr val="000000"/>
                          </a:solidFill>
                          <a:effectLst/>
                          <a:latin typeface="+mn-ea"/>
                          <a:ea typeface="+mn-ea"/>
                        </a:rPr>
                        <a:t>》</a:t>
                      </a:r>
                      <a:endParaRPr lang="en-US" altLang="zh-CN"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rgbClr val="000000"/>
                          </a:solidFill>
                          <a:effectLst/>
                          <a:latin typeface="+mn-ea"/>
                          <a:ea typeface="+mn-ea"/>
                        </a:rPr>
                        <a:t>项目变动</a:t>
                      </a:r>
                      <a:endParaRPr lang="zh-CN" altLang="en-US" sz="1600" b="0" i="0" u="none" strike="noStrike" dirty="0">
                        <a:solidFill>
                          <a:srgbClr val="000000"/>
                        </a:solidFill>
                        <a:effectLst/>
                        <a:latin typeface="+mn-ea"/>
                        <a:ea typeface="+mn-ea"/>
                      </a:endParaRPr>
                    </a:p>
                  </a:txBody>
                  <a:tcPr marL="6350" marR="6350" marT="6350" marB="0" anchor="ctr"/>
                </a:tc>
              </a:tr>
              <a:tr h="538126">
                <a:tc>
                  <a:txBody>
                    <a:bodyPr/>
                    <a:lstStyle/>
                    <a:p>
                      <a:pPr algn="ctr" fontAlgn="ct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mn-ea"/>
                          <a:ea typeface="+mn-ea"/>
                        </a:rPr>
                        <a:t>生产企业出口货物扣除国内免税原材料申请表</a:t>
                      </a:r>
                      <a:r>
                        <a:rPr lang="en-US" altLang="zh-CN" sz="1600" b="0" i="0" u="none" strike="noStrike" dirty="0">
                          <a:solidFill>
                            <a:srgbClr val="000000"/>
                          </a:solidFill>
                          <a:effectLst/>
                          <a:latin typeface="+mn-ea"/>
                          <a:ea typeface="+mn-ea"/>
                        </a:rPr>
                        <a:t>》</a:t>
                      </a:r>
                      <a:endParaRPr lang="zh-CN" altLang="en-US"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rgbClr val="000000"/>
                          </a:solidFill>
                          <a:effectLst/>
                          <a:latin typeface="+mn-ea"/>
                          <a:ea typeface="+mn-ea"/>
                        </a:rPr>
                        <a:t>删除</a:t>
                      </a:r>
                      <a:endParaRPr lang="zh-CN" altLang="en-US" sz="1600" b="0" i="0" u="none" strike="noStrike" dirty="0">
                        <a:solidFill>
                          <a:srgbClr val="000000"/>
                        </a:solidFill>
                        <a:effectLst/>
                        <a:latin typeface="+mn-ea"/>
                        <a:ea typeface="+mn-ea"/>
                      </a:endParaRPr>
                    </a:p>
                  </a:txBody>
                  <a:tcPr marL="6350" marR="6350" marT="6350" marB="0" anchor="ctr"/>
                </a:tc>
              </a:tr>
              <a:tr h="662602">
                <a:tc>
                  <a:txBody>
                    <a:bodyPr/>
                    <a:lstStyle/>
                    <a:p>
                      <a:pPr algn="ctr" fontAlgn="ct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mn-ea"/>
                          <a:ea typeface="+mn-ea"/>
                        </a:rPr>
                        <a:t>免抵退税申报汇总表</a:t>
                      </a:r>
                      <a:r>
                        <a:rPr lang="en-US" altLang="zh-CN" sz="1600" b="0" i="0" u="none" strike="noStrike" dirty="0">
                          <a:solidFill>
                            <a:srgbClr val="000000"/>
                          </a:solidFill>
                          <a:effectLst/>
                          <a:latin typeface="+mn-ea"/>
                          <a:ea typeface="+mn-ea"/>
                        </a:rPr>
                        <a:t>》</a:t>
                      </a:r>
                      <a:endParaRPr lang="en-US" altLang="zh-CN"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chemeClr val="tx1"/>
                          </a:solidFill>
                          <a:effectLst/>
                          <a:latin typeface="+mn-ea"/>
                          <a:ea typeface="+mn-ea"/>
                        </a:rPr>
                        <a:t>项目变动</a:t>
                      </a:r>
                      <a:endParaRPr lang="zh-CN" altLang="en-US" sz="1600" b="0" i="0" u="none" strike="noStrike" dirty="0">
                        <a:solidFill>
                          <a:schemeClr val="tx1"/>
                        </a:solidFill>
                        <a:effectLst/>
                        <a:latin typeface="+mn-ea"/>
                        <a:ea typeface="+mn-ea"/>
                      </a:endParaRPr>
                    </a:p>
                  </a:txBody>
                  <a:tcPr marL="6350" marR="6350" marT="6350" marB="0" anchor="ctr"/>
                </a:tc>
              </a:tr>
              <a:tr h="538126">
                <a:tc>
                  <a:txBody>
                    <a:bodyPr/>
                    <a:lstStyle/>
                    <a:p>
                      <a:pPr algn="ctr" fontAlgn="ct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mn-ea"/>
                          <a:ea typeface="+mn-ea"/>
                        </a:rPr>
                        <a:t>免抵退税申报汇总附表</a:t>
                      </a:r>
                      <a:r>
                        <a:rPr lang="en-US" altLang="zh-CN" sz="1600" b="0" i="0" u="none" strike="noStrike" dirty="0">
                          <a:solidFill>
                            <a:srgbClr val="000000"/>
                          </a:solidFill>
                          <a:effectLst/>
                          <a:latin typeface="+mn-ea"/>
                          <a:ea typeface="+mn-ea"/>
                        </a:rPr>
                        <a:t>》</a:t>
                      </a:r>
                      <a:endParaRPr lang="zh-CN" altLang="en-US"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rgbClr val="000000"/>
                          </a:solidFill>
                          <a:effectLst/>
                          <a:latin typeface="+mn-ea"/>
                          <a:ea typeface="+mn-ea"/>
                        </a:rPr>
                        <a:t>删除</a:t>
                      </a:r>
                      <a:endParaRPr lang="zh-CN" altLang="en-US" sz="1600" b="0" i="0" u="none" strike="noStrike" dirty="0">
                        <a:solidFill>
                          <a:srgbClr val="000000"/>
                        </a:solidFill>
                        <a:effectLst/>
                        <a:latin typeface="+mn-ea"/>
                        <a:ea typeface="+mn-ea"/>
                      </a:endParaRPr>
                    </a:p>
                  </a:txBody>
                  <a:tcPr marL="6350" marR="6350" marT="6350" marB="0" anchor="ctr"/>
                </a:tc>
              </a:tr>
              <a:tr h="538126">
                <a:tc>
                  <a:txBody>
                    <a:bodyPr/>
                    <a:lstStyle/>
                    <a:p>
                      <a:pPr algn="ctr" fontAlgn="ct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mn-ea"/>
                          <a:ea typeface="+mn-ea"/>
                        </a:rPr>
                        <a:t>免抵退税申报资料情况表</a:t>
                      </a:r>
                      <a:r>
                        <a:rPr lang="en-US" altLang="zh-CN" sz="1600" b="0" i="0" u="none" strike="noStrike" dirty="0">
                          <a:solidFill>
                            <a:srgbClr val="000000"/>
                          </a:solidFill>
                          <a:effectLst/>
                          <a:latin typeface="+mn-ea"/>
                          <a:ea typeface="+mn-ea"/>
                        </a:rPr>
                        <a:t>》</a:t>
                      </a:r>
                      <a:endParaRPr lang="zh-CN" altLang="en-US"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rgbClr val="000000"/>
                          </a:solidFill>
                          <a:effectLst/>
                          <a:latin typeface="+mn-ea"/>
                          <a:ea typeface="+mn-ea"/>
                        </a:rPr>
                        <a:t>删除</a:t>
                      </a:r>
                      <a:endParaRPr lang="zh-CN" altLang="en-US" sz="1600" b="0" i="0" u="none" strike="noStrike" dirty="0">
                        <a:solidFill>
                          <a:srgbClr val="000000"/>
                        </a:solidFill>
                        <a:effectLst/>
                        <a:latin typeface="+mn-ea"/>
                        <a:ea typeface="+mn-ea"/>
                      </a:endParaRPr>
                    </a:p>
                  </a:txBody>
                  <a:tcPr marL="6350" marR="6350" marT="6350" marB="0" anchor="ct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aphicFrame>
        <p:nvGraphicFramePr>
          <p:cNvPr id="5" name="表格 3"/>
          <p:cNvGraphicFramePr>
            <a:graphicFrameLocks noGrp="1"/>
          </p:cNvGraphicFramePr>
          <p:nvPr/>
        </p:nvGraphicFramePr>
        <p:xfrm>
          <a:off x="502773" y="1119487"/>
          <a:ext cx="10852164" cy="5526678"/>
        </p:xfrm>
        <a:graphic>
          <a:graphicData uri="http://schemas.openxmlformats.org/drawingml/2006/table">
            <a:tbl>
              <a:tblPr firstRow="1" bandRow="1">
                <a:tableStyleId>{5C22544A-7EE6-4342-B048-85BDC9FD1C3A}</a:tableStyleId>
              </a:tblPr>
              <a:tblGrid>
                <a:gridCol w="5816430"/>
                <a:gridCol w="5035734"/>
              </a:tblGrid>
              <a:tr h="334309">
                <a:tc>
                  <a:txBody>
                    <a:bodyPr/>
                    <a:lstStyle/>
                    <a:p>
                      <a:pPr algn="ctr" fontAlgn="ctr"/>
                      <a:r>
                        <a:rPr lang="zh-CN" altLang="en-US" sz="1800" b="0" i="0" u="none" strike="noStrike" dirty="0">
                          <a:solidFill>
                            <a:srgbClr val="000000"/>
                          </a:solidFill>
                          <a:effectLst/>
                          <a:latin typeface="+mn-ea"/>
                          <a:ea typeface="+mn-ea"/>
                        </a:rPr>
                        <a:t>原申报表</a:t>
                      </a:r>
                      <a:endParaRPr lang="zh-CN" altLang="en-US" sz="18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800" b="0" i="0" u="none" strike="noStrike" dirty="0">
                          <a:solidFill>
                            <a:srgbClr val="000000"/>
                          </a:solidFill>
                          <a:effectLst/>
                          <a:latin typeface="+mn-ea"/>
                          <a:ea typeface="+mn-ea"/>
                        </a:rPr>
                        <a:t>变动情况</a:t>
                      </a:r>
                      <a:endParaRPr lang="zh-CN" altLang="en-US" sz="1800" b="0" i="0" u="none" strike="noStrike" dirty="0">
                        <a:solidFill>
                          <a:srgbClr val="000000"/>
                        </a:solidFill>
                        <a:effectLst/>
                        <a:latin typeface="+mn-ea"/>
                        <a:ea typeface="+mn-ea"/>
                      </a:endParaRPr>
                    </a:p>
                  </a:txBody>
                  <a:tcPr marL="6350" marR="6350" marT="6350" marB="0" anchor="ctr"/>
                </a:tc>
              </a:tr>
              <a:tr h="647229">
                <a:tc>
                  <a:txBody>
                    <a:bodyPr/>
                    <a:lstStyle/>
                    <a:p>
                      <a:pPr algn="ctr" fontAlgn="ct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mn-ea"/>
                          <a:ea typeface="+mn-ea"/>
                        </a:rPr>
                        <a:t>增值税零税率应税服务（国际运输</a:t>
                      </a: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mn-ea"/>
                          <a:ea typeface="+mn-ea"/>
                        </a:rPr>
                        <a:t>港澳台运输）免抵退税申报明细表</a:t>
                      </a:r>
                      <a:r>
                        <a:rPr lang="en-US" altLang="zh-CN" sz="1600" b="0" i="0" u="none" strike="noStrike" dirty="0">
                          <a:solidFill>
                            <a:srgbClr val="000000"/>
                          </a:solidFill>
                          <a:effectLst/>
                          <a:latin typeface="+mn-ea"/>
                          <a:ea typeface="+mn-ea"/>
                        </a:rPr>
                        <a:t>》</a:t>
                      </a:r>
                      <a:endParaRPr lang="zh-CN" altLang="en-US"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rgbClr val="000000"/>
                          </a:solidFill>
                          <a:effectLst/>
                          <a:latin typeface="+mn-ea"/>
                          <a:ea typeface="+mn-ea"/>
                        </a:rPr>
                        <a:t>项目变动、表名变动</a:t>
                      </a:r>
                      <a:endParaRPr lang="zh-CN" altLang="en-US" sz="1600" b="0" i="0" u="none" strike="noStrike" dirty="0">
                        <a:solidFill>
                          <a:srgbClr val="000000"/>
                        </a:solidFill>
                        <a:effectLst/>
                        <a:latin typeface="+mn-ea"/>
                        <a:ea typeface="+mn-ea"/>
                      </a:endParaRPr>
                    </a:p>
                  </a:txBody>
                  <a:tcPr marL="6350" marR="6350" marT="6350" marB="0" anchor="ctr"/>
                </a:tc>
              </a:tr>
              <a:tr h="506547">
                <a:tc>
                  <a:txBody>
                    <a:bodyPr/>
                    <a:lstStyle/>
                    <a:p>
                      <a:pPr algn="ctr" fontAlgn="ct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mn-ea"/>
                          <a:ea typeface="+mn-ea"/>
                        </a:rPr>
                        <a:t>航空国际运输收入清算账单申报明细表</a:t>
                      </a:r>
                      <a:r>
                        <a:rPr lang="en-US" altLang="zh-CN" sz="1600" b="0" i="0" u="none" strike="noStrike" dirty="0">
                          <a:solidFill>
                            <a:srgbClr val="000000"/>
                          </a:solidFill>
                          <a:effectLst/>
                          <a:latin typeface="+mn-ea"/>
                          <a:ea typeface="+mn-ea"/>
                        </a:rPr>
                        <a:t>》</a:t>
                      </a:r>
                      <a:endParaRPr lang="zh-CN" altLang="en-US"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rgbClr val="000000"/>
                          </a:solidFill>
                          <a:effectLst/>
                          <a:latin typeface="+mn-ea"/>
                          <a:ea typeface="+mn-ea"/>
                        </a:rPr>
                        <a:t>无变动</a:t>
                      </a:r>
                      <a:endParaRPr lang="zh-CN" altLang="en-US" sz="1600" b="0" i="0" u="none" strike="noStrike" dirty="0">
                        <a:solidFill>
                          <a:srgbClr val="000000"/>
                        </a:solidFill>
                        <a:effectLst/>
                        <a:latin typeface="+mn-ea"/>
                        <a:ea typeface="+mn-ea"/>
                      </a:endParaRPr>
                    </a:p>
                  </a:txBody>
                  <a:tcPr marL="6350" marR="6350" marT="6350" marB="0" anchor="ctr"/>
                </a:tc>
              </a:tr>
              <a:tr h="659667">
                <a:tc>
                  <a:txBody>
                    <a:bodyPr/>
                    <a:lstStyle/>
                    <a:p>
                      <a:pPr marL="0" marR="0" indent="0" algn="ctr" defTabSz="914400" rtl="0" eaLnBrk="1" fontAlgn="ctr" latinLnBrk="0" hangingPunct="1">
                        <a:lnSpc>
                          <a:spcPct val="100000"/>
                        </a:lnSpc>
                        <a:spcBef>
                          <a:spcPts val="0"/>
                        </a:spcBef>
                        <a:spcAft>
                          <a:spcPts val="0"/>
                        </a:spcAft>
                        <a:buClrTx/>
                        <a:buSzTx/>
                        <a:buFontTx/>
                        <a:buNone/>
                        <a:defRPr/>
                      </a:pP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黑体" panose="02010609060101010101" pitchFamily="49" charset="-122"/>
                          <a:ea typeface="黑体" panose="02010609060101010101" pitchFamily="49" charset="-122"/>
                        </a:rPr>
                        <a:t>国际客运（含香港直通车）旅客、行李包裹运输清算函件</a:t>
                      </a:r>
                      <a:r>
                        <a:rPr lang="en-US" altLang="zh-CN" sz="1600" b="0" i="0" u="none" strike="noStrike" dirty="0">
                          <a:solidFill>
                            <a:srgbClr val="000000"/>
                          </a:solidFill>
                          <a:effectLst/>
                          <a:latin typeface="+mn-ea"/>
                          <a:ea typeface="+mn-ea"/>
                        </a:rPr>
                        <a:t>》</a:t>
                      </a:r>
                      <a:endParaRPr lang="zh-CN" altLang="en-US"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rgbClr val="000000"/>
                          </a:solidFill>
                          <a:effectLst/>
                          <a:latin typeface="+mn-ea"/>
                          <a:ea typeface="+mn-ea"/>
                        </a:rPr>
                        <a:t>无变动</a:t>
                      </a:r>
                      <a:endParaRPr lang="zh-CN" altLang="en-US" sz="1600" b="0" i="0" u="none" strike="noStrike" dirty="0">
                        <a:solidFill>
                          <a:srgbClr val="000000"/>
                        </a:solidFill>
                        <a:effectLst/>
                        <a:latin typeface="+mn-ea"/>
                        <a:ea typeface="+mn-ea"/>
                      </a:endParaRPr>
                    </a:p>
                  </a:txBody>
                  <a:tcPr marL="6350" marR="6350" marT="6350" marB="0" anchor="ctr"/>
                </a:tc>
              </a:tr>
              <a:tr h="535126">
                <a:tc>
                  <a:txBody>
                    <a:bodyPr/>
                    <a:lstStyle/>
                    <a:p>
                      <a:pPr algn="ctr" fontAlgn="ct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黑体" panose="02010609060101010101" pitchFamily="49" charset="-122"/>
                          <a:ea typeface="黑体" panose="02010609060101010101" pitchFamily="49" charset="-122"/>
                        </a:rPr>
                        <a:t>中国铁路总公司国际货物运输明细表</a:t>
                      </a:r>
                      <a:r>
                        <a:rPr lang="en-US" altLang="zh-CN" sz="1600" b="0" i="0" u="none" strike="noStrike" dirty="0">
                          <a:solidFill>
                            <a:srgbClr val="000000"/>
                          </a:solidFill>
                          <a:effectLst/>
                          <a:latin typeface="+mn-ea"/>
                          <a:ea typeface="+mn-ea"/>
                        </a:rPr>
                        <a:t>》</a:t>
                      </a:r>
                      <a:endParaRPr lang="en-US" altLang="zh-CN"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rgbClr val="000000"/>
                          </a:solidFill>
                          <a:effectLst/>
                          <a:latin typeface="+mn-ea"/>
                          <a:ea typeface="+mn-ea"/>
                        </a:rPr>
                        <a:t>表名变动</a:t>
                      </a:r>
                      <a:endParaRPr lang="zh-CN" altLang="en-US" sz="1600" b="0" i="0" u="none" strike="noStrike" dirty="0">
                        <a:solidFill>
                          <a:srgbClr val="000000"/>
                        </a:solidFill>
                        <a:effectLst/>
                        <a:latin typeface="+mn-ea"/>
                        <a:ea typeface="+mn-ea"/>
                      </a:endParaRPr>
                    </a:p>
                  </a:txBody>
                  <a:tcPr marL="6350" marR="6350" marT="6350" marB="0" anchor="ctr"/>
                </a:tc>
              </a:tr>
              <a:tr h="579514">
                <a:tc>
                  <a:txBody>
                    <a:bodyPr/>
                    <a:lstStyle/>
                    <a:p>
                      <a:pPr algn="ctr" fontAlgn="ct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mn-ea"/>
                          <a:ea typeface="+mn-ea"/>
                        </a:rPr>
                        <a:t>增值税零税率应税服务（航天运输）免抵退税申报明细表</a:t>
                      </a:r>
                      <a:r>
                        <a:rPr lang="en-US" altLang="zh-CN" sz="1600" b="0" i="0" u="none" strike="noStrike" dirty="0">
                          <a:solidFill>
                            <a:srgbClr val="000000"/>
                          </a:solidFill>
                          <a:effectLst/>
                          <a:latin typeface="+mn-ea"/>
                          <a:ea typeface="+mn-ea"/>
                        </a:rPr>
                        <a:t>》</a:t>
                      </a:r>
                      <a:endParaRPr lang="en-US" altLang="zh-CN"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rgbClr val="000000"/>
                          </a:solidFill>
                          <a:effectLst/>
                          <a:latin typeface="+mn-ea"/>
                          <a:ea typeface="+mn-ea"/>
                        </a:rPr>
                        <a:t>删除</a:t>
                      </a:r>
                      <a:endParaRPr lang="zh-CN" altLang="en-US" sz="1600" b="0" i="0" u="none" strike="noStrike" dirty="0">
                        <a:solidFill>
                          <a:srgbClr val="000000"/>
                        </a:solidFill>
                        <a:effectLst/>
                        <a:latin typeface="+mn-ea"/>
                        <a:ea typeface="+mn-ea"/>
                      </a:endParaRPr>
                    </a:p>
                  </a:txBody>
                  <a:tcPr marL="6350" marR="6350" marT="6350" marB="0" anchor="ctr"/>
                </a:tc>
              </a:tr>
              <a:tr h="535126">
                <a:tc>
                  <a:txBody>
                    <a:bodyPr/>
                    <a:lstStyle/>
                    <a:p>
                      <a:pPr algn="ctr" fontAlgn="ct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mn-ea"/>
                          <a:ea typeface="+mn-ea"/>
                        </a:rPr>
                        <a:t>提供航天运输服务收讫营业款明细清单</a:t>
                      </a:r>
                      <a:r>
                        <a:rPr lang="en-US" altLang="zh-CN" sz="1600" b="0" i="0" u="none" strike="noStrike" dirty="0">
                          <a:solidFill>
                            <a:srgbClr val="000000"/>
                          </a:solidFill>
                          <a:effectLst/>
                          <a:latin typeface="+mn-ea"/>
                          <a:ea typeface="+mn-ea"/>
                        </a:rPr>
                        <a:t>》</a:t>
                      </a:r>
                      <a:endParaRPr lang="en-US" altLang="zh-CN"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chemeClr val="tx1"/>
                          </a:solidFill>
                          <a:effectLst/>
                          <a:latin typeface="+mn-ea"/>
                          <a:ea typeface="+mn-ea"/>
                        </a:rPr>
                        <a:t>删除</a:t>
                      </a:r>
                      <a:endParaRPr lang="zh-CN" altLang="en-US" sz="1600" b="0" i="0" u="none" strike="noStrike" dirty="0">
                        <a:solidFill>
                          <a:schemeClr val="tx1"/>
                        </a:solidFill>
                        <a:effectLst/>
                        <a:latin typeface="+mn-ea"/>
                        <a:ea typeface="+mn-ea"/>
                      </a:endParaRPr>
                    </a:p>
                  </a:txBody>
                  <a:tcPr marL="6350" marR="6350" marT="6350" marB="0" anchor="ctr"/>
                </a:tc>
              </a:tr>
              <a:tr h="658908">
                <a:tc>
                  <a:txBody>
                    <a:bodyPr/>
                    <a:lstStyle/>
                    <a:p>
                      <a:pPr algn="ctr" fontAlgn="ct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mn-ea"/>
                          <a:ea typeface="+mn-ea"/>
                        </a:rPr>
                        <a:t>增值税零税率应税服务免抵退税申报明细表</a:t>
                      </a:r>
                      <a:r>
                        <a:rPr lang="en-US" altLang="zh-CN" sz="1600" b="0" i="0" u="none" strike="noStrike" dirty="0">
                          <a:solidFill>
                            <a:srgbClr val="000000"/>
                          </a:solidFill>
                          <a:effectLst/>
                          <a:latin typeface="+mn-ea"/>
                          <a:ea typeface="+mn-ea"/>
                        </a:rPr>
                        <a:t>》</a:t>
                      </a:r>
                      <a:endParaRPr lang="en-US" altLang="zh-CN"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chemeClr val="tx1"/>
                          </a:solidFill>
                          <a:effectLst/>
                          <a:latin typeface="+mn-ea"/>
                          <a:ea typeface="+mn-ea"/>
                        </a:rPr>
                        <a:t>项目变动、表名变动</a:t>
                      </a:r>
                      <a:endParaRPr lang="zh-CN" altLang="en-US" sz="1600" b="0" i="0" u="none" strike="noStrike" dirty="0">
                        <a:solidFill>
                          <a:schemeClr val="tx1"/>
                        </a:solidFill>
                        <a:effectLst/>
                        <a:latin typeface="+mn-ea"/>
                        <a:ea typeface="+mn-ea"/>
                      </a:endParaRPr>
                    </a:p>
                  </a:txBody>
                  <a:tcPr marL="6350" marR="6350" marT="6350" marB="0" anchor="ctr"/>
                </a:tc>
              </a:tr>
              <a:tr h="535126">
                <a:tc>
                  <a:txBody>
                    <a:bodyPr/>
                    <a:lstStyle/>
                    <a:p>
                      <a:pPr algn="ctr" fontAlgn="ct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mn-ea"/>
                          <a:ea typeface="+mn-ea"/>
                        </a:rPr>
                        <a:t>提供增值税零税率应税服务收讫营业款明细清单</a:t>
                      </a:r>
                      <a:r>
                        <a:rPr lang="en-US" altLang="zh-CN" sz="1600" b="0" i="0" u="none" strike="noStrike" dirty="0">
                          <a:solidFill>
                            <a:srgbClr val="000000"/>
                          </a:solidFill>
                          <a:effectLst/>
                          <a:latin typeface="+mn-ea"/>
                          <a:ea typeface="+mn-ea"/>
                        </a:rPr>
                        <a:t>》</a:t>
                      </a:r>
                      <a:endParaRPr lang="zh-CN" altLang="en-US"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rgbClr val="000000"/>
                          </a:solidFill>
                          <a:effectLst/>
                          <a:latin typeface="+mn-ea"/>
                          <a:ea typeface="+mn-ea"/>
                        </a:rPr>
                        <a:t>项目变动、表名变动</a:t>
                      </a:r>
                      <a:endParaRPr lang="zh-CN" altLang="en-US" sz="1600" b="0" i="0" u="none" strike="noStrike" dirty="0">
                        <a:solidFill>
                          <a:srgbClr val="000000"/>
                        </a:solidFill>
                        <a:effectLst/>
                        <a:latin typeface="+mn-ea"/>
                        <a:ea typeface="+mn-ea"/>
                      </a:endParaRPr>
                    </a:p>
                  </a:txBody>
                  <a:tcPr marL="6350" marR="6350" marT="6350" marB="0" anchor="ctr"/>
                </a:tc>
              </a:tr>
              <a:tr h="535126">
                <a:tc>
                  <a:txBody>
                    <a:bodyPr/>
                    <a:lstStyle/>
                    <a:p>
                      <a:pPr algn="ctr" fontAlgn="ctr"/>
                      <a:r>
                        <a:rPr lang="en-US" altLang="zh-CN" sz="1600" b="0" i="0" u="none" strike="noStrike" dirty="0">
                          <a:solidFill>
                            <a:srgbClr val="000000"/>
                          </a:solidFill>
                          <a:effectLst/>
                          <a:latin typeface="+mn-ea"/>
                          <a:ea typeface="+mn-ea"/>
                        </a:rPr>
                        <a:t>《</a:t>
                      </a:r>
                      <a:r>
                        <a:rPr lang="zh-CN" altLang="en-US" sz="1600" b="0" i="0" u="none" strike="noStrike" dirty="0">
                          <a:solidFill>
                            <a:srgbClr val="000000"/>
                          </a:solidFill>
                          <a:effectLst/>
                          <a:latin typeface="+mn-ea"/>
                          <a:ea typeface="+mn-ea"/>
                        </a:rPr>
                        <a:t>先退税后核销企业免抵退税申报附表</a:t>
                      </a:r>
                      <a:r>
                        <a:rPr lang="en-US" altLang="zh-CN" sz="1600" b="0" i="0" u="none" strike="noStrike" dirty="0">
                          <a:solidFill>
                            <a:srgbClr val="000000"/>
                          </a:solidFill>
                          <a:effectLst/>
                          <a:latin typeface="+mn-ea"/>
                          <a:ea typeface="+mn-ea"/>
                        </a:rPr>
                        <a:t>》</a:t>
                      </a:r>
                      <a:endParaRPr lang="en-US" altLang="zh-CN" sz="1600" b="0" i="0" u="none" strike="noStrike" dirty="0">
                        <a:solidFill>
                          <a:srgbClr val="000000"/>
                        </a:solidFill>
                        <a:effectLst/>
                        <a:latin typeface="+mn-ea"/>
                        <a:ea typeface="+mn-ea"/>
                      </a:endParaRPr>
                    </a:p>
                  </a:txBody>
                  <a:tcPr marL="6350" marR="6350" marT="6350" marB="0" anchor="ctr"/>
                </a:tc>
                <a:tc>
                  <a:txBody>
                    <a:bodyPr/>
                    <a:lstStyle/>
                    <a:p>
                      <a:pPr algn="ctr" fontAlgn="ctr"/>
                      <a:r>
                        <a:rPr lang="zh-CN" altLang="en-US" sz="1600" b="0" i="0" u="none" strike="noStrike" dirty="0">
                          <a:solidFill>
                            <a:schemeClr val="tx1"/>
                          </a:solidFill>
                          <a:effectLst/>
                          <a:latin typeface="+mn-ea"/>
                          <a:ea typeface="+mn-ea"/>
                        </a:rPr>
                        <a:t>项目变动</a:t>
                      </a:r>
                      <a:endParaRPr lang="zh-CN" altLang="en-US" sz="1600" b="0" i="0" u="none" strike="noStrike" dirty="0">
                        <a:solidFill>
                          <a:schemeClr val="tx1"/>
                        </a:solidFill>
                        <a:effectLst/>
                        <a:latin typeface="+mn-ea"/>
                        <a:ea typeface="+mn-ea"/>
                      </a:endParaRPr>
                    </a:p>
                  </a:txBody>
                  <a:tcPr marL="6350" marR="6350" marT="6350" marB="0" anchor="ctr"/>
                </a:tc>
              </a:tr>
            </a:tbl>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右箭头 36"/>
          <p:cNvSpPr/>
          <p:nvPr/>
        </p:nvSpPr>
        <p:spPr>
          <a:xfrm>
            <a:off x="922995" y="2641726"/>
            <a:ext cx="8270701" cy="1775012"/>
          </a:xfrm>
          <a:prstGeom prst="rightArrow">
            <a:avLst>
              <a:gd name="adj1" fmla="val 81481"/>
              <a:gd name="adj2" fmla="val 50000"/>
            </a:avLst>
          </a:prstGeom>
          <a:solidFill>
            <a:srgbClr val="44546A">
              <a:alpha val="20000"/>
            </a:srgbClr>
          </a:solidFill>
          <a:ln w="127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90" b="0" i="0" u="none" strike="noStrike" kern="0" cap="none" spc="0" normalizeH="0" baseline="0" noProof="0">
              <a:ln>
                <a:noFill/>
              </a:ln>
              <a:solidFill>
                <a:srgbClr val="FFFFFF"/>
              </a:solidFill>
              <a:effectLst/>
              <a:uLnTx/>
              <a:uFillTx/>
              <a:latin typeface="Bebas" pitchFamily="2" charset="0"/>
              <a:ea typeface="微软雅黑" panose="020B0503020204020204" pitchFamily="34" charset="-122"/>
              <a:cs typeface="+mn-cs"/>
              <a:sym typeface="Bebas" pitchFamily="2" charset="0"/>
            </a:endParaRPr>
          </a:p>
        </p:txBody>
      </p:sp>
      <p:sp>
        <p:nvSpPr>
          <p:cNvPr id="40" name="椭圆 39"/>
          <p:cNvSpPr/>
          <p:nvPr/>
        </p:nvSpPr>
        <p:spPr>
          <a:xfrm>
            <a:off x="9490654" y="2854544"/>
            <a:ext cx="1150592" cy="1150592"/>
          </a:xfrm>
          <a:prstGeom prst="ellipse">
            <a:avLst/>
          </a:prstGeom>
          <a:solidFill>
            <a:srgbClr val="44546A"/>
          </a:solidFill>
          <a:ln w="25400" cap="flat" cmpd="sng" algn="ctr">
            <a:noFill/>
            <a:prstDash val="solid"/>
            <a:miter lim="800000"/>
          </a:ln>
          <a:effectLst>
            <a:outerShdw blurRad="228600" dist="38100" dir="5400000" sx="90000" sy="-19000" rotWithShape="0">
              <a:srgbClr val="000000">
                <a:alpha val="1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4400" b="0" i="0" u="none" strike="noStrike" kern="0" cap="none" spc="0" normalizeH="0" baseline="0" noProof="0">
              <a:ln>
                <a:noFill/>
              </a:ln>
              <a:solidFill>
                <a:srgbClr val="FEFABC"/>
              </a:solidFill>
              <a:effectLst/>
              <a:uLnTx/>
              <a:uFillTx/>
              <a:latin typeface="Bebas" pitchFamily="2" charset="0"/>
              <a:ea typeface="微软雅黑" panose="020B0503020204020204" pitchFamily="34" charset="-122"/>
              <a:cs typeface="+mn-cs"/>
              <a:sym typeface="Bebas" pitchFamily="2" charset="0"/>
            </a:endParaRPr>
          </a:p>
        </p:txBody>
      </p:sp>
      <p:sp>
        <p:nvSpPr>
          <p:cNvPr id="45" name="Freeform 7"/>
          <p:cNvSpPr>
            <a:spLocks noEditPoints="1"/>
          </p:cNvSpPr>
          <p:nvPr/>
        </p:nvSpPr>
        <p:spPr bwMode="auto">
          <a:xfrm>
            <a:off x="9881048" y="3185519"/>
            <a:ext cx="369807" cy="488645"/>
          </a:xfrm>
          <a:custGeom>
            <a:avLst/>
            <a:gdLst>
              <a:gd name="T0" fmla="*/ 105 w 210"/>
              <a:gd name="T1" fmla="*/ 0 h 280"/>
              <a:gd name="T2" fmla="*/ 0 w 210"/>
              <a:gd name="T3" fmla="*/ 105 h 280"/>
              <a:gd name="T4" fmla="*/ 105 w 210"/>
              <a:gd name="T5" fmla="*/ 280 h 280"/>
              <a:gd name="T6" fmla="*/ 210 w 210"/>
              <a:gd name="T7" fmla="*/ 105 h 280"/>
              <a:gd name="T8" fmla="*/ 105 w 210"/>
              <a:gd name="T9" fmla="*/ 0 h 280"/>
              <a:gd name="T10" fmla="*/ 105 w 210"/>
              <a:gd name="T11" fmla="*/ 175 h 280"/>
              <a:gd name="T12" fmla="*/ 35 w 210"/>
              <a:gd name="T13" fmla="*/ 105 h 280"/>
              <a:gd name="T14" fmla="*/ 105 w 210"/>
              <a:gd name="T15" fmla="*/ 35 h 280"/>
              <a:gd name="T16" fmla="*/ 175 w 210"/>
              <a:gd name="T17" fmla="*/ 105 h 280"/>
              <a:gd name="T18" fmla="*/ 105 w 210"/>
              <a:gd name="T19" fmla="*/ 17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0" h="280">
                <a:moveTo>
                  <a:pt x="105" y="0"/>
                </a:moveTo>
                <a:cubicBezTo>
                  <a:pt x="47" y="0"/>
                  <a:pt x="0" y="47"/>
                  <a:pt x="0" y="105"/>
                </a:cubicBezTo>
                <a:cubicBezTo>
                  <a:pt x="0" y="163"/>
                  <a:pt x="88" y="280"/>
                  <a:pt x="105" y="280"/>
                </a:cubicBezTo>
                <a:cubicBezTo>
                  <a:pt x="123" y="280"/>
                  <a:pt x="210" y="163"/>
                  <a:pt x="210" y="105"/>
                </a:cubicBezTo>
                <a:cubicBezTo>
                  <a:pt x="210" y="47"/>
                  <a:pt x="163" y="0"/>
                  <a:pt x="105" y="0"/>
                </a:cubicBezTo>
                <a:close/>
                <a:moveTo>
                  <a:pt x="105" y="175"/>
                </a:moveTo>
                <a:cubicBezTo>
                  <a:pt x="67" y="175"/>
                  <a:pt x="35" y="143"/>
                  <a:pt x="35" y="105"/>
                </a:cubicBezTo>
                <a:cubicBezTo>
                  <a:pt x="35" y="66"/>
                  <a:pt x="67" y="35"/>
                  <a:pt x="105" y="35"/>
                </a:cubicBezTo>
                <a:cubicBezTo>
                  <a:pt x="144" y="35"/>
                  <a:pt x="175" y="66"/>
                  <a:pt x="175" y="105"/>
                </a:cubicBezTo>
                <a:cubicBezTo>
                  <a:pt x="175" y="143"/>
                  <a:pt x="144" y="175"/>
                  <a:pt x="105" y="175"/>
                </a:cubicBezTo>
                <a:close/>
              </a:path>
            </a:pathLst>
          </a:custGeom>
          <a:solidFill>
            <a:srgbClr val="FFFFFF"/>
          </a:solidFill>
          <a:ln>
            <a:noFill/>
          </a:ln>
        </p:spPr>
        <p:txBody>
          <a:bodyPr vert="horz" wrap="square" lIns="91440" tIns="45720" rIns="91440" bIns="45720" numCol="1" anchor="t" anchorCtr="0" compatLnSpc="1"/>
          <a:lstStyle/>
          <a:p>
            <a:pPr defTabSz="914400"/>
            <a:endParaRPr lang="zh-CN" altLang="en-US" sz="2490">
              <a:solidFill>
                <a:srgbClr val="000000"/>
              </a:solidFill>
              <a:latin typeface="Bebas" pitchFamily="2" charset="0"/>
              <a:ea typeface="微软雅黑" panose="020B0503020204020204" pitchFamily="34" charset="-122"/>
              <a:sym typeface="Bebas" pitchFamily="2" charset="0"/>
            </a:endParaRPr>
          </a:p>
        </p:txBody>
      </p:sp>
      <p:sp>
        <p:nvSpPr>
          <p:cNvPr id="46" name="文本框 45"/>
          <p:cNvSpPr txBox="1"/>
          <p:nvPr/>
        </p:nvSpPr>
        <p:spPr>
          <a:xfrm>
            <a:off x="1091586" y="3267621"/>
            <a:ext cx="5577571" cy="523220"/>
          </a:xfrm>
          <a:prstGeom prst="rect">
            <a:avLst/>
          </a:prstGeom>
          <a:noFill/>
          <a:effectLst/>
        </p:spPr>
        <p:txBody>
          <a:bodyPr wrap="square" lIns="91440" tIns="45720" rIns="91440" bIns="45720" rtlCol="0" anchor="ctr">
            <a:spAutoFit/>
          </a:bodyPr>
          <a:lstStyle>
            <a:defPPr>
              <a:defRPr lang="zh-CN"/>
            </a:defPPr>
            <a:lvl1pPr algn="ctr">
              <a:defRPr sz="1600" b="1">
                <a:gradFill>
                  <a:gsLst>
                    <a:gs pos="0">
                      <a:srgbClr val="FFC9C3"/>
                    </a:gs>
                    <a:gs pos="100000">
                      <a:srgbClr val="FFF6F5"/>
                    </a:gs>
                  </a:gsLst>
                  <a:lin ang="16200000" scaled="0"/>
                </a:gradFill>
                <a:effectLst>
                  <a:outerShdw blurRad="101600" dist="63500" dir="5400000" algn="ctr" rotWithShape="0">
                    <a:srgbClr val="BE1414">
                      <a:alpha val="62000"/>
                    </a:srgbClr>
                  </a:outerShdw>
                </a:effectLst>
                <a:latin typeface="微软雅黑" panose="020B0503020204020204" pitchFamily="34" charset="-122"/>
                <a:ea typeface="微软雅黑" panose="020B0503020204020204" pitchFamily="34" charset="-122"/>
              </a:defRPr>
            </a:lvl1pPr>
          </a:lstStyle>
          <a:p>
            <a:pPr defTabSz="914400"/>
            <a:r>
              <a:rPr lang="zh-CN" altLang="en-US" sz="2800">
                <a:solidFill>
                  <a:srgbClr val="44546A"/>
                </a:solidFill>
                <a:effectLst/>
                <a:latin typeface="Bebas" pitchFamily="2" charset="0"/>
                <a:sym typeface="Bebas" pitchFamily="2" charset="0"/>
              </a:rPr>
              <a:t>退税业务</a:t>
            </a:r>
            <a:r>
              <a:rPr lang="en-US" altLang="zh-CN" sz="2800">
                <a:solidFill>
                  <a:srgbClr val="44546A"/>
                </a:solidFill>
                <a:effectLst/>
                <a:latin typeface="Bebas" pitchFamily="2" charset="0"/>
                <a:sym typeface="Bebas" pitchFamily="2" charset="0"/>
              </a:rPr>
              <a:t>—</a:t>
            </a:r>
            <a:r>
              <a:rPr lang="zh-CN" altLang="en-US" sz="2800">
                <a:solidFill>
                  <a:srgbClr val="44546A"/>
                </a:solidFill>
                <a:effectLst/>
                <a:latin typeface="Bebas" pitchFamily="2" charset="0"/>
                <a:sym typeface="Bebas" pitchFamily="2" charset="0"/>
              </a:rPr>
              <a:t>一般贸易进料加工等</a:t>
            </a:r>
            <a:endParaRPr lang="zh-CN" altLang="en-US" sz="2800" dirty="0">
              <a:solidFill>
                <a:srgbClr val="44546A"/>
              </a:solidFill>
              <a:effectLst/>
              <a:latin typeface="Bebas" pitchFamily="2" charset="0"/>
              <a:sym typeface="Bebas" pitchFamily="2" charset="0"/>
            </a:endParaRPr>
          </a:p>
        </p:txBody>
      </p:sp>
      <p:grpSp>
        <p:nvGrpSpPr>
          <p:cNvPr id="21" name="组合 20"/>
          <p:cNvGrpSpPr/>
          <p:nvPr/>
        </p:nvGrpSpPr>
        <p:grpSpPr>
          <a:xfrm>
            <a:off x="405581" y="357230"/>
            <a:ext cx="5240179" cy="523220"/>
            <a:chOff x="453206" y="414380"/>
            <a:chExt cx="5240179" cy="523220"/>
          </a:xfrm>
        </p:grpSpPr>
        <p:sp>
          <p:nvSpPr>
            <p:cNvPr id="22" name="文本框 21"/>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23" name="矩形 22"/>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9" name="矩形 18"/>
          <p:cNvSpPr/>
          <p:nvPr/>
        </p:nvSpPr>
        <p:spPr>
          <a:xfrm>
            <a:off x="524689" y="980619"/>
            <a:ext cx="1210588" cy="400110"/>
          </a:xfrm>
          <a:prstGeom prst="rect">
            <a:avLst/>
          </a:prstGeom>
        </p:spPr>
        <p:txBody>
          <a:bodyPr wrap="none">
            <a:spAutoFit/>
          </a:bodyPr>
          <a:lstStyle/>
          <a:p>
            <a:r>
              <a:rPr lang="zh-CN" altLang="en-US" sz="2000" b="1">
                <a:solidFill>
                  <a:srgbClr val="143C78"/>
                </a:solidFill>
                <a:latin typeface="+mn-ea"/>
              </a:rPr>
              <a:t>退税业务</a:t>
            </a:r>
            <a:endParaRPr lang="zh-CN" altLang="en-US" sz="2000" b="1" dirty="0">
              <a:solidFill>
                <a:srgbClr val="143C78"/>
              </a:solidFill>
              <a:latin typeface="+mn-ea"/>
            </a:endParaRPr>
          </a:p>
        </p:txBody>
      </p:sp>
      <p:sp>
        <p:nvSpPr>
          <p:cNvPr id="21" name="TextBox 1"/>
          <p:cNvSpPr txBox="1"/>
          <p:nvPr/>
        </p:nvSpPr>
        <p:spPr>
          <a:xfrm>
            <a:off x="573197" y="2555913"/>
            <a:ext cx="492443" cy="930575"/>
          </a:xfrm>
          <a:prstGeom prst="rect">
            <a:avLst/>
          </a:prstGeom>
          <a:noFill/>
        </p:spPr>
        <p:txBody>
          <a:bodyPr vert="eaVert" wrap="square" rtlCol="0">
            <a:spAutoFit/>
          </a:bodyPr>
          <a:lstStyle/>
          <a:p>
            <a:r>
              <a:rPr lang="zh-CN" altLang="en-US" sz="2000">
                <a:solidFill>
                  <a:schemeClr val="accent1">
                    <a:lumMod val="75000"/>
                  </a:schemeClr>
                </a:solidFill>
              </a:rPr>
              <a:t>修改前</a:t>
            </a:r>
            <a:endParaRPr lang="zh-CN" altLang="en-US" sz="2000" dirty="0">
              <a:solidFill>
                <a:schemeClr val="accent1">
                  <a:lumMod val="75000"/>
                </a:schemeClr>
              </a:solidFill>
            </a:endParaRPr>
          </a:p>
        </p:txBody>
      </p:sp>
      <p:sp>
        <p:nvSpPr>
          <p:cNvPr id="22" name="TextBox 6"/>
          <p:cNvSpPr txBox="1"/>
          <p:nvPr/>
        </p:nvSpPr>
        <p:spPr>
          <a:xfrm>
            <a:off x="593280" y="4543864"/>
            <a:ext cx="492443" cy="928888"/>
          </a:xfrm>
          <a:prstGeom prst="rect">
            <a:avLst/>
          </a:prstGeom>
          <a:noFill/>
        </p:spPr>
        <p:txBody>
          <a:bodyPr vert="eaVert" wrap="square" rtlCol="0">
            <a:spAutoFit/>
          </a:bodyPr>
          <a:lstStyle/>
          <a:p>
            <a:r>
              <a:rPr lang="zh-CN" altLang="en-US" sz="2000">
                <a:solidFill>
                  <a:schemeClr val="accent1">
                    <a:lumMod val="75000"/>
                  </a:schemeClr>
                </a:solidFill>
              </a:rPr>
              <a:t>修改后</a:t>
            </a:r>
            <a:endParaRPr lang="zh-CN" altLang="en-US" sz="2000" dirty="0">
              <a:solidFill>
                <a:schemeClr val="accent1">
                  <a:lumMod val="75000"/>
                </a:schemeClr>
              </a:solidFill>
            </a:endParaRPr>
          </a:p>
        </p:txBody>
      </p:sp>
      <p:pic>
        <p:nvPicPr>
          <p:cNvPr id="23"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152685" y="1399041"/>
            <a:ext cx="10488856" cy="2495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p:cNvPicPr>
            <a:picLocks noChangeAspect="1"/>
          </p:cNvPicPr>
          <p:nvPr/>
        </p:nvPicPr>
        <p:blipFill>
          <a:blip r:embed="rId2"/>
          <a:stretch>
            <a:fillRect/>
          </a:stretch>
        </p:blipFill>
        <p:spPr>
          <a:xfrm>
            <a:off x="1152685" y="4192116"/>
            <a:ext cx="10488856" cy="2248796"/>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3" name="图片 2"/>
          <p:cNvPicPr>
            <a:picLocks noChangeAspect="1"/>
          </p:cNvPicPr>
          <p:nvPr/>
        </p:nvPicPr>
        <p:blipFill>
          <a:blip r:embed="rId1"/>
          <a:stretch>
            <a:fillRect/>
          </a:stretch>
        </p:blipFill>
        <p:spPr>
          <a:xfrm>
            <a:off x="708660" y="1158240"/>
            <a:ext cx="11202836" cy="5182924"/>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210588" cy="400110"/>
          </a:xfrm>
          <a:prstGeom prst="rect">
            <a:avLst/>
          </a:prstGeom>
        </p:spPr>
        <p:txBody>
          <a:bodyPr wrap="none">
            <a:spAutoFit/>
          </a:bodyPr>
          <a:lstStyle/>
          <a:p>
            <a:r>
              <a:rPr lang="zh-CN" altLang="en-US" sz="2000" b="1">
                <a:solidFill>
                  <a:srgbClr val="143C78"/>
                </a:solidFill>
                <a:latin typeface="+mn-ea"/>
              </a:rPr>
              <a:t>退税业务</a:t>
            </a:r>
            <a:endParaRPr lang="zh-CN" altLang="en-US" sz="2000" b="1" dirty="0">
              <a:solidFill>
                <a:srgbClr val="143C78"/>
              </a:solidFill>
              <a:latin typeface="+mn-ea"/>
            </a:endParaRPr>
          </a:p>
        </p:txBody>
      </p:sp>
      <p:sp>
        <p:nvSpPr>
          <p:cNvPr id="10" name="文本框 43"/>
          <p:cNvSpPr txBox="1"/>
          <p:nvPr/>
        </p:nvSpPr>
        <p:spPr>
          <a:xfrm>
            <a:off x="524689" y="1487970"/>
            <a:ext cx="11347599" cy="5539978"/>
          </a:xfrm>
          <a:prstGeom prst="rect">
            <a:avLst/>
          </a:prstGeom>
          <a:noFill/>
        </p:spPr>
        <p:txBody>
          <a:bodyPr wrap="square" lIns="0" tIns="0" rIns="0" bIns="0" rtlCol="0">
            <a:spAutoFit/>
          </a:bodyPr>
          <a:lstStyle/>
          <a:p>
            <a:pPr>
              <a:spcBef>
                <a:spcPct val="20000"/>
              </a:spcBef>
            </a:pPr>
            <a:r>
              <a:rPr lang="zh-CN" altLang="en-US" b="1" kern="0" dirty="0">
                <a:solidFill>
                  <a:srgbClr val="3C3C3C"/>
                </a:solidFill>
                <a:latin typeface="+mn-ea"/>
                <a:sym typeface="Arial" panose="020B0604020202020204" pitchFamily="34" charset="0"/>
              </a:rPr>
              <a:t>（</a:t>
            </a:r>
            <a:r>
              <a:rPr lang="en-US" altLang="zh-CN" b="1" kern="0" dirty="0">
                <a:solidFill>
                  <a:srgbClr val="3C3C3C"/>
                </a:solidFill>
                <a:latin typeface="+mn-ea"/>
                <a:sym typeface="Arial" panose="020B0604020202020204" pitchFamily="34" charset="0"/>
              </a:rPr>
              <a:t>1</a:t>
            </a:r>
            <a:r>
              <a:rPr lang="zh-CN" altLang="en-US" b="1" kern="0" dirty="0">
                <a:solidFill>
                  <a:srgbClr val="3C3C3C"/>
                </a:solidFill>
                <a:latin typeface="+mn-ea"/>
                <a:sym typeface="Arial" panose="020B0604020202020204" pitchFamily="34" charset="0"/>
              </a:rPr>
              <a:t>）先退税后核销出口合同号：</a:t>
            </a:r>
            <a:endParaRPr lang="en-US" altLang="zh-CN" b="1" kern="0" dirty="0">
              <a:solidFill>
                <a:srgbClr val="3C3C3C"/>
              </a:solidFill>
              <a:latin typeface="+mn-ea"/>
              <a:sym typeface="Arial" panose="020B0604020202020204" pitchFamily="34" charset="0"/>
            </a:endParaRPr>
          </a:p>
          <a:p>
            <a:pPr>
              <a:spcBef>
                <a:spcPct val="20000"/>
              </a:spcBef>
            </a:pPr>
            <a:r>
              <a:rPr lang="zh-CN" altLang="en-US" kern="0" dirty="0">
                <a:solidFill>
                  <a:srgbClr val="3C3C3C"/>
                </a:solidFill>
                <a:latin typeface="+mn-ea"/>
                <a:sym typeface="Arial" panose="020B0604020202020204" pitchFamily="34" charset="0"/>
              </a:rPr>
              <a:t>先退税后核销免抵退税申报时，填写出口合同号，规则参照“先退税后核销资格申请表”。业务类型：由“先退后核”细化分为“先退后核</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先退”、“先退后核</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冲减 ”、“先退后核</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后核”。</a:t>
            </a:r>
            <a:endParaRPr lang="zh-CN" altLang="en-US" kern="0" dirty="0">
              <a:solidFill>
                <a:srgbClr val="3C3C3C"/>
              </a:solidFill>
              <a:latin typeface="+mn-ea"/>
              <a:sym typeface="Arial" panose="020B0604020202020204" pitchFamily="34" charset="0"/>
            </a:endParaRPr>
          </a:p>
          <a:p>
            <a:pPr>
              <a:spcBef>
                <a:spcPct val="20000"/>
              </a:spcBef>
            </a:pPr>
            <a:r>
              <a:rPr lang="zh-CN" altLang="en-US" b="1" kern="0" dirty="0">
                <a:solidFill>
                  <a:srgbClr val="3C3C3C"/>
                </a:solidFill>
                <a:latin typeface="+mn-ea"/>
                <a:sym typeface="Arial" panose="020B0604020202020204" pitchFamily="34" charset="0"/>
              </a:rPr>
              <a:t>（</a:t>
            </a:r>
            <a:r>
              <a:rPr lang="en-US" altLang="zh-CN" b="1" kern="0" dirty="0">
                <a:solidFill>
                  <a:srgbClr val="3C3C3C"/>
                </a:solidFill>
                <a:latin typeface="+mn-ea"/>
                <a:sym typeface="Arial" panose="020B0604020202020204" pitchFamily="34" charset="0"/>
              </a:rPr>
              <a:t>2</a:t>
            </a:r>
            <a:r>
              <a:rPr lang="zh-CN" altLang="en-US" b="1" kern="0" dirty="0">
                <a:solidFill>
                  <a:srgbClr val="3C3C3C"/>
                </a:solidFill>
                <a:latin typeface="+mn-ea"/>
                <a:sym typeface="Arial" panose="020B0604020202020204" pitchFamily="34" charset="0"/>
              </a:rPr>
              <a:t>）计划分配率：（自动提取）</a:t>
            </a:r>
            <a:endParaRPr lang="en-US" altLang="zh-CN" b="1" kern="0" dirty="0">
              <a:solidFill>
                <a:srgbClr val="3C3C3C"/>
              </a:solidFill>
              <a:latin typeface="+mn-ea"/>
              <a:sym typeface="Arial" panose="020B0604020202020204" pitchFamily="34" charset="0"/>
            </a:endParaRPr>
          </a:p>
          <a:p>
            <a:pPr marL="285750" indent="-285750">
              <a:spcBef>
                <a:spcPct val="20000"/>
              </a:spcBef>
              <a:buFont typeface="Wingdings" panose="05000000000000000000" pitchFamily="2" charset="2"/>
              <a:buChar char="l"/>
            </a:pP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进料加工企业计划分配率备案表</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中的“进料加工备案计划分配率”</a:t>
            </a:r>
            <a:endParaRPr lang="en-US" altLang="zh-CN" kern="0" dirty="0">
              <a:solidFill>
                <a:srgbClr val="3C3C3C"/>
              </a:solidFill>
              <a:latin typeface="+mn-ea"/>
              <a:sym typeface="Arial" panose="020B0604020202020204" pitchFamily="34" charset="0"/>
            </a:endParaRPr>
          </a:p>
          <a:p>
            <a:pPr marL="285750" indent="-285750">
              <a:spcBef>
                <a:spcPct val="20000"/>
              </a:spcBef>
              <a:buFont typeface="Wingdings" panose="05000000000000000000" pitchFamily="2" charset="2"/>
              <a:buChar char="l"/>
            </a:pP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生产企业进料加工业务免抵退税核销表</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中的“已核销手册（账册）综合实际分配率”</a:t>
            </a:r>
            <a:endParaRPr lang="en-US" altLang="zh-CN" kern="0" dirty="0">
              <a:solidFill>
                <a:srgbClr val="3C3C3C"/>
              </a:solidFill>
              <a:latin typeface="+mn-ea"/>
              <a:sym typeface="Arial" panose="020B0604020202020204" pitchFamily="34" charset="0"/>
            </a:endParaRPr>
          </a:p>
          <a:p>
            <a:pPr marL="285750" indent="-285750">
              <a:spcBef>
                <a:spcPct val="20000"/>
              </a:spcBef>
              <a:buFont typeface="Wingdings" panose="05000000000000000000" pitchFamily="2" charset="2"/>
              <a:buChar char="l"/>
            </a:pP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进料加工企业计划分配率调整表</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中的“调整后计划分配率”</a:t>
            </a:r>
            <a:endParaRPr lang="en-US" altLang="zh-CN" kern="0" dirty="0">
              <a:solidFill>
                <a:srgbClr val="3C3C3C"/>
              </a:solidFill>
              <a:latin typeface="+mn-ea"/>
              <a:sym typeface="Arial" panose="020B0604020202020204" pitchFamily="34" charset="0"/>
            </a:endParaRPr>
          </a:p>
          <a:p>
            <a:pPr>
              <a:spcBef>
                <a:spcPct val="20000"/>
              </a:spcBef>
            </a:pPr>
            <a:r>
              <a:rPr lang="zh-CN" altLang="en-US" kern="0" dirty="0">
                <a:solidFill>
                  <a:srgbClr val="3C3C3C"/>
                </a:solidFill>
                <a:latin typeface="+mn-ea"/>
                <a:sym typeface="Arial" panose="020B0604020202020204" pitchFamily="34" charset="0"/>
              </a:rPr>
              <a:t>取以上三张表中据本次申报最近一次产生的分配率。</a:t>
            </a:r>
            <a:endParaRPr lang="en-US" altLang="zh-CN" kern="0" dirty="0">
              <a:solidFill>
                <a:srgbClr val="3C3C3C"/>
              </a:solidFill>
              <a:latin typeface="+mn-ea"/>
              <a:sym typeface="Arial" panose="020B0604020202020204" pitchFamily="34" charset="0"/>
            </a:endParaRPr>
          </a:p>
          <a:p>
            <a:pPr>
              <a:spcBef>
                <a:spcPct val="20000"/>
              </a:spcBef>
            </a:pPr>
            <a:r>
              <a:rPr lang="zh-CN" altLang="en-US" b="1" kern="0" dirty="0">
                <a:solidFill>
                  <a:srgbClr val="3C3C3C"/>
                </a:solidFill>
                <a:latin typeface="+mn-ea"/>
                <a:sym typeface="Arial" panose="020B0604020202020204" pitchFamily="34" charset="0"/>
              </a:rPr>
              <a:t>（</a:t>
            </a:r>
            <a:r>
              <a:rPr lang="en-US" altLang="zh-CN" b="1" kern="0" dirty="0">
                <a:solidFill>
                  <a:srgbClr val="3C3C3C"/>
                </a:solidFill>
                <a:latin typeface="+mn-ea"/>
                <a:sym typeface="Arial" panose="020B0604020202020204" pitchFamily="34" charset="0"/>
              </a:rPr>
              <a:t>3</a:t>
            </a:r>
            <a:r>
              <a:rPr lang="zh-CN" altLang="en-US" b="1" kern="0" dirty="0">
                <a:solidFill>
                  <a:srgbClr val="3C3C3C"/>
                </a:solidFill>
                <a:latin typeface="+mn-ea"/>
                <a:sym typeface="Arial" panose="020B0604020202020204" pitchFamily="34" charset="0"/>
              </a:rPr>
              <a:t>）进料加工保税料件组成计税价格：（自动计算）</a:t>
            </a:r>
            <a:endParaRPr lang="en-US" altLang="zh-CN" b="1" kern="0" dirty="0">
              <a:solidFill>
                <a:srgbClr val="3C3C3C"/>
              </a:solidFill>
              <a:latin typeface="+mn-ea"/>
              <a:sym typeface="Arial" panose="020B0604020202020204" pitchFamily="34" charset="0"/>
            </a:endParaRPr>
          </a:p>
          <a:p>
            <a:pPr>
              <a:spcBef>
                <a:spcPct val="20000"/>
              </a:spcBef>
            </a:pPr>
            <a:r>
              <a:rPr lang="zh-CN" altLang="en-US" kern="0" dirty="0">
                <a:solidFill>
                  <a:srgbClr val="3C3C3C"/>
                </a:solidFill>
                <a:latin typeface="+mn-ea"/>
                <a:sym typeface="Arial" panose="020B0604020202020204" pitchFamily="34" charset="0"/>
              </a:rPr>
              <a:t>进料加工保税进口料件组成计税价格</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出口销售额（人民币）</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计划分配率。</a:t>
            </a:r>
            <a:endParaRPr lang="en-US" altLang="zh-CN" kern="0" dirty="0">
              <a:solidFill>
                <a:srgbClr val="3C3C3C"/>
              </a:solidFill>
              <a:latin typeface="+mn-ea"/>
              <a:sym typeface="Arial" panose="020B0604020202020204" pitchFamily="34" charset="0"/>
            </a:endParaRPr>
          </a:p>
          <a:p>
            <a:pPr>
              <a:spcBef>
                <a:spcPct val="20000"/>
              </a:spcBef>
            </a:pPr>
            <a:r>
              <a:rPr lang="zh-CN" altLang="en-US" b="1" kern="0" dirty="0">
                <a:solidFill>
                  <a:srgbClr val="3C3C3C"/>
                </a:solidFill>
                <a:latin typeface="+mn-ea"/>
                <a:sym typeface="Arial" panose="020B0604020202020204" pitchFamily="34" charset="0"/>
              </a:rPr>
              <a:t>（</a:t>
            </a:r>
            <a:r>
              <a:rPr lang="en-US" altLang="zh-CN" b="1" kern="0" dirty="0">
                <a:solidFill>
                  <a:srgbClr val="3C3C3C"/>
                </a:solidFill>
                <a:latin typeface="+mn-ea"/>
                <a:sym typeface="Arial" panose="020B0604020202020204" pitchFamily="34" charset="0"/>
              </a:rPr>
              <a:t>4</a:t>
            </a:r>
            <a:r>
              <a:rPr lang="zh-CN" altLang="en-US" b="1" kern="0" dirty="0">
                <a:solidFill>
                  <a:srgbClr val="3C3C3C"/>
                </a:solidFill>
                <a:latin typeface="+mn-ea"/>
                <a:sym typeface="Arial" panose="020B0604020202020204" pitchFamily="34" charset="0"/>
              </a:rPr>
              <a:t>）国内购进免税原材料价格：</a:t>
            </a:r>
            <a:endParaRPr lang="en-US" altLang="zh-CN" b="1" kern="0" dirty="0">
              <a:solidFill>
                <a:srgbClr val="3C3C3C"/>
              </a:solidFill>
              <a:latin typeface="+mn-ea"/>
              <a:sym typeface="Arial" panose="020B0604020202020204" pitchFamily="34" charset="0"/>
            </a:endParaRPr>
          </a:p>
          <a:p>
            <a:pPr>
              <a:spcBef>
                <a:spcPct val="20000"/>
              </a:spcBef>
            </a:pPr>
            <a:r>
              <a:rPr lang="zh-CN" altLang="en-US" kern="0" dirty="0">
                <a:solidFill>
                  <a:srgbClr val="3C3C3C"/>
                </a:solidFill>
                <a:latin typeface="+mn-ea"/>
                <a:sym typeface="Arial" panose="020B0604020202020204" pitchFamily="34" charset="0"/>
              </a:rPr>
              <a:t>用于加工出口货物的不计提进项税额的国内免税原材料价格（人民币）。</a:t>
            </a:r>
            <a:endParaRPr lang="en-US" altLang="zh-CN" kern="0" dirty="0">
              <a:solidFill>
                <a:srgbClr val="3C3C3C"/>
              </a:solidFill>
              <a:latin typeface="+mn-ea"/>
              <a:sym typeface="Arial" panose="020B0604020202020204" pitchFamily="34" charset="0"/>
            </a:endParaRPr>
          </a:p>
          <a:p>
            <a:pPr>
              <a:spcBef>
                <a:spcPct val="20000"/>
              </a:spcBef>
            </a:pPr>
            <a:r>
              <a:rPr lang="zh-CN" altLang="en-US" b="1" kern="0" dirty="0">
                <a:solidFill>
                  <a:srgbClr val="3C3C3C"/>
                </a:solidFill>
                <a:latin typeface="+mn-ea"/>
                <a:sym typeface="Arial" panose="020B0604020202020204" pitchFamily="34" charset="0"/>
              </a:rPr>
              <a:t>（</a:t>
            </a:r>
            <a:r>
              <a:rPr lang="en-US" altLang="zh-CN" b="1" kern="0" dirty="0">
                <a:solidFill>
                  <a:srgbClr val="3C3C3C"/>
                </a:solidFill>
                <a:latin typeface="+mn-ea"/>
                <a:sym typeface="Arial" panose="020B0604020202020204" pitchFamily="34" charset="0"/>
              </a:rPr>
              <a:t>5</a:t>
            </a:r>
            <a:r>
              <a:rPr lang="zh-CN" altLang="en-US" b="1" kern="0" dirty="0">
                <a:solidFill>
                  <a:srgbClr val="3C3C3C"/>
                </a:solidFill>
                <a:latin typeface="+mn-ea"/>
                <a:sym typeface="Arial" panose="020B0604020202020204" pitchFamily="34" charset="0"/>
              </a:rPr>
              <a:t>）不得免征和抵扣税额：（自动计算）</a:t>
            </a:r>
            <a:endParaRPr lang="en-US" altLang="zh-CN" b="1" kern="0" dirty="0">
              <a:solidFill>
                <a:srgbClr val="3C3C3C"/>
              </a:solidFill>
              <a:latin typeface="+mn-ea"/>
              <a:sym typeface="Arial" panose="020B0604020202020204" pitchFamily="34" charset="0"/>
            </a:endParaRPr>
          </a:p>
          <a:p>
            <a:pPr>
              <a:spcBef>
                <a:spcPct val="20000"/>
              </a:spcBef>
            </a:pPr>
            <a:r>
              <a:rPr lang="zh-CN" altLang="en-US" kern="0" dirty="0">
                <a:solidFill>
                  <a:srgbClr val="3C3C3C"/>
                </a:solidFill>
                <a:latin typeface="+mn-ea"/>
                <a:sym typeface="Arial" panose="020B0604020202020204" pitchFamily="34" charset="0"/>
              </a:rPr>
              <a:t>不得免征和抵扣税额</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出口销售额（人民币） </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保税料件计税价格</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免税原材料价格</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征税税率</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退税率</a:t>
            </a:r>
            <a:r>
              <a:rPr lang="en-US" altLang="zh-CN" kern="0" dirty="0">
                <a:solidFill>
                  <a:srgbClr val="3C3C3C"/>
                </a:solidFill>
                <a:latin typeface="+mn-ea"/>
                <a:sym typeface="Arial" panose="020B0604020202020204" pitchFamily="34" charset="0"/>
              </a:rPr>
              <a:t>】</a:t>
            </a:r>
            <a:endParaRPr lang="en-US" altLang="zh-CN" b="1" kern="0" dirty="0">
              <a:solidFill>
                <a:srgbClr val="3C3C3C"/>
              </a:solidFill>
              <a:latin typeface="+mn-ea"/>
              <a:sym typeface="Arial" panose="020B0604020202020204" pitchFamily="34" charset="0"/>
            </a:endParaRPr>
          </a:p>
          <a:p>
            <a:pPr>
              <a:spcBef>
                <a:spcPct val="20000"/>
              </a:spcBef>
            </a:pPr>
            <a:r>
              <a:rPr lang="zh-CN" altLang="en-US" b="1" kern="0" dirty="0">
                <a:solidFill>
                  <a:srgbClr val="3C3C3C"/>
                </a:solidFill>
                <a:latin typeface="+mn-ea"/>
                <a:sym typeface="Arial" panose="020B0604020202020204" pitchFamily="34" charset="0"/>
              </a:rPr>
              <a:t>（</a:t>
            </a:r>
            <a:r>
              <a:rPr lang="en-US" altLang="zh-CN" b="1" kern="0" dirty="0">
                <a:solidFill>
                  <a:srgbClr val="3C3C3C"/>
                </a:solidFill>
                <a:latin typeface="+mn-ea"/>
                <a:sym typeface="Arial" panose="020B0604020202020204" pitchFamily="34" charset="0"/>
              </a:rPr>
              <a:t>6</a:t>
            </a:r>
            <a:r>
              <a:rPr lang="zh-CN" altLang="en-US" b="1" kern="0" dirty="0">
                <a:solidFill>
                  <a:srgbClr val="3C3C3C"/>
                </a:solidFill>
                <a:latin typeface="+mn-ea"/>
                <a:sym typeface="Arial" panose="020B0604020202020204" pitchFamily="34" charset="0"/>
              </a:rPr>
              <a:t>）免抵退税额：（自动计算）</a:t>
            </a:r>
            <a:endParaRPr lang="en-US" altLang="zh-CN" b="1" kern="0" dirty="0">
              <a:solidFill>
                <a:srgbClr val="3C3C3C"/>
              </a:solidFill>
              <a:latin typeface="+mn-ea"/>
              <a:sym typeface="Arial" panose="020B0604020202020204" pitchFamily="34" charset="0"/>
            </a:endParaRPr>
          </a:p>
          <a:p>
            <a:pPr>
              <a:spcBef>
                <a:spcPct val="20000"/>
              </a:spcBef>
            </a:pPr>
            <a:r>
              <a:rPr lang="zh-CN" altLang="en-US" kern="0" dirty="0">
                <a:solidFill>
                  <a:srgbClr val="3C3C3C"/>
                </a:solidFill>
                <a:latin typeface="+mn-ea"/>
                <a:sym typeface="Arial" panose="020B0604020202020204" pitchFamily="34" charset="0"/>
              </a:rPr>
              <a:t>免抵退税额</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出口销售额（人民币） </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保税料件计税价格</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免税原材料价格</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退税率</a:t>
            </a:r>
            <a:endParaRPr lang="en-US" altLang="zh-CN" kern="0" dirty="0">
              <a:solidFill>
                <a:srgbClr val="3C3C3C"/>
              </a:solidFill>
              <a:latin typeface="+mn-ea"/>
              <a:sym typeface="Arial" panose="020B0604020202020204" pitchFamily="34" charset="0"/>
            </a:endParaRPr>
          </a:p>
          <a:p>
            <a:pPr>
              <a:spcBef>
                <a:spcPct val="20000"/>
              </a:spcBef>
            </a:pPr>
            <a:endParaRPr lang="en-US" altLang="zh-CN" kern="0" dirty="0">
              <a:solidFill>
                <a:srgbClr val="3C3C3C"/>
              </a:solidFill>
              <a:latin typeface="+mn-ea"/>
              <a:sym typeface="Arial" panose="020B0604020202020204" pitchFamily="34" charset="0"/>
            </a:endParaRPr>
          </a:p>
        </p:txBody>
      </p:sp>
      <p:sp>
        <p:nvSpPr>
          <p:cNvPr id="7" name="文本框 6"/>
          <p:cNvSpPr txBox="1"/>
          <p:nvPr/>
        </p:nvSpPr>
        <p:spPr>
          <a:xfrm>
            <a:off x="8260080" y="3429000"/>
            <a:ext cx="3931920" cy="2031325"/>
          </a:xfrm>
          <a:prstGeom prst="rect">
            <a:avLst/>
          </a:prstGeom>
          <a:solidFill>
            <a:schemeClr val="tx2">
              <a:lumMod val="20000"/>
              <a:lumOff val="80000"/>
            </a:schemeClr>
          </a:solidFill>
        </p:spPr>
        <p:txBody>
          <a:bodyPr wrap="square">
            <a:spAutoFit/>
          </a:bodyPr>
          <a:lstStyle/>
          <a:p>
            <a:r>
              <a:rPr lang="zh-CN" altLang="en-US" dirty="0">
                <a:solidFill>
                  <a:srgbClr val="FF0000"/>
                </a:solidFill>
              </a:rPr>
              <a:t>注意：</a:t>
            </a:r>
            <a:r>
              <a:rPr lang="zh-CN" altLang="en-US" dirty="0"/>
              <a:t>“冲减出口”功能，如“进料加工手（账）册号”不为空，则根据采集规则，“计划分配率”字段赋值为最新的年度计划分配率或对应的实际分配率，同时重新计算“进料加工保税进口料件组成计税价格”、“不得免征和抵扣税额”、“免抵退税额”</a:t>
            </a:r>
            <a:endParaRPr lang="zh-CN" altLang="en-US"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6" name="图片 5"/>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5659409" y="1099828"/>
            <a:ext cx="5582948" cy="5417018"/>
          </a:xfrm>
          <a:prstGeom prst="rect">
            <a:avLst/>
          </a:prstGeom>
        </p:spPr>
      </p:pic>
      <p:grpSp>
        <p:nvGrpSpPr>
          <p:cNvPr id="7" name="组合 6"/>
          <p:cNvGrpSpPr/>
          <p:nvPr/>
        </p:nvGrpSpPr>
        <p:grpSpPr>
          <a:xfrm>
            <a:off x="502773" y="1099828"/>
            <a:ext cx="5156636" cy="5721349"/>
            <a:chOff x="502773" y="696702"/>
            <a:chExt cx="5156636" cy="5721349"/>
          </a:xfrm>
        </p:grpSpPr>
        <p:pic>
          <p:nvPicPr>
            <p:cNvPr id="8" name="图片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773" y="696702"/>
              <a:ext cx="5156636" cy="5721349"/>
            </a:xfrm>
            <a:prstGeom prst="rect">
              <a:avLst/>
            </a:prstGeom>
          </p:spPr>
        </p:pic>
        <p:sp>
          <p:nvSpPr>
            <p:cNvPr id="9" name="云形标注 8"/>
            <p:cNvSpPr/>
            <p:nvPr/>
          </p:nvSpPr>
          <p:spPr>
            <a:xfrm>
              <a:off x="3955312" y="696702"/>
              <a:ext cx="1222744" cy="685531"/>
            </a:xfrm>
            <a:prstGeom prst="cloud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zh-CN" altLang="en-US" sz="1600" dirty="0">
                  <a:solidFill>
                    <a:schemeClr val="bg1"/>
                  </a:solidFill>
                </a:rPr>
                <a:t>新系统</a:t>
              </a:r>
              <a:endParaRPr lang="zh-CN" altLang="en-US" sz="1600" dirty="0">
                <a:solidFill>
                  <a:schemeClr val="bg1"/>
                </a:solidFill>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1" y="357230"/>
            <a:ext cx="3287721" cy="523220"/>
            <a:chOff x="453206" y="414380"/>
            <a:chExt cx="3287721" cy="523220"/>
          </a:xfrm>
        </p:grpSpPr>
        <p:sp>
          <p:nvSpPr>
            <p:cNvPr id="11" name="文本框 10"/>
            <p:cNvSpPr txBox="1"/>
            <p:nvPr/>
          </p:nvSpPr>
          <p:spPr>
            <a:xfrm>
              <a:off x="683680" y="414380"/>
              <a:ext cx="3057247"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系统升级调整变化</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15" name="矩形 1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aphicFrame>
        <p:nvGraphicFramePr>
          <p:cNvPr id="4" name="图示 3"/>
          <p:cNvGraphicFramePr/>
          <p:nvPr/>
        </p:nvGraphicFramePr>
        <p:xfrm>
          <a:off x="581323" y="1746913"/>
          <a:ext cx="11012983" cy="3955345"/>
        </p:xfrm>
        <a:graphic>
          <a:graphicData uri="http://schemas.openxmlformats.org/drawingml/2006/diagram">
            <dgm:relIds xmlns:dgm="http://schemas.openxmlformats.org/drawingml/2006/diagram" xmlns:r="http://schemas.openxmlformats.org/officeDocument/2006/relationships" r:dm="rId1" r:lo="rId2" r:qs="rId3" r:cs="rId4"/>
          </a:graphicData>
        </a:graphic>
      </p:graphicFrame>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210588" cy="400110"/>
          </a:xfrm>
          <a:prstGeom prst="rect">
            <a:avLst/>
          </a:prstGeom>
        </p:spPr>
        <p:txBody>
          <a:bodyPr wrap="none">
            <a:spAutoFit/>
          </a:bodyPr>
          <a:lstStyle/>
          <a:p>
            <a:r>
              <a:rPr lang="zh-CN" altLang="en-US" sz="2000" b="1">
                <a:solidFill>
                  <a:srgbClr val="143C78"/>
                </a:solidFill>
                <a:latin typeface="+mn-ea"/>
              </a:rPr>
              <a:t>退税业务</a:t>
            </a:r>
            <a:endParaRPr lang="zh-CN" altLang="en-US" sz="2000" b="1" dirty="0">
              <a:solidFill>
                <a:srgbClr val="143C78"/>
              </a:solidFill>
              <a:latin typeface="+mn-ea"/>
            </a:endParaRPr>
          </a:p>
        </p:txBody>
      </p:sp>
      <p:sp>
        <p:nvSpPr>
          <p:cNvPr id="10" name="文本框 43"/>
          <p:cNvSpPr txBox="1"/>
          <p:nvPr/>
        </p:nvSpPr>
        <p:spPr>
          <a:xfrm>
            <a:off x="3525158" y="907482"/>
            <a:ext cx="8438241" cy="609398"/>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kern="0">
                <a:solidFill>
                  <a:srgbClr val="3C3C3C"/>
                </a:solidFill>
                <a:latin typeface="+mn-ea"/>
                <a:sym typeface="Arial" panose="020B0604020202020204" pitchFamily="34" charset="0"/>
              </a:rPr>
              <a:t>免</a:t>
            </a:r>
            <a:r>
              <a:rPr lang="zh-CN" altLang="en-US" kern="0" dirty="0">
                <a:solidFill>
                  <a:srgbClr val="3C3C3C"/>
                </a:solidFill>
                <a:latin typeface="+mn-ea"/>
                <a:sym typeface="Arial" panose="020B0604020202020204" pitchFamily="34" charset="0"/>
              </a:rPr>
              <a:t>抵退税申报汇总表</a:t>
            </a:r>
            <a:endParaRPr lang="en-US" altLang="zh-CN" kern="0" dirty="0">
              <a:solidFill>
                <a:srgbClr val="3C3C3C"/>
              </a:solidFill>
              <a:latin typeface="+mn-ea"/>
              <a:sym typeface="Arial" panose="020B0604020202020204" pitchFamily="34" charset="0"/>
            </a:endParaRPr>
          </a:p>
          <a:p>
            <a:pPr>
              <a:spcBef>
                <a:spcPct val="20000"/>
              </a:spcBef>
            </a:pPr>
            <a:r>
              <a:rPr lang="zh-CN" altLang="en-US" kern="0" dirty="0">
                <a:solidFill>
                  <a:srgbClr val="3C3C3C"/>
                </a:solidFill>
                <a:latin typeface="+mn-ea"/>
                <a:sym typeface="Arial" panose="020B0604020202020204" pitchFamily="34" charset="0"/>
              </a:rPr>
              <a:t>（</a:t>
            </a:r>
            <a:r>
              <a:rPr lang="en-US" altLang="zh-CN" kern="0" dirty="0">
                <a:solidFill>
                  <a:srgbClr val="3C3C3C"/>
                </a:solidFill>
                <a:latin typeface="+mn-ea"/>
                <a:sym typeface="Arial" panose="020B0604020202020204" pitchFamily="34" charset="0"/>
              </a:rPr>
              <a:t>1</a:t>
            </a:r>
            <a:r>
              <a:rPr lang="zh-CN" altLang="en-US" kern="0" dirty="0">
                <a:solidFill>
                  <a:srgbClr val="3C3C3C"/>
                </a:solidFill>
                <a:latin typeface="+mn-ea"/>
                <a:sym typeface="Arial" panose="020B0604020202020204" pitchFamily="34" charset="0"/>
              </a:rPr>
              <a:t>）取消销售额</a:t>
            </a:r>
            <a:r>
              <a:rPr lang="zh-CN" altLang="en-US" kern="0">
                <a:solidFill>
                  <a:srgbClr val="3C3C3C"/>
                </a:solidFill>
                <a:latin typeface="+mn-ea"/>
                <a:sym typeface="Arial" panose="020B0604020202020204" pitchFamily="34" charset="0"/>
              </a:rPr>
              <a:t>累加填写（</a:t>
            </a:r>
            <a:r>
              <a:rPr lang="en-US" altLang="zh-CN" kern="0" dirty="0">
                <a:solidFill>
                  <a:srgbClr val="3C3C3C"/>
                </a:solidFill>
                <a:latin typeface="+mn-ea"/>
                <a:sym typeface="Arial" panose="020B0604020202020204" pitchFamily="34" charset="0"/>
              </a:rPr>
              <a:t>2</a:t>
            </a:r>
            <a:r>
              <a:rPr lang="zh-CN" altLang="en-US" kern="0" dirty="0">
                <a:solidFill>
                  <a:srgbClr val="3C3C3C"/>
                </a:solidFill>
                <a:latin typeface="+mn-ea"/>
                <a:sym typeface="Arial" panose="020B0604020202020204" pitchFamily="34" charset="0"/>
              </a:rPr>
              <a:t>）取消</a:t>
            </a:r>
            <a:r>
              <a:rPr lang="zh-CN" altLang="en-US" kern="0">
                <a:solidFill>
                  <a:srgbClr val="3C3C3C"/>
                </a:solidFill>
                <a:latin typeface="+mn-ea"/>
                <a:sym typeface="Arial" panose="020B0604020202020204" pitchFamily="34" charset="0"/>
              </a:rPr>
              <a:t>差额一（</a:t>
            </a:r>
            <a:r>
              <a:rPr lang="en-US" altLang="zh-CN" kern="0" dirty="0">
                <a:solidFill>
                  <a:srgbClr val="3C3C3C"/>
                </a:solidFill>
                <a:latin typeface="+mn-ea"/>
                <a:sym typeface="Arial" panose="020B0604020202020204" pitchFamily="34" charset="0"/>
              </a:rPr>
              <a:t>3</a:t>
            </a:r>
            <a:r>
              <a:rPr lang="zh-CN" altLang="en-US" kern="0" dirty="0">
                <a:solidFill>
                  <a:srgbClr val="3C3C3C"/>
                </a:solidFill>
                <a:latin typeface="+mn-ea"/>
                <a:sym typeface="Arial" panose="020B0604020202020204" pitchFamily="34" charset="0"/>
              </a:rPr>
              <a:t>）删除表中单证不齐销售额等冗余栏</a:t>
            </a:r>
            <a:endParaRPr lang="en-US" altLang="zh-CN" kern="0" dirty="0">
              <a:solidFill>
                <a:srgbClr val="3C3C3C"/>
              </a:solidFill>
              <a:latin typeface="+mn-ea"/>
              <a:sym typeface="Arial" panose="020B0604020202020204" pitchFamily="34" charset="0"/>
            </a:endParaRPr>
          </a:p>
        </p:txBody>
      </p:sp>
      <p:pic>
        <p:nvPicPr>
          <p:cNvPr id="12"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24689" y="1617049"/>
            <a:ext cx="11438710" cy="515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210588" cy="400110"/>
          </a:xfrm>
          <a:prstGeom prst="rect">
            <a:avLst/>
          </a:prstGeom>
        </p:spPr>
        <p:txBody>
          <a:bodyPr wrap="none">
            <a:spAutoFit/>
          </a:bodyPr>
          <a:lstStyle/>
          <a:p>
            <a:r>
              <a:rPr lang="zh-CN" altLang="en-US" sz="2000" b="1">
                <a:solidFill>
                  <a:srgbClr val="143C78"/>
                </a:solidFill>
                <a:latin typeface="+mn-ea"/>
              </a:rPr>
              <a:t>退税业务</a:t>
            </a:r>
            <a:endParaRPr lang="zh-CN" altLang="en-US" sz="2000" b="1" dirty="0">
              <a:solidFill>
                <a:srgbClr val="143C78"/>
              </a:solidFill>
              <a:latin typeface="+mn-ea"/>
            </a:endParaRPr>
          </a:p>
        </p:txBody>
      </p:sp>
      <p:pic>
        <p:nvPicPr>
          <p:cNvPr id="11"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1230313" y="1517786"/>
            <a:ext cx="9557241" cy="28494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573197" y="2555913"/>
            <a:ext cx="492443" cy="930575"/>
          </a:xfrm>
          <a:prstGeom prst="rect">
            <a:avLst/>
          </a:prstGeom>
          <a:noFill/>
        </p:spPr>
        <p:txBody>
          <a:bodyPr vert="eaVert" wrap="square" rtlCol="0">
            <a:spAutoFit/>
          </a:bodyPr>
          <a:lstStyle/>
          <a:p>
            <a:r>
              <a:rPr lang="zh-CN" altLang="en-US" sz="2000">
                <a:solidFill>
                  <a:schemeClr val="accent1">
                    <a:lumMod val="75000"/>
                  </a:schemeClr>
                </a:solidFill>
              </a:rPr>
              <a:t>修改前</a:t>
            </a:r>
            <a:endParaRPr lang="zh-CN" altLang="en-US" sz="2000" dirty="0">
              <a:solidFill>
                <a:schemeClr val="accent1">
                  <a:lumMod val="75000"/>
                </a:schemeClr>
              </a:solidFill>
            </a:endParaRPr>
          </a:p>
        </p:txBody>
      </p:sp>
      <p:sp>
        <p:nvSpPr>
          <p:cNvPr id="3" name="TextBox 6"/>
          <p:cNvSpPr txBox="1"/>
          <p:nvPr/>
        </p:nvSpPr>
        <p:spPr>
          <a:xfrm>
            <a:off x="573197" y="4970777"/>
            <a:ext cx="492443" cy="928888"/>
          </a:xfrm>
          <a:prstGeom prst="rect">
            <a:avLst/>
          </a:prstGeom>
          <a:noFill/>
        </p:spPr>
        <p:txBody>
          <a:bodyPr vert="eaVert" wrap="square" rtlCol="0">
            <a:spAutoFit/>
          </a:bodyPr>
          <a:lstStyle/>
          <a:p>
            <a:r>
              <a:rPr lang="zh-CN" altLang="en-US" sz="2000">
                <a:solidFill>
                  <a:schemeClr val="accent1">
                    <a:lumMod val="75000"/>
                  </a:schemeClr>
                </a:solidFill>
              </a:rPr>
              <a:t>修改后</a:t>
            </a:r>
            <a:endParaRPr lang="zh-CN" altLang="en-US" sz="2000" dirty="0">
              <a:solidFill>
                <a:schemeClr val="accent1">
                  <a:lumMod val="75000"/>
                </a:schemeClr>
              </a:solidFill>
            </a:endParaRPr>
          </a:p>
        </p:txBody>
      </p:sp>
      <p:pic>
        <p:nvPicPr>
          <p:cNvPr id="4" name="图片 3"/>
          <p:cNvPicPr>
            <a:picLocks noChangeAspect="1"/>
          </p:cNvPicPr>
          <p:nvPr/>
        </p:nvPicPr>
        <p:blipFill>
          <a:blip r:embed="rId2"/>
          <a:stretch>
            <a:fillRect/>
          </a:stretch>
        </p:blipFill>
        <p:spPr>
          <a:xfrm>
            <a:off x="1230314" y="4791854"/>
            <a:ext cx="9557241" cy="1886047"/>
          </a:xfrm>
          <a:prstGeom prst="rect">
            <a:avLst/>
          </a:prstGeom>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210588" cy="400110"/>
          </a:xfrm>
          <a:prstGeom prst="rect">
            <a:avLst/>
          </a:prstGeom>
        </p:spPr>
        <p:txBody>
          <a:bodyPr wrap="none">
            <a:spAutoFit/>
          </a:bodyPr>
          <a:lstStyle/>
          <a:p>
            <a:r>
              <a:rPr lang="zh-CN" altLang="en-US" sz="2000" b="1">
                <a:solidFill>
                  <a:srgbClr val="143C78"/>
                </a:solidFill>
                <a:latin typeface="+mn-ea"/>
              </a:rPr>
              <a:t>退税业务</a:t>
            </a:r>
            <a:endParaRPr lang="zh-CN" altLang="en-US" sz="2000" b="1" dirty="0">
              <a:solidFill>
                <a:srgbClr val="143C78"/>
              </a:solidFill>
              <a:latin typeface="+mn-ea"/>
            </a:endParaRPr>
          </a:p>
        </p:txBody>
      </p:sp>
      <p:sp>
        <p:nvSpPr>
          <p:cNvPr id="12" name="TextBox 1"/>
          <p:cNvSpPr txBox="1"/>
          <p:nvPr/>
        </p:nvSpPr>
        <p:spPr>
          <a:xfrm>
            <a:off x="2761940" y="1829573"/>
            <a:ext cx="1160059" cy="377224"/>
          </a:xfrm>
          <a:prstGeom prst="rect">
            <a:avLst/>
          </a:prstGeom>
          <a:noFill/>
        </p:spPr>
        <p:txBody>
          <a:bodyPr wrap="square" rtlCol="0">
            <a:spAutoFit/>
          </a:bodyPr>
          <a:lstStyle/>
          <a:p>
            <a:r>
              <a:rPr lang="zh-CN" altLang="en-US" dirty="0"/>
              <a:t>修改前</a:t>
            </a:r>
            <a:endParaRPr lang="zh-CN" altLang="en-US" dirty="0"/>
          </a:p>
        </p:txBody>
      </p:sp>
      <p:sp>
        <p:nvSpPr>
          <p:cNvPr id="13" name="TextBox 2"/>
          <p:cNvSpPr txBox="1"/>
          <p:nvPr/>
        </p:nvSpPr>
        <p:spPr>
          <a:xfrm>
            <a:off x="7584000" y="1788630"/>
            <a:ext cx="959499" cy="369332"/>
          </a:xfrm>
          <a:prstGeom prst="rect">
            <a:avLst/>
          </a:prstGeom>
          <a:noFill/>
        </p:spPr>
        <p:txBody>
          <a:bodyPr wrap="square" rtlCol="0">
            <a:spAutoFit/>
          </a:bodyPr>
          <a:lstStyle/>
          <a:p>
            <a:r>
              <a:rPr lang="zh-CN" altLang="en-US" dirty="0"/>
              <a:t>修改后</a:t>
            </a:r>
            <a:endParaRPr lang="zh-CN" altLang="en-US" dirty="0"/>
          </a:p>
        </p:txBody>
      </p:sp>
      <p:pic>
        <p:nvPicPr>
          <p:cNvPr id="14" name="Picture 4"/>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2321" y="2274264"/>
            <a:ext cx="4886325" cy="40576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图片 1"/>
          <p:cNvPicPr>
            <a:picLocks noChangeAspect="1"/>
          </p:cNvPicPr>
          <p:nvPr/>
        </p:nvPicPr>
        <p:blipFill>
          <a:blip r:embed="rId2"/>
          <a:stretch>
            <a:fillRect/>
          </a:stretch>
        </p:blipFill>
        <p:spPr>
          <a:xfrm>
            <a:off x="5719693" y="2274263"/>
            <a:ext cx="6059986" cy="4057649"/>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210588" cy="400110"/>
          </a:xfrm>
          <a:prstGeom prst="rect">
            <a:avLst/>
          </a:prstGeom>
        </p:spPr>
        <p:txBody>
          <a:bodyPr wrap="none">
            <a:spAutoFit/>
          </a:bodyPr>
          <a:lstStyle/>
          <a:p>
            <a:r>
              <a:rPr lang="zh-CN" altLang="en-US" sz="2000" b="1">
                <a:solidFill>
                  <a:srgbClr val="143C78"/>
                </a:solidFill>
                <a:latin typeface="+mn-ea"/>
              </a:rPr>
              <a:t>退税业务</a:t>
            </a:r>
            <a:endParaRPr lang="zh-CN" altLang="en-US" sz="2000" b="1" dirty="0">
              <a:solidFill>
                <a:srgbClr val="143C78"/>
              </a:solidFill>
              <a:latin typeface="+mn-ea"/>
            </a:endParaRPr>
          </a:p>
        </p:txBody>
      </p:sp>
      <p:pic>
        <p:nvPicPr>
          <p:cNvPr id="2" name="图片 1"/>
          <p:cNvPicPr>
            <a:picLocks noChangeAspect="1"/>
          </p:cNvPicPr>
          <p:nvPr/>
        </p:nvPicPr>
        <p:blipFill>
          <a:blip r:embed="rId1"/>
          <a:stretch>
            <a:fillRect/>
          </a:stretch>
        </p:blipFill>
        <p:spPr>
          <a:xfrm>
            <a:off x="244167" y="2037522"/>
            <a:ext cx="6059986" cy="4560565"/>
          </a:xfrm>
          <a:prstGeom prst="rect">
            <a:avLst/>
          </a:prstGeom>
        </p:spPr>
      </p:pic>
      <p:sp>
        <p:nvSpPr>
          <p:cNvPr id="3" name="文本框 2"/>
          <p:cNvSpPr txBox="1"/>
          <p:nvPr/>
        </p:nvSpPr>
        <p:spPr>
          <a:xfrm>
            <a:off x="6464177" y="2540438"/>
            <a:ext cx="5483656" cy="409342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CN" altLang="en-US" sz="2000" dirty="0">
                <a:solidFill>
                  <a:srgbClr val="FF0000"/>
                </a:solidFill>
              </a:rPr>
              <a:t>第</a:t>
            </a:r>
            <a:r>
              <a:rPr lang="en-US" altLang="zh-CN" sz="2000" dirty="0">
                <a:solidFill>
                  <a:srgbClr val="FF0000"/>
                </a:solidFill>
              </a:rPr>
              <a:t>8(c)</a:t>
            </a:r>
            <a:r>
              <a:rPr lang="zh-CN" altLang="en-US" sz="2000" dirty="0">
                <a:solidFill>
                  <a:srgbClr val="FF0000"/>
                </a:solidFill>
              </a:rPr>
              <a:t>栏</a:t>
            </a:r>
            <a:r>
              <a:rPr lang="zh-CN" altLang="en-US" sz="2000" dirty="0">
                <a:solidFill>
                  <a:srgbClr val="FFFF00"/>
                </a:solidFill>
              </a:rPr>
              <a:t>：</a:t>
            </a:r>
            <a:r>
              <a:rPr lang="zh-CN" altLang="en-US" sz="2000" dirty="0"/>
              <a:t>按上期结转本期的免抵退税不得免征和抵扣税额抵减额的负数填写。</a:t>
            </a:r>
            <a:endParaRPr lang="en-US" altLang="zh-CN" sz="2000" dirty="0"/>
          </a:p>
          <a:p>
            <a:r>
              <a:rPr lang="zh-CN" altLang="en-US" sz="2000" dirty="0">
                <a:solidFill>
                  <a:srgbClr val="FF0000"/>
                </a:solidFill>
              </a:rPr>
              <a:t>第</a:t>
            </a:r>
            <a:r>
              <a:rPr lang="en-US" altLang="zh-CN" sz="2000" dirty="0">
                <a:solidFill>
                  <a:srgbClr val="FF0000"/>
                </a:solidFill>
              </a:rPr>
              <a:t>9</a:t>
            </a:r>
            <a:r>
              <a:rPr lang="zh-CN" altLang="en-US" sz="2000" dirty="0">
                <a:solidFill>
                  <a:srgbClr val="FF0000"/>
                </a:solidFill>
              </a:rPr>
              <a:t>栏“免抵退税不得免征和抵扣税额合计”：</a:t>
            </a:r>
            <a:r>
              <a:rPr lang="zh-CN" altLang="en-US" sz="2000" dirty="0"/>
              <a:t>按“第</a:t>
            </a:r>
            <a:r>
              <a:rPr lang="en-US" altLang="zh-CN" sz="2000" dirty="0"/>
              <a:t>5</a:t>
            </a:r>
            <a:r>
              <a:rPr lang="zh-CN" altLang="en-US" sz="2000" dirty="0"/>
              <a:t>栏</a:t>
            </a:r>
            <a:r>
              <a:rPr lang="en-US" altLang="zh-CN" sz="2000" dirty="0"/>
              <a:t>+</a:t>
            </a:r>
            <a:r>
              <a:rPr lang="zh-CN" altLang="en-US" sz="2000" dirty="0"/>
              <a:t>第</a:t>
            </a:r>
            <a:r>
              <a:rPr lang="en-US" altLang="zh-CN" sz="2000" dirty="0"/>
              <a:t>8</a:t>
            </a:r>
            <a:r>
              <a:rPr lang="zh-CN" altLang="en-US" sz="2000" dirty="0"/>
              <a:t>栏”计算填写。</a:t>
            </a:r>
            <a:endParaRPr lang="en-US" altLang="zh-CN" sz="2000" dirty="0"/>
          </a:p>
          <a:p>
            <a:r>
              <a:rPr lang="zh-CN" altLang="en-US" sz="2000" dirty="0"/>
              <a:t>当第</a:t>
            </a:r>
            <a:r>
              <a:rPr lang="en-US" altLang="zh-CN" sz="2000" dirty="0"/>
              <a:t>5(a)</a:t>
            </a:r>
            <a:r>
              <a:rPr lang="zh-CN" altLang="en-US" sz="2000" dirty="0"/>
              <a:t>栏</a:t>
            </a:r>
            <a:r>
              <a:rPr lang="en-US" altLang="zh-CN" sz="2000" dirty="0"/>
              <a:t>+</a:t>
            </a:r>
            <a:r>
              <a:rPr lang="zh-CN" altLang="en-US" sz="2000" dirty="0"/>
              <a:t>第</a:t>
            </a:r>
            <a:r>
              <a:rPr lang="en-US" altLang="zh-CN" sz="2000" dirty="0"/>
              <a:t>8(a)</a:t>
            </a:r>
            <a:r>
              <a:rPr lang="zh-CN" altLang="en-US" sz="2000" dirty="0"/>
              <a:t>栏＞</a:t>
            </a:r>
            <a:r>
              <a:rPr lang="en-US" altLang="zh-CN" sz="2000" dirty="0"/>
              <a:t>0</a:t>
            </a:r>
            <a:r>
              <a:rPr lang="zh-CN" altLang="en-US" sz="2000" dirty="0"/>
              <a:t>，则第</a:t>
            </a:r>
            <a:r>
              <a:rPr lang="en-US" altLang="zh-CN" sz="2000" dirty="0"/>
              <a:t>8(c)</a:t>
            </a:r>
            <a:r>
              <a:rPr lang="zh-CN" altLang="en-US" sz="2000" dirty="0"/>
              <a:t>栏参与第</a:t>
            </a:r>
            <a:r>
              <a:rPr lang="en-US" altLang="zh-CN" sz="2000" dirty="0"/>
              <a:t>9(a)</a:t>
            </a:r>
            <a:r>
              <a:rPr lang="zh-CN" altLang="en-US" sz="2000" dirty="0"/>
              <a:t>栏计算：</a:t>
            </a:r>
            <a:endParaRPr lang="en-US" altLang="zh-CN" sz="2000" dirty="0"/>
          </a:p>
          <a:p>
            <a:r>
              <a:rPr lang="zh-CN" altLang="en-US" sz="2000" dirty="0"/>
              <a:t>第</a:t>
            </a:r>
            <a:r>
              <a:rPr lang="en-US" altLang="zh-CN" sz="2000" dirty="0"/>
              <a:t>5(a)</a:t>
            </a:r>
            <a:r>
              <a:rPr lang="zh-CN" altLang="en-US" sz="2000" dirty="0"/>
              <a:t>栏</a:t>
            </a:r>
            <a:r>
              <a:rPr lang="en-US" altLang="zh-CN" sz="2000" dirty="0"/>
              <a:t>+</a:t>
            </a:r>
            <a:r>
              <a:rPr lang="zh-CN" altLang="en-US" sz="2000" dirty="0"/>
              <a:t>第</a:t>
            </a:r>
            <a:r>
              <a:rPr lang="en-US" altLang="zh-CN" sz="2000" dirty="0"/>
              <a:t>8(a)</a:t>
            </a:r>
            <a:r>
              <a:rPr lang="zh-CN" altLang="en-US" sz="2000" dirty="0"/>
              <a:t>栏</a:t>
            </a:r>
            <a:r>
              <a:rPr lang="en-US" altLang="zh-CN" sz="2000" dirty="0"/>
              <a:t>+</a:t>
            </a:r>
            <a:r>
              <a:rPr lang="zh-CN" altLang="en-US" sz="2000" dirty="0"/>
              <a:t>第</a:t>
            </a:r>
            <a:r>
              <a:rPr lang="en-US" altLang="zh-CN" sz="2000" dirty="0"/>
              <a:t>8(c)</a:t>
            </a:r>
            <a:r>
              <a:rPr lang="zh-CN" altLang="en-US" sz="2000" dirty="0"/>
              <a:t>栏＜</a:t>
            </a:r>
            <a:r>
              <a:rPr lang="en-US" altLang="zh-CN" sz="2000" dirty="0"/>
              <a:t>0</a:t>
            </a:r>
            <a:r>
              <a:rPr lang="zh-CN" altLang="en-US" sz="2000" dirty="0"/>
              <a:t>，则第</a:t>
            </a:r>
            <a:r>
              <a:rPr lang="en-US" altLang="zh-CN" sz="2000" dirty="0"/>
              <a:t>9(a)</a:t>
            </a:r>
            <a:r>
              <a:rPr lang="zh-CN" altLang="en-US" sz="2000" dirty="0"/>
              <a:t>栏</a:t>
            </a:r>
            <a:r>
              <a:rPr lang="en-US" altLang="zh-CN" sz="2000" dirty="0"/>
              <a:t>=0</a:t>
            </a:r>
            <a:r>
              <a:rPr lang="zh-CN" altLang="en-US" sz="2000" dirty="0"/>
              <a:t>；</a:t>
            </a:r>
            <a:endParaRPr lang="en-US" altLang="zh-CN" sz="2000" dirty="0"/>
          </a:p>
          <a:p>
            <a:r>
              <a:rPr lang="zh-CN" altLang="en-US" sz="2000" dirty="0"/>
              <a:t>第</a:t>
            </a:r>
            <a:r>
              <a:rPr lang="en-US" altLang="zh-CN" sz="2000" dirty="0"/>
              <a:t>5(a)</a:t>
            </a:r>
            <a:r>
              <a:rPr lang="zh-CN" altLang="en-US" sz="2000" dirty="0"/>
              <a:t>栏</a:t>
            </a:r>
            <a:r>
              <a:rPr lang="en-US" altLang="zh-CN" sz="2000" dirty="0"/>
              <a:t>+</a:t>
            </a:r>
            <a:r>
              <a:rPr lang="zh-CN" altLang="en-US" sz="2000" dirty="0"/>
              <a:t>第</a:t>
            </a:r>
            <a:r>
              <a:rPr lang="en-US" altLang="zh-CN" sz="2000" dirty="0"/>
              <a:t>8(a)</a:t>
            </a:r>
            <a:r>
              <a:rPr lang="zh-CN" altLang="en-US" sz="2000" dirty="0"/>
              <a:t>栏</a:t>
            </a:r>
            <a:r>
              <a:rPr lang="en-US" altLang="zh-CN" sz="2000" dirty="0"/>
              <a:t>+</a:t>
            </a:r>
            <a:r>
              <a:rPr lang="zh-CN" altLang="en-US" sz="2000" dirty="0"/>
              <a:t>第</a:t>
            </a:r>
            <a:r>
              <a:rPr lang="en-US" altLang="zh-CN" sz="2000" dirty="0"/>
              <a:t>8(c)</a:t>
            </a:r>
            <a:r>
              <a:rPr lang="zh-CN" altLang="en-US" sz="2000" dirty="0"/>
              <a:t>栏≥</a:t>
            </a:r>
            <a:r>
              <a:rPr lang="en-US" altLang="zh-CN" sz="2000" dirty="0"/>
              <a:t>0</a:t>
            </a:r>
            <a:r>
              <a:rPr lang="zh-CN" altLang="en-US" sz="2000" dirty="0"/>
              <a:t>，则第</a:t>
            </a:r>
            <a:r>
              <a:rPr lang="en-US" altLang="zh-CN" sz="2000" dirty="0"/>
              <a:t>9(a)</a:t>
            </a:r>
            <a:r>
              <a:rPr lang="zh-CN" altLang="en-US" sz="2000" dirty="0"/>
              <a:t>栏</a:t>
            </a:r>
            <a:r>
              <a:rPr lang="en-US" altLang="zh-CN" sz="2000" dirty="0"/>
              <a:t>=</a:t>
            </a:r>
            <a:r>
              <a:rPr lang="zh-CN" altLang="en-US" sz="2000" dirty="0"/>
              <a:t>第</a:t>
            </a:r>
            <a:r>
              <a:rPr lang="en-US" altLang="zh-CN" sz="2000" dirty="0"/>
              <a:t>5(a)</a:t>
            </a:r>
            <a:r>
              <a:rPr lang="zh-CN" altLang="en-US" sz="2000" dirty="0"/>
              <a:t>栏</a:t>
            </a:r>
            <a:r>
              <a:rPr lang="en-US" altLang="zh-CN" sz="2000" dirty="0"/>
              <a:t>+</a:t>
            </a:r>
            <a:r>
              <a:rPr lang="zh-CN" altLang="en-US" sz="2000" dirty="0"/>
              <a:t>第</a:t>
            </a:r>
            <a:r>
              <a:rPr lang="en-US" altLang="zh-CN" sz="2000" dirty="0"/>
              <a:t>8(a)</a:t>
            </a:r>
            <a:r>
              <a:rPr lang="zh-CN" altLang="en-US" sz="2000" dirty="0"/>
              <a:t>栏</a:t>
            </a:r>
            <a:r>
              <a:rPr lang="en-US" altLang="zh-CN" sz="2000" dirty="0"/>
              <a:t>+</a:t>
            </a:r>
            <a:r>
              <a:rPr lang="zh-CN" altLang="en-US" sz="2000" dirty="0"/>
              <a:t>第</a:t>
            </a:r>
            <a:r>
              <a:rPr lang="en-US" altLang="zh-CN" sz="2000" dirty="0"/>
              <a:t>8(c)</a:t>
            </a:r>
            <a:r>
              <a:rPr lang="zh-CN" altLang="en-US" sz="2000" dirty="0"/>
              <a:t>栏。</a:t>
            </a:r>
            <a:endParaRPr lang="en-US" altLang="zh-CN" sz="2000" dirty="0"/>
          </a:p>
          <a:p>
            <a:r>
              <a:rPr lang="zh-CN" altLang="en-US" sz="2000" dirty="0"/>
              <a:t>当第</a:t>
            </a:r>
            <a:r>
              <a:rPr lang="en-US" altLang="zh-CN" sz="2000" dirty="0"/>
              <a:t>5(a)</a:t>
            </a:r>
            <a:r>
              <a:rPr lang="zh-CN" altLang="en-US" sz="2000" dirty="0"/>
              <a:t>栏</a:t>
            </a:r>
            <a:r>
              <a:rPr lang="en-US" altLang="zh-CN" sz="2000" dirty="0"/>
              <a:t>+</a:t>
            </a:r>
            <a:r>
              <a:rPr lang="zh-CN" altLang="en-US" sz="2000" dirty="0"/>
              <a:t>第</a:t>
            </a:r>
            <a:r>
              <a:rPr lang="en-US" altLang="zh-CN" sz="2000" dirty="0"/>
              <a:t>8(a)</a:t>
            </a:r>
            <a:r>
              <a:rPr lang="zh-CN" altLang="en-US" sz="2000" dirty="0"/>
              <a:t>栏≤</a:t>
            </a:r>
            <a:r>
              <a:rPr lang="en-US" altLang="zh-CN" sz="2000" dirty="0"/>
              <a:t>0</a:t>
            </a:r>
            <a:r>
              <a:rPr lang="zh-CN" altLang="en-US" sz="2000" dirty="0"/>
              <a:t>，则第</a:t>
            </a:r>
            <a:r>
              <a:rPr lang="en-US" altLang="zh-CN" sz="2000" dirty="0"/>
              <a:t>8(c)</a:t>
            </a:r>
            <a:r>
              <a:rPr lang="zh-CN" altLang="en-US" sz="2000" dirty="0"/>
              <a:t>栏不参与第</a:t>
            </a:r>
            <a:r>
              <a:rPr lang="en-US" altLang="zh-CN" sz="2000" dirty="0"/>
              <a:t>9(a)</a:t>
            </a:r>
            <a:r>
              <a:rPr lang="zh-CN" altLang="en-US" sz="2000" dirty="0"/>
              <a:t>栏计算：第</a:t>
            </a:r>
            <a:r>
              <a:rPr lang="en-US" altLang="zh-CN" sz="2000" dirty="0"/>
              <a:t>9(a)</a:t>
            </a:r>
            <a:r>
              <a:rPr lang="zh-CN" altLang="en-US" sz="2000" dirty="0"/>
              <a:t>栏</a:t>
            </a:r>
            <a:r>
              <a:rPr lang="en-US" altLang="zh-CN" sz="2000" dirty="0"/>
              <a:t>=</a:t>
            </a:r>
            <a:r>
              <a:rPr lang="zh-CN" altLang="en-US" sz="2000" dirty="0"/>
              <a:t>第</a:t>
            </a:r>
            <a:r>
              <a:rPr lang="en-US" altLang="zh-CN" sz="2000" dirty="0"/>
              <a:t>5(a)</a:t>
            </a:r>
            <a:r>
              <a:rPr lang="zh-CN" altLang="en-US" sz="2000" dirty="0"/>
              <a:t>栏</a:t>
            </a:r>
            <a:r>
              <a:rPr lang="en-US" altLang="zh-CN" sz="2000" dirty="0"/>
              <a:t>+</a:t>
            </a:r>
            <a:r>
              <a:rPr lang="zh-CN" altLang="en-US" sz="2000" dirty="0"/>
              <a:t>第</a:t>
            </a:r>
            <a:r>
              <a:rPr lang="en-US" altLang="zh-CN" sz="2000" dirty="0"/>
              <a:t>8(a)</a:t>
            </a:r>
            <a:r>
              <a:rPr lang="zh-CN" altLang="en-US" sz="2000" dirty="0"/>
              <a:t>栏。</a:t>
            </a:r>
            <a:endParaRPr lang="en-US" altLang="zh-CN" sz="2000" dirty="0"/>
          </a:p>
          <a:p>
            <a:r>
              <a:rPr lang="zh-CN" altLang="en-US" sz="2000" dirty="0"/>
              <a:t>第</a:t>
            </a:r>
            <a:r>
              <a:rPr lang="en-US" altLang="zh-CN" sz="2000" dirty="0"/>
              <a:t>8c</a:t>
            </a:r>
            <a:r>
              <a:rPr lang="zh-CN" altLang="en-US" sz="2000" dirty="0"/>
              <a:t>栏参与本期计算后的余额在下期第</a:t>
            </a:r>
            <a:r>
              <a:rPr lang="en-US" altLang="zh-CN" sz="2000" dirty="0"/>
              <a:t>8c</a:t>
            </a:r>
            <a:r>
              <a:rPr lang="zh-CN" altLang="en-US" sz="2000" dirty="0"/>
              <a:t>栏列示。</a:t>
            </a:r>
            <a:endParaRPr lang="zh-CN" altLang="en-US" sz="2000" dirty="0"/>
          </a:p>
        </p:txBody>
      </p:sp>
      <p:sp>
        <p:nvSpPr>
          <p:cNvPr id="4" name="文本框 3"/>
          <p:cNvSpPr txBox="1"/>
          <p:nvPr/>
        </p:nvSpPr>
        <p:spPr>
          <a:xfrm>
            <a:off x="5287617" y="2971801"/>
            <a:ext cx="467140" cy="369332"/>
          </a:xfrm>
          <a:prstGeom prst="rect">
            <a:avLst/>
          </a:prstGeom>
          <a:noFill/>
        </p:spPr>
        <p:txBody>
          <a:bodyPr wrap="square" rtlCol="0">
            <a:spAutoFit/>
          </a:bodyPr>
          <a:lstStyle/>
          <a:p>
            <a:r>
              <a:rPr lang="en-US" altLang="zh-CN">
                <a:solidFill>
                  <a:srgbClr val="FFFF00"/>
                </a:solidFill>
              </a:rPr>
              <a:t>8c</a:t>
            </a:r>
            <a:endParaRPr lang="zh-CN" altLang="en-US">
              <a:solidFill>
                <a:srgbClr val="FFFF0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右箭头 38"/>
          <p:cNvSpPr/>
          <p:nvPr/>
        </p:nvSpPr>
        <p:spPr>
          <a:xfrm>
            <a:off x="1280804" y="2238914"/>
            <a:ext cx="7806557" cy="1775012"/>
          </a:xfrm>
          <a:prstGeom prst="rightArrow">
            <a:avLst>
              <a:gd name="adj1" fmla="val 81481"/>
              <a:gd name="adj2" fmla="val 50000"/>
            </a:avLst>
          </a:prstGeom>
          <a:solidFill>
            <a:srgbClr val="44546A">
              <a:alpha val="20000"/>
            </a:srgbClr>
          </a:solidFill>
          <a:ln w="127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90" b="0" i="0" u="none" strike="noStrike" kern="0" cap="none" spc="0" normalizeH="0" baseline="0" noProof="0">
              <a:ln>
                <a:noFill/>
              </a:ln>
              <a:solidFill>
                <a:srgbClr val="FFFFFF"/>
              </a:solidFill>
              <a:effectLst/>
              <a:uLnTx/>
              <a:uFillTx/>
              <a:latin typeface="Bebas" pitchFamily="2" charset="0"/>
              <a:ea typeface="微软雅黑" panose="020B0503020204020204" pitchFamily="34" charset="-122"/>
              <a:cs typeface="+mn-cs"/>
              <a:sym typeface="Bebas" pitchFamily="2" charset="0"/>
            </a:endParaRPr>
          </a:p>
        </p:txBody>
      </p:sp>
      <p:sp>
        <p:nvSpPr>
          <p:cNvPr id="42" name="椭圆 41"/>
          <p:cNvSpPr/>
          <p:nvPr/>
        </p:nvSpPr>
        <p:spPr>
          <a:xfrm>
            <a:off x="9411143" y="2551124"/>
            <a:ext cx="1150592" cy="1150592"/>
          </a:xfrm>
          <a:prstGeom prst="ellipse">
            <a:avLst/>
          </a:prstGeom>
          <a:solidFill>
            <a:srgbClr val="44546A"/>
          </a:solidFill>
          <a:ln w="25400" cap="flat" cmpd="sng" algn="ctr">
            <a:noFill/>
            <a:prstDash val="solid"/>
            <a:miter lim="800000"/>
          </a:ln>
          <a:effectLst>
            <a:outerShdw blurRad="228600" dist="38100" dir="5400000" sx="90000" sy="-19000" rotWithShape="0">
              <a:srgbClr val="000000">
                <a:alpha val="1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4400" b="0" i="0" u="none" strike="noStrike" kern="0" cap="none" spc="0" normalizeH="0" baseline="0" noProof="0">
              <a:ln>
                <a:noFill/>
              </a:ln>
              <a:solidFill>
                <a:srgbClr val="FEFABC"/>
              </a:solidFill>
              <a:effectLst/>
              <a:uLnTx/>
              <a:uFillTx/>
              <a:latin typeface="Bebas" pitchFamily="2" charset="0"/>
              <a:ea typeface="微软雅黑" panose="020B0503020204020204" pitchFamily="34" charset="-122"/>
              <a:cs typeface="+mn-cs"/>
              <a:sym typeface="Bebas" pitchFamily="2" charset="0"/>
            </a:endParaRPr>
          </a:p>
        </p:txBody>
      </p:sp>
      <p:sp>
        <p:nvSpPr>
          <p:cNvPr id="43" name="Freeform 5"/>
          <p:cNvSpPr>
            <a:spLocks noEditPoints="1"/>
          </p:cNvSpPr>
          <p:nvPr/>
        </p:nvSpPr>
        <p:spPr bwMode="auto">
          <a:xfrm>
            <a:off x="9802646" y="2882097"/>
            <a:ext cx="367591" cy="488647"/>
          </a:xfrm>
          <a:custGeom>
            <a:avLst/>
            <a:gdLst>
              <a:gd name="T0" fmla="*/ 192 w 209"/>
              <a:gd name="T1" fmla="*/ 18 h 280"/>
              <a:gd name="T2" fmla="*/ 209 w 209"/>
              <a:gd name="T3" fmla="*/ 18 h 280"/>
              <a:gd name="T4" fmla="*/ 209 w 209"/>
              <a:gd name="T5" fmla="*/ 0 h 280"/>
              <a:gd name="T6" fmla="*/ 0 w 209"/>
              <a:gd name="T7" fmla="*/ 0 h 280"/>
              <a:gd name="T8" fmla="*/ 0 w 209"/>
              <a:gd name="T9" fmla="*/ 18 h 280"/>
              <a:gd name="T10" fmla="*/ 17 w 209"/>
              <a:gd name="T11" fmla="*/ 18 h 280"/>
              <a:gd name="T12" fmla="*/ 17 w 209"/>
              <a:gd name="T13" fmla="*/ 35 h 280"/>
              <a:gd name="T14" fmla="*/ 25 w 209"/>
              <a:gd name="T15" fmla="*/ 35 h 280"/>
              <a:gd name="T16" fmla="*/ 53 w 209"/>
              <a:gd name="T17" fmla="*/ 131 h 280"/>
              <a:gd name="T18" fmla="*/ 67 w 209"/>
              <a:gd name="T19" fmla="*/ 140 h 280"/>
              <a:gd name="T20" fmla="*/ 53 w 209"/>
              <a:gd name="T21" fmla="*/ 149 h 280"/>
              <a:gd name="T22" fmla="*/ 25 w 209"/>
              <a:gd name="T23" fmla="*/ 245 h 280"/>
              <a:gd name="T24" fmla="*/ 17 w 209"/>
              <a:gd name="T25" fmla="*/ 245 h 280"/>
              <a:gd name="T26" fmla="*/ 17 w 209"/>
              <a:gd name="T27" fmla="*/ 263 h 280"/>
              <a:gd name="T28" fmla="*/ 0 w 209"/>
              <a:gd name="T29" fmla="*/ 263 h 280"/>
              <a:gd name="T30" fmla="*/ 0 w 209"/>
              <a:gd name="T31" fmla="*/ 280 h 280"/>
              <a:gd name="T32" fmla="*/ 209 w 209"/>
              <a:gd name="T33" fmla="*/ 280 h 280"/>
              <a:gd name="T34" fmla="*/ 209 w 209"/>
              <a:gd name="T35" fmla="*/ 263 h 280"/>
              <a:gd name="T36" fmla="*/ 192 w 209"/>
              <a:gd name="T37" fmla="*/ 263 h 280"/>
              <a:gd name="T38" fmla="*/ 192 w 209"/>
              <a:gd name="T39" fmla="*/ 245 h 280"/>
              <a:gd name="T40" fmla="*/ 184 w 209"/>
              <a:gd name="T41" fmla="*/ 245 h 280"/>
              <a:gd name="T42" fmla="*/ 156 w 209"/>
              <a:gd name="T43" fmla="*/ 149 h 280"/>
              <a:gd name="T44" fmla="*/ 141 w 209"/>
              <a:gd name="T45" fmla="*/ 140 h 280"/>
              <a:gd name="T46" fmla="*/ 156 w 209"/>
              <a:gd name="T47" fmla="*/ 131 h 280"/>
              <a:gd name="T48" fmla="*/ 184 w 209"/>
              <a:gd name="T49" fmla="*/ 35 h 280"/>
              <a:gd name="T50" fmla="*/ 192 w 209"/>
              <a:gd name="T51" fmla="*/ 35 h 280"/>
              <a:gd name="T52" fmla="*/ 192 w 209"/>
              <a:gd name="T53" fmla="*/ 18 h 280"/>
              <a:gd name="T54" fmla="*/ 145 w 209"/>
              <a:gd name="T55" fmla="*/ 117 h 280"/>
              <a:gd name="T56" fmla="*/ 122 w 209"/>
              <a:gd name="T57" fmla="*/ 129 h 280"/>
              <a:gd name="T58" fmla="*/ 122 w 209"/>
              <a:gd name="T59" fmla="*/ 151 h 280"/>
              <a:gd name="T60" fmla="*/ 145 w 209"/>
              <a:gd name="T61" fmla="*/ 163 h 280"/>
              <a:gd name="T62" fmla="*/ 166 w 209"/>
              <a:gd name="T63" fmla="*/ 242 h 280"/>
              <a:gd name="T64" fmla="*/ 165 w 209"/>
              <a:gd name="T65" fmla="*/ 245 h 280"/>
              <a:gd name="T66" fmla="*/ 147 w 209"/>
              <a:gd name="T67" fmla="*/ 245 h 280"/>
              <a:gd name="T68" fmla="*/ 134 w 209"/>
              <a:gd name="T69" fmla="*/ 204 h 280"/>
              <a:gd name="T70" fmla="*/ 113 w 209"/>
              <a:gd name="T71" fmla="*/ 194 h 280"/>
              <a:gd name="T72" fmla="*/ 113 w 209"/>
              <a:gd name="T73" fmla="*/ 122 h 280"/>
              <a:gd name="T74" fmla="*/ 142 w 209"/>
              <a:gd name="T75" fmla="*/ 109 h 280"/>
              <a:gd name="T76" fmla="*/ 158 w 209"/>
              <a:gd name="T77" fmla="*/ 88 h 280"/>
              <a:gd name="T78" fmla="*/ 51 w 209"/>
              <a:gd name="T79" fmla="*/ 88 h 280"/>
              <a:gd name="T80" fmla="*/ 67 w 209"/>
              <a:gd name="T81" fmla="*/ 109 h 280"/>
              <a:gd name="T82" fmla="*/ 96 w 209"/>
              <a:gd name="T83" fmla="*/ 122 h 280"/>
              <a:gd name="T84" fmla="*/ 96 w 209"/>
              <a:gd name="T85" fmla="*/ 194 h 280"/>
              <a:gd name="T86" fmla="*/ 75 w 209"/>
              <a:gd name="T87" fmla="*/ 204 h 280"/>
              <a:gd name="T88" fmla="*/ 62 w 209"/>
              <a:gd name="T89" fmla="*/ 245 h 280"/>
              <a:gd name="T90" fmla="*/ 44 w 209"/>
              <a:gd name="T91" fmla="*/ 245 h 280"/>
              <a:gd name="T92" fmla="*/ 43 w 209"/>
              <a:gd name="T93" fmla="*/ 242 h 280"/>
              <a:gd name="T94" fmla="*/ 64 w 209"/>
              <a:gd name="T95" fmla="*/ 163 h 280"/>
              <a:gd name="T96" fmla="*/ 87 w 209"/>
              <a:gd name="T97" fmla="*/ 151 h 280"/>
              <a:gd name="T98" fmla="*/ 87 w 209"/>
              <a:gd name="T99" fmla="*/ 129 h 280"/>
              <a:gd name="T100" fmla="*/ 64 w 209"/>
              <a:gd name="T101" fmla="*/ 117 h 280"/>
              <a:gd name="T102" fmla="*/ 43 w 209"/>
              <a:gd name="T103" fmla="*/ 39 h 280"/>
              <a:gd name="T104" fmla="*/ 44 w 209"/>
              <a:gd name="T105" fmla="*/ 35 h 280"/>
              <a:gd name="T106" fmla="*/ 165 w 209"/>
              <a:gd name="T107" fmla="*/ 35 h 280"/>
              <a:gd name="T108" fmla="*/ 166 w 209"/>
              <a:gd name="T109" fmla="*/ 39 h 280"/>
              <a:gd name="T110" fmla="*/ 145 w 209"/>
              <a:gd name="T111" fmla="*/ 117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9" h="280">
                <a:moveTo>
                  <a:pt x="192" y="18"/>
                </a:moveTo>
                <a:cubicBezTo>
                  <a:pt x="209" y="18"/>
                  <a:pt x="209" y="18"/>
                  <a:pt x="209" y="18"/>
                </a:cubicBezTo>
                <a:cubicBezTo>
                  <a:pt x="209" y="0"/>
                  <a:pt x="209" y="0"/>
                  <a:pt x="209" y="0"/>
                </a:cubicBezTo>
                <a:cubicBezTo>
                  <a:pt x="0" y="0"/>
                  <a:pt x="0" y="0"/>
                  <a:pt x="0" y="0"/>
                </a:cubicBezTo>
                <a:cubicBezTo>
                  <a:pt x="0" y="18"/>
                  <a:pt x="0" y="18"/>
                  <a:pt x="0" y="18"/>
                </a:cubicBezTo>
                <a:cubicBezTo>
                  <a:pt x="17" y="18"/>
                  <a:pt x="17" y="18"/>
                  <a:pt x="17" y="18"/>
                </a:cubicBezTo>
                <a:cubicBezTo>
                  <a:pt x="17" y="35"/>
                  <a:pt x="17" y="35"/>
                  <a:pt x="17" y="35"/>
                </a:cubicBezTo>
                <a:cubicBezTo>
                  <a:pt x="25" y="35"/>
                  <a:pt x="25" y="35"/>
                  <a:pt x="25" y="35"/>
                </a:cubicBezTo>
                <a:cubicBezTo>
                  <a:pt x="13" y="70"/>
                  <a:pt x="24" y="109"/>
                  <a:pt x="53" y="131"/>
                </a:cubicBezTo>
                <a:cubicBezTo>
                  <a:pt x="58" y="135"/>
                  <a:pt x="62" y="138"/>
                  <a:pt x="67" y="140"/>
                </a:cubicBezTo>
                <a:cubicBezTo>
                  <a:pt x="62" y="143"/>
                  <a:pt x="58" y="145"/>
                  <a:pt x="53" y="149"/>
                </a:cubicBezTo>
                <a:cubicBezTo>
                  <a:pt x="24" y="171"/>
                  <a:pt x="13" y="211"/>
                  <a:pt x="25" y="245"/>
                </a:cubicBezTo>
                <a:cubicBezTo>
                  <a:pt x="17" y="245"/>
                  <a:pt x="17" y="245"/>
                  <a:pt x="17" y="245"/>
                </a:cubicBezTo>
                <a:cubicBezTo>
                  <a:pt x="17" y="263"/>
                  <a:pt x="17" y="263"/>
                  <a:pt x="17" y="263"/>
                </a:cubicBezTo>
                <a:cubicBezTo>
                  <a:pt x="0" y="263"/>
                  <a:pt x="0" y="263"/>
                  <a:pt x="0" y="263"/>
                </a:cubicBezTo>
                <a:cubicBezTo>
                  <a:pt x="0" y="280"/>
                  <a:pt x="0" y="280"/>
                  <a:pt x="0" y="280"/>
                </a:cubicBezTo>
                <a:cubicBezTo>
                  <a:pt x="209" y="280"/>
                  <a:pt x="209" y="280"/>
                  <a:pt x="209" y="280"/>
                </a:cubicBezTo>
                <a:cubicBezTo>
                  <a:pt x="209" y="263"/>
                  <a:pt x="209" y="263"/>
                  <a:pt x="209" y="263"/>
                </a:cubicBezTo>
                <a:cubicBezTo>
                  <a:pt x="192" y="263"/>
                  <a:pt x="192" y="263"/>
                  <a:pt x="192" y="263"/>
                </a:cubicBezTo>
                <a:cubicBezTo>
                  <a:pt x="192" y="245"/>
                  <a:pt x="192" y="245"/>
                  <a:pt x="192" y="245"/>
                </a:cubicBezTo>
                <a:cubicBezTo>
                  <a:pt x="184" y="245"/>
                  <a:pt x="184" y="245"/>
                  <a:pt x="184" y="245"/>
                </a:cubicBezTo>
                <a:cubicBezTo>
                  <a:pt x="196" y="211"/>
                  <a:pt x="185" y="171"/>
                  <a:pt x="156" y="149"/>
                </a:cubicBezTo>
                <a:cubicBezTo>
                  <a:pt x="151" y="145"/>
                  <a:pt x="147" y="143"/>
                  <a:pt x="141" y="140"/>
                </a:cubicBezTo>
                <a:cubicBezTo>
                  <a:pt x="147" y="138"/>
                  <a:pt x="151" y="135"/>
                  <a:pt x="156" y="131"/>
                </a:cubicBezTo>
                <a:cubicBezTo>
                  <a:pt x="185" y="109"/>
                  <a:pt x="196" y="70"/>
                  <a:pt x="184" y="35"/>
                </a:cubicBezTo>
                <a:cubicBezTo>
                  <a:pt x="192" y="35"/>
                  <a:pt x="192" y="35"/>
                  <a:pt x="192" y="35"/>
                </a:cubicBezTo>
                <a:lnTo>
                  <a:pt x="192" y="18"/>
                </a:lnTo>
                <a:close/>
                <a:moveTo>
                  <a:pt x="145" y="117"/>
                </a:moveTo>
                <a:cubicBezTo>
                  <a:pt x="138" y="123"/>
                  <a:pt x="130" y="127"/>
                  <a:pt x="122" y="129"/>
                </a:cubicBezTo>
                <a:cubicBezTo>
                  <a:pt x="122" y="151"/>
                  <a:pt x="122" y="151"/>
                  <a:pt x="122" y="151"/>
                </a:cubicBezTo>
                <a:cubicBezTo>
                  <a:pt x="130" y="154"/>
                  <a:pt x="138" y="157"/>
                  <a:pt x="145" y="163"/>
                </a:cubicBezTo>
                <a:cubicBezTo>
                  <a:pt x="169" y="181"/>
                  <a:pt x="178" y="214"/>
                  <a:pt x="166" y="242"/>
                </a:cubicBezTo>
                <a:cubicBezTo>
                  <a:pt x="165" y="245"/>
                  <a:pt x="165" y="245"/>
                  <a:pt x="165" y="245"/>
                </a:cubicBezTo>
                <a:cubicBezTo>
                  <a:pt x="147" y="245"/>
                  <a:pt x="147" y="245"/>
                  <a:pt x="147" y="245"/>
                </a:cubicBezTo>
                <a:cubicBezTo>
                  <a:pt x="150" y="230"/>
                  <a:pt x="146" y="215"/>
                  <a:pt x="134" y="204"/>
                </a:cubicBezTo>
                <a:cubicBezTo>
                  <a:pt x="128" y="198"/>
                  <a:pt x="121" y="195"/>
                  <a:pt x="113" y="194"/>
                </a:cubicBezTo>
                <a:cubicBezTo>
                  <a:pt x="113" y="122"/>
                  <a:pt x="113" y="122"/>
                  <a:pt x="113" y="122"/>
                </a:cubicBezTo>
                <a:cubicBezTo>
                  <a:pt x="124" y="120"/>
                  <a:pt x="134" y="116"/>
                  <a:pt x="142" y="109"/>
                </a:cubicBezTo>
                <a:cubicBezTo>
                  <a:pt x="149" y="103"/>
                  <a:pt x="155" y="96"/>
                  <a:pt x="158" y="88"/>
                </a:cubicBezTo>
                <a:cubicBezTo>
                  <a:pt x="51" y="88"/>
                  <a:pt x="51" y="88"/>
                  <a:pt x="51" y="88"/>
                </a:cubicBezTo>
                <a:cubicBezTo>
                  <a:pt x="54" y="96"/>
                  <a:pt x="60" y="103"/>
                  <a:pt x="67" y="109"/>
                </a:cubicBezTo>
                <a:cubicBezTo>
                  <a:pt x="75" y="116"/>
                  <a:pt x="85" y="120"/>
                  <a:pt x="96" y="122"/>
                </a:cubicBezTo>
                <a:cubicBezTo>
                  <a:pt x="96" y="194"/>
                  <a:pt x="96" y="194"/>
                  <a:pt x="96" y="194"/>
                </a:cubicBezTo>
                <a:cubicBezTo>
                  <a:pt x="88" y="195"/>
                  <a:pt x="81" y="198"/>
                  <a:pt x="75" y="204"/>
                </a:cubicBezTo>
                <a:cubicBezTo>
                  <a:pt x="63" y="215"/>
                  <a:pt x="59" y="230"/>
                  <a:pt x="62" y="245"/>
                </a:cubicBezTo>
                <a:cubicBezTo>
                  <a:pt x="44" y="245"/>
                  <a:pt x="44" y="245"/>
                  <a:pt x="44" y="245"/>
                </a:cubicBezTo>
                <a:cubicBezTo>
                  <a:pt x="43" y="242"/>
                  <a:pt x="43" y="242"/>
                  <a:pt x="43" y="242"/>
                </a:cubicBezTo>
                <a:cubicBezTo>
                  <a:pt x="31" y="214"/>
                  <a:pt x="40" y="181"/>
                  <a:pt x="64" y="163"/>
                </a:cubicBezTo>
                <a:cubicBezTo>
                  <a:pt x="71" y="157"/>
                  <a:pt x="79" y="154"/>
                  <a:pt x="87" y="151"/>
                </a:cubicBezTo>
                <a:cubicBezTo>
                  <a:pt x="87" y="129"/>
                  <a:pt x="87" y="129"/>
                  <a:pt x="87" y="129"/>
                </a:cubicBezTo>
                <a:cubicBezTo>
                  <a:pt x="79" y="127"/>
                  <a:pt x="71" y="123"/>
                  <a:pt x="64" y="117"/>
                </a:cubicBezTo>
                <a:cubicBezTo>
                  <a:pt x="40" y="99"/>
                  <a:pt x="31" y="67"/>
                  <a:pt x="43" y="39"/>
                </a:cubicBezTo>
                <a:cubicBezTo>
                  <a:pt x="44" y="35"/>
                  <a:pt x="44" y="35"/>
                  <a:pt x="44" y="35"/>
                </a:cubicBezTo>
                <a:cubicBezTo>
                  <a:pt x="165" y="35"/>
                  <a:pt x="165" y="35"/>
                  <a:pt x="165" y="35"/>
                </a:cubicBezTo>
                <a:cubicBezTo>
                  <a:pt x="166" y="39"/>
                  <a:pt x="166" y="39"/>
                  <a:pt x="166" y="39"/>
                </a:cubicBezTo>
                <a:cubicBezTo>
                  <a:pt x="178" y="67"/>
                  <a:pt x="169" y="99"/>
                  <a:pt x="145" y="117"/>
                </a:cubicBezTo>
                <a:close/>
              </a:path>
            </a:pathLst>
          </a:custGeom>
          <a:solidFill>
            <a:srgbClr val="FFFFFF"/>
          </a:solidFill>
          <a:ln>
            <a:noFill/>
          </a:ln>
        </p:spPr>
        <p:txBody>
          <a:bodyPr vert="horz" wrap="square" lIns="91440" tIns="45720" rIns="91440" bIns="45720" numCol="1" anchor="t" anchorCtr="0" compatLnSpc="1"/>
          <a:lstStyle/>
          <a:p>
            <a:pPr defTabSz="914400"/>
            <a:endParaRPr lang="zh-CN" altLang="en-US" sz="2490">
              <a:solidFill>
                <a:srgbClr val="000000"/>
              </a:solidFill>
              <a:latin typeface="Bebas" pitchFamily="2" charset="0"/>
              <a:ea typeface="微软雅黑" panose="020B0503020204020204" pitchFamily="34" charset="-122"/>
              <a:sym typeface="Bebas" pitchFamily="2" charset="0"/>
            </a:endParaRPr>
          </a:p>
        </p:txBody>
      </p:sp>
      <p:sp>
        <p:nvSpPr>
          <p:cNvPr id="83" name="文本框 82"/>
          <p:cNvSpPr txBox="1"/>
          <p:nvPr/>
        </p:nvSpPr>
        <p:spPr>
          <a:xfrm>
            <a:off x="1429495" y="2864810"/>
            <a:ext cx="7657866" cy="523220"/>
          </a:xfrm>
          <a:prstGeom prst="rect">
            <a:avLst/>
          </a:prstGeom>
          <a:noFill/>
          <a:effectLst/>
        </p:spPr>
        <p:txBody>
          <a:bodyPr wrap="none" lIns="91440" tIns="45720" rIns="91440" bIns="45720" rtlCol="0" anchor="ctr">
            <a:spAutoFit/>
          </a:bodyPr>
          <a:lstStyle>
            <a:defPPr>
              <a:defRPr lang="zh-CN"/>
            </a:defPPr>
            <a:lvl1pPr algn="ctr">
              <a:defRPr sz="1600" b="1">
                <a:gradFill>
                  <a:gsLst>
                    <a:gs pos="0">
                      <a:srgbClr val="FFC9C3"/>
                    </a:gs>
                    <a:gs pos="100000">
                      <a:srgbClr val="FFF6F5"/>
                    </a:gs>
                  </a:gsLst>
                  <a:lin ang="16200000" scaled="0"/>
                </a:gradFill>
                <a:effectLst>
                  <a:outerShdw blurRad="101600" dist="63500" dir="5400000" algn="ctr" rotWithShape="0">
                    <a:srgbClr val="BE1414">
                      <a:alpha val="62000"/>
                    </a:srgbClr>
                  </a:outerShdw>
                </a:effectLst>
                <a:latin typeface="微软雅黑" panose="020B0503020204020204" pitchFamily="34" charset="-122"/>
                <a:ea typeface="微软雅黑" panose="020B0503020204020204" pitchFamily="34" charset="-122"/>
              </a:defRPr>
            </a:lvl1pPr>
          </a:lstStyle>
          <a:p>
            <a:pPr algn="l" defTabSz="914400"/>
            <a:r>
              <a:rPr lang="zh-CN" altLang="en-US" sz="2800">
                <a:solidFill>
                  <a:srgbClr val="44546A"/>
                </a:solidFill>
                <a:effectLst/>
                <a:latin typeface="Bebas" pitchFamily="2" charset="0"/>
                <a:sym typeface="Bebas" pitchFamily="2" charset="0"/>
              </a:rPr>
              <a:t>退税业务</a:t>
            </a:r>
            <a:r>
              <a:rPr lang="en-US" altLang="zh-CN" sz="2800">
                <a:solidFill>
                  <a:srgbClr val="44546A"/>
                </a:solidFill>
                <a:effectLst/>
                <a:latin typeface="Bebas" pitchFamily="2" charset="0"/>
                <a:sym typeface="Bebas" pitchFamily="2" charset="0"/>
              </a:rPr>
              <a:t>——</a:t>
            </a:r>
            <a:r>
              <a:rPr lang="zh-CN" altLang="en-US" sz="2800">
                <a:solidFill>
                  <a:srgbClr val="44546A"/>
                </a:solidFill>
                <a:effectLst/>
                <a:latin typeface="Bebas" pitchFamily="2" charset="0"/>
                <a:sym typeface="Bebas" pitchFamily="2" charset="0"/>
              </a:rPr>
              <a:t>跨境应税行为（零税率应税服务）</a:t>
            </a:r>
            <a:endParaRPr lang="zh-CN" altLang="en-US" sz="2800" dirty="0">
              <a:solidFill>
                <a:srgbClr val="44546A"/>
              </a:solidFill>
              <a:effectLst/>
              <a:latin typeface="Bebas" pitchFamily="2" charset="0"/>
              <a:sym typeface="Bebas" pitchFamily="2" charset="0"/>
            </a:endParaRPr>
          </a:p>
        </p:txBody>
      </p:sp>
      <p:grpSp>
        <p:nvGrpSpPr>
          <p:cNvPr id="21" name="组合 20"/>
          <p:cNvGrpSpPr/>
          <p:nvPr/>
        </p:nvGrpSpPr>
        <p:grpSpPr>
          <a:xfrm>
            <a:off x="405581" y="357230"/>
            <a:ext cx="5240179" cy="523220"/>
            <a:chOff x="453206" y="414380"/>
            <a:chExt cx="5240179" cy="523220"/>
          </a:xfrm>
        </p:grpSpPr>
        <p:sp>
          <p:nvSpPr>
            <p:cNvPr id="22" name="文本框 21"/>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23" name="矩形 22"/>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3262432" cy="400110"/>
          </a:xfrm>
          <a:prstGeom prst="rect">
            <a:avLst/>
          </a:prstGeom>
        </p:spPr>
        <p:txBody>
          <a:bodyPr wrap="none">
            <a:spAutoFit/>
          </a:bodyPr>
          <a:lstStyle/>
          <a:p>
            <a:r>
              <a:rPr lang="zh-CN" altLang="en-US" sz="2000" b="1">
                <a:solidFill>
                  <a:srgbClr val="143C78"/>
                </a:solidFill>
                <a:latin typeface="+mn-ea"/>
              </a:rPr>
              <a:t>退税业务</a:t>
            </a:r>
            <a:r>
              <a:rPr lang="en-US" altLang="zh-CN" sz="2000" b="1">
                <a:solidFill>
                  <a:srgbClr val="143C78"/>
                </a:solidFill>
                <a:latin typeface="+mn-ea"/>
              </a:rPr>
              <a:t>——</a:t>
            </a:r>
            <a:r>
              <a:rPr lang="zh-CN" altLang="en-US" sz="2000" b="1">
                <a:solidFill>
                  <a:srgbClr val="143C78"/>
                </a:solidFill>
                <a:latin typeface="+mn-ea"/>
              </a:rPr>
              <a:t>跨境应税行为</a:t>
            </a:r>
            <a:endParaRPr lang="zh-CN" altLang="en-US" sz="2000" b="1" dirty="0">
              <a:solidFill>
                <a:srgbClr val="143C78"/>
              </a:solidFill>
              <a:latin typeface="+mn-ea"/>
            </a:endParaRPr>
          </a:p>
        </p:txBody>
      </p:sp>
      <p:sp>
        <p:nvSpPr>
          <p:cNvPr id="9" name="文本框 43"/>
          <p:cNvSpPr txBox="1"/>
          <p:nvPr/>
        </p:nvSpPr>
        <p:spPr>
          <a:xfrm>
            <a:off x="549539" y="1517787"/>
            <a:ext cx="7127168" cy="609398"/>
          </a:xfrm>
          <a:prstGeom prst="rect">
            <a:avLst/>
          </a:prstGeom>
          <a:noFill/>
        </p:spPr>
        <p:txBody>
          <a:bodyPr wrap="square" lIns="0" tIns="0" rIns="0" bIns="0" rtlCol="0">
            <a:spAutoFit/>
          </a:bodyPr>
          <a:lstStyle/>
          <a:p>
            <a:pPr>
              <a:spcBef>
                <a:spcPct val="20000"/>
              </a:spcBef>
            </a:pPr>
            <a:r>
              <a:rPr lang="zh-CN" altLang="en-US" dirty="0">
                <a:solidFill>
                  <a:srgbClr val="FA6E00"/>
                </a:solidFill>
                <a:latin typeface="+mn-ea"/>
                <a:sym typeface="Arial" panose="020B0604020202020204" pitchFamily="34" charset="0"/>
              </a:rPr>
              <a:t>调整</a:t>
            </a:r>
            <a:endParaRPr lang="en-US" altLang="zh-CN" dirty="0">
              <a:solidFill>
                <a:srgbClr val="FA6E00"/>
              </a:solidFill>
              <a:latin typeface="+mn-ea"/>
              <a:sym typeface="Arial" panose="020B0604020202020204" pitchFamily="34" charset="0"/>
            </a:endParaRPr>
          </a:p>
          <a:p>
            <a:pPr>
              <a:spcBef>
                <a:spcPct val="20000"/>
              </a:spcBef>
            </a:pPr>
            <a:r>
              <a:rPr lang="zh-CN" altLang="en-US" b="1"/>
              <a:t>国际运输（港澳台运输）免抵退税申报明细表</a:t>
            </a:r>
            <a:endParaRPr lang="en-US" altLang="zh-CN" b="1" dirty="0"/>
          </a:p>
        </p:txBody>
      </p:sp>
      <p:pic>
        <p:nvPicPr>
          <p:cNvPr id="2" name="图片 1"/>
          <p:cNvPicPr>
            <a:picLocks noChangeAspect="1"/>
          </p:cNvPicPr>
          <p:nvPr/>
        </p:nvPicPr>
        <p:blipFill>
          <a:blip r:embed="rId1"/>
          <a:stretch>
            <a:fillRect/>
          </a:stretch>
        </p:blipFill>
        <p:spPr>
          <a:xfrm>
            <a:off x="405915" y="2764522"/>
            <a:ext cx="11014146" cy="3645087"/>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8" name="矩形 17"/>
          <p:cNvSpPr/>
          <p:nvPr/>
        </p:nvSpPr>
        <p:spPr>
          <a:xfrm>
            <a:off x="524689" y="980619"/>
            <a:ext cx="3262432" cy="400110"/>
          </a:xfrm>
          <a:prstGeom prst="rect">
            <a:avLst/>
          </a:prstGeom>
        </p:spPr>
        <p:txBody>
          <a:bodyPr wrap="none">
            <a:spAutoFit/>
          </a:bodyPr>
          <a:lstStyle/>
          <a:p>
            <a:r>
              <a:rPr lang="zh-CN" altLang="en-US" sz="2000" b="1">
                <a:solidFill>
                  <a:srgbClr val="143C78"/>
                </a:solidFill>
                <a:latin typeface="+mn-ea"/>
              </a:rPr>
              <a:t>退税业务</a:t>
            </a:r>
            <a:r>
              <a:rPr lang="en-US" altLang="zh-CN" sz="2000" b="1">
                <a:solidFill>
                  <a:srgbClr val="143C78"/>
                </a:solidFill>
                <a:latin typeface="+mn-ea"/>
              </a:rPr>
              <a:t>——</a:t>
            </a:r>
            <a:r>
              <a:rPr lang="zh-CN" altLang="en-US" sz="2000" b="1">
                <a:solidFill>
                  <a:srgbClr val="143C78"/>
                </a:solidFill>
                <a:latin typeface="+mn-ea"/>
              </a:rPr>
              <a:t>跨境应税行为</a:t>
            </a:r>
            <a:endParaRPr lang="zh-CN" altLang="en-US" sz="2000" b="1" dirty="0">
              <a:solidFill>
                <a:srgbClr val="143C78"/>
              </a:solidFill>
              <a:latin typeface="+mn-ea"/>
            </a:endParaRPr>
          </a:p>
        </p:txBody>
      </p:sp>
      <p:sp>
        <p:nvSpPr>
          <p:cNvPr id="19" name="文本框 43"/>
          <p:cNvSpPr txBox="1"/>
          <p:nvPr/>
        </p:nvSpPr>
        <p:spPr>
          <a:xfrm>
            <a:off x="4005943" y="980619"/>
            <a:ext cx="7522028" cy="787908"/>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en-US" altLang="zh-CN" sz="1600" b="1"/>
              <a:t>国际运输</a:t>
            </a:r>
            <a:r>
              <a:rPr lang="zh-CN" altLang="en-US" sz="1600" b="1"/>
              <a:t>（</a:t>
            </a:r>
            <a:r>
              <a:rPr lang="en-US" altLang="zh-CN" sz="1600" b="1"/>
              <a:t>港澳台运输</a:t>
            </a:r>
            <a:r>
              <a:rPr lang="en-US" altLang="zh-CN" sz="1600" b="1" dirty="0" err="1"/>
              <a:t>）免抵退税申报明细表</a:t>
            </a:r>
            <a:endParaRPr lang="en-US" altLang="zh-CN" sz="1600" b="1" dirty="0"/>
          </a:p>
          <a:p>
            <a:pPr>
              <a:spcBef>
                <a:spcPct val="20000"/>
              </a:spcBef>
            </a:pPr>
            <a:r>
              <a:rPr lang="zh-CN" altLang="en-US" sz="1600" kern="0">
                <a:solidFill>
                  <a:srgbClr val="3C3C3C"/>
                </a:solidFill>
                <a:latin typeface="+mn-ea"/>
                <a:sym typeface="Arial" panose="020B0604020202020204" pitchFamily="34" charset="0"/>
              </a:rPr>
              <a:t>调整数据项：“出口发票号”（非必录）、“</a:t>
            </a:r>
            <a:r>
              <a:rPr lang="zh-CN" altLang="en-US" sz="1600" kern="0" dirty="0">
                <a:solidFill>
                  <a:srgbClr val="3C3C3C"/>
                </a:solidFill>
                <a:latin typeface="+mn-ea"/>
                <a:sym typeface="Arial" panose="020B0604020202020204" pitchFamily="34" charset="0"/>
              </a:rPr>
              <a:t>出口发票开票</a:t>
            </a:r>
            <a:r>
              <a:rPr lang="zh-CN" altLang="en-US" sz="1600" kern="0">
                <a:solidFill>
                  <a:srgbClr val="3C3C3C"/>
                </a:solidFill>
                <a:latin typeface="+mn-ea"/>
                <a:sym typeface="Arial" panose="020B0604020202020204" pitchFamily="34" charset="0"/>
              </a:rPr>
              <a:t>日期”</a:t>
            </a:r>
            <a:r>
              <a:rPr lang="zh-CN" altLang="en-US" sz="1600" kern="0" dirty="0">
                <a:solidFill>
                  <a:srgbClr val="3C3C3C"/>
                </a:solidFill>
                <a:latin typeface="+mn-ea"/>
                <a:sym typeface="Arial" panose="020B0604020202020204" pitchFamily="34" charset="0"/>
              </a:rPr>
              <a:t>。</a:t>
            </a:r>
            <a:r>
              <a:rPr lang="zh-CN" altLang="en-US" sz="1600" kern="0">
                <a:solidFill>
                  <a:srgbClr val="3C3C3C"/>
                </a:solidFill>
                <a:latin typeface="+mn-ea"/>
                <a:sym typeface="Arial" panose="020B0604020202020204" pitchFamily="34" charset="0"/>
              </a:rPr>
              <a:t>删除数据项</a:t>
            </a:r>
            <a:r>
              <a:rPr lang="zh-CN" altLang="en-US" sz="1600" kern="0" dirty="0">
                <a:solidFill>
                  <a:srgbClr val="3C3C3C"/>
                </a:solidFill>
                <a:latin typeface="+mn-ea"/>
                <a:sym typeface="Arial" panose="020B0604020202020204" pitchFamily="34" charset="0"/>
              </a:rPr>
              <a:t>：</a:t>
            </a:r>
            <a:r>
              <a:rPr lang="zh-CN" altLang="en-US" sz="1600" kern="0">
                <a:solidFill>
                  <a:srgbClr val="3C3C3C"/>
                </a:solidFill>
                <a:latin typeface="+mn-ea"/>
                <a:sym typeface="Arial" panose="020B0604020202020204" pitchFamily="34" charset="0"/>
              </a:rPr>
              <a:t>“</a:t>
            </a:r>
            <a:r>
              <a:rPr lang="zh-CN" altLang="en-US" sz="1600" kern="0" dirty="0">
                <a:solidFill>
                  <a:srgbClr val="3C3C3C"/>
                </a:solidFill>
                <a:latin typeface="+mn-ea"/>
                <a:sym typeface="Arial" panose="020B0604020202020204" pitchFamily="34" charset="0"/>
              </a:rPr>
              <a:t>本期收款凭证份数”</a:t>
            </a:r>
            <a:endParaRPr lang="en-US" altLang="zh-CN" sz="1600" kern="0" dirty="0">
              <a:solidFill>
                <a:srgbClr val="3C3C3C"/>
              </a:solidFill>
              <a:latin typeface="+mn-ea"/>
              <a:sym typeface="Arial" panose="020B0604020202020204" pitchFamily="34" charset="0"/>
            </a:endParaRPr>
          </a:p>
        </p:txBody>
      </p:sp>
      <p:pic>
        <p:nvPicPr>
          <p:cNvPr id="4" name="图片 3"/>
          <p:cNvPicPr>
            <a:picLocks noChangeAspect="1"/>
          </p:cNvPicPr>
          <p:nvPr/>
        </p:nvPicPr>
        <p:blipFill>
          <a:blip r:embed="rId1"/>
          <a:stretch>
            <a:fillRect/>
          </a:stretch>
        </p:blipFill>
        <p:spPr>
          <a:xfrm>
            <a:off x="405581" y="1768526"/>
            <a:ext cx="11498833" cy="5089473"/>
          </a:xfrm>
          <a:prstGeom prst="rect">
            <a:avLst/>
          </a:prstGeom>
        </p:spPr>
      </p:pic>
      <p:sp>
        <p:nvSpPr>
          <p:cNvPr id="2" name="文本框 1"/>
          <p:cNvSpPr txBox="1"/>
          <p:nvPr/>
        </p:nvSpPr>
        <p:spPr>
          <a:xfrm>
            <a:off x="7826829" y="5602271"/>
            <a:ext cx="4077585" cy="1255728"/>
          </a:xfrm>
          <a:prstGeom prst="rect">
            <a:avLst/>
          </a:prstGeom>
          <a:solidFill>
            <a:schemeClr val="accent1">
              <a:lumMod val="60000"/>
              <a:lumOff val="40000"/>
            </a:schemeClr>
          </a:solidFill>
        </p:spPr>
        <p:txBody>
          <a:bodyPr wrap="square" rtlCol="0">
            <a:spAutoFit/>
          </a:bodyPr>
          <a:lstStyle/>
          <a:p>
            <a:pPr>
              <a:spcBef>
                <a:spcPct val="20000"/>
              </a:spcBef>
            </a:pPr>
            <a:r>
              <a:rPr lang="zh-CN" altLang="en-US" kern="0">
                <a:solidFill>
                  <a:srgbClr val="3C3C3C"/>
                </a:solidFill>
                <a:latin typeface="+mn-ea"/>
              </a:rPr>
              <a:t>表单名称变化</a:t>
            </a:r>
            <a:endParaRPr lang="en-US" altLang="zh-CN" kern="0">
              <a:solidFill>
                <a:srgbClr val="3C3C3C"/>
              </a:solidFill>
              <a:latin typeface="+mn-ea"/>
            </a:endParaRPr>
          </a:p>
          <a:p>
            <a:pPr>
              <a:spcBef>
                <a:spcPct val="20000"/>
              </a:spcBef>
            </a:pPr>
            <a:r>
              <a:rPr lang="zh-CN" altLang="en-US" kern="0">
                <a:solidFill>
                  <a:srgbClr val="3C3C3C"/>
                </a:solidFill>
                <a:latin typeface="+mn-ea"/>
              </a:rPr>
              <a:t>原表名称</a:t>
            </a:r>
            <a:r>
              <a:rPr lang="en-US" altLang="zh-CN" kern="0">
                <a:solidFill>
                  <a:srgbClr val="3C3C3C"/>
                </a:solidFill>
                <a:latin typeface="+mn-ea"/>
              </a:rPr>
              <a:t>《</a:t>
            </a:r>
            <a:r>
              <a:rPr lang="zh-CN" altLang="en-US" kern="0">
                <a:solidFill>
                  <a:srgbClr val="3C3C3C"/>
                </a:solidFill>
                <a:latin typeface="+mn-ea"/>
              </a:rPr>
              <a:t>增值税零税率应税服务（国际运输</a:t>
            </a:r>
            <a:r>
              <a:rPr lang="en-US" altLang="zh-CN" kern="0">
                <a:solidFill>
                  <a:srgbClr val="3C3C3C"/>
                </a:solidFill>
                <a:latin typeface="+mn-ea"/>
              </a:rPr>
              <a:t>/</a:t>
            </a:r>
            <a:r>
              <a:rPr lang="zh-CN" altLang="en-US" kern="0">
                <a:solidFill>
                  <a:srgbClr val="3C3C3C"/>
                </a:solidFill>
                <a:latin typeface="+mn-ea"/>
              </a:rPr>
              <a:t>港澳台运输）免抵退税申报明细表</a:t>
            </a:r>
            <a:r>
              <a:rPr lang="en-US" altLang="zh-CN" kern="0">
                <a:solidFill>
                  <a:srgbClr val="3C3C3C"/>
                </a:solidFill>
                <a:latin typeface="+mn-ea"/>
              </a:rPr>
              <a:t>》</a:t>
            </a:r>
            <a:endParaRPr lang="en-US" altLang="zh-CN"/>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7" name="文本框 43"/>
          <p:cNvSpPr txBox="1"/>
          <p:nvPr/>
        </p:nvSpPr>
        <p:spPr>
          <a:xfrm>
            <a:off x="549539" y="1517787"/>
            <a:ext cx="5059691" cy="609398"/>
          </a:xfrm>
          <a:prstGeom prst="rect">
            <a:avLst/>
          </a:prstGeom>
          <a:noFill/>
        </p:spPr>
        <p:txBody>
          <a:bodyPr wrap="square" lIns="0" tIns="0" rIns="0" bIns="0" rtlCol="0">
            <a:spAutoFit/>
          </a:bodyPr>
          <a:lstStyle/>
          <a:p>
            <a:pPr>
              <a:spcBef>
                <a:spcPct val="20000"/>
              </a:spcBef>
            </a:pPr>
            <a:r>
              <a:rPr lang="zh-CN" altLang="en-US" dirty="0">
                <a:solidFill>
                  <a:srgbClr val="FA6E00"/>
                </a:solidFill>
                <a:latin typeface="+mn-ea"/>
                <a:sym typeface="Arial" panose="020B0604020202020204" pitchFamily="34" charset="0"/>
              </a:rPr>
              <a:t>调整</a:t>
            </a:r>
            <a:endParaRPr lang="en-US" altLang="zh-CN" dirty="0">
              <a:solidFill>
                <a:srgbClr val="FA6E00"/>
              </a:solidFill>
              <a:latin typeface="+mn-ea"/>
              <a:sym typeface="Arial" panose="020B0604020202020204" pitchFamily="34" charset="0"/>
            </a:endParaRPr>
          </a:p>
          <a:p>
            <a:pPr>
              <a:spcBef>
                <a:spcPct val="20000"/>
              </a:spcBef>
            </a:pPr>
            <a:r>
              <a:rPr lang="zh-CN" altLang="en-US" b="1" kern="0">
                <a:latin typeface="+mn-ea"/>
                <a:sym typeface="Arial" panose="020B0604020202020204" pitchFamily="34" charset="0"/>
              </a:rPr>
              <a:t>跨</a:t>
            </a:r>
            <a:r>
              <a:rPr lang="zh-CN" altLang="en-US" b="1" kern="0" dirty="0">
                <a:latin typeface="+mn-ea"/>
                <a:sym typeface="Arial" panose="020B0604020202020204" pitchFamily="34" charset="0"/>
              </a:rPr>
              <a:t>境应税行为</a:t>
            </a:r>
            <a:r>
              <a:rPr lang="zh-CN" altLang="en-US" b="1" dirty="0"/>
              <a:t>免抵退税申报明细表</a:t>
            </a:r>
            <a:endParaRPr lang="en-US" altLang="zh-CN" b="1" dirty="0"/>
          </a:p>
        </p:txBody>
      </p:sp>
      <p:pic>
        <p:nvPicPr>
          <p:cNvPr id="18"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8491" y="2169744"/>
            <a:ext cx="10619843" cy="41621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524689" y="980619"/>
            <a:ext cx="3262432" cy="400110"/>
          </a:xfrm>
          <a:prstGeom prst="rect">
            <a:avLst/>
          </a:prstGeom>
        </p:spPr>
        <p:txBody>
          <a:bodyPr wrap="none">
            <a:spAutoFit/>
          </a:bodyPr>
          <a:lstStyle/>
          <a:p>
            <a:r>
              <a:rPr lang="zh-CN" altLang="en-US" sz="2000" b="1">
                <a:solidFill>
                  <a:srgbClr val="143C78"/>
                </a:solidFill>
                <a:latin typeface="+mn-ea"/>
              </a:rPr>
              <a:t>退税业务</a:t>
            </a:r>
            <a:r>
              <a:rPr lang="en-US" altLang="zh-CN" sz="2000" b="1">
                <a:solidFill>
                  <a:srgbClr val="143C78"/>
                </a:solidFill>
                <a:latin typeface="+mn-ea"/>
              </a:rPr>
              <a:t>——</a:t>
            </a:r>
            <a:r>
              <a:rPr lang="zh-CN" altLang="en-US" sz="2000" b="1">
                <a:solidFill>
                  <a:srgbClr val="143C78"/>
                </a:solidFill>
                <a:latin typeface="+mn-ea"/>
              </a:rPr>
              <a:t>跨境应税行为</a:t>
            </a:r>
            <a:endParaRPr lang="zh-CN" altLang="en-US" sz="2000" b="1" dirty="0">
              <a:solidFill>
                <a:srgbClr val="143C78"/>
              </a:solidFill>
              <a:latin typeface="+mn-ea"/>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1"/>
          <a:stretch>
            <a:fillRect/>
          </a:stretch>
        </p:blipFill>
        <p:spPr>
          <a:xfrm>
            <a:off x="405581" y="1571891"/>
            <a:ext cx="11459848" cy="5140057"/>
          </a:xfrm>
          <a:prstGeom prst="rect">
            <a:avLst/>
          </a:prstGeom>
        </p:spPr>
      </p:pic>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7" name="文本框 43"/>
          <p:cNvSpPr txBox="1"/>
          <p:nvPr/>
        </p:nvSpPr>
        <p:spPr>
          <a:xfrm>
            <a:off x="3949145" y="930035"/>
            <a:ext cx="7611484" cy="541687"/>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sz="1600" b="1" kern="0">
                <a:latin typeface="+mn-ea"/>
                <a:sym typeface="Arial" panose="020B0604020202020204" pitchFamily="34" charset="0"/>
              </a:rPr>
              <a:t>跨</a:t>
            </a:r>
            <a:r>
              <a:rPr lang="zh-CN" altLang="en-US" sz="1600" b="1" kern="0" dirty="0">
                <a:latin typeface="+mn-ea"/>
                <a:sym typeface="Arial" panose="020B0604020202020204" pitchFamily="34" charset="0"/>
              </a:rPr>
              <a:t>境应税行为</a:t>
            </a:r>
            <a:r>
              <a:rPr lang="zh-CN" altLang="en-US" sz="1600" b="1" dirty="0"/>
              <a:t>免抵退税</a:t>
            </a:r>
            <a:r>
              <a:rPr lang="zh-CN" altLang="en-US" sz="1600" b="1"/>
              <a:t>申报明细表</a:t>
            </a:r>
            <a:endParaRPr lang="en-US" altLang="zh-CN" sz="1600" kern="0" dirty="0">
              <a:solidFill>
                <a:srgbClr val="3C3C3C"/>
              </a:solidFill>
              <a:latin typeface="+mn-ea"/>
              <a:sym typeface="Arial" panose="020B0604020202020204" pitchFamily="34" charset="0"/>
            </a:endParaRPr>
          </a:p>
          <a:p>
            <a:pPr>
              <a:spcBef>
                <a:spcPct val="20000"/>
              </a:spcBef>
            </a:pPr>
            <a:r>
              <a:rPr lang="zh-CN" altLang="en-US" sz="1600" kern="0">
                <a:solidFill>
                  <a:srgbClr val="3C3C3C"/>
                </a:solidFill>
                <a:latin typeface="+mn-ea"/>
                <a:sym typeface="Arial" panose="020B0604020202020204" pitchFamily="34" charset="0"/>
              </a:rPr>
              <a:t>调整数据项：“出口发票号”、“</a:t>
            </a:r>
            <a:r>
              <a:rPr lang="zh-CN" altLang="en-US" sz="1600" kern="0" dirty="0">
                <a:solidFill>
                  <a:srgbClr val="3C3C3C"/>
                </a:solidFill>
                <a:latin typeface="+mn-ea"/>
                <a:sym typeface="Arial" panose="020B0604020202020204" pitchFamily="34" charset="0"/>
              </a:rPr>
              <a:t>出口发票开票</a:t>
            </a:r>
            <a:r>
              <a:rPr lang="zh-CN" altLang="en-US" sz="1600" kern="0">
                <a:solidFill>
                  <a:srgbClr val="3C3C3C"/>
                </a:solidFill>
                <a:latin typeface="+mn-ea"/>
                <a:sym typeface="Arial" panose="020B0604020202020204" pitchFamily="34" charset="0"/>
              </a:rPr>
              <a:t>日期”</a:t>
            </a:r>
            <a:r>
              <a:rPr lang="zh-CN" altLang="en-US" sz="1600" kern="0" dirty="0">
                <a:solidFill>
                  <a:srgbClr val="3C3C3C"/>
                </a:solidFill>
                <a:latin typeface="+mn-ea"/>
                <a:sym typeface="Arial" panose="020B0604020202020204" pitchFamily="34" charset="0"/>
              </a:rPr>
              <a:t>。</a:t>
            </a:r>
            <a:r>
              <a:rPr lang="zh-CN" altLang="en-US" sz="1600" kern="0">
                <a:solidFill>
                  <a:srgbClr val="3C3C3C"/>
                </a:solidFill>
                <a:latin typeface="+mn-ea"/>
                <a:sym typeface="Arial" panose="020B0604020202020204" pitchFamily="34" charset="0"/>
              </a:rPr>
              <a:t>删除数据项</a:t>
            </a:r>
            <a:r>
              <a:rPr lang="zh-CN" altLang="en-US" sz="1600" kern="0" dirty="0">
                <a:solidFill>
                  <a:srgbClr val="3C3C3C"/>
                </a:solidFill>
                <a:latin typeface="+mn-ea"/>
                <a:sym typeface="Arial" panose="020B0604020202020204" pitchFamily="34" charset="0"/>
              </a:rPr>
              <a:t>：</a:t>
            </a:r>
            <a:r>
              <a:rPr lang="zh-CN" altLang="en-US" sz="1600" kern="0">
                <a:solidFill>
                  <a:srgbClr val="3C3C3C"/>
                </a:solidFill>
                <a:latin typeface="+mn-ea"/>
                <a:sym typeface="Arial" panose="020B0604020202020204" pitchFamily="34" charset="0"/>
              </a:rPr>
              <a:t>“</a:t>
            </a:r>
            <a:r>
              <a:rPr lang="zh-CN" altLang="en-US" sz="1600" kern="0" dirty="0">
                <a:solidFill>
                  <a:srgbClr val="3C3C3C"/>
                </a:solidFill>
                <a:latin typeface="+mn-ea"/>
                <a:sym typeface="Arial" panose="020B0604020202020204" pitchFamily="34" charset="0"/>
              </a:rPr>
              <a:t>本期收款凭证份</a:t>
            </a:r>
            <a:r>
              <a:rPr lang="zh-CN" altLang="en-US" sz="1600" kern="0">
                <a:solidFill>
                  <a:srgbClr val="3C3C3C"/>
                </a:solidFill>
                <a:latin typeface="+mn-ea"/>
                <a:sym typeface="Arial" panose="020B0604020202020204" pitchFamily="34" charset="0"/>
              </a:rPr>
              <a:t>数”</a:t>
            </a:r>
            <a:endParaRPr lang="en-US" altLang="zh-CN" sz="1600" kern="0" dirty="0">
              <a:solidFill>
                <a:srgbClr val="3C3C3C"/>
              </a:solidFill>
              <a:latin typeface="+mn-ea"/>
              <a:sym typeface="Arial" panose="020B0604020202020204" pitchFamily="34" charset="0"/>
            </a:endParaRPr>
          </a:p>
        </p:txBody>
      </p:sp>
      <p:sp>
        <p:nvSpPr>
          <p:cNvPr id="2" name="矩形 1"/>
          <p:cNvSpPr/>
          <p:nvPr/>
        </p:nvSpPr>
        <p:spPr>
          <a:xfrm>
            <a:off x="524689" y="980619"/>
            <a:ext cx="3262432" cy="400110"/>
          </a:xfrm>
          <a:prstGeom prst="rect">
            <a:avLst/>
          </a:prstGeom>
        </p:spPr>
        <p:txBody>
          <a:bodyPr wrap="none">
            <a:spAutoFit/>
          </a:bodyPr>
          <a:lstStyle/>
          <a:p>
            <a:r>
              <a:rPr lang="zh-CN" altLang="en-US" sz="2000" b="1">
                <a:solidFill>
                  <a:srgbClr val="143C78"/>
                </a:solidFill>
                <a:latin typeface="+mn-ea"/>
              </a:rPr>
              <a:t>退税业务</a:t>
            </a:r>
            <a:r>
              <a:rPr lang="en-US" altLang="zh-CN" sz="2000" b="1">
                <a:solidFill>
                  <a:srgbClr val="143C78"/>
                </a:solidFill>
                <a:latin typeface="+mn-ea"/>
              </a:rPr>
              <a:t>——</a:t>
            </a:r>
            <a:r>
              <a:rPr lang="zh-CN" altLang="en-US" sz="2000" b="1">
                <a:solidFill>
                  <a:srgbClr val="143C78"/>
                </a:solidFill>
                <a:latin typeface="+mn-ea"/>
              </a:rPr>
              <a:t>跨境应税行为</a:t>
            </a:r>
            <a:endParaRPr lang="zh-CN" altLang="en-US" sz="2000" b="1" dirty="0">
              <a:solidFill>
                <a:srgbClr val="143C78"/>
              </a:solidFill>
              <a:latin typeface="+mn-ea"/>
            </a:endParaRPr>
          </a:p>
        </p:txBody>
      </p:sp>
      <p:sp>
        <p:nvSpPr>
          <p:cNvPr id="3" name="文本框 2"/>
          <p:cNvSpPr txBox="1"/>
          <p:nvPr/>
        </p:nvSpPr>
        <p:spPr>
          <a:xfrm>
            <a:off x="8480668" y="5184289"/>
            <a:ext cx="3239384" cy="1532727"/>
          </a:xfrm>
          <a:prstGeom prst="rect">
            <a:avLst/>
          </a:prstGeom>
          <a:solidFill>
            <a:schemeClr val="accent1">
              <a:lumMod val="60000"/>
              <a:lumOff val="40000"/>
            </a:schemeClr>
          </a:solidFill>
        </p:spPr>
        <p:txBody>
          <a:bodyPr wrap="square" rtlCol="0">
            <a:spAutoFit/>
          </a:bodyPr>
          <a:lstStyle/>
          <a:p>
            <a:pPr>
              <a:spcBef>
                <a:spcPct val="20000"/>
              </a:spcBef>
            </a:pPr>
            <a:r>
              <a:rPr lang="zh-CN" altLang="en-US" kern="0">
                <a:solidFill>
                  <a:srgbClr val="3C3C3C"/>
                </a:solidFill>
                <a:latin typeface="+mn-ea"/>
              </a:rPr>
              <a:t>表单名称变化</a:t>
            </a:r>
            <a:endParaRPr lang="en-US" altLang="zh-CN" kern="0">
              <a:solidFill>
                <a:srgbClr val="3C3C3C"/>
              </a:solidFill>
              <a:latin typeface="+mn-ea"/>
            </a:endParaRPr>
          </a:p>
          <a:p>
            <a:pPr>
              <a:spcBef>
                <a:spcPct val="20000"/>
              </a:spcBef>
            </a:pPr>
            <a:r>
              <a:rPr lang="zh-CN" altLang="en-US" kern="0">
                <a:solidFill>
                  <a:srgbClr val="3C3C3C"/>
                </a:solidFill>
                <a:latin typeface="+mn-ea"/>
              </a:rPr>
              <a:t>原表名称</a:t>
            </a:r>
            <a:r>
              <a:rPr lang="en-US" altLang="zh-CN" kern="0">
                <a:solidFill>
                  <a:srgbClr val="3C3C3C"/>
                </a:solidFill>
                <a:latin typeface="+mn-ea"/>
              </a:rPr>
              <a:t>《</a:t>
            </a:r>
            <a:r>
              <a:rPr lang="zh-CN" altLang="en-US" kern="0">
                <a:solidFill>
                  <a:srgbClr val="3C3C3C"/>
                </a:solidFill>
                <a:latin typeface="+mn-ea"/>
              </a:rPr>
              <a:t>增值税零税率应税服务免抵退税申报明细表</a:t>
            </a:r>
            <a:r>
              <a:rPr lang="en-US" altLang="zh-CN" kern="0">
                <a:solidFill>
                  <a:srgbClr val="3C3C3C"/>
                </a:solidFill>
                <a:latin typeface="+mn-ea"/>
              </a:rPr>
              <a:t>》,</a:t>
            </a:r>
            <a:r>
              <a:rPr lang="zh-CN" altLang="en-US" kern="0">
                <a:solidFill>
                  <a:srgbClr val="3C3C3C"/>
                </a:solidFill>
                <a:latin typeface="+mn-ea"/>
              </a:rPr>
              <a:t>表内字段涉及应税服务的全部改为“跨境应税行为”</a:t>
            </a:r>
            <a:endParaRPr lang="zh-CN" altLang="en-US" kern="0" dirty="0">
              <a:solidFill>
                <a:srgbClr val="3C3C3C"/>
              </a:solidFill>
              <a:latin typeface="+mn-ea"/>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7" name="文本框 43"/>
          <p:cNvSpPr txBox="1"/>
          <p:nvPr/>
        </p:nvSpPr>
        <p:spPr>
          <a:xfrm>
            <a:off x="549539" y="1517787"/>
            <a:ext cx="4814031" cy="609398"/>
          </a:xfrm>
          <a:prstGeom prst="rect">
            <a:avLst/>
          </a:prstGeom>
          <a:noFill/>
        </p:spPr>
        <p:txBody>
          <a:bodyPr wrap="square" lIns="0" tIns="0" rIns="0" bIns="0" rtlCol="0">
            <a:spAutoFit/>
          </a:bodyPr>
          <a:lstStyle/>
          <a:p>
            <a:pPr>
              <a:spcBef>
                <a:spcPct val="20000"/>
              </a:spcBef>
            </a:pPr>
            <a:r>
              <a:rPr lang="zh-CN" altLang="en-US" dirty="0">
                <a:solidFill>
                  <a:srgbClr val="FA6E00"/>
                </a:solidFill>
                <a:latin typeface="+mn-ea"/>
                <a:sym typeface="Arial" panose="020B0604020202020204" pitchFamily="34" charset="0"/>
              </a:rPr>
              <a:t>调整</a:t>
            </a:r>
            <a:endParaRPr lang="en-US" altLang="zh-CN" dirty="0">
              <a:solidFill>
                <a:srgbClr val="FA6E00"/>
              </a:solidFill>
              <a:latin typeface="+mn-ea"/>
              <a:sym typeface="Arial" panose="020B0604020202020204" pitchFamily="34" charset="0"/>
            </a:endParaRPr>
          </a:p>
          <a:p>
            <a:pPr>
              <a:spcBef>
                <a:spcPct val="20000"/>
              </a:spcBef>
            </a:pPr>
            <a:r>
              <a:rPr lang="zh-CN" altLang="en-US" b="1" kern="0">
                <a:latin typeface="+mn-ea"/>
                <a:sym typeface="Arial" panose="020B0604020202020204" pitchFamily="34" charset="0"/>
              </a:rPr>
              <a:t>跨</a:t>
            </a:r>
            <a:r>
              <a:rPr lang="zh-CN" altLang="en-US" b="1" kern="0" dirty="0">
                <a:latin typeface="+mn-ea"/>
                <a:sym typeface="Arial" panose="020B0604020202020204" pitchFamily="34" charset="0"/>
              </a:rPr>
              <a:t>境应税行为收讫营业款明细清单</a:t>
            </a:r>
            <a:endParaRPr lang="en-US" altLang="zh-CN" b="1" kern="0" dirty="0">
              <a:latin typeface="+mn-ea"/>
              <a:sym typeface="Arial" panose="020B0604020202020204" pitchFamily="34" charset="0"/>
            </a:endParaRPr>
          </a:p>
        </p:txBody>
      </p:sp>
      <p:pic>
        <p:nvPicPr>
          <p:cNvPr id="18"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48491" y="2096403"/>
            <a:ext cx="10401479" cy="41269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524689" y="980619"/>
            <a:ext cx="3262432" cy="400110"/>
          </a:xfrm>
          <a:prstGeom prst="rect">
            <a:avLst/>
          </a:prstGeom>
        </p:spPr>
        <p:txBody>
          <a:bodyPr wrap="none">
            <a:spAutoFit/>
          </a:bodyPr>
          <a:lstStyle/>
          <a:p>
            <a:r>
              <a:rPr lang="zh-CN" altLang="en-US" sz="2000" b="1">
                <a:solidFill>
                  <a:srgbClr val="143C78"/>
                </a:solidFill>
                <a:latin typeface="+mn-ea"/>
              </a:rPr>
              <a:t>退税业务</a:t>
            </a:r>
            <a:r>
              <a:rPr lang="en-US" altLang="zh-CN" sz="2000" b="1">
                <a:solidFill>
                  <a:srgbClr val="143C78"/>
                </a:solidFill>
                <a:latin typeface="+mn-ea"/>
              </a:rPr>
              <a:t>——</a:t>
            </a:r>
            <a:r>
              <a:rPr lang="zh-CN" altLang="en-US" sz="2000" b="1">
                <a:solidFill>
                  <a:srgbClr val="143C78"/>
                </a:solidFill>
                <a:latin typeface="+mn-ea"/>
              </a:rPr>
              <a:t>跨境应税行为</a:t>
            </a:r>
            <a:endParaRPr lang="zh-CN" altLang="en-US" sz="2000" b="1" dirty="0">
              <a:solidFill>
                <a:srgbClr val="143C78"/>
              </a:solidFill>
              <a:latin typeface="+mn-e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任意多边形 40"/>
          <p:cNvSpPr/>
          <p:nvPr/>
        </p:nvSpPr>
        <p:spPr>
          <a:xfrm>
            <a:off x="4946650" y="1674968"/>
            <a:ext cx="2298700" cy="2060264"/>
          </a:xfrm>
          <a:custGeom>
            <a:avLst/>
            <a:gdLst>
              <a:gd name="connsiteX0" fmla="*/ 0 w 2298700"/>
              <a:gd name="connsiteY0" fmla="*/ 1293498 h 2060264"/>
              <a:gd name="connsiteX1" fmla="*/ 30100 w 2298700"/>
              <a:gd name="connsiteY1" fmla="*/ 1293498 h 2060264"/>
              <a:gd name="connsiteX2" fmla="*/ 30100 w 2298700"/>
              <a:gd name="connsiteY2" fmla="*/ 2030164 h 2060264"/>
              <a:gd name="connsiteX3" fmla="*/ 2268600 w 2298700"/>
              <a:gd name="connsiteY3" fmla="*/ 2030164 h 2060264"/>
              <a:gd name="connsiteX4" fmla="*/ 2268600 w 2298700"/>
              <a:gd name="connsiteY4" fmla="*/ 1293498 h 2060264"/>
              <a:gd name="connsiteX5" fmla="*/ 2298700 w 2298700"/>
              <a:gd name="connsiteY5" fmla="*/ 1293498 h 2060264"/>
              <a:gd name="connsiteX6" fmla="*/ 2298700 w 2298700"/>
              <a:gd name="connsiteY6" fmla="*/ 2060264 h 2060264"/>
              <a:gd name="connsiteX7" fmla="*/ 0 w 2298700"/>
              <a:gd name="connsiteY7" fmla="*/ 2060264 h 2060264"/>
              <a:gd name="connsiteX8" fmla="*/ 0 w 2298700"/>
              <a:gd name="connsiteY8" fmla="*/ 0 h 2060264"/>
              <a:gd name="connsiteX9" fmla="*/ 2298700 w 2298700"/>
              <a:gd name="connsiteY9" fmla="*/ 0 h 2060264"/>
              <a:gd name="connsiteX10" fmla="*/ 2298700 w 2298700"/>
              <a:gd name="connsiteY10" fmla="*/ 498664 h 2060264"/>
              <a:gd name="connsiteX11" fmla="*/ 2268600 w 2298700"/>
              <a:gd name="connsiteY11" fmla="*/ 498664 h 2060264"/>
              <a:gd name="connsiteX12" fmla="*/ 2268600 w 2298700"/>
              <a:gd name="connsiteY12" fmla="*/ 30100 h 2060264"/>
              <a:gd name="connsiteX13" fmla="*/ 30100 w 2298700"/>
              <a:gd name="connsiteY13" fmla="*/ 30100 h 2060264"/>
              <a:gd name="connsiteX14" fmla="*/ 30100 w 2298700"/>
              <a:gd name="connsiteY14" fmla="*/ 498664 h 2060264"/>
              <a:gd name="connsiteX15" fmla="*/ 0 w 2298700"/>
              <a:gd name="connsiteY15" fmla="*/ 498664 h 2060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298700" h="2060264">
                <a:moveTo>
                  <a:pt x="0" y="1293498"/>
                </a:moveTo>
                <a:lnTo>
                  <a:pt x="30100" y="1293498"/>
                </a:lnTo>
                <a:lnTo>
                  <a:pt x="30100" y="2030164"/>
                </a:lnTo>
                <a:lnTo>
                  <a:pt x="2268600" y="2030164"/>
                </a:lnTo>
                <a:lnTo>
                  <a:pt x="2268600" y="1293498"/>
                </a:lnTo>
                <a:lnTo>
                  <a:pt x="2298700" y="1293498"/>
                </a:lnTo>
                <a:lnTo>
                  <a:pt x="2298700" y="2060264"/>
                </a:lnTo>
                <a:lnTo>
                  <a:pt x="0" y="2060264"/>
                </a:lnTo>
                <a:close/>
                <a:moveTo>
                  <a:pt x="0" y="0"/>
                </a:moveTo>
                <a:lnTo>
                  <a:pt x="2298700" y="0"/>
                </a:lnTo>
                <a:lnTo>
                  <a:pt x="2298700" y="498664"/>
                </a:lnTo>
                <a:lnTo>
                  <a:pt x="2268600" y="498664"/>
                </a:lnTo>
                <a:lnTo>
                  <a:pt x="2268600" y="30100"/>
                </a:lnTo>
                <a:lnTo>
                  <a:pt x="30100" y="30100"/>
                </a:lnTo>
                <a:lnTo>
                  <a:pt x="30100" y="498664"/>
                </a:lnTo>
                <a:lnTo>
                  <a:pt x="0" y="498664"/>
                </a:lnTo>
                <a:close/>
              </a:path>
            </a:pathLst>
          </a:custGeom>
          <a:solidFill>
            <a:srgbClr val="F89E1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latin typeface="inpin heiti" panose="00000500000000000000" pitchFamily="2" charset="-122"/>
              <a:ea typeface="inpin heiti" panose="00000500000000000000" pitchFamily="2" charset="-122"/>
              <a:sym typeface="inpin heiti" panose="00000500000000000000" pitchFamily="2" charset="-122"/>
            </a:endParaRPr>
          </a:p>
        </p:txBody>
      </p:sp>
      <p:sp>
        <p:nvSpPr>
          <p:cNvPr id="42" name="文本框 41"/>
          <p:cNvSpPr txBox="1"/>
          <p:nvPr/>
        </p:nvSpPr>
        <p:spPr>
          <a:xfrm>
            <a:off x="4397622" y="2054385"/>
            <a:ext cx="3396764" cy="1015663"/>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1" i="0" u="none" strike="noStrike" kern="1200" cap="none" spc="0" normalizeH="0" baseline="0" noProof="0" dirty="0">
                <a:ln>
                  <a:noFill/>
                </a:ln>
                <a:solidFill>
                  <a:srgbClr val="44546A"/>
                </a:solidFill>
                <a:effectLst/>
                <a:uLnTx/>
                <a:uFillTx/>
                <a:latin typeface="微软雅黑" panose="020B0503020204020204" pitchFamily="34" charset="-122"/>
                <a:ea typeface="微软雅黑" panose="020B0503020204020204" pitchFamily="34" charset="-122"/>
                <a:sym typeface="inpin heiti" panose="00000500000000000000" pitchFamily="2" charset="-122"/>
              </a:rPr>
              <a:t>PART 02</a:t>
            </a:r>
            <a:endParaRPr kumimoji="0" lang="zh-CN" altLang="en-US" sz="6000" b="1" i="0" u="none" strike="noStrike" kern="1200" cap="none" spc="0" normalizeH="0" baseline="0" noProof="0" dirty="0">
              <a:ln>
                <a:noFill/>
              </a:ln>
              <a:solidFill>
                <a:srgbClr val="44546A"/>
              </a:solidFill>
              <a:effectLst/>
              <a:uLnTx/>
              <a:uFillTx/>
              <a:latin typeface="微软雅黑" panose="020B0503020204020204" pitchFamily="34" charset="-122"/>
              <a:ea typeface="微软雅黑" panose="020B0503020204020204" pitchFamily="34" charset="-122"/>
              <a:sym typeface="inpin heiti" panose="00000500000000000000" pitchFamily="2" charset="-122"/>
            </a:endParaRPr>
          </a:p>
        </p:txBody>
      </p:sp>
      <p:cxnSp>
        <p:nvCxnSpPr>
          <p:cNvPr id="43" name="直接连接符 42"/>
          <p:cNvCxnSpPr/>
          <p:nvPr/>
        </p:nvCxnSpPr>
        <p:spPr>
          <a:xfrm>
            <a:off x="5727700" y="3164232"/>
            <a:ext cx="736600" cy="0"/>
          </a:xfrm>
          <a:prstGeom prst="line">
            <a:avLst/>
          </a:prstGeom>
          <a:ln w="38100" cap="rnd">
            <a:solidFill>
              <a:srgbClr val="44546A"/>
            </a:solidFill>
            <a:round/>
          </a:ln>
        </p:spPr>
        <p:style>
          <a:lnRef idx="1">
            <a:schemeClr val="accent1"/>
          </a:lnRef>
          <a:fillRef idx="0">
            <a:schemeClr val="accent1"/>
          </a:fillRef>
          <a:effectRef idx="0">
            <a:schemeClr val="accent1"/>
          </a:effectRef>
          <a:fontRef idx="minor">
            <a:schemeClr val="tx1"/>
          </a:fontRef>
        </p:style>
      </p:cxnSp>
      <p:sp>
        <p:nvSpPr>
          <p:cNvPr id="45" name="文本框 44"/>
          <p:cNvSpPr txBox="1"/>
          <p:nvPr/>
        </p:nvSpPr>
        <p:spPr>
          <a:xfrm>
            <a:off x="2150269" y="4049936"/>
            <a:ext cx="8167398" cy="523220"/>
          </a:xfrm>
          <a:prstGeom prst="rect">
            <a:avLst/>
          </a:prstGeom>
          <a:noFill/>
        </p:spPr>
        <p:txBody>
          <a:bodyPr wrap="square" rtlCol="0">
            <a:spAutoFit/>
            <a:scene3d>
              <a:camera prst="orthographicFront"/>
              <a:lightRig rig="threePt" dir="t"/>
            </a:scene3d>
            <a:sp3d contourW="12700"/>
          </a:bodyPr>
          <a:lstStyle/>
          <a:p>
            <a:pPr algn="ctr">
              <a:defRPr/>
            </a:pPr>
            <a:r>
              <a:rPr lang="zh-CN" altLang="en-US" sz="2800" b="1">
                <a:solidFill>
                  <a:srgbClr val="F89E1C"/>
                </a:solidFill>
                <a:latin typeface="微软雅黑" panose="020B0503020204020204" pitchFamily="34" charset="-122"/>
                <a:ea typeface="微软雅黑" panose="020B0503020204020204" pitchFamily="34" charset="-122"/>
              </a:rPr>
              <a:t>出口退（免）税业务介绍</a:t>
            </a:r>
            <a:endParaRPr lang="zh-CN" altLang="en-US" sz="2800" b="1" dirty="0">
              <a:solidFill>
                <a:srgbClr val="F89E1C"/>
              </a:solidFill>
              <a:latin typeface="微软雅黑" panose="020B0503020204020204" pitchFamily="34" charset="-122"/>
              <a:ea typeface="微软雅黑" panose="020B0503020204020204" pitchFamily="34" charset="-122"/>
              <a:sym typeface="+mn-l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1" name="文本框 43"/>
          <p:cNvSpPr txBox="1"/>
          <p:nvPr/>
        </p:nvSpPr>
        <p:spPr>
          <a:xfrm>
            <a:off x="4098282" y="1194752"/>
            <a:ext cx="7621770" cy="541687"/>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sz="1600" b="1" kern="0">
                <a:latin typeface="+mn-ea"/>
                <a:sym typeface="Arial" panose="020B0604020202020204" pitchFamily="34" charset="0"/>
              </a:rPr>
              <a:t>跨</a:t>
            </a:r>
            <a:r>
              <a:rPr lang="zh-CN" altLang="en-US" sz="1600" b="1" kern="0" dirty="0">
                <a:latin typeface="+mn-ea"/>
                <a:sym typeface="Arial" panose="020B0604020202020204" pitchFamily="34" charset="0"/>
              </a:rPr>
              <a:t>境应税行为收讫营业款</a:t>
            </a:r>
            <a:r>
              <a:rPr lang="zh-CN" altLang="en-US" sz="1600" b="1" kern="0">
                <a:latin typeface="+mn-ea"/>
                <a:sym typeface="Arial" panose="020B0604020202020204" pitchFamily="34" charset="0"/>
              </a:rPr>
              <a:t>明细清单</a:t>
            </a:r>
            <a:endParaRPr lang="en-US" altLang="zh-CN" sz="1600" kern="0" dirty="0">
              <a:latin typeface="+mn-ea"/>
              <a:sym typeface="Arial" panose="020B0604020202020204" pitchFamily="34" charset="0"/>
            </a:endParaRPr>
          </a:p>
          <a:p>
            <a:pPr>
              <a:spcBef>
                <a:spcPct val="20000"/>
              </a:spcBef>
            </a:pPr>
            <a:r>
              <a:rPr lang="zh-CN" altLang="en-US" sz="1600" kern="0">
                <a:solidFill>
                  <a:srgbClr val="3C3C3C"/>
                </a:solidFill>
                <a:latin typeface="+mn-ea"/>
                <a:sym typeface="Arial" panose="020B0604020202020204" pitchFamily="34" charset="0"/>
              </a:rPr>
              <a:t>调整数据项</a:t>
            </a:r>
            <a:r>
              <a:rPr lang="zh-CN" altLang="en-US" sz="1600" kern="0" dirty="0">
                <a:solidFill>
                  <a:srgbClr val="3C3C3C"/>
                </a:solidFill>
                <a:latin typeface="+mn-ea"/>
                <a:sym typeface="Arial" panose="020B0604020202020204" pitchFamily="34" charset="0"/>
              </a:rPr>
              <a:t>：</a:t>
            </a:r>
            <a:r>
              <a:rPr lang="zh-CN" altLang="en-US" sz="1600" kern="0">
                <a:solidFill>
                  <a:srgbClr val="3C3C3C"/>
                </a:solidFill>
                <a:latin typeface="+mn-ea"/>
                <a:sym typeface="Arial" panose="020B0604020202020204" pitchFamily="34" charset="0"/>
              </a:rPr>
              <a:t>“</a:t>
            </a:r>
            <a:r>
              <a:rPr lang="zh-CN" altLang="en-US" sz="1600" kern="0" dirty="0">
                <a:solidFill>
                  <a:srgbClr val="3C3C3C"/>
                </a:solidFill>
                <a:latin typeface="+mn-ea"/>
                <a:sym typeface="Arial" panose="020B0604020202020204" pitchFamily="34" charset="0"/>
              </a:rPr>
              <a:t>本期收取营业款收款金额（折美元</a:t>
            </a:r>
            <a:r>
              <a:rPr lang="zh-CN" altLang="en-US" sz="1600" kern="0">
                <a:solidFill>
                  <a:srgbClr val="3C3C3C"/>
                </a:solidFill>
                <a:latin typeface="+mn-ea"/>
                <a:sym typeface="Arial" panose="020B0604020202020204" pitchFamily="34" charset="0"/>
              </a:rPr>
              <a:t>）”</a:t>
            </a:r>
            <a:r>
              <a:rPr lang="zh-CN" altLang="en-US" sz="1600" kern="0" dirty="0">
                <a:solidFill>
                  <a:srgbClr val="3C3C3C"/>
                </a:solidFill>
                <a:latin typeface="+mn-ea"/>
                <a:sym typeface="Arial" panose="020B0604020202020204" pitchFamily="34" charset="0"/>
              </a:rPr>
              <a:t>、</a:t>
            </a:r>
            <a:r>
              <a:rPr lang="zh-CN" altLang="en-US" sz="1600" kern="0">
                <a:solidFill>
                  <a:srgbClr val="3C3C3C"/>
                </a:solidFill>
                <a:latin typeface="+mn-ea"/>
                <a:sym typeface="Arial" panose="020B0604020202020204" pitchFamily="34" charset="0"/>
              </a:rPr>
              <a:t>“</a:t>
            </a:r>
            <a:r>
              <a:rPr lang="zh-CN" altLang="en-US" sz="1600" kern="0" dirty="0">
                <a:solidFill>
                  <a:srgbClr val="3C3C3C"/>
                </a:solidFill>
                <a:latin typeface="+mn-ea"/>
                <a:sym typeface="Arial" panose="020B0604020202020204" pitchFamily="34" charset="0"/>
              </a:rPr>
              <a:t>收款凭证总金额（美元）”</a:t>
            </a:r>
            <a:endParaRPr lang="en-US" altLang="zh-CN" sz="1600" kern="0" dirty="0">
              <a:solidFill>
                <a:srgbClr val="3C3C3C"/>
              </a:solidFill>
              <a:latin typeface="+mn-ea"/>
              <a:sym typeface="Arial" panose="020B0604020202020204" pitchFamily="34" charset="0"/>
            </a:endParaRPr>
          </a:p>
        </p:txBody>
      </p:sp>
      <p:pic>
        <p:nvPicPr>
          <p:cNvPr id="14"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5581" y="1909164"/>
            <a:ext cx="11314471" cy="49488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矩形 1"/>
          <p:cNvSpPr/>
          <p:nvPr/>
        </p:nvSpPr>
        <p:spPr>
          <a:xfrm>
            <a:off x="448491" y="1194752"/>
            <a:ext cx="3262432" cy="400110"/>
          </a:xfrm>
          <a:prstGeom prst="rect">
            <a:avLst/>
          </a:prstGeom>
        </p:spPr>
        <p:txBody>
          <a:bodyPr wrap="none">
            <a:spAutoFit/>
          </a:bodyPr>
          <a:lstStyle/>
          <a:p>
            <a:r>
              <a:rPr lang="zh-CN" altLang="en-US" sz="2000" b="1">
                <a:solidFill>
                  <a:srgbClr val="143C78"/>
                </a:solidFill>
                <a:latin typeface="+mn-ea"/>
              </a:rPr>
              <a:t>退税业务</a:t>
            </a:r>
            <a:r>
              <a:rPr lang="en-US" altLang="zh-CN" sz="2000" b="1">
                <a:solidFill>
                  <a:srgbClr val="143C78"/>
                </a:solidFill>
                <a:latin typeface="+mn-ea"/>
              </a:rPr>
              <a:t>——</a:t>
            </a:r>
            <a:r>
              <a:rPr lang="zh-CN" altLang="en-US" sz="2000" b="1">
                <a:solidFill>
                  <a:srgbClr val="143C78"/>
                </a:solidFill>
                <a:latin typeface="+mn-ea"/>
              </a:rPr>
              <a:t>跨境应税行为</a:t>
            </a:r>
            <a:endParaRPr lang="zh-CN" altLang="en-US" sz="2000" b="1" dirty="0">
              <a:solidFill>
                <a:srgbClr val="143C78"/>
              </a:solidFill>
              <a:latin typeface="+mn-ea"/>
            </a:endParaRPr>
          </a:p>
        </p:txBody>
      </p:sp>
      <p:sp>
        <p:nvSpPr>
          <p:cNvPr id="3" name="文本框 2"/>
          <p:cNvSpPr txBox="1"/>
          <p:nvPr/>
        </p:nvSpPr>
        <p:spPr>
          <a:xfrm>
            <a:off x="8480668" y="5184289"/>
            <a:ext cx="3239384" cy="1532727"/>
          </a:xfrm>
          <a:prstGeom prst="rect">
            <a:avLst/>
          </a:prstGeom>
          <a:solidFill>
            <a:schemeClr val="accent1">
              <a:lumMod val="60000"/>
              <a:lumOff val="40000"/>
            </a:schemeClr>
          </a:solidFill>
        </p:spPr>
        <p:txBody>
          <a:bodyPr wrap="square" rtlCol="0">
            <a:spAutoFit/>
          </a:bodyPr>
          <a:lstStyle/>
          <a:p>
            <a:pPr>
              <a:spcBef>
                <a:spcPct val="20000"/>
              </a:spcBef>
            </a:pPr>
            <a:r>
              <a:rPr lang="zh-CN" altLang="en-US" kern="0">
                <a:solidFill>
                  <a:srgbClr val="3C3C3C"/>
                </a:solidFill>
                <a:latin typeface="+mn-ea"/>
              </a:rPr>
              <a:t>表单名称变化</a:t>
            </a:r>
            <a:endParaRPr lang="en-US" altLang="zh-CN" kern="0">
              <a:solidFill>
                <a:srgbClr val="3C3C3C"/>
              </a:solidFill>
              <a:latin typeface="+mn-ea"/>
            </a:endParaRPr>
          </a:p>
          <a:p>
            <a:pPr>
              <a:spcBef>
                <a:spcPct val="20000"/>
              </a:spcBef>
            </a:pPr>
            <a:r>
              <a:rPr lang="zh-CN" altLang="en-US" kern="0">
                <a:solidFill>
                  <a:srgbClr val="3C3C3C"/>
                </a:solidFill>
                <a:latin typeface="+mn-ea"/>
              </a:rPr>
              <a:t>原表名称</a:t>
            </a:r>
            <a:r>
              <a:rPr lang="en-US" altLang="zh-CN" kern="0">
                <a:solidFill>
                  <a:srgbClr val="3C3C3C"/>
                </a:solidFill>
                <a:latin typeface="+mn-ea"/>
              </a:rPr>
              <a:t>《</a:t>
            </a:r>
            <a:r>
              <a:rPr lang="zh-CN" altLang="en-US" kern="0">
                <a:solidFill>
                  <a:srgbClr val="3C3C3C"/>
                </a:solidFill>
                <a:latin typeface="+mn-ea"/>
              </a:rPr>
              <a:t>提供增值税零税率应税服务收讫营业款明细清单</a:t>
            </a:r>
            <a:r>
              <a:rPr lang="en-US" altLang="zh-CN" kern="0">
                <a:solidFill>
                  <a:srgbClr val="3C3C3C"/>
                </a:solidFill>
                <a:latin typeface="+mn-ea"/>
              </a:rPr>
              <a:t>》,</a:t>
            </a:r>
            <a:r>
              <a:rPr lang="zh-CN" altLang="en-US" kern="0">
                <a:solidFill>
                  <a:srgbClr val="3C3C3C"/>
                </a:solidFill>
                <a:latin typeface="+mn-ea"/>
              </a:rPr>
              <a:t>表内字段涉及应税服务的全部改为“跨境应税行为”</a:t>
            </a:r>
            <a:endParaRPr lang="zh-CN" altLang="en-US" kern="0" dirty="0">
              <a:solidFill>
                <a:srgbClr val="3C3C3C"/>
              </a:solidFill>
              <a:latin typeface="+mn-e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左箭头 37"/>
          <p:cNvSpPr/>
          <p:nvPr/>
        </p:nvSpPr>
        <p:spPr>
          <a:xfrm>
            <a:off x="2584174" y="2400669"/>
            <a:ext cx="8186345" cy="1774800"/>
          </a:xfrm>
          <a:prstGeom prst="leftArrow">
            <a:avLst>
              <a:gd name="adj1" fmla="val 81485"/>
              <a:gd name="adj2" fmla="val 50000"/>
            </a:avLst>
          </a:prstGeom>
          <a:solidFill>
            <a:srgbClr val="F89E1C">
              <a:alpha val="20000"/>
            </a:srgbClr>
          </a:solidFill>
          <a:ln w="12700" cap="flat" cmpd="sng" algn="ctr">
            <a:noFill/>
            <a:prstDash val="solid"/>
            <a:miter lim="800000"/>
          </a:ln>
          <a:effectLst/>
        </p:spPr>
        <p:txBody>
          <a:bodyPr lIns="91440" tIns="45720" rIns="91440" bIns="45720"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2490" b="0" i="0" u="none" strike="noStrike" kern="0" cap="none" spc="0" normalizeH="0" baseline="0" noProof="0">
              <a:ln>
                <a:noFill/>
              </a:ln>
              <a:solidFill>
                <a:srgbClr val="FFFFFF"/>
              </a:solidFill>
              <a:effectLst/>
              <a:uLnTx/>
              <a:uFillTx/>
              <a:latin typeface="Bebas" pitchFamily="2" charset="0"/>
              <a:ea typeface="微软雅黑" panose="020B0503020204020204" pitchFamily="34" charset="-122"/>
              <a:cs typeface="+mn-cs"/>
              <a:sym typeface="Bebas" pitchFamily="2" charset="0"/>
            </a:endParaRPr>
          </a:p>
        </p:txBody>
      </p:sp>
      <p:sp>
        <p:nvSpPr>
          <p:cNvPr id="41" name="椭圆 40"/>
          <p:cNvSpPr/>
          <p:nvPr/>
        </p:nvSpPr>
        <p:spPr>
          <a:xfrm>
            <a:off x="952950" y="2836095"/>
            <a:ext cx="1150592" cy="1150592"/>
          </a:xfrm>
          <a:prstGeom prst="ellipse">
            <a:avLst/>
          </a:prstGeom>
          <a:solidFill>
            <a:srgbClr val="F89E1C"/>
          </a:solidFill>
          <a:ln w="25400" cap="flat" cmpd="sng" algn="ctr">
            <a:noFill/>
            <a:prstDash val="solid"/>
            <a:miter lim="800000"/>
          </a:ln>
          <a:effectLst>
            <a:outerShdw blurRad="228600" dist="38100" dir="5400000" sx="90000" sy="-19000" rotWithShape="0">
              <a:srgbClr val="000000">
                <a:alpha val="10000"/>
              </a:srgbClr>
            </a:outerShdw>
          </a:effectLst>
        </p:spPr>
        <p:txBody>
          <a:bodyPr rot="0" spcFirstLastPara="0" vertOverflow="overflow" horzOverflow="overflow" vert="horz" wrap="square" lIns="91440" tIns="45720" rIns="91440" bIns="45720" numCol="1" spcCol="0" rtlCol="0" fromWordArt="0" anchor="ctr" anchorCtr="0" forceAA="0" compatLnSpc="1">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4400" b="0" i="0" u="none" strike="noStrike" kern="0" cap="none" spc="0" normalizeH="0" baseline="0" noProof="0">
              <a:ln>
                <a:noFill/>
              </a:ln>
              <a:solidFill>
                <a:srgbClr val="FEFABC"/>
              </a:solidFill>
              <a:effectLst/>
              <a:uLnTx/>
              <a:uFillTx/>
              <a:latin typeface="Bebas" pitchFamily="2" charset="0"/>
              <a:ea typeface="微软雅黑" panose="020B0503020204020204" pitchFamily="34" charset="-122"/>
              <a:cs typeface="+mn-cs"/>
              <a:sym typeface="Bebas" pitchFamily="2" charset="0"/>
            </a:endParaRPr>
          </a:p>
        </p:txBody>
      </p:sp>
      <p:sp>
        <p:nvSpPr>
          <p:cNvPr id="44" name="Freeform 6"/>
          <p:cNvSpPr>
            <a:spLocks noEditPoints="1"/>
          </p:cNvSpPr>
          <p:nvPr/>
        </p:nvSpPr>
        <p:spPr bwMode="auto">
          <a:xfrm>
            <a:off x="1296840" y="3166699"/>
            <a:ext cx="462811" cy="489384"/>
          </a:xfrm>
          <a:custGeom>
            <a:avLst/>
            <a:gdLst>
              <a:gd name="T0" fmla="*/ 205 w 263"/>
              <a:gd name="T1" fmla="*/ 70 h 280"/>
              <a:gd name="T2" fmla="*/ 117 w 263"/>
              <a:gd name="T3" fmla="*/ 70 h 280"/>
              <a:gd name="T4" fmla="*/ 119 w 263"/>
              <a:gd name="T5" fmla="*/ 53 h 280"/>
              <a:gd name="T6" fmla="*/ 207 w 263"/>
              <a:gd name="T7" fmla="*/ 53 h 280"/>
              <a:gd name="T8" fmla="*/ 205 w 263"/>
              <a:gd name="T9" fmla="*/ 70 h 280"/>
              <a:gd name="T10" fmla="*/ 146 w 263"/>
              <a:gd name="T11" fmla="*/ 140 h 280"/>
              <a:gd name="T12" fmla="*/ 182 w 263"/>
              <a:gd name="T13" fmla="*/ 140 h 280"/>
              <a:gd name="T14" fmla="*/ 184 w 263"/>
              <a:gd name="T15" fmla="*/ 123 h 280"/>
              <a:gd name="T16" fmla="*/ 148 w 263"/>
              <a:gd name="T17" fmla="*/ 123 h 280"/>
              <a:gd name="T18" fmla="*/ 146 w 263"/>
              <a:gd name="T19" fmla="*/ 140 h 280"/>
              <a:gd name="T20" fmla="*/ 263 w 263"/>
              <a:gd name="T21" fmla="*/ 0 h 280"/>
              <a:gd name="T22" fmla="*/ 245 w 263"/>
              <a:gd name="T23" fmla="*/ 237 h 280"/>
              <a:gd name="T24" fmla="*/ 201 w 263"/>
              <a:gd name="T25" fmla="*/ 280 h 280"/>
              <a:gd name="T26" fmla="*/ 44 w 263"/>
              <a:gd name="T27" fmla="*/ 280 h 280"/>
              <a:gd name="T28" fmla="*/ 0 w 263"/>
              <a:gd name="T29" fmla="*/ 236 h 280"/>
              <a:gd name="T30" fmla="*/ 0 w 263"/>
              <a:gd name="T31" fmla="*/ 193 h 280"/>
              <a:gd name="T32" fmla="*/ 54 w 263"/>
              <a:gd name="T33" fmla="*/ 193 h 280"/>
              <a:gd name="T34" fmla="*/ 71 w 263"/>
              <a:gd name="T35" fmla="*/ 0 h 280"/>
              <a:gd name="T36" fmla="*/ 263 w 263"/>
              <a:gd name="T37" fmla="*/ 0 h 280"/>
              <a:gd name="T38" fmla="*/ 166 w 263"/>
              <a:gd name="T39" fmla="*/ 263 h 280"/>
              <a:gd name="T40" fmla="*/ 158 w 263"/>
              <a:gd name="T41" fmla="*/ 236 h 280"/>
              <a:gd name="T42" fmla="*/ 158 w 263"/>
              <a:gd name="T43" fmla="*/ 210 h 280"/>
              <a:gd name="T44" fmla="*/ 18 w 263"/>
              <a:gd name="T45" fmla="*/ 210 h 280"/>
              <a:gd name="T46" fmla="*/ 18 w 263"/>
              <a:gd name="T47" fmla="*/ 236 h 280"/>
              <a:gd name="T48" fmla="*/ 44 w 263"/>
              <a:gd name="T49" fmla="*/ 263 h 280"/>
              <a:gd name="T50" fmla="*/ 166 w 263"/>
              <a:gd name="T51" fmla="*/ 263 h 280"/>
              <a:gd name="T52" fmla="*/ 244 w 263"/>
              <a:gd name="T53" fmla="*/ 18 h 280"/>
              <a:gd name="T54" fmla="*/ 87 w 263"/>
              <a:gd name="T55" fmla="*/ 18 h 280"/>
              <a:gd name="T56" fmla="*/ 71 w 263"/>
              <a:gd name="T57" fmla="*/ 193 h 280"/>
              <a:gd name="T58" fmla="*/ 175 w 263"/>
              <a:gd name="T59" fmla="*/ 193 h 280"/>
              <a:gd name="T60" fmla="*/ 175 w 263"/>
              <a:gd name="T61" fmla="*/ 236 h 280"/>
              <a:gd name="T62" fmla="*/ 201 w 263"/>
              <a:gd name="T63" fmla="*/ 263 h 280"/>
              <a:gd name="T64" fmla="*/ 228 w 263"/>
              <a:gd name="T65" fmla="*/ 236 h 280"/>
              <a:gd name="T66" fmla="*/ 244 w 263"/>
              <a:gd name="T67" fmla="*/ 18 h 280"/>
              <a:gd name="T68" fmla="*/ 131 w 263"/>
              <a:gd name="T69" fmla="*/ 123 h 280"/>
              <a:gd name="T70" fmla="*/ 113 w 263"/>
              <a:gd name="T71" fmla="*/ 123 h 280"/>
              <a:gd name="T72" fmla="*/ 111 w 263"/>
              <a:gd name="T73" fmla="*/ 140 h 280"/>
              <a:gd name="T74" fmla="*/ 130 w 263"/>
              <a:gd name="T75" fmla="*/ 140 h 280"/>
              <a:gd name="T76" fmla="*/ 131 w 263"/>
              <a:gd name="T77" fmla="*/ 123 h 280"/>
              <a:gd name="T78" fmla="*/ 203 w 263"/>
              <a:gd name="T79" fmla="*/ 105 h 280"/>
              <a:gd name="T80" fmla="*/ 204 w 263"/>
              <a:gd name="T81" fmla="*/ 88 h 280"/>
              <a:gd name="T82" fmla="*/ 116 w 263"/>
              <a:gd name="T83" fmla="*/ 88 h 280"/>
              <a:gd name="T84" fmla="*/ 114 w 263"/>
              <a:gd name="T85" fmla="*/ 105 h 280"/>
              <a:gd name="T86" fmla="*/ 203 w 263"/>
              <a:gd name="T87" fmla="*/ 105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63" h="280">
                <a:moveTo>
                  <a:pt x="205" y="70"/>
                </a:moveTo>
                <a:cubicBezTo>
                  <a:pt x="117" y="70"/>
                  <a:pt x="117" y="70"/>
                  <a:pt x="117" y="70"/>
                </a:cubicBezTo>
                <a:cubicBezTo>
                  <a:pt x="119" y="53"/>
                  <a:pt x="119" y="53"/>
                  <a:pt x="119" y="53"/>
                </a:cubicBezTo>
                <a:cubicBezTo>
                  <a:pt x="207" y="53"/>
                  <a:pt x="207" y="53"/>
                  <a:pt x="207" y="53"/>
                </a:cubicBezTo>
                <a:lnTo>
                  <a:pt x="205" y="70"/>
                </a:lnTo>
                <a:close/>
                <a:moveTo>
                  <a:pt x="146" y="140"/>
                </a:moveTo>
                <a:cubicBezTo>
                  <a:pt x="182" y="140"/>
                  <a:pt x="182" y="140"/>
                  <a:pt x="182" y="140"/>
                </a:cubicBezTo>
                <a:cubicBezTo>
                  <a:pt x="184" y="123"/>
                  <a:pt x="184" y="123"/>
                  <a:pt x="184" y="123"/>
                </a:cubicBezTo>
                <a:cubicBezTo>
                  <a:pt x="148" y="123"/>
                  <a:pt x="148" y="123"/>
                  <a:pt x="148" y="123"/>
                </a:cubicBezTo>
                <a:lnTo>
                  <a:pt x="146" y="140"/>
                </a:lnTo>
                <a:close/>
                <a:moveTo>
                  <a:pt x="263" y="0"/>
                </a:moveTo>
                <a:cubicBezTo>
                  <a:pt x="245" y="237"/>
                  <a:pt x="245" y="237"/>
                  <a:pt x="245" y="237"/>
                </a:cubicBezTo>
                <a:cubicBezTo>
                  <a:pt x="245" y="261"/>
                  <a:pt x="226" y="280"/>
                  <a:pt x="201" y="280"/>
                </a:cubicBezTo>
                <a:cubicBezTo>
                  <a:pt x="44" y="280"/>
                  <a:pt x="44" y="280"/>
                  <a:pt x="44" y="280"/>
                </a:cubicBezTo>
                <a:cubicBezTo>
                  <a:pt x="20" y="280"/>
                  <a:pt x="0" y="261"/>
                  <a:pt x="0" y="236"/>
                </a:cubicBezTo>
                <a:cubicBezTo>
                  <a:pt x="0" y="193"/>
                  <a:pt x="0" y="193"/>
                  <a:pt x="0" y="193"/>
                </a:cubicBezTo>
                <a:cubicBezTo>
                  <a:pt x="54" y="193"/>
                  <a:pt x="54" y="193"/>
                  <a:pt x="54" y="193"/>
                </a:cubicBezTo>
                <a:cubicBezTo>
                  <a:pt x="71" y="0"/>
                  <a:pt x="71" y="0"/>
                  <a:pt x="71" y="0"/>
                </a:cubicBezTo>
                <a:lnTo>
                  <a:pt x="263" y="0"/>
                </a:lnTo>
                <a:close/>
                <a:moveTo>
                  <a:pt x="166" y="263"/>
                </a:moveTo>
                <a:cubicBezTo>
                  <a:pt x="161" y="255"/>
                  <a:pt x="158" y="246"/>
                  <a:pt x="158" y="236"/>
                </a:cubicBezTo>
                <a:cubicBezTo>
                  <a:pt x="158" y="210"/>
                  <a:pt x="158" y="210"/>
                  <a:pt x="158" y="210"/>
                </a:cubicBezTo>
                <a:cubicBezTo>
                  <a:pt x="18" y="210"/>
                  <a:pt x="18" y="210"/>
                  <a:pt x="18" y="210"/>
                </a:cubicBezTo>
                <a:cubicBezTo>
                  <a:pt x="18" y="236"/>
                  <a:pt x="18" y="236"/>
                  <a:pt x="18" y="236"/>
                </a:cubicBezTo>
                <a:cubicBezTo>
                  <a:pt x="18" y="251"/>
                  <a:pt x="30" y="263"/>
                  <a:pt x="44" y="263"/>
                </a:cubicBezTo>
                <a:lnTo>
                  <a:pt x="166" y="263"/>
                </a:lnTo>
                <a:close/>
                <a:moveTo>
                  <a:pt x="244" y="18"/>
                </a:moveTo>
                <a:cubicBezTo>
                  <a:pt x="87" y="18"/>
                  <a:pt x="87" y="18"/>
                  <a:pt x="87" y="18"/>
                </a:cubicBezTo>
                <a:cubicBezTo>
                  <a:pt x="71" y="193"/>
                  <a:pt x="71" y="193"/>
                  <a:pt x="71" y="193"/>
                </a:cubicBezTo>
                <a:cubicBezTo>
                  <a:pt x="175" y="193"/>
                  <a:pt x="175" y="193"/>
                  <a:pt x="175" y="193"/>
                </a:cubicBezTo>
                <a:cubicBezTo>
                  <a:pt x="175" y="236"/>
                  <a:pt x="175" y="236"/>
                  <a:pt x="175" y="236"/>
                </a:cubicBezTo>
                <a:cubicBezTo>
                  <a:pt x="175" y="251"/>
                  <a:pt x="187" y="263"/>
                  <a:pt x="201" y="263"/>
                </a:cubicBezTo>
                <a:cubicBezTo>
                  <a:pt x="216" y="263"/>
                  <a:pt x="228" y="251"/>
                  <a:pt x="228" y="236"/>
                </a:cubicBezTo>
                <a:lnTo>
                  <a:pt x="244" y="18"/>
                </a:lnTo>
                <a:close/>
                <a:moveTo>
                  <a:pt x="131" y="123"/>
                </a:moveTo>
                <a:cubicBezTo>
                  <a:pt x="113" y="123"/>
                  <a:pt x="113" y="123"/>
                  <a:pt x="113" y="123"/>
                </a:cubicBezTo>
                <a:cubicBezTo>
                  <a:pt x="111" y="140"/>
                  <a:pt x="111" y="140"/>
                  <a:pt x="111" y="140"/>
                </a:cubicBezTo>
                <a:cubicBezTo>
                  <a:pt x="130" y="140"/>
                  <a:pt x="130" y="140"/>
                  <a:pt x="130" y="140"/>
                </a:cubicBezTo>
                <a:lnTo>
                  <a:pt x="131" y="123"/>
                </a:lnTo>
                <a:close/>
                <a:moveTo>
                  <a:pt x="203" y="105"/>
                </a:moveTo>
                <a:cubicBezTo>
                  <a:pt x="204" y="88"/>
                  <a:pt x="204" y="88"/>
                  <a:pt x="204" y="88"/>
                </a:cubicBezTo>
                <a:cubicBezTo>
                  <a:pt x="116" y="88"/>
                  <a:pt x="116" y="88"/>
                  <a:pt x="116" y="88"/>
                </a:cubicBezTo>
                <a:cubicBezTo>
                  <a:pt x="114" y="105"/>
                  <a:pt x="114" y="105"/>
                  <a:pt x="114" y="105"/>
                </a:cubicBezTo>
                <a:cubicBezTo>
                  <a:pt x="203" y="105"/>
                  <a:pt x="203" y="105"/>
                  <a:pt x="203" y="105"/>
                </a:cubicBezTo>
                <a:close/>
              </a:path>
            </a:pathLst>
          </a:custGeom>
          <a:solidFill>
            <a:srgbClr val="FFFFFF"/>
          </a:solidFill>
          <a:ln>
            <a:noFill/>
          </a:ln>
        </p:spPr>
        <p:txBody>
          <a:bodyPr vert="horz" wrap="square" lIns="91440" tIns="45720" rIns="91440" bIns="45720" numCol="1" anchor="t" anchorCtr="0" compatLnSpc="1"/>
          <a:lstStyle/>
          <a:p>
            <a:pPr defTabSz="914400"/>
            <a:endParaRPr lang="zh-CN" altLang="en-US" sz="2490">
              <a:solidFill>
                <a:srgbClr val="000000"/>
              </a:solidFill>
              <a:latin typeface="Bebas" pitchFamily="2" charset="0"/>
              <a:ea typeface="微软雅黑" panose="020B0503020204020204" pitchFamily="34" charset="-122"/>
              <a:sym typeface="Bebas" pitchFamily="2" charset="0"/>
            </a:endParaRPr>
          </a:p>
        </p:txBody>
      </p:sp>
      <p:sp>
        <p:nvSpPr>
          <p:cNvPr id="48" name="文本框 47"/>
          <p:cNvSpPr txBox="1"/>
          <p:nvPr/>
        </p:nvSpPr>
        <p:spPr>
          <a:xfrm>
            <a:off x="6344307" y="3026459"/>
            <a:ext cx="4426212" cy="523220"/>
          </a:xfrm>
          <a:prstGeom prst="rect">
            <a:avLst/>
          </a:prstGeom>
          <a:noFill/>
          <a:effectLst/>
        </p:spPr>
        <p:txBody>
          <a:bodyPr wrap="none" lIns="91440" tIns="45720" rIns="91440" bIns="45720" rtlCol="0" anchor="ctr">
            <a:spAutoFit/>
          </a:bodyPr>
          <a:lstStyle>
            <a:defPPr>
              <a:defRPr lang="zh-CN"/>
            </a:defPPr>
            <a:lvl1pPr algn="ctr">
              <a:defRPr sz="1600" b="1">
                <a:gradFill>
                  <a:gsLst>
                    <a:gs pos="0">
                      <a:srgbClr val="FFC9C3"/>
                    </a:gs>
                    <a:gs pos="100000">
                      <a:srgbClr val="FFF6F5"/>
                    </a:gs>
                  </a:gsLst>
                  <a:lin ang="16200000" scaled="0"/>
                </a:gradFill>
                <a:effectLst>
                  <a:outerShdw blurRad="101600" dist="63500" dir="5400000" algn="ctr" rotWithShape="0">
                    <a:srgbClr val="BE1414">
                      <a:alpha val="62000"/>
                    </a:srgbClr>
                  </a:outerShdw>
                </a:effectLst>
                <a:latin typeface="微软雅黑" panose="020B0503020204020204" pitchFamily="34" charset="-122"/>
                <a:ea typeface="微软雅黑" panose="020B0503020204020204" pitchFamily="34" charset="-122"/>
              </a:defRPr>
            </a:lvl1pPr>
          </a:lstStyle>
          <a:p>
            <a:pPr algn="l" defTabSz="914400"/>
            <a:r>
              <a:rPr lang="zh-CN" altLang="en-US" sz="2800">
                <a:solidFill>
                  <a:srgbClr val="FF9900"/>
                </a:solidFill>
                <a:effectLst/>
                <a:latin typeface="Bebas" pitchFamily="2" charset="0"/>
                <a:sym typeface="Bebas" pitchFamily="2" charset="0"/>
              </a:rPr>
              <a:t>退税业务</a:t>
            </a:r>
            <a:r>
              <a:rPr lang="en-US" altLang="zh-CN" sz="2800">
                <a:solidFill>
                  <a:srgbClr val="FF9900"/>
                </a:solidFill>
                <a:effectLst/>
                <a:latin typeface="Bebas" pitchFamily="2" charset="0"/>
                <a:sym typeface="Bebas" pitchFamily="2" charset="0"/>
              </a:rPr>
              <a:t>——</a:t>
            </a:r>
            <a:r>
              <a:rPr lang="zh-CN" altLang="en-US" sz="2800">
                <a:solidFill>
                  <a:srgbClr val="FF9900"/>
                </a:solidFill>
                <a:effectLst/>
                <a:latin typeface="Bebas" pitchFamily="2" charset="0"/>
                <a:sym typeface="Bebas" pitchFamily="2" charset="0"/>
              </a:rPr>
              <a:t>其他相关业务</a:t>
            </a:r>
            <a:endParaRPr lang="zh-CN" altLang="en-US" sz="2800" dirty="0">
              <a:solidFill>
                <a:srgbClr val="FF9900"/>
              </a:solidFill>
              <a:effectLst/>
              <a:latin typeface="Bebas" pitchFamily="2" charset="0"/>
              <a:sym typeface="Bebas" pitchFamily="2" charset="0"/>
            </a:endParaRPr>
          </a:p>
        </p:txBody>
      </p:sp>
      <p:grpSp>
        <p:nvGrpSpPr>
          <p:cNvPr id="21" name="组合 20"/>
          <p:cNvGrpSpPr/>
          <p:nvPr/>
        </p:nvGrpSpPr>
        <p:grpSpPr>
          <a:xfrm>
            <a:off x="405581" y="357230"/>
            <a:ext cx="5240179" cy="523220"/>
            <a:chOff x="453206" y="414380"/>
            <a:chExt cx="5240179" cy="523220"/>
          </a:xfrm>
        </p:grpSpPr>
        <p:sp>
          <p:nvSpPr>
            <p:cNvPr id="22" name="文本框 21"/>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en-US" altLang="zh-CN" sz="2800" b="1">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23" name="矩形 22"/>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2364750" cy="400110"/>
          </a:xfrm>
          <a:prstGeom prst="rect">
            <a:avLst/>
          </a:prstGeom>
        </p:spPr>
        <p:txBody>
          <a:bodyPr wrap="none">
            <a:spAutoFit/>
          </a:bodyPr>
          <a:lstStyle/>
          <a:p>
            <a:r>
              <a:rPr lang="zh-CN" altLang="en-US" sz="2000" b="1">
                <a:solidFill>
                  <a:srgbClr val="143C78"/>
                </a:solidFill>
                <a:latin typeface="+mn-ea"/>
              </a:rPr>
              <a:t>退税业务</a:t>
            </a:r>
            <a:r>
              <a:rPr lang="en-US" altLang="zh-CN" sz="2000" b="1">
                <a:solidFill>
                  <a:srgbClr val="143C78"/>
                </a:solidFill>
                <a:latin typeface="+mn-ea"/>
              </a:rPr>
              <a:t>-</a:t>
            </a:r>
            <a:r>
              <a:rPr lang="zh-CN" altLang="en-US" sz="2000" b="1">
                <a:solidFill>
                  <a:srgbClr val="143C78"/>
                </a:solidFill>
                <a:latin typeface="+mn-ea"/>
              </a:rPr>
              <a:t>通用表单</a:t>
            </a:r>
            <a:endParaRPr lang="zh-CN" altLang="en-US" sz="2000" b="1" dirty="0">
              <a:solidFill>
                <a:srgbClr val="143C78"/>
              </a:solidFill>
              <a:latin typeface="+mn-ea"/>
            </a:endParaRPr>
          </a:p>
        </p:txBody>
      </p:sp>
      <p:sp>
        <p:nvSpPr>
          <p:cNvPr id="9" name="文本框 43"/>
          <p:cNvSpPr txBox="1"/>
          <p:nvPr/>
        </p:nvSpPr>
        <p:spPr>
          <a:xfrm>
            <a:off x="3075593" y="970638"/>
            <a:ext cx="8517692" cy="541687"/>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sz="1600" kern="0">
                <a:latin typeface="+mn-ea"/>
                <a:sym typeface="Arial" panose="020B0604020202020204" pitchFamily="34" charset="0"/>
              </a:rPr>
              <a:t>通用</a:t>
            </a:r>
            <a:r>
              <a:rPr lang="zh-CN" altLang="en-US" sz="1600" kern="0" dirty="0">
                <a:latin typeface="+mn-ea"/>
                <a:sym typeface="Arial" panose="020B0604020202020204" pitchFamily="34" charset="0"/>
              </a:rPr>
              <a:t>表单</a:t>
            </a:r>
            <a:endParaRPr lang="en-US" altLang="zh-CN" sz="1600" kern="0" dirty="0">
              <a:latin typeface="+mn-ea"/>
              <a:sym typeface="Arial" panose="020B0604020202020204" pitchFamily="34" charset="0"/>
            </a:endParaRPr>
          </a:p>
          <a:p>
            <a:pPr>
              <a:spcBef>
                <a:spcPct val="20000"/>
              </a:spcBef>
            </a:pPr>
            <a:r>
              <a:rPr lang="zh-CN" altLang="en-US" sz="1600" kern="0">
                <a:solidFill>
                  <a:srgbClr val="3C3C3C"/>
                </a:solidFill>
                <a:latin typeface="+mn-ea"/>
                <a:sym typeface="Arial" panose="020B0604020202020204" pitchFamily="34" charset="0"/>
              </a:rPr>
              <a:t>调整数据项填写规则：出口报关单号采集“</a:t>
            </a:r>
            <a:r>
              <a:rPr lang="zh-CN" altLang="en-US" sz="1600" kern="0" dirty="0">
                <a:solidFill>
                  <a:srgbClr val="3C3C3C"/>
                </a:solidFill>
                <a:latin typeface="+mn-ea"/>
                <a:sym typeface="Arial" panose="020B0604020202020204" pitchFamily="34" charset="0"/>
              </a:rPr>
              <a:t>出口</a:t>
            </a:r>
            <a:r>
              <a:rPr lang="zh-CN" altLang="en-US" sz="1600" kern="0">
                <a:solidFill>
                  <a:srgbClr val="3C3C3C"/>
                </a:solidFill>
                <a:latin typeface="+mn-ea"/>
                <a:sym typeface="Arial" panose="020B0604020202020204" pitchFamily="34" charset="0"/>
              </a:rPr>
              <a:t>报关单号或者代理</a:t>
            </a:r>
            <a:r>
              <a:rPr lang="zh-CN" altLang="en-US" sz="1600" kern="0" dirty="0">
                <a:solidFill>
                  <a:srgbClr val="3C3C3C"/>
                </a:solidFill>
                <a:latin typeface="+mn-ea"/>
                <a:sym typeface="Arial" panose="020B0604020202020204" pitchFamily="34" charset="0"/>
              </a:rPr>
              <a:t>出口货物证明</a:t>
            </a:r>
            <a:r>
              <a:rPr lang="zh-CN" altLang="en-US" sz="1600" kern="0">
                <a:solidFill>
                  <a:srgbClr val="3C3C3C"/>
                </a:solidFill>
                <a:latin typeface="+mn-ea"/>
                <a:sym typeface="Arial" panose="020B0604020202020204" pitchFamily="34" charset="0"/>
              </a:rPr>
              <a:t>号”</a:t>
            </a:r>
            <a:endParaRPr lang="en-US" altLang="zh-CN" sz="1600" kern="0" dirty="0">
              <a:solidFill>
                <a:srgbClr val="3C3C3C"/>
              </a:solidFill>
              <a:latin typeface="+mn-ea"/>
              <a:sym typeface="Arial" panose="020B0604020202020204" pitchFamily="34" charset="0"/>
            </a:endParaRPr>
          </a:p>
        </p:txBody>
      </p:sp>
      <p:pic>
        <p:nvPicPr>
          <p:cNvPr id="5" name="图片 4"/>
          <p:cNvPicPr>
            <a:picLocks noChangeAspect="1"/>
          </p:cNvPicPr>
          <p:nvPr/>
        </p:nvPicPr>
        <p:blipFill>
          <a:blip r:embed="rId1"/>
          <a:stretch>
            <a:fillRect/>
          </a:stretch>
        </p:blipFill>
        <p:spPr>
          <a:xfrm>
            <a:off x="405580" y="1612494"/>
            <a:ext cx="11380840" cy="5096632"/>
          </a:xfrm>
          <a:prstGeom prst="rect">
            <a:avLst/>
          </a:prstGeom>
        </p:spPr>
      </p:pic>
      <p:sp>
        <p:nvSpPr>
          <p:cNvPr id="2" name="文本框 1"/>
          <p:cNvSpPr txBox="1"/>
          <p:nvPr/>
        </p:nvSpPr>
        <p:spPr>
          <a:xfrm>
            <a:off x="7595420" y="5065598"/>
            <a:ext cx="4191000" cy="1643527"/>
          </a:xfrm>
          <a:prstGeom prst="rect">
            <a:avLst/>
          </a:prstGeom>
          <a:solidFill>
            <a:schemeClr val="accent1">
              <a:lumMod val="60000"/>
              <a:lumOff val="40000"/>
            </a:schemeClr>
          </a:solidFill>
        </p:spPr>
        <p:txBody>
          <a:bodyPr wrap="square" rtlCol="0">
            <a:spAutoFit/>
          </a:bodyPr>
          <a:lstStyle/>
          <a:p>
            <a:pPr>
              <a:spcBef>
                <a:spcPct val="20000"/>
              </a:spcBef>
            </a:pPr>
            <a:r>
              <a:rPr lang="zh-CN" altLang="en-US" b="1" kern="0">
                <a:latin typeface="+mn-ea"/>
                <a:sym typeface="Arial" panose="020B0604020202020204" pitchFamily="34" charset="0"/>
              </a:rPr>
              <a:t>海关出口商品代码、名称、退税率调整对应表</a:t>
            </a:r>
            <a:endParaRPr lang="en-US" altLang="zh-CN" b="1" kern="0">
              <a:latin typeface="+mn-ea"/>
              <a:sym typeface="Arial" panose="020B0604020202020204" pitchFamily="34" charset="0"/>
            </a:endParaRPr>
          </a:p>
          <a:p>
            <a:pPr>
              <a:spcBef>
                <a:spcPct val="20000"/>
              </a:spcBef>
            </a:pPr>
            <a:r>
              <a:rPr lang="en-US" altLang="zh-CN" b="1"/>
              <a:t>出口货物收汇申报表</a:t>
            </a:r>
            <a:endParaRPr lang="en-US" altLang="zh-CN" b="1"/>
          </a:p>
          <a:p>
            <a:pPr>
              <a:spcBef>
                <a:spcPct val="20000"/>
              </a:spcBef>
            </a:pPr>
            <a:r>
              <a:rPr lang="en-US" altLang="zh-CN" b="1"/>
              <a:t>出口货物</a:t>
            </a:r>
            <a:r>
              <a:rPr lang="zh-CN" altLang="en-US" b="1"/>
              <a:t>不能</a:t>
            </a:r>
            <a:r>
              <a:rPr lang="en-US" altLang="zh-CN" b="1"/>
              <a:t>收汇申报表</a:t>
            </a:r>
            <a:endParaRPr lang="en-US" altLang="zh-CN" b="1"/>
          </a:p>
          <a:p>
            <a:pPr>
              <a:spcBef>
                <a:spcPct val="20000"/>
              </a:spcBef>
            </a:pPr>
            <a:r>
              <a:rPr lang="en-US" altLang="zh-CN" b="1"/>
              <a:t>出口货物离岸价差异原因说明</a:t>
            </a:r>
            <a:r>
              <a:rPr lang="zh-CN" altLang="en-US" b="1"/>
              <a:t>表</a:t>
            </a:r>
            <a:endParaRPr lang="en-US" altLang="zh-CN" kern="0">
              <a:solidFill>
                <a:srgbClr val="3C3C3C"/>
              </a:solidFill>
              <a:latin typeface="+mn-ea"/>
              <a:sym typeface="Arial" panose="020B0604020202020204" pitchFamily="34" charset="0"/>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2364750" cy="400110"/>
          </a:xfrm>
          <a:prstGeom prst="rect">
            <a:avLst/>
          </a:prstGeom>
        </p:spPr>
        <p:txBody>
          <a:bodyPr wrap="none">
            <a:spAutoFit/>
          </a:bodyPr>
          <a:lstStyle/>
          <a:p>
            <a:r>
              <a:rPr lang="zh-CN" altLang="en-US" sz="2000" b="1">
                <a:solidFill>
                  <a:srgbClr val="143C78"/>
                </a:solidFill>
                <a:latin typeface="+mn-ea"/>
              </a:rPr>
              <a:t>退税业务</a:t>
            </a:r>
            <a:r>
              <a:rPr lang="en-US" altLang="zh-CN" sz="2000" b="1">
                <a:solidFill>
                  <a:srgbClr val="143C78"/>
                </a:solidFill>
                <a:latin typeface="+mn-ea"/>
              </a:rPr>
              <a:t>-</a:t>
            </a:r>
            <a:r>
              <a:rPr lang="zh-CN" altLang="en-US" sz="2000" b="1">
                <a:solidFill>
                  <a:srgbClr val="143C78"/>
                </a:solidFill>
                <a:latin typeface="+mn-ea"/>
              </a:rPr>
              <a:t>先退后核</a:t>
            </a:r>
            <a:endParaRPr lang="zh-CN" altLang="en-US" sz="2000" b="1" dirty="0">
              <a:solidFill>
                <a:srgbClr val="143C78"/>
              </a:solidFill>
              <a:latin typeface="+mn-ea"/>
            </a:endParaRPr>
          </a:p>
        </p:txBody>
      </p:sp>
      <p:sp>
        <p:nvSpPr>
          <p:cNvPr id="10" name="文本框 43"/>
          <p:cNvSpPr txBox="1"/>
          <p:nvPr/>
        </p:nvSpPr>
        <p:spPr>
          <a:xfrm>
            <a:off x="3135085" y="980619"/>
            <a:ext cx="7979227" cy="541687"/>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sz="1600" b="1" kern="0">
                <a:latin typeface="+mn-ea"/>
                <a:sym typeface="Arial" panose="020B0604020202020204" pitchFamily="34" charset="0"/>
              </a:rPr>
              <a:t>先</a:t>
            </a:r>
            <a:r>
              <a:rPr lang="zh-CN" altLang="en-US" sz="1600" b="1" kern="0" dirty="0">
                <a:latin typeface="+mn-ea"/>
                <a:sym typeface="Arial" panose="020B0604020202020204" pitchFamily="34" charset="0"/>
              </a:rPr>
              <a:t>退税后核销企业免抵退税申报附表</a:t>
            </a:r>
            <a:endParaRPr lang="en-US" altLang="zh-CN" sz="1600" b="1" kern="0" dirty="0">
              <a:latin typeface="+mn-ea"/>
              <a:sym typeface="Arial" panose="020B0604020202020204" pitchFamily="34" charset="0"/>
            </a:endParaRPr>
          </a:p>
          <a:p>
            <a:pPr>
              <a:spcBef>
                <a:spcPct val="20000"/>
              </a:spcBef>
            </a:pPr>
            <a:r>
              <a:rPr lang="zh-CN" altLang="en-US" sz="1600" kern="0">
                <a:solidFill>
                  <a:srgbClr val="3C3C3C"/>
                </a:solidFill>
                <a:latin typeface="+mn-ea"/>
                <a:sym typeface="Arial" panose="020B0604020202020204" pitchFamily="34" charset="0"/>
              </a:rPr>
              <a:t>“累计美元额”、“累计免抵退税”、“累计申报次数”，在线</a:t>
            </a:r>
            <a:r>
              <a:rPr lang="zh-CN" altLang="en-US" sz="1600" kern="0" dirty="0">
                <a:solidFill>
                  <a:srgbClr val="3C3C3C"/>
                </a:solidFill>
                <a:latin typeface="+mn-ea"/>
                <a:sym typeface="Arial" panose="020B0604020202020204" pitchFamily="34" charset="0"/>
              </a:rPr>
              <a:t>版为非录入项目自动生成。</a:t>
            </a:r>
            <a:endParaRPr lang="en-US" altLang="zh-CN" sz="1600" kern="0" dirty="0">
              <a:solidFill>
                <a:srgbClr val="3C3C3C"/>
              </a:solidFill>
              <a:latin typeface="+mn-ea"/>
              <a:sym typeface="Arial" panose="020B0604020202020204" pitchFamily="34" charset="0"/>
            </a:endParaRPr>
          </a:p>
        </p:txBody>
      </p:sp>
      <p:pic>
        <p:nvPicPr>
          <p:cNvPr id="11"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1948" y="1622475"/>
            <a:ext cx="10708733" cy="517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文本框 1"/>
          <p:cNvSpPr txBox="1"/>
          <p:nvPr/>
        </p:nvSpPr>
        <p:spPr>
          <a:xfrm>
            <a:off x="8817429" y="5872345"/>
            <a:ext cx="3374571" cy="923330"/>
          </a:xfrm>
          <a:prstGeom prst="rect">
            <a:avLst/>
          </a:prstGeom>
          <a:solidFill>
            <a:schemeClr val="accent1">
              <a:lumMod val="60000"/>
              <a:lumOff val="40000"/>
            </a:schemeClr>
          </a:solidFill>
        </p:spPr>
        <p:txBody>
          <a:bodyPr wrap="square" rtlCol="0">
            <a:spAutoFit/>
          </a:bodyPr>
          <a:lstStyle/>
          <a:p>
            <a:r>
              <a:rPr lang="zh-CN" altLang="en-US"/>
              <a:t>先退后核</a:t>
            </a:r>
            <a:r>
              <a:rPr lang="en-US" altLang="zh-CN"/>
              <a:t>-</a:t>
            </a:r>
            <a:r>
              <a:rPr lang="zh-CN" altLang="en-US"/>
              <a:t>先退</a:t>
            </a:r>
            <a:endParaRPr lang="en-US" altLang="zh-CN"/>
          </a:p>
          <a:p>
            <a:r>
              <a:rPr lang="zh-CN" altLang="en-US"/>
              <a:t>先退后核</a:t>
            </a:r>
            <a:r>
              <a:rPr lang="en-US" altLang="zh-CN"/>
              <a:t>-</a:t>
            </a:r>
            <a:r>
              <a:rPr lang="zh-CN" altLang="en-US"/>
              <a:t>冲减</a:t>
            </a:r>
            <a:endParaRPr lang="en-US" altLang="zh-CN"/>
          </a:p>
          <a:p>
            <a:r>
              <a:rPr lang="zh-CN" altLang="en-US"/>
              <a:t>先退后核</a:t>
            </a:r>
            <a:r>
              <a:rPr lang="en-US" altLang="zh-CN"/>
              <a:t>-</a:t>
            </a:r>
            <a:r>
              <a:rPr lang="zh-CN" altLang="en-US"/>
              <a:t>后核</a:t>
            </a:r>
            <a:endParaRPr lang="zh-CN" altLang="en-US"/>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2364750" cy="400110"/>
          </a:xfrm>
          <a:prstGeom prst="rect">
            <a:avLst/>
          </a:prstGeom>
        </p:spPr>
        <p:txBody>
          <a:bodyPr wrap="none">
            <a:spAutoFit/>
          </a:bodyPr>
          <a:lstStyle/>
          <a:p>
            <a:r>
              <a:rPr lang="zh-CN" altLang="en-US" sz="2000" b="1">
                <a:solidFill>
                  <a:srgbClr val="143C78"/>
                </a:solidFill>
                <a:latin typeface="+mn-ea"/>
              </a:rPr>
              <a:t>退税业务</a:t>
            </a:r>
            <a:r>
              <a:rPr lang="en-US" altLang="zh-CN" sz="2000" b="1">
                <a:solidFill>
                  <a:srgbClr val="143C78"/>
                </a:solidFill>
                <a:latin typeface="+mn-ea"/>
              </a:rPr>
              <a:t>-</a:t>
            </a:r>
            <a:r>
              <a:rPr lang="zh-CN" altLang="en-US" sz="2000" b="1">
                <a:solidFill>
                  <a:srgbClr val="143C78"/>
                </a:solidFill>
                <a:latin typeface="+mn-ea"/>
              </a:rPr>
              <a:t>视同自产</a:t>
            </a:r>
            <a:endParaRPr lang="zh-CN" altLang="en-US" sz="2000" b="1" dirty="0">
              <a:solidFill>
                <a:srgbClr val="143C78"/>
              </a:solidFill>
              <a:latin typeface="+mn-ea"/>
            </a:endParaRPr>
          </a:p>
        </p:txBody>
      </p:sp>
      <p:sp>
        <p:nvSpPr>
          <p:cNvPr id="9" name="文本框 43"/>
          <p:cNvSpPr txBox="1"/>
          <p:nvPr/>
        </p:nvSpPr>
        <p:spPr>
          <a:xfrm>
            <a:off x="3276995" y="987577"/>
            <a:ext cx="8076805" cy="541687"/>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sz="1600" b="1" kern="0">
                <a:latin typeface="+mn-ea"/>
                <a:sym typeface="Arial" panose="020B0604020202020204" pitchFamily="34" charset="0"/>
              </a:rPr>
              <a:t>视</a:t>
            </a:r>
            <a:r>
              <a:rPr lang="zh-CN" altLang="en-US" sz="1600" b="1" kern="0" dirty="0">
                <a:latin typeface="+mn-ea"/>
                <a:sym typeface="Arial" panose="020B0604020202020204" pitchFamily="34" charset="0"/>
              </a:rPr>
              <a:t>同自产进货</a:t>
            </a:r>
            <a:r>
              <a:rPr lang="zh-CN" altLang="en-US" sz="1600" b="1" kern="0">
                <a:latin typeface="+mn-ea"/>
                <a:sym typeface="Arial" panose="020B0604020202020204" pitchFamily="34" charset="0"/>
              </a:rPr>
              <a:t>明细清单</a:t>
            </a:r>
            <a:endParaRPr lang="en-US" altLang="zh-CN" sz="1600" kern="0" dirty="0">
              <a:solidFill>
                <a:srgbClr val="3C3C3C"/>
              </a:solidFill>
              <a:latin typeface="+mn-ea"/>
              <a:sym typeface="Arial" panose="020B0604020202020204" pitchFamily="34" charset="0"/>
            </a:endParaRPr>
          </a:p>
          <a:p>
            <a:pPr>
              <a:spcBef>
                <a:spcPct val="20000"/>
              </a:spcBef>
            </a:pPr>
            <a:r>
              <a:rPr lang="zh-CN" altLang="en-US" sz="1600" kern="0" dirty="0">
                <a:solidFill>
                  <a:srgbClr val="3C3C3C"/>
                </a:solidFill>
                <a:latin typeface="+mn-ea"/>
                <a:sym typeface="Arial" panose="020B0604020202020204" pitchFamily="34" charset="0"/>
              </a:rPr>
              <a:t>若为四类企业，出口明细业务类型包含视同自产业务时，需要同时填报本</a:t>
            </a:r>
            <a:r>
              <a:rPr lang="zh-CN" altLang="en-US" sz="1600" kern="0">
                <a:solidFill>
                  <a:srgbClr val="3C3C3C"/>
                </a:solidFill>
                <a:latin typeface="+mn-ea"/>
                <a:sym typeface="Arial" panose="020B0604020202020204" pitchFamily="34" charset="0"/>
              </a:rPr>
              <a:t>表。</a:t>
            </a:r>
            <a:endParaRPr lang="en-US" altLang="zh-CN" sz="16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10" name="下箭头 9"/>
          <p:cNvSpPr/>
          <p:nvPr/>
        </p:nvSpPr>
        <p:spPr>
          <a:xfrm>
            <a:off x="5709684" y="5008729"/>
            <a:ext cx="223283" cy="966770"/>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3" name="组合 2"/>
          <p:cNvGrpSpPr/>
          <p:nvPr/>
        </p:nvGrpSpPr>
        <p:grpSpPr>
          <a:xfrm>
            <a:off x="405581" y="1636392"/>
            <a:ext cx="10948219" cy="5066072"/>
            <a:chOff x="3721101" y="903072"/>
            <a:chExt cx="7987545" cy="5173200"/>
          </a:xfrm>
        </p:grpSpPr>
        <p:pic>
          <p:nvPicPr>
            <p:cNvPr id="15" name="图片 1"/>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3721101" y="903072"/>
              <a:ext cx="7987545" cy="51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矩形 1"/>
            <p:cNvSpPr/>
            <p:nvPr/>
          </p:nvSpPr>
          <p:spPr>
            <a:xfrm>
              <a:off x="8796131" y="3196937"/>
              <a:ext cx="2037521" cy="467139"/>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4" name="图片 3"/>
          <p:cNvPicPr>
            <a:picLocks noChangeAspect="1"/>
          </p:cNvPicPr>
          <p:nvPr/>
        </p:nvPicPr>
        <p:blipFill>
          <a:blip r:embed="rId2"/>
          <a:stretch>
            <a:fillRect/>
          </a:stretch>
        </p:blipFill>
        <p:spPr>
          <a:xfrm>
            <a:off x="405580" y="1636391"/>
            <a:ext cx="10948219" cy="5173201"/>
          </a:xfrm>
          <a:prstGeom prst="rect">
            <a:avLst/>
          </a:prstGeom>
        </p:spPr>
      </p:pic>
      <p:sp>
        <p:nvSpPr>
          <p:cNvPr id="11" name="标注: 线形 10"/>
          <p:cNvSpPr/>
          <p:nvPr/>
        </p:nvSpPr>
        <p:spPr>
          <a:xfrm>
            <a:off x="7163348" y="4735531"/>
            <a:ext cx="4353738" cy="1851052"/>
          </a:xfrm>
          <a:prstGeom prst="borderCallout1">
            <a:avLst>
              <a:gd name="adj1" fmla="val 51683"/>
              <a:gd name="adj2" fmla="val -832"/>
              <a:gd name="adj3" fmla="val -81568"/>
              <a:gd name="adj4" fmla="val -403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spcBef>
                <a:spcPct val="20000"/>
              </a:spcBef>
            </a:pPr>
            <a:r>
              <a:rPr lang="zh-CN" altLang="en-US" sz="1600" kern="0">
                <a:solidFill>
                  <a:srgbClr val="FFFF00"/>
                </a:solidFill>
                <a:latin typeface="+mn-ea"/>
                <a:sym typeface="Arial" panose="020B0604020202020204" pitchFamily="34" charset="0"/>
              </a:rPr>
              <a:t>免抵退税申报明细序号：</a:t>
            </a:r>
            <a:endParaRPr lang="en-US" altLang="zh-CN" sz="1600" kern="0">
              <a:solidFill>
                <a:srgbClr val="FFFF00"/>
              </a:solidFill>
              <a:latin typeface="+mn-ea"/>
              <a:sym typeface="Arial" panose="020B0604020202020204" pitchFamily="34" charset="0"/>
            </a:endParaRPr>
          </a:p>
          <a:p>
            <a:pPr>
              <a:spcBef>
                <a:spcPct val="20000"/>
              </a:spcBef>
            </a:pPr>
            <a:r>
              <a:rPr lang="en-US" altLang="zh-CN" sz="1600" kern="0">
                <a:solidFill>
                  <a:srgbClr val="FFFF00"/>
                </a:solidFill>
                <a:latin typeface="+mn-ea"/>
                <a:sym typeface="Arial" panose="020B0604020202020204" pitchFamily="34" charset="0"/>
              </a:rPr>
              <a:t>《</a:t>
            </a:r>
            <a:r>
              <a:rPr lang="zh-CN" altLang="en-US" sz="1600" kern="0">
                <a:solidFill>
                  <a:srgbClr val="FFFF00"/>
                </a:solidFill>
                <a:latin typeface="+mn-ea"/>
                <a:sym typeface="Arial" panose="020B0604020202020204" pitchFamily="34" charset="0"/>
              </a:rPr>
              <a:t>生产企业出口货物免抵退税申报明细表</a:t>
            </a:r>
            <a:r>
              <a:rPr lang="en-US" altLang="zh-CN" sz="1600" kern="0">
                <a:solidFill>
                  <a:srgbClr val="FFFF00"/>
                </a:solidFill>
                <a:latin typeface="+mn-ea"/>
                <a:sym typeface="Arial" panose="020B0604020202020204" pitchFamily="34" charset="0"/>
              </a:rPr>
              <a:t>》</a:t>
            </a:r>
            <a:r>
              <a:rPr lang="zh-CN" altLang="en-US" sz="1600" kern="0">
                <a:solidFill>
                  <a:srgbClr val="FFFF00"/>
                </a:solidFill>
                <a:latin typeface="+mn-ea"/>
                <a:sym typeface="Arial" panose="020B0604020202020204" pitchFamily="34" charset="0"/>
              </a:rPr>
              <a:t>中业务类型选择“</a:t>
            </a:r>
            <a:r>
              <a:rPr lang="en-US" altLang="zh-CN" sz="1600" kern="0">
                <a:solidFill>
                  <a:srgbClr val="FFFF00"/>
                </a:solidFill>
                <a:latin typeface="+mn-ea"/>
                <a:sym typeface="Arial" panose="020B0604020202020204" pitchFamily="34" charset="0"/>
              </a:rPr>
              <a:t>STZC-01</a:t>
            </a:r>
            <a:r>
              <a:rPr lang="zh-CN" altLang="en-US" sz="1600" kern="0">
                <a:solidFill>
                  <a:srgbClr val="FFFF00"/>
                </a:solidFill>
                <a:latin typeface="+mn-ea"/>
                <a:sym typeface="Arial" panose="020B0604020202020204" pitchFamily="34" charset="0"/>
              </a:rPr>
              <a:t>视同自产</a:t>
            </a:r>
            <a:r>
              <a:rPr lang="en-US" altLang="zh-CN" sz="1600" kern="0">
                <a:solidFill>
                  <a:srgbClr val="FFFF00"/>
                </a:solidFill>
                <a:latin typeface="+mn-ea"/>
                <a:sym typeface="Arial" panose="020B0604020202020204" pitchFamily="34" charset="0"/>
              </a:rPr>
              <a:t>-01”</a:t>
            </a:r>
            <a:r>
              <a:rPr lang="zh-CN" altLang="en-US" sz="1600" kern="0">
                <a:solidFill>
                  <a:srgbClr val="FFFF00"/>
                </a:solidFill>
                <a:latin typeface="+mn-ea"/>
                <a:sym typeface="Arial" panose="020B0604020202020204" pitchFamily="34" charset="0"/>
              </a:rPr>
              <a:t>到“</a:t>
            </a:r>
            <a:r>
              <a:rPr lang="en-US" altLang="zh-CN" sz="1600" kern="0">
                <a:solidFill>
                  <a:srgbClr val="FFFF00"/>
                </a:solidFill>
                <a:latin typeface="+mn-ea"/>
                <a:sym typeface="Arial" panose="020B0604020202020204" pitchFamily="34" charset="0"/>
              </a:rPr>
              <a:t>STZC-10</a:t>
            </a:r>
            <a:r>
              <a:rPr lang="zh-CN" altLang="en-US" sz="1600" kern="0">
                <a:solidFill>
                  <a:srgbClr val="FFFF00"/>
                </a:solidFill>
                <a:latin typeface="+mn-ea"/>
                <a:sym typeface="Arial" panose="020B0604020202020204" pitchFamily="34" charset="0"/>
              </a:rPr>
              <a:t>视同自产</a:t>
            </a:r>
            <a:r>
              <a:rPr lang="en-US" altLang="zh-CN" sz="1600" kern="0">
                <a:solidFill>
                  <a:srgbClr val="FFFF00"/>
                </a:solidFill>
                <a:latin typeface="+mn-ea"/>
                <a:sym typeface="Arial" panose="020B0604020202020204" pitchFamily="34" charset="0"/>
              </a:rPr>
              <a:t>-10”</a:t>
            </a:r>
            <a:r>
              <a:rPr lang="zh-CN" altLang="en-US" sz="1600" kern="0">
                <a:solidFill>
                  <a:srgbClr val="FFFF00"/>
                </a:solidFill>
                <a:latin typeface="+mn-ea"/>
                <a:sym typeface="Arial" panose="020B0604020202020204" pitchFamily="34" charset="0"/>
              </a:rPr>
              <a:t>中任意一个的明细序号。</a:t>
            </a:r>
            <a:endParaRPr lang="en-US" altLang="zh-CN" sz="1600" kern="0">
              <a:solidFill>
                <a:srgbClr val="FFFF00"/>
              </a:solidFill>
              <a:latin typeface="+mn-ea"/>
              <a:sym typeface="Arial" panose="020B0604020202020204" pitchFamily="34" charset="0"/>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8194"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5581" y="1327570"/>
            <a:ext cx="11372289" cy="51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6" name="组合 5"/>
          <p:cNvGrpSpPr/>
          <p:nvPr/>
        </p:nvGrpSpPr>
        <p:grpSpPr>
          <a:xfrm>
            <a:off x="259914" y="960724"/>
            <a:ext cx="3503399" cy="5540046"/>
            <a:chOff x="308791" y="1073888"/>
            <a:chExt cx="3272610" cy="5280539"/>
          </a:xfrm>
        </p:grpSpPr>
        <p:sp>
          <p:nvSpPr>
            <p:cNvPr id="7" name="矩形 6"/>
            <p:cNvSpPr/>
            <p:nvPr/>
          </p:nvSpPr>
          <p:spPr>
            <a:xfrm>
              <a:off x="308791" y="1073888"/>
              <a:ext cx="3272610" cy="5280539"/>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8" name="矩形 7"/>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9" name="矩形 8"/>
          <p:cNvSpPr/>
          <p:nvPr/>
        </p:nvSpPr>
        <p:spPr>
          <a:xfrm>
            <a:off x="336113" y="1031963"/>
            <a:ext cx="1210588" cy="400110"/>
          </a:xfrm>
          <a:prstGeom prst="rect">
            <a:avLst/>
          </a:prstGeom>
        </p:spPr>
        <p:txBody>
          <a:bodyPr wrap="none">
            <a:spAutoFit/>
          </a:bodyPr>
          <a:lstStyle/>
          <a:p>
            <a:r>
              <a:rPr lang="zh-CN" altLang="en-US" sz="2000" b="1" dirty="0">
                <a:solidFill>
                  <a:srgbClr val="143C78"/>
                </a:solidFill>
                <a:latin typeface="+mn-ea"/>
              </a:rPr>
              <a:t>退税申报</a:t>
            </a:r>
            <a:endParaRPr lang="zh-CN" altLang="en-US" sz="2000" b="1" dirty="0">
              <a:solidFill>
                <a:srgbClr val="143C78"/>
              </a:solidFill>
              <a:latin typeface="+mn-ea"/>
            </a:endParaRPr>
          </a:p>
        </p:txBody>
      </p:sp>
      <p:sp>
        <p:nvSpPr>
          <p:cNvPr id="10" name="文本框 9"/>
          <p:cNvSpPr txBox="1"/>
          <p:nvPr/>
        </p:nvSpPr>
        <p:spPr>
          <a:xfrm>
            <a:off x="350593" y="1560127"/>
            <a:ext cx="3233396" cy="1692771"/>
          </a:xfrm>
          <a:prstGeom prst="rect">
            <a:avLst/>
          </a:prstGeom>
          <a:noFill/>
        </p:spPr>
        <p:txBody>
          <a:bodyPr wrap="square" lIns="0" tIns="0" rIns="0" bIns="0" rtlCol="0">
            <a:spAutoFit/>
          </a:bodyPr>
          <a:lstStyle/>
          <a:p>
            <a:r>
              <a:rPr lang="zh-CN" altLang="en-US" sz="1600" b="1" dirty="0">
                <a:solidFill>
                  <a:srgbClr val="FA6E00"/>
                </a:solidFill>
                <a:latin typeface="+mn-ea"/>
                <a:sym typeface="Arial" panose="020B0604020202020204" pitchFamily="34" charset="0"/>
              </a:rPr>
              <a:t>货物劳务及服务退税申报</a:t>
            </a:r>
            <a:endParaRPr lang="en-US" altLang="zh-CN" sz="1600" b="1" dirty="0">
              <a:solidFill>
                <a:srgbClr val="FA6E00"/>
              </a:solidFill>
              <a:latin typeface="+mn-ea"/>
              <a:sym typeface="Arial" panose="020B0604020202020204" pitchFamily="34" charset="0"/>
            </a:endParaRPr>
          </a:p>
          <a:p>
            <a:r>
              <a:rPr lang="zh-CN" altLang="en-US" sz="1600" dirty="0">
                <a:latin typeface="+mn-ea"/>
              </a:rPr>
              <a:t>出口货物劳务免抵退税申报</a:t>
            </a:r>
            <a:endParaRPr lang="zh-CN" altLang="en-US" sz="1600" dirty="0">
              <a:latin typeface="+mn-ea"/>
            </a:endParaRPr>
          </a:p>
          <a:p>
            <a:r>
              <a:rPr lang="zh-CN" altLang="en-US" sz="1600" dirty="0">
                <a:latin typeface="+mn-ea"/>
              </a:rPr>
              <a:t>增值税跨境运输应税行为免抵退税申报</a:t>
            </a:r>
            <a:endParaRPr lang="zh-CN" altLang="en-US" sz="1600" dirty="0">
              <a:latin typeface="+mn-ea"/>
            </a:endParaRPr>
          </a:p>
          <a:p>
            <a:r>
              <a:rPr lang="zh-CN" altLang="en-US" sz="1600" dirty="0">
                <a:latin typeface="+mn-ea"/>
              </a:rPr>
              <a:t>增值税跨境其他应税行为免抵退税申报</a:t>
            </a:r>
            <a:endParaRPr lang="en-US" altLang="zh-CN" sz="1600" dirty="0">
              <a:latin typeface="+mn-ea"/>
            </a:endParaRPr>
          </a:p>
          <a:p>
            <a:endParaRPr lang="zh-CN" altLang="en-US" sz="1400" b="1" kern="0" dirty="0">
              <a:solidFill>
                <a:srgbClr val="3C3C3C"/>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1"/>
          <a:stretch>
            <a:fillRect/>
          </a:stretch>
        </p:blipFill>
        <p:spPr>
          <a:xfrm>
            <a:off x="3763313" y="960723"/>
            <a:ext cx="8092574" cy="5540045"/>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47291"/>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5" name="组合 4"/>
          <p:cNvGrpSpPr/>
          <p:nvPr/>
        </p:nvGrpSpPr>
        <p:grpSpPr>
          <a:xfrm>
            <a:off x="448491" y="901759"/>
            <a:ext cx="3272610" cy="5608949"/>
            <a:chOff x="308791" y="1073888"/>
            <a:chExt cx="3272610" cy="5174512"/>
          </a:xfrm>
        </p:grpSpPr>
        <p:sp>
          <p:nvSpPr>
            <p:cNvPr id="6" name="矩形 5"/>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7" name="矩形 6"/>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8" name="矩形 7"/>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数据采集</a:t>
            </a:r>
            <a:endParaRPr lang="zh-CN" altLang="en-US" sz="2000" b="1" dirty="0">
              <a:solidFill>
                <a:srgbClr val="143C78"/>
              </a:solidFill>
              <a:latin typeface="+mn-ea"/>
            </a:endParaRPr>
          </a:p>
        </p:txBody>
      </p:sp>
      <p:sp>
        <p:nvSpPr>
          <p:cNvPr id="9" name="文本框 43"/>
          <p:cNvSpPr txBox="1"/>
          <p:nvPr/>
        </p:nvSpPr>
        <p:spPr>
          <a:xfrm>
            <a:off x="549539" y="1517787"/>
            <a:ext cx="2942961" cy="2979277"/>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明细数据采集（以一般贸易为例）</a:t>
            </a:r>
            <a:endParaRPr lang="en-US" altLang="zh-CN" sz="1600" dirty="0">
              <a:solidFill>
                <a:srgbClr val="FA6E00"/>
              </a:solidFill>
              <a:latin typeface="+mn-ea"/>
              <a:sym typeface="Arial" panose="020B0604020202020204" pitchFamily="34" charset="0"/>
            </a:endParaRPr>
          </a:p>
          <a:p>
            <a:r>
              <a:rPr lang="zh-CN" altLang="en-US" sz="1600" dirty="0"/>
              <a:t>   </a:t>
            </a:r>
            <a:endParaRPr lang="en-US" altLang="zh-CN" sz="1600" dirty="0"/>
          </a:p>
          <a:p>
            <a:r>
              <a:rPr lang="zh-CN" altLang="en-US" sz="1600" dirty="0">
                <a:solidFill>
                  <a:srgbClr val="FA6E00"/>
                </a:solidFill>
                <a:latin typeface="+mn-ea"/>
              </a:rPr>
              <a:t>出口货物报关单管理</a:t>
            </a:r>
            <a:endParaRPr lang="en-US" altLang="zh-CN" sz="1600" dirty="0">
              <a:solidFill>
                <a:srgbClr val="FA6E00"/>
              </a:solidFill>
              <a:latin typeface="+mn-ea"/>
            </a:endParaRPr>
          </a:p>
          <a:p>
            <a:r>
              <a:rPr lang="zh-CN" altLang="en-US" sz="1600" dirty="0">
                <a:latin typeface="+mn-ea"/>
              </a:rPr>
              <a:t>点击</a:t>
            </a:r>
            <a:r>
              <a:rPr lang="en-US" altLang="zh-CN" sz="1600" dirty="0">
                <a:latin typeface="+mn-ea"/>
              </a:rPr>
              <a:t>”</a:t>
            </a:r>
            <a:r>
              <a:rPr lang="zh-CN" altLang="en-US" sz="1600" dirty="0">
                <a:latin typeface="+mn-ea"/>
              </a:rPr>
              <a:t>基础数据管理</a:t>
            </a:r>
            <a:r>
              <a:rPr lang="en-US" altLang="zh-CN" sz="1600" dirty="0">
                <a:latin typeface="+mn-ea"/>
              </a:rPr>
              <a:t>”-</a:t>
            </a:r>
            <a:r>
              <a:rPr lang="zh-CN" altLang="en-US" sz="1600" dirty="0">
                <a:latin typeface="+mn-ea"/>
              </a:rPr>
              <a:t>出口货物报关单管理</a:t>
            </a:r>
            <a:r>
              <a:rPr lang="en-US" altLang="zh-CN" sz="1600" dirty="0">
                <a:latin typeface="+mn-ea"/>
              </a:rPr>
              <a:t>-</a:t>
            </a:r>
            <a:r>
              <a:rPr lang="zh-CN" altLang="en-US" sz="1600" dirty="0">
                <a:latin typeface="+mn-ea"/>
              </a:rPr>
              <a:t>“报关单导入”按钮导入关单。</a:t>
            </a:r>
            <a:endParaRPr lang="en-US" altLang="zh-CN" sz="1600" dirty="0">
              <a:latin typeface="+mn-ea"/>
            </a:endParaRPr>
          </a:p>
          <a:p>
            <a:endParaRPr lang="en-US" altLang="zh-CN" sz="1600" dirty="0">
              <a:latin typeface="+mn-ea"/>
            </a:endParaRPr>
          </a:p>
          <a:p>
            <a:r>
              <a:rPr lang="zh-CN" altLang="en-US" sz="1600" dirty="0">
                <a:latin typeface="+mn-ea"/>
              </a:rPr>
              <a:t>在“报关单导入”模块中下载客户端工具。</a:t>
            </a:r>
            <a:endParaRPr lang="en-US" altLang="zh-CN" sz="1600" dirty="0">
              <a:latin typeface="+mn-ea"/>
            </a:endParaRPr>
          </a:p>
          <a:p>
            <a:endParaRPr lang="en-US" altLang="zh-CN" sz="1600" dirty="0">
              <a:latin typeface="+mn-ea"/>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721101" y="870511"/>
            <a:ext cx="8209642" cy="5205761"/>
          </a:xfrm>
          <a:prstGeom prst="rect">
            <a:avLst/>
          </a:prstGeom>
        </p:spPr>
      </p:pic>
      <p:pic>
        <p:nvPicPr>
          <p:cNvPr id="13" name="图片 12"/>
          <p:cNvPicPr>
            <a:picLocks noChangeAspect="1"/>
          </p:cNvPicPr>
          <p:nvPr/>
        </p:nvPicPr>
        <p:blipFill>
          <a:blip r:embed="rId2"/>
          <a:stretch>
            <a:fillRect/>
          </a:stretch>
        </p:blipFill>
        <p:spPr>
          <a:xfrm>
            <a:off x="3721101" y="885632"/>
            <a:ext cx="8209642" cy="560894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pic>
        <p:nvPicPr>
          <p:cNvPr id="2051"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186147" y="857828"/>
            <a:ext cx="7789568" cy="51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组合 5"/>
          <p:cNvGrpSpPr/>
          <p:nvPr/>
        </p:nvGrpSpPr>
        <p:grpSpPr>
          <a:xfrm>
            <a:off x="448491" y="901760"/>
            <a:ext cx="3734626" cy="5522430"/>
            <a:chOff x="308791" y="1073888"/>
            <a:chExt cx="3272610" cy="5174512"/>
          </a:xfrm>
        </p:grpSpPr>
        <p:sp>
          <p:nvSpPr>
            <p:cNvPr id="7" name="矩形 6"/>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8" name="矩形 7"/>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9" name="矩形 8"/>
          <p:cNvSpPr/>
          <p:nvPr/>
        </p:nvSpPr>
        <p:spPr>
          <a:xfrm>
            <a:off x="524689" y="980619"/>
            <a:ext cx="3568606" cy="400110"/>
          </a:xfrm>
          <a:prstGeom prst="rect">
            <a:avLst/>
          </a:prstGeom>
        </p:spPr>
        <p:txBody>
          <a:bodyPr wrap="none">
            <a:spAutoFit/>
          </a:bodyPr>
          <a:lstStyle/>
          <a:p>
            <a:r>
              <a:rPr lang="zh-CN" altLang="en-US" sz="2000" b="1" dirty="0">
                <a:solidFill>
                  <a:srgbClr val="143C78"/>
                </a:solidFill>
                <a:latin typeface="+mn-ea"/>
              </a:rPr>
              <a:t>基础数据管理</a:t>
            </a:r>
            <a:r>
              <a:rPr lang="en-US" altLang="zh-CN" sz="2000" b="1" dirty="0">
                <a:solidFill>
                  <a:srgbClr val="143C78"/>
                </a:solidFill>
                <a:latin typeface="+mn-ea"/>
              </a:rPr>
              <a:t>-</a:t>
            </a:r>
            <a:r>
              <a:rPr lang="zh-CN" altLang="en-US" sz="2000" b="1" dirty="0">
                <a:solidFill>
                  <a:srgbClr val="143C78"/>
                </a:solidFill>
                <a:latin typeface="+mn-ea"/>
              </a:rPr>
              <a:t>出口货物报关单</a:t>
            </a:r>
            <a:endParaRPr lang="zh-CN" altLang="en-US" sz="2000" b="1" dirty="0">
              <a:solidFill>
                <a:srgbClr val="143C78"/>
              </a:solidFill>
              <a:latin typeface="+mn-ea"/>
            </a:endParaRPr>
          </a:p>
        </p:txBody>
      </p:sp>
      <p:sp>
        <p:nvSpPr>
          <p:cNvPr id="10" name="文本框 43"/>
          <p:cNvSpPr txBox="1"/>
          <p:nvPr/>
        </p:nvSpPr>
        <p:spPr>
          <a:xfrm>
            <a:off x="549539" y="1517787"/>
            <a:ext cx="2942961" cy="2936188"/>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明细数据采集（以一般贸易为例）</a:t>
            </a:r>
            <a:endParaRPr lang="en-US" altLang="zh-CN" sz="1600" dirty="0">
              <a:solidFill>
                <a:srgbClr val="FA6E00"/>
              </a:solidFill>
              <a:latin typeface="+mn-ea"/>
              <a:sym typeface="Arial" panose="020B0604020202020204" pitchFamily="34" charset="0"/>
            </a:endParaRPr>
          </a:p>
          <a:p>
            <a:pPr>
              <a:spcBef>
                <a:spcPct val="20000"/>
              </a:spcBef>
            </a:pPr>
            <a:r>
              <a:rPr lang="en-US" altLang="zh-CN" sz="1600">
                <a:solidFill>
                  <a:srgbClr val="FA6E00"/>
                </a:solidFill>
                <a:latin typeface="+mn-ea"/>
                <a:sym typeface="Arial" panose="020B0604020202020204" pitchFamily="34" charset="0"/>
              </a:rPr>
              <a:t>1-1. </a:t>
            </a:r>
            <a:r>
              <a:rPr lang="zh-CN" altLang="en-US" sz="1600" dirty="0">
                <a:solidFill>
                  <a:srgbClr val="FA6E00"/>
                </a:solidFill>
                <a:latin typeface="+mn-ea"/>
                <a:sym typeface="Arial" panose="020B0604020202020204" pitchFamily="34" charset="0"/>
              </a:rPr>
              <a:t>关单导入前准备工作</a:t>
            </a:r>
            <a:endParaRPr lang="en-US" altLang="zh-CN" sz="1600" dirty="0">
              <a:solidFill>
                <a:srgbClr val="FA6E00"/>
              </a:solidFill>
              <a:latin typeface="+mn-ea"/>
              <a:sym typeface="Arial" panose="020B0604020202020204" pitchFamily="34" charset="0"/>
            </a:endParaRPr>
          </a:p>
          <a:p>
            <a:endParaRPr lang="en-US" altLang="zh-CN" sz="1400" dirty="0">
              <a:solidFill>
                <a:srgbClr val="535557"/>
              </a:solidFill>
              <a:latin typeface="+mn-ea"/>
            </a:endParaRPr>
          </a:p>
          <a:p>
            <a:r>
              <a:rPr lang="zh-CN" altLang="en-US" sz="1600" dirty="0">
                <a:latin typeface="+mn-ea"/>
              </a:rPr>
              <a:t>（</a:t>
            </a:r>
            <a:r>
              <a:rPr lang="en-US" altLang="zh-CN" sz="1600" dirty="0">
                <a:latin typeface="+mn-ea"/>
              </a:rPr>
              <a:t>1</a:t>
            </a:r>
            <a:r>
              <a:rPr lang="zh-CN" altLang="en-US" sz="1600" dirty="0">
                <a:latin typeface="+mn-ea"/>
              </a:rPr>
              <a:t>）下载报关单。需要登录中国电子口岸下载</a:t>
            </a:r>
            <a:r>
              <a:rPr lang="en-US" altLang="zh-CN" sz="1600" dirty="0">
                <a:latin typeface="+mn-ea"/>
              </a:rPr>
              <a:t>XML</a:t>
            </a:r>
            <a:r>
              <a:rPr lang="zh-CN" altLang="en-US" sz="1600" dirty="0">
                <a:latin typeface="+mn-ea"/>
              </a:rPr>
              <a:t>格式的报关单数据。</a:t>
            </a:r>
            <a:endParaRPr lang="en-US" altLang="zh-CN" sz="1600" dirty="0">
              <a:latin typeface="+mn-ea"/>
            </a:endParaRPr>
          </a:p>
          <a:p>
            <a:pPr indent="-342900">
              <a:buFont typeface="+mj-ea"/>
              <a:buAutoNum type="arabicPeriod"/>
            </a:pPr>
            <a:endParaRPr lang="en-US" altLang="zh-CN" sz="1600" dirty="0">
              <a:latin typeface="+mn-ea"/>
            </a:endParaRPr>
          </a:p>
          <a:p>
            <a:r>
              <a:rPr lang="zh-CN" altLang="en-US" sz="1600" dirty="0">
                <a:latin typeface="+mn-ea"/>
              </a:rPr>
              <a:t>（</a:t>
            </a:r>
            <a:r>
              <a:rPr lang="en-US" altLang="zh-CN" sz="1600" dirty="0">
                <a:latin typeface="+mn-ea"/>
              </a:rPr>
              <a:t>2</a:t>
            </a:r>
            <a:r>
              <a:rPr lang="zh-CN" altLang="en-US" sz="1600" dirty="0">
                <a:latin typeface="+mn-ea"/>
              </a:rPr>
              <a:t>）下载解密软件</a:t>
            </a:r>
            <a:endParaRPr lang="en-US" altLang="zh-CN" sz="1600" dirty="0">
              <a:latin typeface="+mn-ea"/>
            </a:endParaRPr>
          </a:p>
          <a:p>
            <a:endParaRPr lang="en-US" altLang="zh-CN" sz="1400" dirty="0">
              <a:solidFill>
                <a:srgbClr val="535557"/>
              </a:solidFill>
              <a:latin typeface="+mn-ea"/>
            </a:endParaRPr>
          </a:p>
          <a:p>
            <a:endParaRPr lang="en-US" altLang="zh-CN" sz="1400" dirty="0">
              <a:solidFill>
                <a:srgbClr val="535557"/>
              </a:solidFill>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2050" name="图片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69493" y="869139"/>
            <a:ext cx="7744872" cy="517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图片 2"/>
          <p:cNvPicPr>
            <a:picLocks noChangeAspect="1"/>
          </p:cNvPicPr>
          <p:nvPr/>
        </p:nvPicPr>
        <p:blipFill>
          <a:blip r:embed="rId3"/>
          <a:stretch>
            <a:fillRect/>
          </a:stretch>
        </p:blipFill>
        <p:spPr>
          <a:xfrm>
            <a:off x="4169494" y="883790"/>
            <a:ext cx="7821070" cy="554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fade">
                                      <p:cBhvr>
                                        <p:cTn id="7" dur="1000"/>
                                        <p:tgtEl>
                                          <p:spTgt spid="2050"/>
                                        </p:tgtEl>
                                      </p:cBhvr>
                                    </p:animEffect>
                                    <p:anim calcmode="lin" valueType="num">
                                      <p:cBhvr>
                                        <p:cTn id="8" dur="1000" fill="hold"/>
                                        <p:tgtEl>
                                          <p:spTgt spid="2050"/>
                                        </p:tgtEl>
                                        <p:attrNameLst>
                                          <p:attrName>ppt_x</p:attrName>
                                        </p:attrNameLst>
                                      </p:cBhvr>
                                      <p:tavLst>
                                        <p:tav tm="0">
                                          <p:val>
                                            <p:strVal val="#ppt_x"/>
                                          </p:val>
                                        </p:tav>
                                        <p:tav tm="100000">
                                          <p:val>
                                            <p:strVal val="#ppt_x"/>
                                          </p:val>
                                        </p:tav>
                                      </p:tavLst>
                                    </p:anim>
                                    <p:anim calcmode="lin" valueType="num">
                                      <p:cBhvr>
                                        <p:cTn id="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14" name="组合 13"/>
          <p:cNvGrpSpPr/>
          <p:nvPr/>
        </p:nvGrpSpPr>
        <p:grpSpPr>
          <a:xfrm>
            <a:off x="448491" y="901760"/>
            <a:ext cx="3734626" cy="5174512"/>
            <a:chOff x="308791" y="1073888"/>
            <a:chExt cx="3272610" cy="5174512"/>
          </a:xfrm>
        </p:grpSpPr>
        <p:sp>
          <p:nvSpPr>
            <p:cNvPr id="15" name="矩形 14"/>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16" name="矩形 15"/>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7" name="矩形 16"/>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数据采集</a:t>
            </a:r>
            <a:endParaRPr lang="zh-CN" altLang="en-US" sz="2000" b="1" dirty="0">
              <a:solidFill>
                <a:srgbClr val="143C78"/>
              </a:solidFill>
              <a:latin typeface="+mn-ea"/>
            </a:endParaRPr>
          </a:p>
        </p:txBody>
      </p:sp>
      <p:sp>
        <p:nvSpPr>
          <p:cNvPr id="18" name="文本框 43"/>
          <p:cNvSpPr txBox="1"/>
          <p:nvPr/>
        </p:nvSpPr>
        <p:spPr>
          <a:xfrm>
            <a:off x="549539" y="1517787"/>
            <a:ext cx="2942961" cy="4918269"/>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明细数据采集（以一般贸易为例）</a:t>
            </a:r>
            <a:endParaRPr lang="en-US" altLang="zh-CN" sz="1600" dirty="0">
              <a:solidFill>
                <a:srgbClr val="FA6E00"/>
              </a:solidFill>
              <a:latin typeface="+mn-ea"/>
              <a:sym typeface="Arial" panose="020B0604020202020204" pitchFamily="34" charset="0"/>
            </a:endParaRPr>
          </a:p>
          <a:p>
            <a:r>
              <a:rPr lang="zh-CN" altLang="en-US" sz="1600" dirty="0">
                <a:latin typeface="+mn-ea"/>
              </a:rPr>
              <a:t>工具下载至本地电脑需进行开启。</a:t>
            </a:r>
            <a:endParaRPr lang="en-US" altLang="zh-CN" sz="1600" dirty="0">
              <a:latin typeface="+mn-ea"/>
            </a:endParaRPr>
          </a:p>
          <a:p>
            <a:r>
              <a:rPr lang="zh-CN" altLang="en-US" sz="1400" dirty="0"/>
              <a:t>   </a:t>
            </a:r>
            <a:endParaRPr lang="en-US" altLang="zh-CN" sz="1400" dirty="0"/>
          </a:p>
          <a:p>
            <a:r>
              <a:rPr lang="zh-CN" altLang="en-US" sz="1600" dirty="0">
                <a:latin typeface="+mn-ea"/>
              </a:rPr>
              <a:t>（</a:t>
            </a:r>
            <a:r>
              <a:rPr lang="en-US" altLang="zh-CN" sz="1600" dirty="0">
                <a:latin typeface="+mn-ea"/>
              </a:rPr>
              <a:t>3</a:t>
            </a:r>
            <a:r>
              <a:rPr lang="zh-CN" altLang="en-US" sz="1600" dirty="0">
                <a:latin typeface="+mn-ea"/>
              </a:rPr>
              <a:t>）解密报关单</a:t>
            </a:r>
            <a:endParaRPr lang="en-US" altLang="zh-CN" sz="1600" dirty="0">
              <a:latin typeface="+mn-ea"/>
            </a:endParaRPr>
          </a:p>
          <a:p>
            <a:pPr marL="342900" indent="-342900">
              <a:buFont typeface="+mj-ea"/>
              <a:buAutoNum type="circleNumDbPlain"/>
            </a:pPr>
            <a:r>
              <a:rPr lang="zh-CN" altLang="en-US" sz="1400" dirty="0"/>
              <a:t>客户端工具下载后需进行解压缩，解压缩后，双击快捷方式运行客户端工具</a:t>
            </a:r>
            <a:endParaRPr lang="en-US" altLang="zh-CN" sz="1400" dirty="0"/>
          </a:p>
          <a:p>
            <a:endParaRPr lang="zh-CN" altLang="en-US" sz="1400" dirty="0"/>
          </a:p>
          <a:p>
            <a:pPr marL="342900" indent="-342900">
              <a:buFont typeface="+mj-ea"/>
              <a:buAutoNum type="circleNumDbPlain" startAt="2"/>
            </a:pPr>
            <a:r>
              <a:rPr lang="zh-CN" altLang="en-US" sz="1400" dirty="0"/>
              <a:t>客户端工具运行后，电脑上插入电子口岸卡，输入口岸卡密码，选择已下载至本地电脑的</a:t>
            </a:r>
            <a:r>
              <a:rPr lang="en-US" altLang="zh-CN" sz="1400" dirty="0"/>
              <a:t>XML</a:t>
            </a:r>
            <a:r>
              <a:rPr lang="zh-CN" altLang="en-US" sz="1400" dirty="0"/>
              <a:t>格式的报关单，点击“开始解密”按钮，进行出口报关单解密。</a:t>
            </a:r>
            <a:endParaRPr lang="en-US" altLang="zh-CN" sz="1400" dirty="0"/>
          </a:p>
          <a:p>
            <a:pPr marL="342900" indent="-342900">
              <a:buFont typeface="+mj-ea"/>
              <a:buAutoNum type="circleNumDbPlain" startAt="2"/>
            </a:pPr>
            <a:endParaRPr lang="en-US" altLang="zh-CN" sz="1400" dirty="0"/>
          </a:p>
          <a:p>
            <a:endParaRPr lang="en-US" altLang="zh-CN" sz="1400" dirty="0"/>
          </a:p>
          <a:p>
            <a:r>
              <a:rPr lang="zh-CN" altLang="en-US" sz="1400" dirty="0">
                <a:solidFill>
                  <a:srgbClr val="FF0000"/>
                </a:solidFill>
              </a:rPr>
              <a:t>输入的口岸卡密码必须与下载报关单时所用的电子口岸卡对应一致，</a:t>
            </a:r>
            <a:endParaRPr lang="en-US" altLang="zh-CN" sz="1400" dirty="0">
              <a:solidFill>
                <a:srgbClr val="FF0000"/>
              </a:solidFill>
            </a:endParaRPr>
          </a:p>
          <a:p>
            <a:r>
              <a:rPr lang="zh-CN" altLang="en-US" sz="1400" dirty="0">
                <a:solidFill>
                  <a:srgbClr val="FF0000"/>
                </a:solidFill>
              </a:rPr>
              <a:t>工具下载后必须要进行解压缩。</a:t>
            </a:r>
            <a:endParaRPr lang="en-US" altLang="zh-CN" sz="1400" dirty="0">
              <a:solidFill>
                <a:srgbClr val="FF0000"/>
              </a:solidFill>
            </a:endParaRPr>
          </a:p>
          <a:p>
            <a:endParaRPr lang="en-US" altLang="zh-CN" sz="1400" dirty="0"/>
          </a:p>
          <a:p>
            <a:endParaRPr lang="en-US" altLang="zh-CN" sz="1400" dirty="0"/>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19" name="图片 18"/>
          <p:cNvPicPr>
            <a:picLocks noChangeAspect="1"/>
          </p:cNvPicPr>
          <p:nvPr/>
        </p:nvPicPr>
        <p:blipFill>
          <a:blip r:embed="rId1"/>
          <a:stretch>
            <a:fillRect/>
          </a:stretch>
        </p:blipFill>
        <p:spPr>
          <a:xfrm>
            <a:off x="4192164" y="3810090"/>
            <a:ext cx="2244348" cy="900018"/>
          </a:xfrm>
          <a:prstGeom prst="rect">
            <a:avLst/>
          </a:prstGeom>
        </p:spPr>
      </p:pic>
      <p:pic>
        <p:nvPicPr>
          <p:cNvPr id="20" name="图片 19"/>
          <p:cNvPicPr>
            <a:picLocks noChangeAspect="1"/>
          </p:cNvPicPr>
          <p:nvPr/>
        </p:nvPicPr>
        <p:blipFill>
          <a:blip r:embed="rId2"/>
          <a:stretch>
            <a:fillRect/>
          </a:stretch>
        </p:blipFill>
        <p:spPr>
          <a:xfrm>
            <a:off x="4823638" y="1788890"/>
            <a:ext cx="695238" cy="990476"/>
          </a:xfrm>
          <a:prstGeom prst="rect">
            <a:avLst/>
          </a:prstGeom>
        </p:spPr>
      </p:pic>
      <p:sp>
        <p:nvSpPr>
          <p:cNvPr id="21" name="下箭头 20"/>
          <p:cNvSpPr/>
          <p:nvPr/>
        </p:nvSpPr>
        <p:spPr>
          <a:xfrm>
            <a:off x="4989986" y="2826991"/>
            <a:ext cx="362541" cy="1103659"/>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3074" name="图片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4324" y="880450"/>
            <a:ext cx="5947676" cy="5078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p:cNvGrpSpPr/>
          <p:nvPr/>
        </p:nvGrpSpPr>
        <p:grpSpPr>
          <a:xfrm>
            <a:off x="405581" y="412450"/>
            <a:ext cx="4416413" cy="523220"/>
            <a:chOff x="453206" y="469600"/>
            <a:chExt cx="4416413" cy="523220"/>
          </a:xfrm>
        </p:grpSpPr>
        <p:sp>
          <p:nvSpPr>
            <p:cNvPr id="7" name="文本框 6"/>
            <p:cNvSpPr txBox="1"/>
            <p:nvPr/>
          </p:nvSpPr>
          <p:spPr>
            <a:xfrm>
              <a:off x="735154" y="469600"/>
              <a:ext cx="413446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rPr>
                <a:t>出口退（免）税业务介绍</a:t>
              </a:r>
              <a:endParaRPr lang="zh-CN" altLang="en-US" sz="2800" b="1">
                <a:solidFill>
                  <a:srgbClr val="44546A"/>
                </a:solidFill>
                <a:latin typeface="微软雅黑" panose="020B0503020204020204" pitchFamily="34" charset="-122"/>
                <a:ea typeface="微软雅黑" panose="020B0503020204020204" pitchFamily="34" charset="-122"/>
                <a:cs typeface="+mn-ea"/>
              </a:endParaRPr>
            </a:p>
          </p:txBody>
        </p:sp>
        <p:sp>
          <p:nvSpPr>
            <p:cNvPr id="8" name="矩形 7"/>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11" name="文本框 10"/>
          <p:cNvSpPr txBox="1"/>
          <p:nvPr/>
        </p:nvSpPr>
        <p:spPr>
          <a:xfrm>
            <a:off x="2438400" y="2205963"/>
            <a:ext cx="8109857" cy="2898422"/>
          </a:xfrm>
          <a:prstGeom prst="rect">
            <a:avLst/>
          </a:prstGeom>
          <a:noFill/>
        </p:spPr>
        <p:txBody>
          <a:bodyPr wrap="square">
            <a:spAutoFit/>
          </a:bodyPr>
          <a:lstStyle/>
          <a:p>
            <a:pPr defTabSz="457200">
              <a:lnSpc>
                <a:spcPct val="200000"/>
              </a:lnSpc>
            </a:pPr>
            <a:r>
              <a:rPr lang="zh-CN" altLang="en-US" sz="3200" b="1">
                <a:solidFill>
                  <a:srgbClr val="44546A"/>
                </a:solidFill>
                <a:latin typeface="微软雅黑" panose="020B0503020204020204" pitchFamily="34" charset="-122"/>
                <a:ea typeface="微软雅黑" panose="020B0503020204020204" pitchFamily="34" charset="-122"/>
                <a:cs typeface="+mn-ea"/>
                <a:sym typeface="+mn-lt"/>
              </a:rPr>
              <a:t>一、电子</a:t>
            </a:r>
            <a:r>
              <a:rPr lang="zh-CN" altLang="en-US" sz="3200" b="1" dirty="0">
                <a:solidFill>
                  <a:srgbClr val="44546A"/>
                </a:solidFill>
                <a:latin typeface="微软雅黑" panose="020B0503020204020204" pitchFamily="34" charset="-122"/>
                <a:ea typeface="微软雅黑" panose="020B0503020204020204" pitchFamily="34" charset="-122"/>
                <a:cs typeface="+mn-ea"/>
                <a:sym typeface="+mn-lt"/>
              </a:rPr>
              <a:t>税务局出口退税</a:t>
            </a:r>
            <a:r>
              <a:rPr lang="zh-CN" altLang="en-US" sz="3200" b="1">
                <a:solidFill>
                  <a:srgbClr val="44546A"/>
                </a:solidFill>
                <a:latin typeface="微软雅黑" panose="020B0503020204020204" pitchFamily="34" charset="-122"/>
                <a:ea typeface="微软雅黑" panose="020B0503020204020204" pitchFamily="34" charset="-122"/>
                <a:cs typeface="+mn-ea"/>
                <a:sym typeface="+mn-lt"/>
              </a:rPr>
              <a:t>功能介绍</a:t>
            </a:r>
            <a:endParaRPr lang="en-US" altLang="zh-CN" sz="3200" b="1" dirty="0">
              <a:solidFill>
                <a:srgbClr val="44546A"/>
              </a:solidFill>
              <a:latin typeface="微软雅黑" panose="020B0503020204020204" pitchFamily="34" charset="-122"/>
              <a:ea typeface="微软雅黑" panose="020B0503020204020204" pitchFamily="34" charset="-122"/>
              <a:cs typeface="+mn-ea"/>
              <a:sym typeface="+mn-lt"/>
            </a:endParaRPr>
          </a:p>
          <a:p>
            <a:pPr defTabSz="457200">
              <a:lnSpc>
                <a:spcPct val="200000"/>
              </a:lnSpc>
            </a:pPr>
            <a:r>
              <a:rPr lang="zh-CN" altLang="en-US" sz="3200" b="1">
                <a:solidFill>
                  <a:srgbClr val="44546A"/>
                </a:solidFill>
                <a:latin typeface="微软雅黑" panose="020B0503020204020204" pitchFamily="34" charset="-122"/>
                <a:ea typeface="微软雅黑" panose="020B0503020204020204" pitchFamily="34" charset="-122"/>
                <a:cs typeface="+mn-ea"/>
                <a:sym typeface="+mn-lt"/>
              </a:rPr>
              <a:t>二、离线版出口退（免）税申报</a:t>
            </a:r>
            <a:endParaRPr lang="en-US" altLang="zh-CN" sz="3200" b="1">
              <a:solidFill>
                <a:srgbClr val="44546A"/>
              </a:solidFill>
              <a:latin typeface="微软雅黑" panose="020B0503020204020204" pitchFamily="34" charset="-122"/>
              <a:ea typeface="微软雅黑" panose="020B0503020204020204" pitchFamily="34" charset="-122"/>
              <a:cs typeface="+mn-ea"/>
              <a:sym typeface="+mn-lt"/>
            </a:endParaRPr>
          </a:p>
          <a:p>
            <a:pPr defTabSz="457200">
              <a:lnSpc>
                <a:spcPct val="200000"/>
              </a:lnSpc>
            </a:pPr>
            <a:r>
              <a:rPr lang="zh-CN" altLang="en-US" sz="3200" b="1">
                <a:solidFill>
                  <a:srgbClr val="44546A"/>
                </a:solidFill>
                <a:latin typeface="微软雅黑" panose="020B0503020204020204" pitchFamily="34" charset="-122"/>
                <a:ea typeface="微软雅黑" panose="020B0503020204020204" pitchFamily="34" charset="-122"/>
                <a:cs typeface="+mn-ea"/>
                <a:sym typeface="+mn-lt"/>
              </a:rPr>
              <a:t>三、常见问题</a:t>
            </a:r>
            <a:endParaRPr lang="zh-CN" altLang="en-US" sz="3200" b="1" dirty="0">
              <a:solidFill>
                <a:srgbClr val="44546A"/>
              </a:solidFill>
              <a:latin typeface="微软雅黑" panose="020B0503020204020204" pitchFamily="34" charset="-122"/>
              <a:ea typeface="微软雅黑" panose="020B0503020204020204" pitchFamily="34" charset="-122"/>
              <a:cs typeface="+mn-ea"/>
              <a:sym typeface="+mn-lt"/>
            </a:endParaRP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6" name="组合 5"/>
          <p:cNvGrpSpPr/>
          <p:nvPr/>
        </p:nvGrpSpPr>
        <p:grpSpPr>
          <a:xfrm>
            <a:off x="448491" y="901760"/>
            <a:ext cx="3272610" cy="5519090"/>
            <a:chOff x="308791" y="1073888"/>
            <a:chExt cx="3272610" cy="5174512"/>
          </a:xfrm>
        </p:grpSpPr>
        <p:sp>
          <p:nvSpPr>
            <p:cNvPr id="7" name="矩形 6"/>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8" name="矩形 7"/>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9" name="矩形 8"/>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数据采集</a:t>
            </a:r>
            <a:endParaRPr lang="zh-CN" altLang="en-US" sz="2000" b="1" dirty="0">
              <a:solidFill>
                <a:srgbClr val="143C78"/>
              </a:solidFill>
              <a:latin typeface="+mn-ea"/>
            </a:endParaRPr>
          </a:p>
        </p:txBody>
      </p:sp>
      <p:sp>
        <p:nvSpPr>
          <p:cNvPr id="10" name="文本框 43"/>
          <p:cNvSpPr txBox="1"/>
          <p:nvPr/>
        </p:nvSpPr>
        <p:spPr>
          <a:xfrm>
            <a:off x="549539" y="1517787"/>
            <a:ext cx="2942961" cy="3151632"/>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明细数据采集（以一般贸易为例）</a:t>
            </a:r>
            <a:endParaRPr lang="en-US" altLang="zh-CN" sz="1600" dirty="0">
              <a:solidFill>
                <a:srgbClr val="FA6E00"/>
              </a:solidFill>
              <a:latin typeface="+mn-ea"/>
              <a:sym typeface="Arial" panose="020B0604020202020204" pitchFamily="34" charset="0"/>
            </a:endParaRPr>
          </a:p>
          <a:p>
            <a:r>
              <a:rPr lang="zh-CN" altLang="en-US" sz="1600" dirty="0"/>
              <a:t>   </a:t>
            </a:r>
            <a:endParaRPr lang="en-US" altLang="zh-CN" sz="1600" dirty="0"/>
          </a:p>
          <a:p>
            <a:pPr>
              <a:spcBef>
                <a:spcPct val="20000"/>
              </a:spcBef>
            </a:pPr>
            <a:r>
              <a:rPr lang="en-US" altLang="zh-CN" sz="1600">
                <a:solidFill>
                  <a:srgbClr val="FA6E00"/>
                </a:solidFill>
                <a:latin typeface="+mn-ea"/>
              </a:rPr>
              <a:t>1-2</a:t>
            </a:r>
            <a:r>
              <a:rPr lang="en-US" altLang="zh-CN" sz="1600" dirty="0">
                <a:solidFill>
                  <a:srgbClr val="FA6E00"/>
                </a:solidFill>
                <a:latin typeface="+mn-ea"/>
              </a:rPr>
              <a:t>.</a:t>
            </a:r>
            <a:r>
              <a:rPr lang="zh-CN" altLang="en-US" sz="1600" dirty="0">
                <a:solidFill>
                  <a:srgbClr val="FA6E00"/>
                </a:solidFill>
                <a:latin typeface="+mn-ea"/>
              </a:rPr>
              <a:t>关单导入</a:t>
            </a:r>
            <a:endParaRPr lang="en-US" altLang="zh-CN" sz="1600" dirty="0">
              <a:solidFill>
                <a:srgbClr val="FA6E00"/>
              </a:solidFill>
              <a:latin typeface="+mn-ea"/>
            </a:endParaRPr>
          </a:p>
          <a:p>
            <a:r>
              <a:rPr lang="zh-CN" altLang="en-US" sz="1600" dirty="0">
                <a:latin typeface="+mn-ea"/>
              </a:rPr>
              <a:t>点击</a:t>
            </a:r>
            <a:r>
              <a:rPr lang="en-US" altLang="zh-CN" sz="1600" dirty="0">
                <a:latin typeface="+mn-ea"/>
              </a:rPr>
              <a:t>”</a:t>
            </a:r>
            <a:r>
              <a:rPr lang="zh-CN" altLang="en-US" sz="1600" dirty="0">
                <a:latin typeface="+mn-ea"/>
              </a:rPr>
              <a:t>基础数据管理</a:t>
            </a:r>
            <a:r>
              <a:rPr lang="en-US" altLang="zh-CN" sz="1600" dirty="0">
                <a:latin typeface="+mn-ea"/>
              </a:rPr>
              <a:t>”-</a:t>
            </a:r>
            <a:r>
              <a:rPr lang="zh-CN" altLang="en-US" sz="1600" dirty="0">
                <a:latin typeface="+mn-ea"/>
              </a:rPr>
              <a:t>出口货物报关单管理</a:t>
            </a:r>
            <a:r>
              <a:rPr lang="en-US" altLang="zh-CN" sz="1600" dirty="0">
                <a:latin typeface="+mn-ea"/>
              </a:rPr>
              <a:t>-</a:t>
            </a:r>
            <a:r>
              <a:rPr lang="zh-CN" altLang="en-US" sz="1600" dirty="0">
                <a:latin typeface="+mn-ea"/>
              </a:rPr>
              <a:t>“关单导入”按钮导入关单。</a:t>
            </a:r>
            <a:endParaRPr lang="en-US" altLang="zh-CN" sz="1600" dirty="0">
              <a:latin typeface="+mn-ea"/>
            </a:endParaRPr>
          </a:p>
          <a:p>
            <a:endParaRPr lang="en-US" altLang="zh-CN" sz="1600" dirty="0">
              <a:latin typeface="+mn-ea"/>
            </a:endParaRPr>
          </a:p>
          <a:p>
            <a:r>
              <a:rPr lang="zh-CN" altLang="en-US" sz="1400" dirty="0">
                <a:latin typeface="+mn-ea"/>
              </a:rPr>
              <a:t>导入的关单是通过客户端工具解密后的报关单数据</a:t>
            </a:r>
            <a:r>
              <a:rPr lang="en-US" altLang="zh-CN" sz="1400" dirty="0">
                <a:latin typeface="+mn-ea"/>
              </a:rPr>
              <a:t>xml</a:t>
            </a:r>
            <a:r>
              <a:rPr lang="zh-CN" altLang="en-US" sz="1400" dirty="0">
                <a:latin typeface="+mn-ea"/>
              </a:rPr>
              <a:t>文件。</a:t>
            </a:r>
            <a:endParaRPr lang="en-US" altLang="zh-CN" sz="1400" dirty="0">
              <a:latin typeface="+mn-ea"/>
            </a:endParaRPr>
          </a:p>
          <a:p>
            <a:endParaRPr lang="en-US" altLang="zh-CN" sz="1400" dirty="0">
              <a:latin typeface="+mn-ea"/>
            </a:endParaRPr>
          </a:p>
          <a:p>
            <a:endParaRPr lang="zh-CN" altLang="en-US" sz="1400" dirty="0">
              <a:solidFill>
                <a:srgbClr val="FF0000"/>
              </a:solidFill>
              <a:latin typeface="+mn-ea"/>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721102" y="880450"/>
            <a:ext cx="8340269" cy="55404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5" name="文本框 43"/>
          <p:cNvSpPr txBox="1"/>
          <p:nvPr/>
        </p:nvSpPr>
        <p:spPr>
          <a:xfrm>
            <a:off x="549539" y="1517787"/>
            <a:ext cx="2942961" cy="763286"/>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汇总数据采集（以一般贸易为例）</a:t>
            </a:r>
            <a:endParaRPr lang="en-US" altLang="zh-CN" sz="1600" dirty="0">
              <a:solidFill>
                <a:srgbClr val="FA6E00"/>
              </a:solidFill>
              <a:latin typeface="+mn-ea"/>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6" name="组合 5"/>
          <p:cNvGrpSpPr/>
          <p:nvPr/>
        </p:nvGrpSpPr>
        <p:grpSpPr>
          <a:xfrm>
            <a:off x="343388" y="1012884"/>
            <a:ext cx="3272610" cy="5540399"/>
            <a:chOff x="308791" y="1073888"/>
            <a:chExt cx="3272610" cy="5174512"/>
          </a:xfrm>
        </p:grpSpPr>
        <p:sp>
          <p:nvSpPr>
            <p:cNvPr id="7" name="矩形 6"/>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8" name="矩形 7"/>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9" name="矩形 8"/>
          <p:cNvSpPr/>
          <p:nvPr/>
        </p:nvSpPr>
        <p:spPr>
          <a:xfrm>
            <a:off x="419586" y="1177803"/>
            <a:ext cx="1210588" cy="400110"/>
          </a:xfrm>
          <a:prstGeom prst="rect">
            <a:avLst/>
          </a:prstGeom>
        </p:spPr>
        <p:txBody>
          <a:bodyPr wrap="none">
            <a:spAutoFit/>
          </a:bodyPr>
          <a:lstStyle/>
          <a:p>
            <a:r>
              <a:rPr lang="zh-CN" altLang="en-US" sz="2000" b="1" dirty="0">
                <a:solidFill>
                  <a:srgbClr val="143C78"/>
                </a:solidFill>
                <a:latin typeface="+mn-ea"/>
              </a:rPr>
              <a:t>数据采集</a:t>
            </a:r>
            <a:endParaRPr lang="zh-CN" altLang="en-US" sz="2000" b="1" dirty="0">
              <a:solidFill>
                <a:srgbClr val="143C78"/>
              </a:solidFill>
              <a:latin typeface="+mn-ea"/>
            </a:endParaRPr>
          </a:p>
        </p:txBody>
      </p:sp>
      <p:sp>
        <p:nvSpPr>
          <p:cNvPr id="10" name="文本框 9"/>
          <p:cNvSpPr txBox="1"/>
          <p:nvPr/>
        </p:nvSpPr>
        <p:spPr>
          <a:xfrm>
            <a:off x="444436" y="1649656"/>
            <a:ext cx="2942961" cy="1988237"/>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明细数据采集（以一般贸易为例）</a:t>
            </a:r>
            <a:endParaRPr lang="en-US" altLang="zh-CN" sz="1600" dirty="0">
              <a:solidFill>
                <a:srgbClr val="FA6E00"/>
              </a:solidFill>
              <a:latin typeface="+mn-ea"/>
              <a:sym typeface="Arial" panose="020B0604020202020204" pitchFamily="34" charset="0"/>
            </a:endParaRPr>
          </a:p>
          <a:p>
            <a:endParaRPr lang="en-US" altLang="zh-CN" sz="1400" dirty="0">
              <a:solidFill>
                <a:srgbClr val="FA6E00"/>
              </a:solidFill>
              <a:latin typeface="+mn-ea"/>
              <a:sym typeface="Arial" panose="020B0604020202020204" pitchFamily="34" charset="0"/>
            </a:endParaRPr>
          </a:p>
          <a:p>
            <a:pPr>
              <a:spcBef>
                <a:spcPct val="20000"/>
              </a:spcBef>
            </a:pPr>
            <a:r>
              <a:rPr lang="en-US" altLang="zh-CN" sz="1600">
                <a:solidFill>
                  <a:srgbClr val="FA6E00"/>
                </a:solidFill>
                <a:latin typeface="+mn-ea"/>
                <a:sym typeface="Arial" panose="020B0604020202020204" pitchFamily="34" charset="0"/>
              </a:rPr>
              <a:t>1-3</a:t>
            </a:r>
            <a:r>
              <a:rPr lang="en-US" altLang="zh-CN" sz="1600" dirty="0">
                <a:solidFill>
                  <a:srgbClr val="FA6E00"/>
                </a:solidFill>
                <a:latin typeface="+mn-ea"/>
                <a:sym typeface="Arial" panose="020B0604020202020204" pitchFamily="34" charset="0"/>
              </a:rPr>
              <a:t>.</a:t>
            </a:r>
            <a:r>
              <a:rPr lang="zh-CN" altLang="en-US" sz="1600" dirty="0">
                <a:solidFill>
                  <a:srgbClr val="FA6E00"/>
                </a:solidFill>
                <a:latin typeface="+mn-ea"/>
                <a:sym typeface="Arial" panose="020B0604020202020204" pitchFamily="34" charset="0"/>
              </a:rPr>
              <a:t>数据检查</a:t>
            </a:r>
            <a:endParaRPr lang="en-US" altLang="zh-CN" sz="1600" dirty="0">
              <a:solidFill>
                <a:srgbClr val="FA6E00"/>
              </a:solidFill>
              <a:latin typeface="+mn-ea"/>
              <a:sym typeface="Arial" panose="020B0604020202020204" pitchFamily="34" charset="0"/>
            </a:endParaRPr>
          </a:p>
          <a:p>
            <a:r>
              <a:rPr lang="zh-CN" altLang="en-US" sz="1600" dirty="0">
                <a:latin typeface="+mn-ea"/>
                <a:sym typeface="Arial" panose="020B0604020202020204" pitchFamily="34" charset="0"/>
              </a:rPr>
              <a:t>点击“数据检查”按钮，数据检查提示的汇率配置，需要按</a:t>
            </a:r>
            <a:r>
              <a:rPr lang="en-US" altLang="zh-CN" sz="1600" dirty="0">
                <a:latin typeface="+mn-ea"/>
                <a:sym typeface="Arial" panose="020B0604020202020204" pitchFamily="34" charset="0"/>
              </a:rPr>
              <a:t>100</a:t>
            </a:r>
            <a:r>
              <a:rPr lang="zh-CN" altLang="en-US" sz="1600" dirty="0">
                <a:latin typeface="+mn-ea"/>
                <a:sym typeface="Arial" panose="020B0604020202020204" pitchFamily="34" charset="0"/>
              </a:rPr>
              <a:t>外币对应换人民币数值填写，同时非</a:t>
            </a:r>
            <a:r>
              <a:rPr lang="en-US" altLang="zh-CN" sz="1600" dirty="0">
                <a:latin typeface="+mn-ea"/>
                <a:sym typeface="Arial" panose="020B0604020202020204" pitchFamily="34" charset="0"/>
              </a:rPr>
              <a:t>FOB</a:t>
            </a:r>
            <a:r>
              <a:rPr lang="zh-CN" altLang="en-US" sz="1600" dirty="0">
                <a:latin typeface="+mn-ea"/>
                <a:sym typeface="Arial" panose="020B0604020202020204" pitchFamily="34" charset="0"/>
              </a:rPr>
              <a:t>成交方式的数据自动换算</a:t>
            </a:r>
            <a:r>
              <a:rPr lang="en-US" altLang="zh-CN" sz="1600" dirty="0">
                <a:latin typeface="+mn-ea"/>
                <a:sym typeface="Arial" panose="020B0604020202020204" pitchFamily="34" charset="0"/>
              </a:rPr>
              <a:t>FOB</a:t>
            </a:r>
            <a:r>
              <a:rPr lang="zh-CN" altLang="en-US" sz="1600" dirty="0">
                <a:latin typeface="+mn-ea"/>
                <a:sym typeface="Arial" panose="020B0604020202020204" pitchFamily="34" charset="0"/>
              </a:rPr>
              <a:t>值。</a:t>
            </a:r>
            <a:endParaRPr lang="en-US" altLang="zh-CN" sz="1600" dirty="0">
              <a:latin typeface="+mn-ea"/>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593549" y="1012884"/>
            <a:ext cx="8435165" cy="55404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en-US" altLang="zh-CN" sz="2800" b="1">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6" name="文本框 43"/>
          <p:cNvSpPr txBox="1"/>
          <p:nvPr/>
        </p:nvSpPr>
        <p:spPr>
          <a:xfrm>
            <a:off x="549539" y="1517787"/>
            <a:ext cx="2942961" cy="763286"/>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汇总数据采集（以一般贸易为例）</a:t>
            </a:r>
            <a:endParaRPr lang="en-US" altLang="zh-CN" sz="1600" dirty="0">
              <a:solidFill>
                <a:srgbClr val="FA6E00"/>
              </a:solidFill>
              <a:latin typeface="+mn-ea"/>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7" name="组合 6"/>
          <p:cNvGrpSpPr/>
          <p:nvPr/>
        </p:nvGrpSpPr>
        <p:grpSpPr>
          <a:xfrm>
            <a:off x="343388" y="1012884"/>
            <a:ext cx="3272610" cy="5540399"/>
            <a:chOff x="308791" y="1073888"/>
            <a:chExt cx="3272610" cy="5174512"/>
          </a:xfrm>
        </p:grpSpPr>
        <p:sp>
          <p:nvSpPr>
            <p:cNvPr id="8" name="矩形 7"/>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9" name="矩形 8"/>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0" name="矩形 9"/>
          <p:cNvSpPr/>
          <p:nvPr/>
        </p:nvSpPr>
        <p:spPr>
          <a:xfrm>
            <a:off x="419586" y="1177803"/>
            <a:ext cx="1210588" cy="400110"/>
          </a:xfrm>
          <a:prstGeom prst="rect">
            <a:avLst/>
          </a:prstGeom>
        </p:spPr>
        <p:txBody>
          <a:bodyPr wrap="none">
            <a:spAutoFit/>
          </a:bodyPr>
          <a:lstStyle/>
          <a:p>
            <a:r>
              <a:rPr lang="zh-CN" altLang="en-US" sz="2000" b="1" dirty="0">
                <a:solidFill>
                  <a:srgbClr val="143C78"/>
                </a:solidFill>
                <a:latin typeface="+mn-ea"/>
              </a:rPr>
              <a:t>数据采集</a:t>
            </a:r>
            <a:endParaRPr lang="zh-CN" altLang="en-US" sz="2000" b="1" dirty="0">
              <a:solidFill>
                <a:srgbClr val="143C78"/>
              </a:solidFill>
              <a:latin typeface="+mn-ea"/>
            </a:endParaRPr>
          </a:p>
        </p:txBody>
      </p:sp>
      <p:sp>
        <p:nvSpPr>
          <p:cNvPr id="11" name="文本框 10"/>
          <p:cNvSpPr txBox="1"/>
          <p:nvPr/>
        </p:nvSpPr>
        <p:spPr>
          <a:xfrm>
            <a:off x="444436" y="1649656"/>
            <a:ext cx="2942961" cy="1791260"/>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明细数据采集（以一般贸易为例）</a:t>
            </a:r>
            <a:endParaRPr lang="en-US" altLang="zh-CN" sz="1600" dirty="0">
              <a:solidFill>
                <a:srgbClr val="FA6E00"/>
              </a:solidFill>
              <a:latin typeface="+mn-ea"/>
              <a:sym typeface="Arial" panose="020B0604020202020204" pitchFamily="34" charset="0"/>
            </a:endParaRPr>
          </a:p>
          <a:p>
            <a:endParaRPr lang="en-US" altLang="zh-CN" sz="1400" dirty="0">
              <a:solidFill>
                <a:srgbClr val="FA6E00"/>
              </a:solidFill>
              <a:latin typeface="+mn-ea"/>
              <a:sym typeface="Arial" panose="020B0604020202020204" pitchFamily="34" charset="0"/>
            </a:endParaRPr>
          </a:p>
          <a:p>
            <a:pPr>
              <a:spcBef>
                <a:spcPct val="20000"/>
              </a:spcBef>
            </a:pPr>
            <a:r>
              <a:rPr lang="en-US" altLang="zh-CN" sz="1600">
                <a:solidFill>
                  <a:srgbClr val="FA6E00"/>
                </a:solidFill>
                <a:latin typeface="+mn-ea"/>
                <a:sym typeface="Arial" panose="020B0604020202020204" pitchFamily="34" charset="0"/>
              </a:rPr>
              <a:t>1-4</a:t>
            </a:r>
            <a:r>
              <a:rPr lang="en-US" altLang="zh-CN" sz="1600" dirty="0">
                <a:solidFill>
                  <a:srgbClr val="FA6E00"/>
                </a:solidFill>
                <a:latin typeface="+mn-ea"/>
                <a:sym typeface="Arial" panose="020B0604020202020204" pitchFamily="34" charset="0"/>
              </a:rPr>
              <a:t>.</a:t>
            </a:r>
            <a:r>
              <a:rPr lang="zh-CN" altLang="en-US" sz="1600" dirty="0">
                <a:solidFill>
                  <a:srgbClr val="FA6E00"/>
                </a:solidFill>
                <a:latin typeface="+mn-ea"/>
                <a:sym typeface="Arial" panose="020B0604020202020204" pitchFamily="34" charset="0"/>
              </a:rPr>
              <a:t>查看信息</a:t>
            </a:r>
            <a:endParaRPr lang="en-US" altLang="zh-CN" sz="1600" dirty="0">
              <a:solidFill>
                <a:srgbClr val="FA6E00"/>
              </a:solidFill>
              <a:latin typeface="+mn-ea"/>
              <a:sym typeface="Arial" panose="020B0604020202020204" pitchFamily="34" charset="0"/>
            </a:endParaRPr>
          </a:p>
          <a:p>
            <a:pPr>
              <a:spcBef>
                <a:spcPct val="20000"/>
              </a:spcBef>
            </a:pPr>
            <a:r>
              <a:rPr lang="zh-CN" altLang="en-US" sz="1600" dirty="0">
                <a:latin typeface="+mn-ea"/>
                <a:sym typeface="Arial" panose="020B0604020202020204" pitchFamily="34" charset="0"/>
              </a:rPr>
              <a:t>第一个“圆点”，红色表示未生成状态，绿色表示已生成状态。第二个</a:t>
            </a:r>
            <a:r>
              <a:rPr lang="en-US" altLang="zh-CN" sz="1600" dirty="0">
                <a:latin typeface="+mn-ea"/>
                <a:sym typeface="Arial" panose="020B0604020202020204" pitchFamily="34" charset="0"/>
              </a:rPr>
              <a:t>”</a:t>
            </a:r>
            <a:r>
              <a:rPr lang="zh-CN" altLang="en-US" sz="1600" dirty="0">
                <a:latin typeface="+mn-ea"/>
                <a:sym typeface="Arial" panose="020B0604020202020204" pitchFamily="34" charset="0"/>
              </a:rPr>
              <a:t>圆点</a:t>
            </a:r>
            <a:r>
              <a:rPr lang="en-US" altLang="zh-CN" sz="1600" dirty="0">
                <a:latin typeface="+mn-ea"/>
                <a:sym typeface="Arial" panose="020B0604020202020204" pitchFamily="34" charset="0"/>
              </a:rPr>
              <a:t>”</a:t>
            </a:r>
            <a:r>
              <a:rPr lang="zh-CN" altLang="en-US" sz="1600" dirty="0">
                <a:latin typeface="+mn-ea"/>
                <a:sym typeface="Arial" panose="020B0604020202020204" pitchFamily="34" charset="0"/>
              </a:rPr>
              <a:t>，红色表示关单信息不齐，绿色表示关单信息齐全。</a:t>
            </a:r>
            <a:endParaRPr lang="en-US" altLang="zh-CN" sz="1600" dirty="0">
              <a:latin typeface="+mn-ea"/>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593547" y="1023269"/>
            <a:ext cx="8467824" cy="55404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5" name="文本框 43"/>
          <p:cNvSpPr txBox="1"/>
          <p:nvPr/>
        </p:nvSpPr>
        <p:spPr>
          <a:xfrm>
            <a:off x="549539" y="1517787"/>
            <a:ext cx="2942961" cy="763286"/>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汇总数据采集（以一般贸易为例）</a:t>
            </a:r>
            <a:endParaRPr lang="en-US" altLang="zh-CN" sz="1600" dirty="0">
              <a:solidFill>
                <a:srgbClr val="FA6E00"/>
              </a:solidFill>
              <a:latin typeface="+mn-ea"/>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6" name="组合 5"/>
          <p:cNvGrpSpPr/>
          <p:nvPr/>
        </p:nvGrpSpPr>
        <p:grpSpPr>
          <a:xfrm>
            <a:off x="343388" y="1012885"/>
            <a:ext cx="3272610" cy="5540400"/>
            <a:chOff x="308791" y="1073888"/>
            <a:chExt cx="3272610" cy="5174512"/>
          </a:xfrm>
        </p:grpSpPr>
        <p:sp>
          <p:nvSpPr>
            <p:cNvPr id="7" name="矩形 6"/>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8" name="矩形 7"/>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9" name="矩形 8"/>
          <p:cNvSpPr/>
          <p:nvPr/>
        </p:nvSpPr>
        <p:spPr>
          <a:xfrm>
            <a:off x="419586" y="1177803"/>
            <a:ext cx="1210588" cy="400110"/>
          </a:xfrm>
          <a:prstGeom prst="rect">
            <a:avLst/>
          </a:prstGeom>
        </p:spPr>
        <p:txBody>
          <a:bodyPr wrap="none">
            <a:spAutoFit/>
          </a:bodyPr>
          <a:lstStyle/>
          <a:p>
            <a:r>
              <a:rPr lang="zh-CN" altLang="en-US" sz="2000" b="1" dirty="0">
                <a:solidFill>
                  <a:srgbClr val="143C78"/>
                </a:solidFill>
                <a:latin typeface="+mn-ea"/>
              </a:rPr>
              <a:t>数据采集</a:t>
            </a:r>
            <a:endParaRPr lang="zh-CN" altLang="en-US" sz="2000" b="1" dirty="0">
              <a:solidFill>
                <a:srgbClr val="143C78"/>
              </a:solidFill>
              <a:latin typeface="+mn-ea"/>
            </a:endParaRPr>
          </a:p>
        </p:txBody>
      </p:sp>
      <p:sp>
        <p:nvSpPr>
          <p:cNvPr id="10" name="文本框 9"/>
          <p:cNvSpPr txBox="1"/>
          <p:nvPr/>
        </p:nvSpPr>
        <p:spPr>
          <a:xfrm>
            <a:off x="444436" y="1649656"/>
            <a:ext cx="2942961" cy="2203680"/>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明细数据采集（以一般贸易为例）</a:t>
            </a:r>
            <a:endParaRPr lang="en-US" altLang="zh-CN" sz="1600" dirty="0">
              <a:solidFill>
                <a:srgbClr val="FA6E00"/>
              </a:solidFill>
              <a:latin typeface="+mn-ea"/>
              <a:sym typeface="Arial" panose="020B0604020202020204" pitchFamily="34" charset="0"/>
            </a:endParaRPr>
          </a:p>
          <a:p>
            <a:endParaRPr lang="en-US" altLang="zh-CN" sz="1400" dirty="0">
              <a:solidFill>
                <a:srgbClr val="FA6E00"/>
              </a:solidFill>
              <a:latin typeface="+mn-ea"/>
              <a:sym typeface="Arial" panose="020B0604020202020204" pitchFamily="34" charset="0"/>
            </a:endParaRPr>
          </a:p>
          <a:p>
            <a:pPr>
              <a:spcBef>
                <a:spcPct val="20000"/>
              </a:spcBef>
            </a:pPr>
            <a:r>
              <a:rPr lang="en-US" altLang="zh-CN" sz="1600">
                <a:solidFill>
                  <a:srgbClr val="FA6E00"/>
                </a:solidFill>
                <a:latin typeface="+mn-ea"/>
                <a:sym typeface="Arial" panose="020B0604020202020204" pitchFamily="34" charset="0"/>
              </a:rPr>
              <a:t>1-5</a:t>
            </a:r>
            <a:r>
              <a:rPr lang="en-US" altLang="zh-CN" sz="1600" dirty="0">
                <a:solidFill>
                  <a:srgbClr val="FA6E00"/>
                </a:solidFill>
                <a:latin typeface="+mn-ea"/>
                <a:sym typeface="Arial" panose="020B0604020202020204" pitchFamily="34" charset="0"/>
              </a:rPr>
              <a:t>.</a:t>
            </a:r>
            <a:r>
              <a:rPr lang="zh-CN" altLang="en-US" sz="1600" dirty="0">
                <a:solidFill>
                  <a:srgbClr val="FA6E00"/>
                </a:solidFill>
                <a:latin typeface="+mn-ea"/>
                <a:sym typeface="Arial" panose="020B0604020202020204" pitchFamily="34" charset="0"/>
              </a:rPr>
              <a:t>生成明细</a:t>
            </a:r>
            <a:endParaRPr lang="en-US" altLang="zh-CN" sz="1600" dirty="0">
              <a:solidFill>
                <a:srgbClr val="FA6E00"/>
              </a:solidFill>
              <a:latin typeface="+mn-ea"/>
              <a:sym typeface="Arial" panose="020B0604020202020204" pitchFamily="34" charset="0"/>
            </a:endParaRPr>
          </a:p>
          <a:p>
            <a:r>
              <a:rPr lang="zh-CN" altLang="en-US" sz="1600" dirty="0">
                <a:latin typeface="+mn-ea"/>
                <a:sym typeface="Arial" panose="020B0604020202020204" pitchFamily="34" charset="0"/>
              </a:rPr>
              <a:t>点击“报关单生成明细” 之后，根据实际操作的业务选择“退税”和“代理”，点击“确定”之后输入所属期并选择业务类型进行下一步操作。</a:t>
            </a:r>
            <a:endParaRPr lang="en-US" altLang="zh-CN" sz="1600" dirty="0">
              <a:latin typeface="+mn-ea"/>
              <a:sym typeface="Arial" panose="020B0604020202020204" pitchFamily="34" charset="0"/>
            </a:endParaRPr>
          </a:p>
          <a:p>
            <a:endParaRPr lang="zh-CN" altLang="en-US" sz="1400" kern="0" dirty="0">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622454" y="1004219"/>
            <a:ext cx="8417146" cy="55404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5" name="组合 4"/>
          <p:cNvGrpSpPr/>
          <p:nvPr/>
        </p:nvGrpSpPr>
        <p:grpSpPr>
          <a:xfrm>
            <a:off x="448491" y="901760"/>
            <a:ext cx="3734626" cy="5540400"/>
            <a:chOff x="308791" y="1073888"/>
            <a:chExt cx="3272610" cy="5174512"/>
          </a:xfrm>
        </p:grpSpPr>
        <p:sp>
          <p:nvSpPr>
            <p:cNvPr id="6" name="矩形 5"/>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7" name="矩形 6"/>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8" name="矩形 7"/>
          <p:cNvSpPr/>
          <p:nvPr/>
        </p:nvSpPr>
        <p:spPr>
          <a:xfrm>
            <a:off x="524689" y="980619"/>
            <a:ext cx="3568606" cy="400110"/>
          </a:xfrm>
          <a:prstGeom prst="rect">
            <a:avLst/>
          </a:prstGeom>
        </p:spPr>
        <p:txBody>
          <a:bodyPr wrap="none">
            <a:spAutoFit/>
          </a:bodyPr>
          <a:lstStyle/>
          <a:p>
            <a:r>
              <a:rPr lang="zh-CN" altLang="en-US" sz="2000" b="1" dirty="0">
                <a:solidFill>
                  <a:srgbClr val="143C78"/>
                </a:solidFill>
                <a:latin typeface="+mn-ea"/>
              </a:rPr>
              <a:t>基础数据管理</a:t>
            </a:r>
            <a:r>
              <a:rPr lang="en-US" altLang="zh-CN" sz="2000" b="1" dirty="0">
                <a:solidFill>
                  <a:srgbClr val="143C78"/>
                </a:solidFill>
                <a:latin typeface="+mn-ea"/>
              </a:rPr>
              <a:t>-</a:t>
            </a:r>
            <a:r>
              <a:rPr lang="zh-CN" altLang="en-US" sz="2000" b="1" dirty="0">
                <a:solidFill>
                  <a:srgbClr val="143C78"/>
                </a:solidFill>
                <a:latin typeface="+mn-ea"/>
              </a:rPr>
              <a:t>出口货物报关单</a:t>
            </a:r>
            <a:endParaRPr lang="zh-CN" altLang="en-US" sz="2000" b="1" dirty="0">
              <a:solidFill>
                <a:srgbClr val="143C78"/>
              </a:solidFill>
              <a:latin typeface="+mn-ea"/>
            </a:endParaRPr>
          </a:p>
        </p:txBody>
      </p:sp>
      <p:sp>
        <p:nvSpPr>
          <p:cNvPr id="9" name="文本框 43"/>
          <p:cNvSpPr txBox="1"/>
          <p:nvPr/>
        </p:nvSpPr>
        <p:spPr>
          <a:xfrm>
            <a:off x="549539" y="1517787"/>
            <a:ext cx="3088164" cy="3428631"/>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明细数据采集（以一般贸易为例）</a:t>
            </a:r>
            <a:endParaRPr lang="en-US" altLang="zh-CN" sz="1600" dirty="0">
              <a:solidFill>
                <a:srgbClr val="FA6E00"/>
              </a:solidFill>
              <a:latin typeface="+mn-ea"/>
              <a:sym typeface="Arial" panose="020B0604020202020204" pitchFamily="34" charset="0"/>
            </a:endParaRPr>
          </a:p>
          <a:p>
            <a:r>
              <a:rPr lang="zh-CN" altLang="en-US" sz="1600" dirty="0">
                <a:latin typeface="+mn-ea"/>
              </a:rPr>
              <a:t>出口货物报关单管理模块支持报关单直接确认到出口货物明细申报表。</a:t>
            </a:r>
            <a:endParaRPr lang="en-US" altLang="zh-CN" sz="1600" dirty="0">
              <a:latin typeface="+mn-ea"/>
            </a:endParaRPr>
          </a:p>
          <a:p>
            <a:endParaRPr lang="en-US" altLang="zh-CN" sz="1600" dirty="0">
              <a:latin typeface="+mn-ea"/>
            </a:endParaRPr>
          </a:p>
          <a:p>
            <a:pPr>
              <a:spcBef>
                <a:spcPct val="20000"/>
              </a:spcBef>
            </a:pPr>
            <a:r>
              <a:rPr lang="en-US" altLang="zh-CN" sz="1600">
                <a:solidFill>
                  <a:srgbClr val="FA6E00"/>
                </a:solidFill>
                <a:latin typeface="+mn-ea"/>
              </a:rPr>
              <a:t>1-5</a:t>
            </a:r>
            <a:r>
              <a:rPr lang="en-US" altLang="zh-CN" sz="1600" dirty="0">
                <a:solidFill>
                  <a:srgbClr val="FA6E00"/>
                </a:solidFill>
                <a:latin typeface="+mn-ea"/>
              </a:rPr>
              <a:t>.</a:t>
            </a:r>
            <a:r>
              <a:rPr lang="zh-CN" altLang="en-US" sz="1600" dirty="0">
                <a:solidFill>
                  <a:srgbClr val="FA6E00"/>
                </a:solidFill>
                <a:latin typeface="+mn-ea"/>
              </a:rPr>
              <a:t>生成明细</a:t>
            </a:r>
            <a:endParaRPr lang="en-US" altLang="zh-CN" sz="1600" dirty="0">
              <a:solidFill>
                <a:srgbClr val="FA6E00"/>
              </a:solidFill>
              <a:latin typeface="+mn-ea"/>
            </a:endParaRPr>
          </a:p>
          <a:p>
            <a:r>
              <a:rPr lang="zh-CN" altLang="en-US" sz="1600" dirty="0">
                <a:latin typeface="+mn-ea"/>
              </a:rPr>
              <a:t>界面跳转后，基本信息可以进行编辑，各字段可依据税局要求进行填写。</a:t>
            </a:r>
            <a:endParaRPr lang="en-US" altLang="zh-CN" sz="1600" dirty="0">
              <a:latin typeface="+mn-ea"/>
            </a:endParaRPr>
          </a:p>
          <a:p>
            <a:r>
              <a:rPr lang="zh-CN" altLang="en-US" sz="1600" dirty="0">
                <a:latin typeface="+mn-ea"/>
              </a:rPr>
              <a:t>点击“确认生成”按钮。</a:t>
            </a:r>
            <a:endParaRPr lang="en-US" altLang="zh-CN" sz="1600" dirty="0">
              <a:latin typeface="+mn-ea"/>
            </a:endParaRPr>
          </a:p>
          <a:p>
            <a:endParaRPr lang="en-US" altLang="zh-CN" sz="1400" dirty="0">
              <a:latin typeface="+mn-ea"/>
            </a:endParaRPr>
          </a:p>
          <a:p>
            <a:endParaRPr lang="en-US" altLang="zh-CN" sz="1400" dirty="0">
              <a:latin typeface="+mn-ea"/>
            </a:endParaRPr>
          </a:p>
          <a:p>
            <a:endParaRPr lang="en-US" altLang="zh-CN" sz="1400" dirty="0"/>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1"/>
          <a:stretch>
            <a:fillRect/>
          </a:stretch>
        </p:blipFill>
        <p:spPr>
          <a:xfrm>
            <a:off x="4093296" y="880451"/>
            <a:ext cx="7946304" cy="55404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5" name="组合 4"/>
          <p:cNvGrpSpPr/>
          <p:nvPr/>
        </p:nvGrpSpPr>
        <p:grpSpPr>
          <a:xfrm>
            <a:off x="448491" y="901760"/>
            <a:ext cx="3734626" cy="5540400"/>
            <a:chOff x="308791" y="1073888"/>
            <a:chExt cx="3272610" cy="5174512"/>
          </a:xfrm>
        </p:grpSpPr>
        <p:sp>
          <p:nvSpPr>
            <p:cNvPr id="6" name="矩形 5"/>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7" name="矩形 6"/>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8" name="矩形 7"/>
          <p:cNvSpPr/>
          <p:nvPr/>
        </p:nvSpPr>
        <p:spPr>
          <a:xfrm>
            <a:off x="524689" y="980619"/>
            <a:ext cx="3568606" cy="400110"/>
          </a:xfrm>
          <a:prstGeom prst="rect">
            <a:avLst/>
          </a:prstGeom>
        </p:spPr>
        <p:txBody>
          <a:bodyPr wrap="none">
            <a:spAutoFit/>
          </a:bodyPr>
          <a:lstStyle/>
          <a:p>
            <a:r>
              <a:rPr lang="zh-CN" altLang="en-US" sz="2000" b="1" dirty="0">
                <a:solidFill>
                  <a:srgbClr val="143C78"/>
                </a:solidFill>
                <a:latin typeface="+mn-ea"/>
              </a:rPr>
              <a:t>基础数据管理</a:t>
            </a:r>
            <a:r>
              <a:rPr lang="en-US" altLang="zh-CN" sz="2000" b="1" dirty="0">
                <a:solidFill>
                  <a:srgbClr val="143C78"/>
                </a:solidFill>
                <a:latin typeface="+mn-ea"/>
              </a:rPr>
              <a:t>-</a:t>
            </a:r>
            <a:r>
              <a:rPr lang="zh-CN" altLang="en-US" sz="2000" b="1" dirty="0">
                <a:solidFill>
                  <a:srgbClr val="143C78"/>
                </a:solidFill>
                <a:latin typeface="+mn-ea"/>
              </a:rPr>
              <a:t>出口货物报关单</a:t>
            </a:r>
            <a:endParaRPr lang="zh-CN" altLang="en-US" sz="2000" b="1" dirty="0">
              <a:solidFill>
                <a:srgbClr val="143C78"/>
              </a:solidFill>
              <a:latin typeface="+mn-ea"/>
            </a:endParaRPr>
          </a:p>
        </p:txBody>
      </p:sp>
      <p:sp>
        <p:nvSpPr>
          <p:cNvPr id="9" name="文本框 43"/>
          <p:cNvSpPr txBox="1"/>
          <p:nvPr/>
        </p:nvSpPr>
        <p:spPr>
          <a:xfrm>
            <a:off x="549539" y="1517787"/>
            <a:ext cx="3088164" cy="3182410"/>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明细数据采集（以一般贸易为例）</a:t>
            </a:r>
            <a:endParaRPr lang="en-US" altLang="zh-CN" sz="1600" dirty="0">
              <a:solidFill>
                <a:srgbClr val="FA6E00"/>
              </a:solidFill>
              <a:latin typeface="+mn-ea"/>
              <a:sym typeface="Arial" panose="020B0604020202020204" pitchFamily="34" charset="0"/>
            </a:endParaRPr>
          </a:p>
          <a:p>
            <a:r>
              <a:rPr lang="zh-CN" altLang="en-US" sz="1600" dirty="0">
                <a:latin typeface="+mn-ea"/>
              </a:rPr>
              <a:t>出口货物报关单管理模块支持报关单直接确认到出口货物明细申报表。</a:t>
            </a:r>
            <a:endParaRPr lang="en-US" altLang="zh-CN" sz="1600" dirty="0">
              <a:latin typeface="+mn-ea"/>
            </a:endParaRPr>
          </a:p>
          <a:p>
            <a:endParaRPr lang="en-US" altLang="zh-CN" sz="1600" dirty="0">
              <a:solidFill>
                <a:srgbClr val="FA6E00"/>
              </a:solidFill>
              <a:latin typeface="+mn-ea"/>
            </a:endParaRPr>
          </a:p>
          <a:p>
            <a:pPr>
              <a:spcBef>
                <a:spcPct val="20000"/>
              </a:spcBef>
            </a:pPr>
            <a:r>
              <a:rPr lang="en-US" altLang="zh-CN" sz="1600">
                <a:solidFill>
                  <a:srgbClr val="FA6E00"/>
                </a:solidFill>
                <a:latin typeface="+mn-ea"/>
              </a:rPr>
              <a:t>1-5</a:t>
            </a:r>
            <a:r>
              <a:rPr lang="en-US" altLang="zh-CN" sz="1600" dirty="0">
                <a:solidFill>
                  <a:srgbClr val="FA6E00"/>
                </a:solidFill>
                <a:latin typeface="+mn-ea"/>
              </a:rPr>
              <a:t>.</a:t>
            </a:r>
            <a:r>
              <a:rPr lang="zh-CN" altLang="en-US" sz="1600" dirty="0">
                <a:solidFill>
                  <a:srgbClr val="FA6E00"/>
                </a:solidFill>
                <a:latin typeface="+mn-ea"/>
              </a:rPr>
              <a:t>生成明细</a:t>
            </a:r>
            <a:endParaRPr lang="en-US" altLang="zh-CN" sz="1600" dirty="0">
              <a:solidFill>
                <a:srgbClr val="FA6E00"/>
              </a:solidFill>
              <a:latin typeface="+mn-ea"/>
            </a:endParaRPr>
          </a:p>
          <a:p>
            <a:r>
              <a:rPr lang="zh-CN" altLang="en-US" sz="1600" dirty="0">
                <a:latin typeface="+mn-ea"/>
              </a:rPr>
              <a:t>数据生成后，可到明细数据采集</a:t>
            </a:r>
            <a:r>
              <a:rPr lang="en-US" altLang="zh-CN" sz="1600" dirty="0">
                <a:latin typeface="+mn-ea"/>
              </a:rPr>
              <a:t>-</a:t>
            </a:r>
            <a:r>
              <a:rPr lang="zh-CN" altLang="en-US" sz="1600" dirty="0">
                <a:latin typeface="+mn-ea"/>
              </a:rPr>
              <a:t>生产企业出口货物免抵退税申报明细中查看。</a:t>
            </a:r>
            <a:endParaRPr lang="en-US" altLang="zh-CN" sz="1600" dirty="0">
              <a:latin typeface="+mn-ea"/>
            </a:endParaRPr>
          </a:p>
          <a:p>
            <a:endParaRPr lang="en-US" altLang="zh-CN" sz="1400" dirty="0">
              <a:latin typeface="+mn-ea"/>
            </a:endParaRPr>
          </a:p>
          <a:p>
            <a:endParaRPr lang="en-US" altLang="zh-CN" sz="1400" dirty="0">
              <a:latin typeface="+mn-ea"/>
            </a:endParaRPr>
          </a:p>
          <a:p>
            <a:endParaRPr lang="en-US" altLang="zh-CN" sz="1400" dirty="0"/>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1"/>
          <a:stretch>
            <a:fillRect/>
          </a:stretch>
        </p:blipFill>
        <p:spPr>
          <a:xfrm>
            <a:off x="4169493" y="880450"/>
            <a:ext cx="7859221" cy="5540400"/>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6" name="组合 5"/>
          <p:cNvGrpSpPr/>
          <p:nvPr/>
        </p:nvGrpSpPr>
        <p:grpSpPr>
          <a:xfrm>
            <a:off x="448491" y="901759"/>
            <a:ext cx="3272610" cy="5540399"/>
            <a:chOff x="308791" y="1073888"/>
            <a:chExt cx="3272610" cy="5174512"/>
          </a:xfrm>
        </p:grpSpPr>
        <p:sp>
          <p:nvSpPr>
            <p:cNvPr id="7" name="矩形 6"/>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8" name="矩形 7"/>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9" name="矩形 8"/>
          <p:cNvSpPr/>
          <p:nvPr/>
        </p:nvSpPr>
        <p:spPr>
          <a:xfrm>
            <a:off x="524689" y="980619"/>
            <a:ext cx="1210588" cy="400110"/>
          </a:xfrm>
          <a:prstGeom prst="rect">
            <a:avLst/>
          </a:prstGeom>
        </p:spPr>
        <p:txBody>
          <a:bodyPr wrap="none">
            <a:spAutoFit/>
          </a:bodyPr>
          <a:lstStyle/>
          <a:p>
            <a:r>
              <a:rPr lang="zh-CN" altLang="en-US" sz="2000" b="1" dirty="0">
                <a:solidFill>
                  <a:srgbClr val="143C78"/>
                </a:solidFill>
                <a:latin typeface="+mn-ea"/>
              </a:rPr>
              <a:t>数据采集</a:t>
            </a:r>
            <a:endParaRPr lang="zh-CN" altLang="en-US" sz="2000" b="1" dirty="0">
              <a:solidFill>
                <a:srgbClr val="143C78"/>
              </a:solidFill>
              <a:latin typeface="+mn-ea"/>
            </a:endParaRPr>
          </a:p>
        </p:txBody>
      </p:sp>
      <p:sp>
        <p:nvSpPr>
          <p:cNvPr id="10" name="文本框 43"/>
          <p:cNvSpPr txBox="1"/>
          <p:nvPr/>
        </p:nvSpPr>
        <p:spPr>
          <a:xfrm>
            <a:off x="549539" y="1517787"/>
            <a:ext cx="2942961" cy="2215991"/>
          </a:xfrm>
          <a:prstGeom prst="rect">
            <a:avLst/>
          </a:prstGeom>
          <a:noFill/>
        </p:spPr>
        <p:txBody>
          <a:bodyPr wrap="square" lIns="0" tIns="0" rIns="0" bIns="0" rtlCol="0">
            <a:spAutoFit/>
          </a:bodyPr>
          <a:lstStyle/>
          <a:p>
            <a:r>
              <a:rPr lang="zh-CN" altLang="en-US" sz="1600" dirty="0">
                <a:solidFill>
                  <a:srgbClr val="FA6E00"/>
                </a:solidFill>
                <a:latin typeface="+mn-ea"/>
                <a:sym typeface="Arial" panose="020B0604020202020204" pitchFamily="34" charset="0"/>
              </a:rPr>
              <a:t>明细数据采集（以一般贸易为例）</a:t>
            </a:r>
            <a:endParaRPr lang="en-US" altLang="zh-CN" sz="1600" dirty="0">
              <a:solidFill>
                <a:srgbClr val="FA6E00"/>
              </a:solidFill>
              <a:latin typeface="+mn-ea"/>
              <a:sym typeface="Arial" panose="020B0604020202020204" pitchFamily="34" charset="0"/>
            </a:endParaRPr>
          </a:p>
          <a:p>
            <a:r>
              <a:rPr lang="zh-CN" altLang="en-US" sz="1600" dirty="0">
                <a:latin typeface="+mn-ea"/>
              </a:rPr>
              <a:t>手工采集方式与基础数据采集方式，可二选一。</a:t>
            </a:r>
            <a:endParaRPr lang="en-US" altLang="zh-CN" sz="1600" dirty="0">
              <a:latin typeface="+mn-ea"/>
            </a:endParaRPr>
          </a:p>
          <a:p>
            <a:endParaRPr lang="en-US" altLang="zh-CN" sz="1400" dirty="0">
              <a:solidFill>
                <a:srgbClr val="FA6E00"/>
              </a:solidFill>
            </a:endParaRPr>
          </a:p>
          <a:p>
            <a:pPr>
              <a:spcBef>
                <a:spcPct val="20000"/>
              </a:spcBef>
            </a:pPr>
            <a:r>
              <a:rPr lang="en-US" altLang="zh-CN" sz="1600">
                <a:solidFill>
                  <a:srgbClr val="FA6E00"/>
                </a:solidFill>
                <a:latin typeface="+mn-ea"/>
              </a:rPr>
              <a:t>2-1.</a:t>
            </a:r>
            <a:r>
              <a:rPr lang="zh-CN" altLang="en-US" sz="1600" dirty="0">
                <a:solidFill>
                  <a:srgbClr val="FA6E00"/>
                </a:solidFill>
                <a:latin typeface="+mn-ea"/>
              </a:rPr>
              <a:t>手工采集</a:t>
            </a:r>
            <a:endParaRPr lang="en-US" altLang="zh-CN" sz="1600" dirty="0">
              <a:solidFill>
                <a:srgbClr val="535557"/>
              </a:solidFill>
              <a:latin typeface="+mn-ea"/>
            </a:endParaRPr>
          </a:p>
          <a:p>
            <a:r>
              <a:rPr lang="zh-CN" altLang="en-US" sz="1600" dirty="0">
                <a:latin typeface="+mn-ea"/>
              </a:rPr>
              <a:t>生产企业出口货物免抵退税申报明细中“新建”手工录入明细数据。</a:t>
            </a:r>
            <a:endParaRPr lang="en-US" altLang="zh-CN" sz="1600" dirty="0">
              <a:latin typeface="+mn-ea"/>
            </a:endParaRPr>
          </a:p>
          <a:p>
            <a:endParaRPr lang="en-US" altLang="zh-CN" sz="1400" dirty="0">
              <a:solidFill>
                <a:srgbClr val="535557"/>
              </a:solidFill>
              <a:latin typeface="+mn-ea"/>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721101" y="901760"/>
            <a:ext cx="8329385" cy="5540400"/>
          </a:xfrm>
          <a:prstGeom prst="rect">
            <a:avLst/>
          </a:prstGeom>
        </p:spPr>
      </p:pic>
      <p:pic>
        <p:nvPicPr>
          <p:cNvPr id="5" name="图片 4"/>
          <p:cNvPicPr>
            <a:picLocks noChangeAspect="1"/>
          </p:cNvPicPr>
          <p:nvPr/>
        </p:nvPicPr>
        <p:blipFill>
          <a:blip r:embed="rId2"/>
          <a:stretch>
            <a:fillRect/>
          </a:stretch>
        </p:blipFill>
        <p:spPr>
          <a:xfrm>
            <a:off x="3721102" y="2775857"/>
            <a:ext cx="8329384" cy="386224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6" name="组合 5"/>
          <p:cNvGrpSpPr/>
          <p:nvPr/>
        </p:nvGrpSpPr>
        <p:grpSpPr>
          <a:xfrm>
            <a:off x="448491" y="901760"/>
            <a:ext cx="3272610" cy="5519090"/>
            <a:chOff x="308791" y="1073888"/>
            <a:chExt cx="3272610" cy="5174512"/>
          </a:xfrm>
        </p:grpSpPr>
        <p:sp>
          <p:nvSpPr>
            <p:cNvPr id="7" name="矩形 6"/>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8" name="矩形 7"/>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9" name="矩形 8"/>
          <p:cNvSpPr/>
          <p:nvPr/>
        </p:nvSpPr>
        <p:spPr>
          <a:xfrm>
            <a:off x="524689" y="980619"/>
            <a:ext cx="1210588" cy="400110"/>
          </a:xfrm>
          <a:prstGeom prst="rect">
            <a:avLst/>
          </a:prstGeom>
        </p:spPr>
        <p:txBody>
          <a:bodyPr wrap="none">
            <a:spAutoFit/>
          </a:bodyPr>
          <a:lstStyle/>
          <a:p>
            <a:r>
              <a:rPr lang="zh-CN" altLang="en-US" sz="2000" b="1" dirty="0">
                <a:solidFill>
                  <a:srgbClr val="143C78"/>
                </a:solidFill>
                <a:latin typeface="+mn-ea"/>
              </a:rPr>
              <a:t>数据采集</a:t>
            </a:r>
            <a:endParaRPr lang="zh-CN" altLang="en-US" sz="2000" b="1" dirty="0">
              <a:solidFill>
                <a:srgbClr val="143C78"/>
              </a:solidFill>
              <a:latin typeface="+mn-ea"/>
            </a:endParaRPr>
          </a:p>
        </p:txBody>
      </p:sp>
      <p:sp>
        <p:nvSpPr>
          <p:cNvPr id="10" name="文本框 43"/>
          <p:cNvSpPr txBox="1"/>
          <p:nvPr/>
        </p:nvSpPr>
        <p:spPr>
          <a:xfrm>
            <a:off x="549539" y="1517787"/>
            <a:ext cx="2942961" cy="2966966"/>
          </a:xfrm>
          <a:prstGeom prst="rect">
            <a:avLst/>
          </a:prstGeom>
          <a:noFill/>
        </p:spPr>
        <p:txBody>
          <a:bodyPr wrap="square" lIns="0" tIns="0" rIns="0" bIns="0" rtlCol="0">
            <a:spAutoFit/>
          </a:bodyPr>
          <a:lstStyle/>
          <a:p>
            <a:r>
              <a:rPr lang="zh-CN" altLang="en-US" sz="1600" dirty="0">
                <a:solidFill>
                  <a:srgbClr val="FA6E00"/>
                </a:solidFill>
                <a:latin typeface="+mn-ea"/>
                <a:sym typeface="Arial" panose="020B0604020202020204" pitchFamily="34" charset="0"/>
              </a:rPr>
              <a:t>其他资料采集（以一般贸易为例）</a:t>
            </a:r>
            <a:endParaRPr lang="en-US" altLang="zh-CN" sz="1600" dirty="0">
              <a:solidFill>
                <a:srgbClr val="FA6E00"/>
              </a:solidFill>
              <a:latin typeface="+mn-ea"/>
              <a:sym typeface="Arial" panose="020B0604020202020204" pitchFamily="34" charset="0"/>
            </a:endParaRPr>
          </a:p>
          <a:p>
            <a:r>
              <a:rPr lang="zh-CN" altLang="en-US" sz="1600" dirty="0">
                <a:latin typeface="+mn-ea"/>
              </a:rPr>
              <a:t>若需要填报其他相关业务资料，可以在“明细数据采集”中录入其他相关资料。</a:t>
            </a:r>
            <a:endParaRPr lang="en-US" altLang="zh-CN" sz="1600" dirty="0">
              <a:latin typeface="+mn-ea"/>
            </a:endParaRPr>
          </a:p>
          <a:p>
            <a:endParaRPr lang="en-US" altLang="zh-CN" sz="1600" dirty="0"/>
          </a:p>
          <a:p>
            <a:r>
              <a:rPr lang="en-US" altLang="zh-CN" sz="1600">
                <a:solidFill>
                  <a:srgbClr val="FA6E00"/>
                </a:solidFill>
              </a:rPr>
              <a:t>2-2. </a:t>
            </a:r>
            <a:r>
              <a:rPr lang="zh-CN" altLang="en-US" sz="1600">
                <a:solidFill>
                  <a:srgbClr val="FA6E00"/>
                </a:solidFill>
              </a:rPr>
              <a:t>其他</a:t>
            </a:r>
            <a:r>
              <a:rPr lang="zh-CN" altLang="en-US" sz="1600" dirty="0">
                <a:solidFill>
                  <a:srgbClr val="FA6E00"/>
                </a:solidFill>
              </a:rPr>
              <a:t>业务资料</a:t>
            </a:r>
            <a:endParaRPr lang="en-US" altLang="zh-CN" sz="1600" dirty="0">
              <a:solidFill>
                <a:srgbClr val="FA6E00"/>
              </a:solidFill>
            </a:endParaRPr>
          </a:p>
          <a:p>
            <a:r>
              <a:rPr lang="zh-CN" altLang="en-US" sz="1600" dirty="0">
                <a:latin typeface="+mn-ea"/>
              </a:rPr>
              <a:t>附加资料包含商品码调整表、离岸价差异原因说明表、先退后核申请表等表单，有需要的情况下，选择对应表单新建录入即可。如无需要，直接进行下一步操作。</a:t>
            </a:r>
            <a:endParaRPr lang="zh-CN" altLang="en-US" sz="1600" dirty="0">
              <a:latin typeface="+mn-ea"/>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721102" y="880450"/>
            <a:ext cx="8264070" cy="5540400"/>
          </a:xfrm>
          <a:prstGeom prst="rect">
            <a:avLst/>
          </a:prstGeom>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6" name="文本框 43"/>
          <p:cNvSpPr txBox="1"/>
          <p:nvPr/>
        </p:nvSpPr>
        <p:spPr>
          <a:xfrm>
            <a:off x="549539" y="1517787"/>
            <a:ext cx="2942961" cy="763286"/>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汇总数据采集（以一般贸易为例）</a:t>
            </a:r>
            <a:endParaRPr lang="en-US" altLang="zh-CN" sz="1600" dirty="0">
              <a:solidFill>
                <a:srgbClr val="FA6E00"/>
              </a:solidFill>
              <a:latin typeface="+mn-ea"/>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7" name="组合 6"/>
          <p:cNvGrpSpPr/>
          <p:nvPr/>
        </p:nvGrpSpPr>
        <p:grpSpPr>
          <a:xfrm>
            <a:off x="448491" y="1003317"/>
            <a:ext cx="3272610" cy="5540399"/>
            <a:chOff x="308791" y="1073888"/>
            <a:chExt cx="3272610" cy="5174512"/>
          </a:xfrm>
        </p:grpSpPr>
        <p:sp>
          <p:nvSpPr>
            <p:cNvPr id="8" name="矩形 7"/>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9" name="矩形 8"/>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0" name="矩形 9"/>
          <p:cNvSpPr/>
          <p:nvPr/>
        </p:nvSpPr>
        <p:spPr>
          <a:xfrm>
            <a:off x="524689" y="1152747"/>
            <a:ext cx="1210588" cy="400110"/>
          </a:xfrm>
          <a:prstGeom prst="rect">
            <a:avLst/>
          </a:prstGeom>
        </p:spPr>
        <p:txBody>
          <a:bodyPr wrap="none">
            <a:spAutoFit/>
          </a:bodyPr>
          <a:lstStyle/>
          <a:p>
            <a:r>
              <a:rPr lang="zh-CN" altLang="en-US" sz="2000" b="1" dirty="0">
                <a:solidFill>
                  <a:srgbClr val="143C78"/>
                </a:solidFill>
                <a:latin typeface="+mn-ea"/>
              </a:rPr>
              <a:t>确认汇总</a:t>
            </a:r>
            <a:endParaRPr lang="zh-CN" altLang="en-US" sz="2000" b="1" dirty="0">
              <a:solidFill>
                <a:srgbClr val="143C78"/>
              </a:solidFill>
              <a:latin typeface="+mn-ea"/>
            </a:endParaRPr>
          </a:p>
        </p:txBody>
      </p:sp>
      <p:sp>
        <p:nvSpPr>
          <p:cNvPr id="11" name="文本框 10"/>
          <p:cNvSpPr txBox="1"/>
          <p:nvPr/>
        </p:nvSpPr>
        <p:spPr>
          <a:xfrm>
            <a:off x="549539" y="1689915"/>
            <a:ext cx="2942961" cy="3200876"/>
          </a:xfrm>
          <a:prstGeom prst="rect">
            <a:avLst/>
          </a:prstGeom>
          <a:noFill/>
        </p:spPr>
        <p:txBody>
          <a:bodyPr wrap="square" lIns="0" tIns="0" rIns="0" bIns="0" rtlCol="0">
            <a:spAutoFit/>
          </a:bodyPr>
          <a:lstStyle/>
          <a:p>
            <a:r>
              <a:rPr lang="zh-CN" altLang="en-US" sz="1600" dirty="0">
                <a:solidFill>
                  <a:srgbClr val="FA6E00"/>
                </a:solidFill>
                <a:latin typeface="+mn-ea"/>
                <a:sym typeface="Arial" panose="020B0604020202020204" pitchFamily="34" charset="0"/>
              </a:rPr>
              <a:t>确认汇总表（以一般贸易为例）</a:t>
            </a:r>
            <a:endParaRPr lang="en-US" altLang="zh-CN" sz="1600" dirty="0">
              <a:solidFill>
                <a:srgbClr val="FA6E00"/>
              </a:solidFill>
              <a:latin typeface="+mn-ea"/>
              <a:sym typeface="Arial" panose="020B0604020202020204" pitchFamily="34" charset="0"/>
            </a:endParaRPr>
          </a:p>
          <a:p>
            <a:endParaRPr lang="en-US" altLang="zh-CN" sz="1600" dirty="0">
              <a:sym typeface="Arial" panose="020B0604020202020204" pitchFamily="34" charset="0"/>
            </a:endParaRPr>
          </a:p>
          <a:p>
            <a:r>
              <a:rPr lang="zh-CN" altLang="en-US" sz="1600" dirty="0">
                <a:latin typeface="+mn-ea"/>
                <a:sym typeface="Arial" panose="020B0604020202020204" pitchFamily="34" charset="0"/>
              </a:rPr>
              <a:t>出口明细和附加资料采集之后，可进行确认汇总。</a:t>
            </a:r>
            <a:endParaRPr lang="en-US" altLang="zh-CN" sz="1600" dirty="0">
              <a:latin typeface="+mn-ea"/>
              <a:sym typeface="Arial" panose="020B0604020202020204" pitchFamily="34" charset="0"/>
            </a:endParaRPr>
          </a:p>
          <a:p>
            <a:endParaRPr lang="en-US" altLang="zh-CN" sz="1600" dirty="0">
              <a:latin typeface="+mn-ea"/>
              <a:sym typeface="Arial" panose="020B0604020202020204" pitchFamily="34" charset="0"/>
            </a:endParaRPr>
          </a:p>
          <a:p>
            <a:r>
              <a:rPr lang="zh-CN" altLang="en-US" sz="1600" dirty="0">
                <a:latin typeface="+mn-ea"/>
              </a:rPr>
              <a:t>点击“确认汇总表” ，依次填写“不得抵扣税额累加”和“期末留底税额”，点击“确认”即可显示汇总表数据。</a:t>
            </a:r>
            <a:endParaRPr lang="en-US" altLang="zh-CN" sz="1600" dirty="0">
              <a:latin typeface="+mn-ea"/>
            </a:endParaRPr>
          </a:p>
          <a:p>
            <a:endParaRPr lang="en-US" altLang="zh-CN" sz="1600" dirty="0">
              <a:latin typeface="+mn-ea"/>
            </a:endParaRPr>
          </a:p>
          <a:p>
            <a:r>
              <a:rPr lang="zh-CN" altLang="en-US" sz="1600" dirty="0">
                <a:latin typeface="+mn-ea"/>
              </a:rPr>
              <a:t>点击生成汇总表，可生成汇总表数据，“修改”按钮可以操作修改汇总表生成的数据。</a:t>
            </a:r>
            <a:endParaRPr lang="en-US" altLang="zh-CN" sz="1600" dirty="0">
              <a:latin typeface="+mn-ea"/>
            </a:endParaRPr>
          </a:p>
        </p:txBody>
      </p:sp>
      <p:pic>
        <p:nvPicPr>
          <p:cNvPr id="3" name="图片 2"/>
          <p:cNvPicPr>
            <a:picLocks noChangeAspect="1"/>
          </p:cNvPicPr>
          <p:nvPr/>
        </p:nvPicPr>
        <p:blipFill>
          <a:blip r:embed="rId1"/>
          <a:stretch>
            <a:fillRect/>
          </a:stretch>
        </p:blipFill>
        <p:spPr>
          <a:xfrm>
            <a:off x="3721101" y="1003316"/>
            <a:ext cx="8285842" cy="5540400"/>
          </a:xfrm>
          <a:prstGeom prst="rect">
            <a:avLst/>
          </a:prstGeom>
        </p:spPr>
      </p:pic>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5" name="组合 4"/>
          <p:cNvGrpSpPr/>
          <p:nvPr/>
        </p:nvGrpSpPr>
        <p:grpSpPr>
          <a:xfrm>
            <a:off x="448491" y="901759"/>
            <a:ext cx="3272610" cy="5540399"/>
            <a:chOff x="308791" y="1073888"/>
            <a:chExt cx="3272610" cy="5174512"/>
          </a:xfrm>
        </p:grpSpPr>
        <p:sp>
          <p:nvSpPr>
            <p:cNvPr id="6" name="矩形 5"/>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7" name="矩形 6"/>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8" name="矩形 7"/>
          <p:cNvSpPr/>
          <p:nvPr/>
        </p:nvSpPr>
        <p:spPr>
          <a:xfrm>
            <a:off x="524689" y="980619"/>
            <a:ext cx="1210588" cy="400110"/>
          </a:xfrm>
          <a:prstGeom prst="rect">
            <a:avLst/>
          </a:prstGeom>
        </p:spPr>
        <p:txBody>
          <a:bodyPr wrap="none">
            <a:spAutoFit/>
          </a:bodyPr>
          <a:lstStyle/>
          <a:p>
            <a:r>
              <a:rPr lang="zh-CN" altLang="en-US" sz="2000" b="1" dirty="0">
                <a:solidFill>
                  <a:srgbClr val="143C78"/>
                </a:solidFill>
                <a:latin typeface="+mn-ea"/>
              </a:rPr>
              <a:t>退税申报</a:t>
            </a:r>
            <a:endParaRPr lang="zh-CN" altLang="en-US" sz="2000" b="1" dirty="0">
              <a:solidFill>
                <a:srgbClr val="143C78"/>
              </a:solidFill>
              <a:latin typeface="+mn-ea"/>
            </a:endParaRPr>
          </a:p>
        </p:txBody>
      </p:sp>
      <p:sp>
        <p:nvSpPr>
          <p:cNvPr id="9" name="文本框 8"/>
          <p:cNvSpPr txBox="1"/>
          <p:nvPr/>
        </p:nvSpPr>
        <p:spPr>
          <a:xfrm>
            <a:off x="543161" y="1558342"/>
            <a:ext cx="2942961" cy="2234458"/>
          </a:xfrm>
          <a:prstGeom prst="rect">
            <a:avLst/>
          </a:prstGeom>
          <a:noFill/>
        </p:spPr>
        <p:txBody>
          <a:bodyPr wrap="square" lIns="0" tIns="0" rIns="0" bIns="0" rtlCol="0">
            <a:spAutoFit/>
          </a:bodyPr>
          <a:lstStyle/>
          <a:p>
            <a:r>
              <a:rPr lang="zh-CN" altLang="en-US" sz="1600" dirty="0">
                <a:solidFill>
                  <a:srgbClr val="FA6E00"/>
                </a:solidFill>
                <a:latin typeface="+mn-ea"/>
                <a:sym typeface="Arial" panose="020B0604020202020204" pitchFamily="34" charset="0"/>
              </a:rPr>
              <a:t>退税申报（以一般贸易为例）</a:t>
            </a:r>
            <a:endParaRPr lang="en-US" altLang="zh-CN" sz="1600" dirty="0">
              <a:solidFill>
                <a:srgbClr val="FA6E00"/>
              </a:solidFill>
              <a:latin typeface="+mn-ea"/>
              <a:sym typeface="Arial" panose="020B0604020202020204" pitchFamily="34" charset="0"/>
            </a:endParaRPr>
          </a:p>
          <a:p>
            <a:endParaRPr lang="en-US" altLang="zh-CN" sz="1600" dirty="0">
              <a:latin typeface="+mn-ea"/>
              <a:sym typeface="Arial" panose="020B0604020202020204" pitchFamily="34" charset="0"/>
            </a:endParaRPr>
          </a:p>
          <a:p>
            <a:r>
              <a:rPr lang="zh-CN" altLang="en-US" sz="1600" dirty="0">
                <a:latin typeface="+mn-ea"/>
                <a:sym typeface="Arial" panose="020B0604020202020204" pitchFamily="34" charset="0"/>
              </a:rPr>
              <a:t>汇总采集之后，可进行退税申报。</a:t>
            </a:r>
            <a:endParaRPr lang="en-US" altLang="zh-CN" sz="1600" dirty="0">
              <a:latin typeface="+mn-ea"/>
              <a:sym typeface="Arial" panose="020B0604020202020204" pitchFamily="34" charset="0"/>
            </a:endParaRPr>
          </a:p>
          <a:p>
            <a:endParaRPr lang="en-US" altLang="zh-CN" sz="16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r>
              <a:rPr lang="en-US" altLang="zh-CN" sz="1600" dirty="0">
                <a:solidFill>
                  <a:srgbClr val="FA6E00"/>
                </a:solidFill>
                <a:latin typeface="+mn-ea"/>
                <a:sym typeface="Arial" panose="020B0604020202020204" pitchFamily="34" charset="0"/>
              </a:rPr>
              <a:t>1.</a:t>
            </a:r>
            <a:r>
              <a:rPr lang="zh-CN" altLang="en-US" sz="1600" dirty="0">
                <a:solidFill>
                  <a:srgbClr val="FA6E00"/>
                </a:solidFill>
                <a:latin typeface="+mn-ea"/>
                <a:sym typeface="Arial" panose="020B0604020202020204" pitchFamily="34" charset="0"/>
              </a:rPr>
              <a:t>生成数据</a:t>
            </a:r>
            <a:endParaRPr lang="en-US" altLang="zh-CN" sz="1600" dirty="0">
              <a:solidFill>
                <a:srgbClr val="FA6E00"/>
              </a:solidFill>
              <a:latin typeface="+mn-ea"/>
              <a:sym typeface="Arial" panose="020B0604020202020204" pitchFamily="34" charset="0"/>
            </a:endParaRPr>
          </a:p>
          <a:p>
            <a:r>
              <a:rPr lang="zh-CN" altLang="en-US" sz="1600" dirty="0">
                <a:latin typeface="+mn-ea"/>
              </a:rPr>
              <a:t>汇总表采集之后，点击“退税申报”，点击“生成申报数据”，生成申报数据包。</a:t>
            </a:r>
            <a:endParaRPr lang="en-US" altLang="zh-CN" sz="1400" dirty="0">
              <a:latin typeface="+mn-ea"/>
            </a:endParaRPr>
          </a:p>
          <a:p>
            <a:endParaRPr lang="en-US" altLang="zh-CN" sz="1400" dirty="0">
              <a:latin typeface="+mn-ea"/>
            </a:endParaRPr>
          </a:p>
        </p:txBody>
      </p:sp>
      <p:pic>
        <p:nvPicPr>
          <p:cNvPr id="3" name="图片 2"/>
          <p:cNvPicPr>
            <a:picLocks noChangeAspect="1"/>
          </p:cNvPicPr>
          <p:nvPr/>
        </p:nvPicPr>
        <p:blipFill>
          <a:blip r:embed="rId1"/>
          <a:stretch>
            <a:fillRect/>
          </a:stretch>
        </p:blipFill>
        <p:spPr>
          <a:xfrm>
            <a:off x="3721102" y="928416"/>
            <a:ext cx="8329384" cy="55404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12533" y="1881782"/>
            <a:ext cx="5249732" cy="2367828"/>
          </a:xfrm>
          <a:prstGeom prst="rect">
            <a:avLst/>
          </a:prstGeom>
          <a:noFill/>
        </p:spPr>
        <p:txBody>
          <a:bodyPr wrap="square" rtlCol="0" anchor="ctr">
            <a:spAutoFit/>
          </a:bodyPr>
          <a:lstStyle/>
          <a:p>
            <a:pPr algn="ctr">
              <a:lnSpc>
                <a:spcPct val="200000"/>
              </a:lnSpc>
            </a:pPr>
            <a:r>
              <a:rPr lang="zh-CN" altLang="en-US" sz="4000" b="1" dirty="0">
                <a:solidFill>
                  <a:srgbClr val="FF9900"/>
                </a:solidFill>
                <a:latin typeface="Arial" panose="020B0604020202020204"/>
                <a:ea typeface="微软雅黑" panose="020B0503020204020204" pitchFamily="34" charset="-122"/>
                <a:sym typeface="+mn-lt"/>
              </a:rPr>
              <a:t>电子税务局出口退税功能介绍</a:t>
            </a:r>
            <a:endParaRPr lang="zh-CN" altLang="en-US" sz="4000" b="1" dirty="0">
              <a:solidFill>
                <a:srgbClr val="FF9900"/>
              </a:solidFill>
              <a:latin typeface="Arial" panose="020B0604020202020204"/>
              <a:ea typeface="微软雅黑" panose="020B0503020204020204" pitchFamily="34" charset="-122"/>
            </a:endParaRPr>
          </a:p>
        </p:txBody>
      </p:sp>
      <p:grpSp>
        <p:nvGrpSpPr>
          <p:cNvPr id="13" name="组合 12"/>
          <p:cNvGrpSpPr/>
          <p:nvPr/>
        </p:nvGrpSpPr>
        <p:grpSpPr>
          <a:xfrm>
            <a:off x="405581" y="412450"/>
            <a:ext cx="4416413" cy="523220"/>
            <a:chOff x="453206" y="469600"/>
            <a:chExt cx="4416413" cy="523220"/>
          </a:xfrm>
        </p:grpSpPr>
        <p:sp>
          <p:nvSpPr>
            <p:cNvPr id="14" name="文本框 13"/>
            <p:cNvSpPr txBox="1"/>
            <p:nvPr/>
          </p:nvSpPr>
          <p:spPr>
            <a:xfrm>
              <a:off x="735154" y="469600"/>
              <a:ext cx="413446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rPr>
                <a:t>出口退（免）税业务介绍</a:t>
              </a:r>
              <a:endParaRPr lang="zh-CN" altLang="en-US" sz="2800" b="1">
                <a:solidFill>
                  <a:srgbClr val="44546A"/>
                </a:solidFill>
                <a:latin typeface="微软雅黑" panose="020B0503020204020204" pitchFamily="34" charset="-122"/>
                <a:ea typeface="微软雅黑" panose="020B0503020204020204" pitchFamily="34" charset="-122"/>
                <a:cs typeface="+mn-ea"/>
              </a:endParaRPr>
            </a:p>
          </p:txBody>
        </p:sp>
        <p:sp>
          <p:nvSpPr>
            <p:cNvPr id="15" name="矩形 1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5" name="组合 4"/>
          <p:cNvGrpSpPr/>
          <p:nvPr/>
        </p:nvGrpSpPr>
        <p:grpSpPr>
          <a:xfrm>
            <a:off x="448491" y="901759"/>
            <a:ext cx="3272610" cy="5540400"/>
            <a:chOff x="308791" y="1073888"/>
            <a:chExt cx="3272610" cy="5174512"/>
          </a:xfrm>
        </p:grpSpPr>
        <p:sp>
          <p:nvSpPr>
            <p:cNvPr id="6" name="矩形 5"/>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7" name="矩形 6"/>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8" name="矩形 7"/>
          <p:cNvSpPr/>
          <p:nvPr/>
        </p:nvSpPr>
        <p:spPr>
          <a:xfrm>
            <a:off x="524689" y="980619"/>
            <a:ext cx="1210588" cy="400110"/>
          </a:xfrm>
          <a:prstGeom prst="rect">
            <a:avLst/>
          </a:prstGeom>
        </p:spPr>
        <p:txBody>
          <a:bodyPr wrap="none">
            <a:spAutoFit/>
          </a:bodyPr>
          <a:lstStyle/>
          <a:p>
            <a:r>
              <a:rPr lang="zh-CN" altLang="en-US" sz="2000" b="1" dirty="0">
                <a:solidFill>
                  <a:srgbClr val="143C78"/>
                </a:solidFill>
                <a:latin typeface="+mn-ea"/>
              </a:rPr>
              <a:t>退税申报</a:t>
            </a:r>
            <a:endParaRPr lang="zh-CN" altLang="en-US" sz="2000" b="1" dirty="0">
              <a:solidFill>
                <a:srgbClr val="143C78"/>
              </a:solidFill>
              <a:latin typeface="+mn-ea"/>
            </a:endParaRPr>
          </a:p>
        </p:txBody>
      </p:sp>
      <p:sp>
        <p:nvSpPr>
          <p:cNvPr id="9" name="文本框 8"/>
          <p:cNvSpPr txBox="1"/>
          <p:nvPr/>
        </p:nvSpPr>
        <p:spPr>
          <a:xfrm>
            <a:off x="543161" y="1558342"/>
            <a:ext cx="2942961" cy="2449901"/>
          </a:xfrm>
          <a:prstGeom prst="rect">
            <a:avLst/>
          </a:prstGeom>
          <a:noFill/>
        </p:spPr>
        <p:txBody>
          <a:bodyPr wrap="square" lIns="0" tIns="0" rIns="0" bIns="0" rtlCol="0">
            <a:spAutoFit/>
          </a:bodyPr>
          <a:lstStyle/>
          <a:p>
            <a:r>
              <a:rPr lang="zh-CN" altLang="en-US" sz="1600" dirty="0">
                <a:solidFill>
                  <a:srgbClr val="FA6E00"/>
                </a:solidFill>
                <a:latin typeface="+mn-ea"/>
                <a:sym typeface="Arial" panose="020B0604020202020204" pitchFamily="34" charset="0"/>
              </a:rPr>
              <a:t>退税申报（以一般贸易为例）</a:t>
            </a:r>
            <a:endParaRPr lang="en-US" altLang="zh-CN" sz="1600" dirty="0">
              <a:solidFill>
                <a:srgbClr val="FA6E00"/>
              </a:solidFill>
              <a:latin typeface="+mn-ea"/>
              <a:sym typeface="Arial" panose="020B0604020202020204" pitchFamily="34" charset="0"/>
            </a:endParaRPr>
          </a:p>
          <a:p>
            <a:endParaRPr lang="en-US" altLang="zh-CN" sz="1600" dirty="0">
              <a:latin typeface="+mn-ea"/>
              <a:sym typeface="Arial" panose="020B0604020202020204" pitchFamily="34" charset="0"/>
            </a:endParaRPr>
          </a:p>
          <a:p>
            <a:r>
              <a:rPr lang="zh-CN" altLang="en-US" sz="1600" dirty="0">
                <a:latin typeface="+mn-ea"/>
                <a:sym typeface="Arial" panose="020B0604020202020204" pitchFamily="34" charset="0"/>
              </a:rPr>
              <a:t>汇总采集之后，可进行退税申报。</a:t>
            </a:r>
            <a:endParaRPr lang="en-US" altLang="zh-CN" sz="1600" dirty="0">
              <a:latin typeface="+mn-ea"/>
              <a:sym typeface="Arial" panose="020B0604020202020204" pitchFamily="34" charset="0"/>
            </a:endParaRPr>
          </a:p>
          <a:p>
            <a:endParaRPr lang="en-US" altLang="zh-CN" sz="16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r>
              <a:rPr lang="en-US" altLang="zh-CN" sz="1600" dirty="0">
                <a:solidFill>
                  <a:srgbClr val="FA6E00"/>
                </a:solidFill>
                <a:latin typeface="+mn-ea"/>
                <a:sym typeface="Arial" panose="020B0604020202020204" pitchFamily="34" charset="0"/>
              </a:rPr>
              <a:t>2.</a:t>
            </a:r>
            <a:r>
              <a:rPr lang="zh-CN" altLang="en-US" sz="1600" dirty="0">
                <a:solidFill>
                  <a:srgbClr val="FA6E00"/>
                </a:solidFill>
                <a:latin typeface="+mn-ea"/>
                <a:sym typeface="Arial" panose="020B0604020202020204" pitchFamily="34" charset="0"/>
              </a:rPr>
              <a:t>数据自检</a:t>
            </a:r>
            <a:endParaRPr lang="en-US" altLang="zh-CN" sz="1600" dirty="0">
              <a:solidFill>
                <a:srgbClr val="FA6E00"/>
              </a:solidFill>
              <a:latin typeface="+mn-ea"/>
              <a:sym typeface="Arial" panose="020B0604020202020204" pitchFamily="34" charset="0"/>
            </a:endParaRPr>
          </a:p>
          <a:p>
            <a:r>
              <a:rPr lang="zh-CN" altLang="en-US" sz="1600" dirty="0">
                <a:latin typeface="+mn-ea"/>
              </a:rPr>
              <a:t>勾选进行“数据自检”会自动上传至自检中，无需手工上传。自检排位状态显示为“自检成功”。</a:t>
            </a:r>
            <a:endParaRPr lang="en-US" altLang="zh-CN" sz="1600" dirty="0">
              <a:latin typeface="+mn-ea"/>
            </a:endParaRPr>
          </a:p>
          <a:p>
            <a:endParaRPr lang="en-US" altLang="zh-CN" sz="1400" dirty="0">
              <a:latin typeface="+mn-ea"/>
            </a:endParaRPr>
          </a:p>
          <a:p>
            <a:endParaRPr lang="en-US" altLang="zh-CN" sz="1400" dirty="0">
              <a:latin typeface="+mn-ea"/>
            </a:endParaRPr>
          </a:p>
        </p:txBody>
      </p:sp>
      <p:pic>
        <p:nvPicPr>
          <p:cNvPr id="3" name="图片 2"/>
          <p:cNvPicPr>
            <a:picLocks noChangeAspect="1"/>
          </p:cNvPicPr>
          <p:nvPr/>
        </p:nvPicPr>
        <p:blipFill>
          <a:blip r:embed="rId1"/>
          <a:stretch>
            <a:fillRect/>
          </a:stretch>
        </p:blipFill>
        <p:spPr>
          <a:xfrm>
            <a:off x="3721102" y="901759"/>
            <a:ext cx="8351155" cy="5540400"/>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5" name="组合 4"/>
          <p:cNvGrpSpPr/>
          <p:nvPr/>
        </p:nvGrpSpPr>
        <p:grpSpPr>
          <a:xfrm>
            <a:off x="448491" y="901759"/>
            <a:ext cx="3272610" cy="5519089"/>
            <a:chOff x="308791" y="1073888"/>
            <a:chExt cx="3272610" cy="5174512"/>
          </a:xfrm>
        </p:grpSpPr>
        <p:sp>
          <p:nvSpPr>
            <p:cNvPr id="6" name="矩形 5"/>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dirty="0">
                  <a:latin typeface="Arial" panose="020B0604020202020204"/>
                  <a:ea typeface="微软雅黑" panose="020B0503020204020204" pitchFamily="34" charset="-122"/>
                  <a:sym typeface="Arial" panose="020B0604020202020204"/>
                </a:rPr>
                <a:t> </a:t>
              </a:r>
              <a:endParaRPr lang="zh-CN" altLang="en-US" dirty="0">
                <a:latin typeface="Arial" panose="020B0604020202020204"/>
                <a:ea typeface="微软雅黑" panose="020B0503020204020204" pitchFamily="34" charset="-122"/>
                <a:sym typeface="Arial" panose="020B0604020202020204"/>
              </a:endParaRPr>
            </a:p>
          </p:txBody>
        </p:sp>
        <p:sp>
          <p:nvSpPr>
            <p:cNvPr id="7" name="矩形 6"/>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8" name="矩形 7"/>
          <p:cNvSpPr/>
          <p:nvPr/>
        </p:nvSpPr>
        <p:spPr>
          <a:xfrm>
            <a:off x="524689" y="980619"/>
            <a:ext cx="1210588" cy="400110"/>
          </a:xfrm>
          <a:prstGeom prst="rect">
            <a:avLst/>
          </a:prstGeom>
        </p:spPr>
        <p:txBody>
          <a:bodyPr wrap="none">
            <a:spAutoFit/>
          </a:bodyPr>
          <a:lstStyle/>
          <a:p>
            <a:r>
              <a:rPr lang="zh-CN" altLang="en-US" sz="2000" b="1">
                <a:solidFill>
                  <a:srgbClr val="143C78"/>
                </a:solidFill>
                <a:latin typeface="+mn-ea"/>
              </a:rPr>
              <a:t>退税申报</a:t>
            </a:r>
            <a:endParaRPr lang="zh-CN" altLang="en-US" sz="2000" b="1" dirty="0">
              <a:solidFill>
                <a:srgbClr val="143C78"/>
              </a:solidFill>
              <a:latin typeface="+mn-ea"/>
            </a:endParaRPr>
          </a:p>
        </p:txBody>
      </p:sp>
      <p:sp>
        <p:nvSpPr>
          <p:cNvPr id="9" name="文本框 43"/>
          <p:cNvSpPr txBox="1"/>
          <p:nvPr/>
        </p:nvSpPr>
        <p:spPr>
          <a:xfrm>
            <a:off x="549539" y="1517787"/>
            <a:ext cx="2942961" cy="1932837"/>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明细数据采集（以一般贸易为例）</a:t>
            </a:r>
            <a:endParaRPr lang="en-US" altLang="zh-CN" sz="1600" dirty="0">
              <a:solidFill>
                <a:srgbClr val="FA6E00"/>
              </a:solidFill>
              <a:latin typeface="+mn-ea"/>
              <a:sym typeface="Arial" panose="020B0604020202020204" pitchFamily="34" charset="0"/>
            </a:endParaRPr>
          </a:p>
          <a:p>
            <a:pPr>
              <a:spcBef>
                <a:spcPct val="20000"/>
              </a:spcBef>
            </a:pPr>
            <a:endParaRPr lang="en-US" altLang="zh-CN" sz="1600" dirty="0">
              <a:solidFill>
                <a:srgbClr val="FA6E00"/>
              </a:solidFill>
              <a:latin typeface="+mn-ea"/>
            </a:endParaRPr>
          </a:p>
          <a:p>
            <a:pPr>
              <a:spcBef>
                <a:spcPct val="20000"/>
              </a:spcBef>
            </a:pPr>
            <a:r>
              <a:rPr lang="en-US" altLang="zh-CN" sz="1600" dirty="0">
                <a:solidFill>
                  <a:srgbClr val="FA6E00"/>
                </a:solidFill>
                <a:latin typeface="+mn-ea"/>
              </a:rPr>
              <a:t>2.</a:t>
            </a:r>
            <a:r>
              <a:rPr lang="zh-CN" altLang="en-US" sz="1600" dirty="0">
                <a:solidFill>
                  <a:srgbClr val="FA6E00"/>
                </a:solidFill>
                <a:latin typeface="+mn-ea"/>
              </a:rPr>
              <a:t>数据自检</a:t>
            </a:r>
            <a:endParaRPr lang="en-US" altLang="zh-CN" sz="1600" dirty="0">
              <a:solidFill>
                <a:srgbClr val="FA6E00"/>
              </a:solidFill>
              <a:latin typeface="+mn-ea"/>
            </a:endParaRPr>
          </a:p>
          <a:p>
            <a:pPr>
              <a:spcBef>
                <a:spcPct val="20000"/>
              </a:spcBef>
            </a:pPr>
            <a:r>
              <a:rPr lang="zh-CN" altLang="en-US" sz="1600" dirty="0">
                <a:latin typeface="+mn-ea"/>
              </a:rPr>
              <a:t>自检情况显示疑点个数，点击具体的数字可查看详细的疑点描述。</a:t>
            </a:r>
            <a:endParaRPr lang="en-US" altLang="zh-CN" sz="1600" dirty="0">
              <a:latin typeface="+mn-ea"/>
            </a:endParaRPr>
          </a:p>
          <a:p>
            <a:pPr>
              <a:spcBef>
                <a:spcPct val="20000"/>
              </a:spcBef>
            </a:pPr>
            <a:endParaRPr lang="en-US" altLang="zh-CN" sz="1600" dirty="0">
              <a:latin typeface="+mn-ea"/>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721102" y="880449"/>
            <a:ext cx="8274955" cy="5540400"/>
          </a:xfrm>
          <a:prstGeom prst="rect">
            <a:avLst/>
          </a:prstGeom>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5" name="组合 4"/>
          <p:cNvGrpSpPr/>
          <p:nvPr/>
        </p:nvGrpSpPr>
        <p:grpSpPr>
          <a:xfrm>
            <a:off x="448491" y="901760"/>
            <a:ext cx="3272610" cy="5540400"/>
            <a:chOff x="308791" y="1073888"/>
            <a:chExt cx="3272610" cy="5174512"/>
          </a:xfrm>
        </p:grpSpPr>
        <p:sp>
          <p:nvSpPr>
            <p:cNvPr id="6" name="矩形 5"/>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r>
                <a:rPr lang="en-US" altLang="zh-CN" dirty="0">
                  <a:latin typeface="Arial" panose="020B0604020202020204"/>
                  <a:ea typeface="微软雅黑" panose="020B0503020204020204" pitchFamily="34" charset="-122"/>
                  <a:sym typeface="Arial" panose="020B0604020202020204"/>
                </a:rPr>
                <a:t> </a:t>
              </a:r>
              <a:endParaRPr lang="zh-CN" altLang="en-US" dirty="0">
                <a:latin typeface="Arial" panose="020B0604020202020204"/>
                <a:ea typeface="微软雅黑" panose="020B0503020204020204" pitchFamily="34" charset="-122"/>
                <a:sym typeface="Arial" panose="020B0604020202020204"/>
              </a:endParaRPr>
            </a:p>
          </p:txBody>
        </p:sp>
        <p:sp>
          <p:nvSpPr>
            <p:cNvPr id="7" name="矩形 6"/>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8" name="矩形 7"/>
          <p:cNvSpPr/>
          <p:nvPr/>
        </p:nvSpPr>
        <p:spPr>
          <a:xfrm>
            <a:off x="524689" y="980619"/>
            <a:ext cx="1210588" cy="400110"/>
          </a:xfrm>
          <a:prstGeom prst="rect">
            <a:avLst/>
          </a:prstGeom>
        </p:spPr>
        <p:txBody>
          <a:bodyPr wrap="none">
            <a:spAutoFit/>
          </a:bodyPr>
          <a:lstStyle/>
          <a:p>
            <a:r>
              <a:rPr lang="zh-CN" altLang="en-US" sz="2000" b="1">
                <a:solidFill>
                  <a:srgbClr val="143C78"/>
                </a:solidFill>
                <a:latin typeface="+mn-ea"/>
              </a:rPr>
              <a:t>退税申报</a:t>
            </a:r>
            <a:endParaRPr lang="zh-CN" altLang="en-US" sz="2000" b="1" dirty="0">
              <a:solidFill>
                <a:srgbClr val="143C78"/>
              </a:solidFill>
              <a:latin typeface="+mn-ea"/>
            </a:endParaRPr>
          </a:p>
        </p:txBody>
      </p:sp>
      <p:sp>
        <p:nvSpPr>
          <p:cNvPr id="9" name="文本框 43"/>
          <p:cNvSpPr txBox="1"/>
          <p:nvPr/>
        </p:nvSpPr>
        <p:spPr>
          <a:xfrm>
            <a:off x="549539" y="1517787"/>
            <a:ext cx="2942961" cy="1932837"/>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明细数据采集（以一般贸易为例）</a:t>
            </a:r>
            <a:endParaRPr lang="en-US" altLang="zh-CN" sz="1600" dirty="0">
              <a:solidFill>
                <a:srgbClr val="FA6E00"/>
              </a:solidFill>
              <a:latin typeface="+mn-ea"/>
              <a:sym typeface="Arial" panose="020B0604020202020204" pitchFamily="34" charset="0"/>
            </a:endParaRPr>
          </a:p>
          <a:p>
            <a:pPr>
              <a:spcBef>
                <a:spcPct val="20000"/>
              </a:spcBef>
            </a:pPr>
            <a:endParaRPr lang="en-US" altLang="zh-CN" sz="1600" dirty="0">
              <a:solidFill>
                <a:srgbClr val="FA6E00"/>
              </a:solidFill>
              <a:latin typeface="+mn-ea"/>
            </a:endParaRPr>
          </a:p>
          <a:p>
            <a:pPr>
              <a:spcBef>
                <a:spcPct val="20000"/>
              </a:spcBef>
            </a:pPr>
            <a:r>
              <a:rPr lang="en-US" altLang="zh-CN" sz="1600">
                <a:solidFill>
                  <a:srgbClr val="FA6E00"/>
                </a:solidFill>
                <a:latin typeface="+mn-ea"/>
              </a:rPr>
              <a:t>3.</a:t>
            </a:r>
            <a:r>
              <a:rPr lang="zh-CN" altLang="en-US" sz="1600">
                <a:solidFill>
                  <a:srgbClr val="FA6E00"/>
                </a:solidFill>
                <a:latin typeface="+mn-ea"/>
              </a:rPr>
              <a:t>正式申报</a:t>
            </a:r>
            <a:endParaRPr lang="en-US" altLang="zh-CN" sz="1600">
              <a:solidFill>
                <a:srgbClr val="FA6E00"/>
              </a:solidFill>
              <a:latin typeface="+mn-ea"/>
            </a:endParaRPr>
          </a:p>
          <a:p>
            <a:pPr>
              <a:spcBef>
                <a:spcPct val="20000"/>
              </a:spcBef>
            </a:pPr>
            <a:r>
              <a:rPr lang="zh-CN" altLang="en-US" sz="1600">
                <a:latin typeface="+mn-ea"/>
              </a:rPr>
              <a:t>自检通过后，可点击“资料上传” ，根据要求上传相关资料。</a:t>
            </a:r>
            <a:endParaRPr lang="en-US" altLang="zh-CN" sz="1600" dirty="0">
              <a:latin typeface="+mn-ea"/>
            </a:endParaRPr>
          </a:p>
          <a:p>
            <a:pPr>
              <a:spcBef>
                <a:spcPct val="20000"/>
              </a:spcBef>
            </a:pPr>
            <a:endParaRPr lang="en-US" altLang="zh-CN" sz="1600" dirty="0">
              <a:latin typeface="+mn-ea"/>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4" name="图片 3"/>
          <p:cNvPicPr>
            <a:picLocks noChangeAspect="1"/>
          </p:cNvPicPr>
          <p:nvPr/>
        </p:nvPicPr>
        <p:blipFill>
          <a:blip r:embed="rId1"/>
          <a:stretch>
            <a:fillRect/>
          </a:stretch>
        </p:blipFill>
        <p:spPr>
          <a:xfrm>
            <a:off x="3721102" y="853629"/>
            <a:ext cx="8372927" cy="5540400"/>
          </a:xfrm>
          <a:prstGeom prst="rect">
            <a:avLst/>
          </a:prstGeom>
        </p:spPr>
      </p:pic>
      <p:pic>
        <p:nvPicPr>
          <p:cNvPr id="11" name="图片 10"/>
          <p:cNvPicPr>
            <a:picLocks noChangeAspect="1"/>
          </p:cNvPicPr>
          <p:nvPr/>
        </p:nvPicPr>
        <p:blipFill>
          <a:blip r:embed="rId2"/>
          <a:stretch>
            <a:fillRect/>
          </a:stretch>
        </p:blipFill>
        <p:spPr>
          <a:xfrm>
            <a:off x="3721100" y="880450"/>
            <a:ext cx="8372927" cy="55404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6" name="文本框 43"/>
          <p:cNvSpPr txBox="1"/>
          <p:nvPr/>
        </p:nvSpPr>
        <p:spPr>
          <a:xfrm>
            <a:off x="549539" y="1735499"/>
            <a:ext cx="2942961" cy="763286"/>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汇总数据采集（以一般贸易为例）</a:t>
            </a:r>
            <a:endParaRPr lang="en-US" altLang="zh-CN" sz="1600" dirty="0">
              <a:solidFill>
                <a:srgbClr val="FA6E00"/>
              </a:solidFill>
              <a:latin typeface="+mn-ea"/>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7" name="组合 6"/>
          <p:cNvGrpSpPr/>
          <p:nvPr/>
        </p:nvGrpSpPr>
        <p:grpSpPr>
          <a:xfrm>
            <a:off x="412321" y="1046231"/>
            <a:ext cx="3272610" cy="5592330"/>
            <a:chOff x="308791" y="870087"/>
            <a:chExt cx="3272610" cy="5378314"/>
          </a:xfrm>
        </p:grpSpPr>
        <p:sp>
          <p:nvSpPr>
            <p:cNvPr id="8" name="矩形 7"/>
            <p:cNvSpPr/>
            <p:nvPr/>
          </p:nvSpPr>
          <p:spPr>
            <a:xfrm>
              <a:off x="308791" y="870087"/>
              <a:ext cx="3272610" cy="5378314"/>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9" name="矩形 8"/>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0" name="矩形 9"/>
          <p:cNvSpPr/>
          <p:nvPr/>
        </p:nvSpPr>
        <p:spPr>
          <a:xfrm>
            <a:off x="549539" y="1248267"/>
            <a:ext cx="1210588" cy="400110"/>
          </a:xfrm>
          <a:prstGeom prst="rect">
            <a:avLst/>
          </a:prstGeom>
        </p:spPr>
        <p:txBody>
          <a:bodyPr wrap="none">
            <a:spAutoFit/>
          </a:bodyPr>
          <a:lstStyle/>
          <a:p>
            <a:r>
              <a:rPr lang="zh-CN" altLang="en-US" sz="2000" b="1" dirty="0">
                <a:solidFill>
                  <a:srgbClr val="143C78"/>
                </a:solidFill>
                <a:latin typeface="+mn-ea"/>
              </a:rPr>
              <a:t>退税申报</a:t>
            </a:r>
            <a:endParaRPr lang="zh-CN" altLang="en-US" sz="2000" b="1" dirty="0">
              <a:solidFill>
                <a:srgbClr val="143C78"/>
              </a:solidFill>
              <a:latin typeface="+mn-ea"/>
            </a:endParaRPr>
          </a:p>
        </p:txBody>
      </p:sp>
      <p:sp>
        <p:nvSpPr>
          <p:cNvPr id="11" name="文本框 10"/>
          <p:cNvSpPr txBox="1"/>
          <p:nvPr/>
        </p:nvSpPr>
        <p:spPr>
          <a:xfrm>
            <a:off x="549539" y="1907627"/>
            <a:ext cx="2942961" cy="2757678"/>
          </a:xfrm>
          <a:prstGeom prst="rect">
            <a:avLst/>
          </a:prstGeom>
          <a:noFill/>
        </p:spPr>
        <p:txBody>
          <a:bodyPr wrap="square" lIns="0" tIns="0" rIns="0" bIns="0" rtlCol="0">
            <a:spAutoFit/>
          </a:bodyPr>
          <a:lstStyle/>
          <a:p>
            <a:r>
              <a:rPr lang="zh-CN" altLang="en-US" sz="1600" dirty="0">
                <a:solidFill>
                  <a:srgbClr val="FA6E00"/>
                </a:solidFill>
                <a:latin typeface="+mn-ea"/>
                <a:sym typeface="Arial" panose="020B0604020202020204" pitchFamily="34" charset="0"/>
              </a:rPr>
              <a:t>退税申报（以一般贸易为例）</a:t>
            </a:r>
            <a:endParaRPr lang="en-US" altLang="zh-CN" sz="1600" dirty="0">
              <a:solidFill>
                <a:srgbClr val="FA6E00"/>
              </a:solidFill>
              <a:latin typeface="+mn-ea"/>
              <a:sym typeface="Arial" panose="020B0604020202020204" pitchFamily="34" charset="0"/>
            </a:endParaRPr>
          </a:p>
          <a:p>
            <a:r>
              <a:rPr lang="zh-CN" altLang="en-US" sz="1600" dirty="0">
                <a:latin typeface="+mn-ea"/>
              </a:rPr>
              <a:t>数据自检后，在没有疑点或者没有不可挑过疑点的情况下</a:t>
            </a:r>
            <a:r>
              <a:rPr lang="zh-CN" altLang="en-US" sz="1600" dirty="0">
                <a:latin typeface="+mn-ea"/>
                <a:sym typeface="Arial" panose="020B0604020202020204" pitchFamily="34" charset="0"/>
              </a:rPr>
              <a:t>，需将数据转为正式申报。</a:t>
            </a:r>
            <a:endParaRPr lang="en-US" altLang="zh-CN" sz="1600" dirty="0">
              <a:latin typeface="+mn-ea"/>
              <a:sym typeface="Arial" panose="020B0604020202020204" pitchFamily="34" charset="0"/>
            </a:endParaRPr>
          </a:p>
          <a:p>
            <a:endParaRPr lang="en-US" altLang="zh-CN" sz="1600" dirty="0">
              <a:solidFill>
                <a:srgbClr val="FA6E00"/>
              </a:solidFill>
              <a:latin typeface="+mn-ea"/>
            </a:endParaRPr>
          </a:p>
          <a:p>
            <a:endParaRPr lang="en-US" altLang="zh-CN" sz="1600" dirty="0">
              <a:solidFill>
                <a:srgbClr val="FA6E00"/>
              </a:solidFill>
              <a:latin typeface="+mn-ea"/>
            </a:endParaRPr>
          </a:p>
          <a:p>
            <a:pPr>
              <a:spcBef>
                <a:spcPct val="20000"/>
              </a:spcBef>
            </a:pPr>
            <a:r>
              <a:rPr lang="en-US" altLang="zh-CN" sz="1600" dirty="0">
                <a:solidFill>
                  <a:srgbClr val="FA6E00"/>
                </a:solidFill>
                <a:latin typeface="+mn-ea"/>
              </a:rPr>
              <a:t>3.</a:t>
            </a:r>
            <a:r>
              <a:rPr lang="zh-CN" altLang="en-US" sz="1600" dirty="0">
                <a:solidFill>
                  <a:srgbClr val="FA6E00"/>
                </a:solidFill>
                <a:latin typeface="+mn-ea"/>
              </a:rPr>
              <a:t>正式申报</a:t>
            </a:r>
            <a:endParaRPr lang="en-US" altLang="zh-CN" sz="1600" dirty="0">
              <a:solidFill>
                <a:srgbClr val="FA6E00"/>
              </a:solidFill>
              <a:latin typeface="+mn-ea"/>
            </a:endParaRPr>
          </a:p>
          <a:p>
            <a:r>
              <a:rPr lang="zh-CN" altLang="en-US" sz="1600" dirty="0">
                <a:latin typeface="+mn-ea"/>
              </a:rPr>
              <a:t>自检通过后的数据，点击 “正式申报”按钮，可将数据上传到审核进行正式申报。</a:t>
            </a:r>
            <a:endParaRPr lang="en-US" altLang="zh-CN" sz="1600" dirty="0">
              <a:latin typeface="+mn-ea"/>
            </a:endParaRPr>
          </a:p>
          <a:p>
            <a:endParaRPr lang="en-US" altLang="zh-CN" sz="1600" dirty="0"/>
          </a:p>
        </p:txBody>
      </p:sp>
      <p:pic>
        <p:nvPicPr>
          <p:cNvPr id="5" name="图片 4"/>
          <p:cNvPicPr>
            <a:picLocks noChangeAspect="1"/>
          </p:cNvPicPr>
          <p:nvPr/>
        </p:nvPicPr>
        <p:blipFill>
          <a:blip r:embed="rId1"/>
          <a:stretch>
            <a:fillRect/>
          </a:stretch>
        </p:blipFill>
        <p:spPr>
          <a:xfrm>
            <a:off x="3704888" y="1098161"/>
            <a:ext cx="8291169" cy="5540400"/>
          </a:xfrm>
          <a:prstGeom prst="rect">
            <a:avLst/>
          </a:prstGeom>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6" name="文本框 43"/>
          <p:cNvSpPr txBox="1"/>
          <p:nvPr/>
        </p:nvSpPr>
        <p:spPr>
          <a:xfrm>
            <a:off x="549539" y="1517787"/>
            <a:ext cx="2942961" cy="763286"/>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汇总数据采集（以一般贸易为例）</a:t>
            </a:r>
            <a:endParaRPr lang="en-US" altLang="zh-CN" sz="1600" dirty="0">
              <a:solidFill>
                <a:srgbClr val="FA6E00"/>
              </a:solidFill>
              <a:latin typeface="+mn-ea"/>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grpSp>
        <p:nvGrpSpPr>
          <p:cNvPr id="7" name="组合 6"/>
          <p:cNvGrpSpPr/>
          <p:nvPr/>
        </p:nvGrpSpPr>
        <p:grpSpPr>
          <a:xfrm>
            <a:off x="412321" y="828519"/>
            <a:ext cx="3272610" cy="5540400"/>
            <a:chOff x="308791" y="870087"/>
            <a:chExt cx="3272610" cy="5378314"/>
          </a:xfrm>
        </p:grpSpPr>
        <p:sp>
          <p:nvSpPr>
            <p:cNvPr id="8" name="矩形 7"/>
            <p:cNvSpPr/>
            <p:nvPr/>
          </p:nvSpPr>
          <p:spPr>
            <a:xfrm>
              <a:off x="308791" y="870087"/>
              <a:ext cx="3272610" cy="5378314"/>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9" name="矩形 8"/>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10" name="矩形 9"/>
          <p:cNvSpPr/>
          <p:nvPr/>
        </p:nvSpPr>
        <p:spPr>
          <a:xfrm>
            <a:off x="549539" y="1030555"/>
            <a:ext cx="1210588" cy="400110"/>
          </a:xfrm>
          <a:prstGeom prst="rect">
            <a:avLst/>
          </a:prstGeom>
        </p:spPr>
        <p:txBody>
          <a:bodyPr wrap="none">
            <a:spAutoFit/>
          </a:bodyPr>
          <a:lstStyle/>
          <a:p>
            <a:r>
              <a:rPr lang="zh-CN" altLang="en-US" sz="2000" b="1">
                <a:solidFill>
                  <a:srgbClr val="143C78"/>
                </a:solidFill>
                <a:latin typeface="+mn-ea"/>
              </a:rPr>
              <a:t>退税申报</a:t>
            </a:r>
            <a:endParaRPr lang="zh-CN" altLang="en-US" sz="2000" b="1" dirty="0">
              <a:solidFill>
                <a:srgbClr val="143C78"/>
              </a:solidFill>
              <a:latin typeface="+mn-ea"/>
            </a:endParaRPr>
          </a:p>
        </p:txBody>
      </p:sp>
      <p:sp>
        <p:nvSpPr>
          <p:cNvPr id="11" name="文本框 10"/>
          <p:cNvSpPr txBox="1"/>
          <p:nvPr/>
        </p:nvSpPr>
        <p:spPr>
          <a:xfrm>
            <a:off x="549539" y="1689915"/>
            <a:ext cx="2942961" cy="1772793"/>
          </a:xfrm>
          <a:prstGeom prst="rect">
            <a:avLst/>
          </a:prstGeom>
          <a:noFill/>
        </p:spPr>
        <p:txBody>
          <a:bodyPr wrap="square" lIns="0" tIns="0" rIns="0" bIns="0" rtlCol="0">
            <a:spAutoFit/>
          </a:bodyPr>
          <a:lstStyle/>
          <a:p>
            <a:r>
              <a:rPr lang="zh-CN" altLang="en-US" sz="1600" dirty="0">
                <a:solidFill>
                  <a:srgbClr val="FA6E00"/>
                </a:solidFill>
                <a:latin typeface="+mn-ea"/>
              </a:rPr>
              <a:t>报表打印</a:t>
            </a:r>
            <a:r>
              <a:rPr lang="zh-CN" altLang="en-US" sz="1600" dirty="0">
                <a:solidFill>
                  <a:srgbClr val="FA6E00"/>
                </a:solidFill>
                <a:latin typeface="+mn-ea"/>
                <a:sym typeface="Arial" panose="020B0604020202020204" pitchFamily="34" charset="0"/>
              </a:rPr>
              <a:t>（以一般贸易为例）</a:t>
            </a:r>
            <a:endParaRPr lang="en-US" altLang="zh-CN" sz="1600" dirty="0">
              <a:solidFill>
                <a:srgbClr val="FA6E00"/>
              </a:solidFill>
              <a:latin typeface="+mn-ea"/>
              <a:sym typeface="Arial" panose="020B0604020202020204" pitchFamily="34" charset="0"/>
            </a:endParaRPr>
          </a:p>
          <a:p>
            <a:endParaRPr lang="en-US" altLang="zh-CN" sz="1600" dirty="0">
              <a:solidFill>
                <a:srgbClr val="FA6E00"/>
              </a:solidFill>
              <a:latin typeface="+mn-ea"/>
            </a:endParaRPr>
          </a:p>
          <a:p>
            <a:pPr>
              <a:spcBef>
                <a:spcPct val="20000"/>
              </a:spcBef>
            </a:pPr>
            <a:r>
              <a:rPr lang="en-US" altLang="zh-CN" sz="1600" dirty="0">
                <a:solidFill>
                  <a:srgbClr val="FA6E00"/>
                </a:solidFill>
                <a:latin typeface="+mn-ea"/>
              </a:rPr>
              <a:t>4.</a:t>
            </a:r>
            <a:r>
              <a:rPr lang="zh-CN" altLang="en-US" sz="1600" dirty="0">
                <a:solidFill>
                  <a:srgbClr val="FA6E00"/>
                </a:solidFill>
                <a:latin typeface="+mn-ea"/>
              </a:rPr>
              <a:t>打印报表</a:t>
            </a:r>
            <a:endParaRPr lang="en-US" altLang="zh-CN" sz="1600" dirty="0">
              <a:solidFill>
                <a:srgbClr val="FA6E00"/>
              </a:solidFill>
              <a:latin typeface="+mn-ea"/>
            </a:endParaRPr>
          </a:p>
          <a:p>
            <a:r>
              <a:rPr lang="zh-CN" altLang="en-US" sz="1600" dirty="0">
                <a:latin typeface="+mn-ea"/>
              </a:rPr>
              <a:t>正式申报数据审核后，点击“打印报表下载”，下载全部申报报表，打印纸质报表进行申报或留存备查。</a:t>
            </a:r>
            <a:endParaRPr lang="zh-CN" altLang="en-US" sz="1600" dirty="0">
              <a:latin typeface="+mn-ea"/>
            </a:endParaRPr>
          </a:p>
        </p:txBody>
      </p:sp>
      <p:pic>
        <p:nvPicPr>
          <p:cNvPr id="3" name="图片 2"/>
          <p:cNvPicPr>
            <a:picLocks noChangeAspect="1"/>
          </p:cNvPicPr>
          <p:nvPr/>
        </p:nvPicPr>
        <p:blipFill>
          <a:blip r:embed="rId1"/>
          <a:stretch>
            <a:fillRect/>
          </a:stretch>
        </p:blipFill>
        <p:spPr>
          <a:xfrm>
            <a:off x="3727480" y="793613"/>
            <a:ext cx="8323006" cy="5540400"/>
          </a:xfrm>
          <a:prstGeom prst="rect">
            <a:avLst/>
          </a:prstGeom>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免抵退税</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grpSp>
        <p:nvGrpSpPr>
          <p:cNvPr id="5" name="组合 4"/>
          <p:cNvGrpSpPr/>
          <p:nvPr/>
        </p:nvGrpSpPr>
        <p:grpSpPr>
          <a:xfrm>
            <a:off x="448491" y="911698"/>
            <a:ext cx="3272610" cy="5533851"/>
            <a:chOff x="308791" y="1073888"/>
            <a:chExt cx="3272610" cy="5174512"/>
          </a:xfrm>
        </p:grpSpPr>
        <p:sp>
          <p:nvSpPr>
            <p:cNvPr id="6" name="矩形 5"/>
            <p:cNvSpPr/>
            <p:nvPr/>
          </p:nvSpPr>
          <p:spPr>
            <a:xfrm>
              <a:off x="308791" y="1073888"/>
              <a:ext cx="3272610" cy="5174512"/>
            </a:xfrm>
            <a:prstGeom prst="rect">
              <a:avLst/>
            </a:prstGeom>
            <a:solidFill>
              <a:schemeClr val="accent5">
                <a:lumMod val="20000"/>
                <a:lumOff val="80000"/>
              </a:schemeClr>
            </a:solidFill>
            <a:ln>
              <a:noFill/>
            </a:ln>
            <a:effectLst>
              <a:outerShdw blurRad="254000" dist="38100" dir="5400000" algn="t" rotWithShape="0">
                <a:srgbClr val="969F98">
                  <a:alpha val="2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latin typeface="Arial" panose="020B0604020202020204"/>
                <a:ea typeface="微软雅黑" panose="020B0503020204020204" pitchFamily="34" charset="-122"/>
                <a:sym typeface="Arial" panose="020B0604020202020204"/>
              </a:endParaRPr>
            </a:p>
          </p:txBody>
        </p:sp>
        <p:sp>
          <p:nvSpPr>
            <p:cNvPr id="7" name="矩形 6"/>
            <p:cNvSpPr/>
            <p:nvPr/>
          </p:nvSpPr>
          <p:spPr>
            <a:xfrm>
              <a:off x="403461" y="1571169"/>
              <a:ext cx="2700000" cy="36000"/>
            </a:xfrm>
            <a:prstGeom prst="rect">
              <a:avLst/>
            </a:prstGeom>
            <a:solidFill>
              <a:srgbClr val="143C78"/>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zh-CN" altLang="en-US"/>
            </a:p>
          </p:txBody>
        </p:sp>
      </p:grpSp>
      <p:sp>
        <p:nvSpPr>
          <p:cNvPr id="8" name="矩形 7"/>
          <p:cNvSpPr/>
          <p:nvPr/>
        </p:nvSpPr>
        <p:spPr>
          <a:xfrm>
            <a:off x="524689" y="990558"/>
            <a:ext cx="1210588" cy="400110"/>
          </a:xfrm>
          <a:prstGeom prst="rect">
            <a:avLst/>
          </a:prstGeom>
        </p:spPr>
        <p:txBody>
          <a:bodyPr wrap="none">
            <a:spAutoFit/>
          </a:bodyPr>
          <a:lstStyle/>
          <a:p>
            <a:r>
              <a:rPr lang="zh-CN" altLang="en-US" sz="2000" b="1">
                <a:solidFill>
                  <a:srgbClr val="143C78"/>
                </a:solidFill>
                <a:latin typeface="+mn-ea"/>
              </a:rPr>
              <a:t>退税申报</a:t>
            </a:r>
            <a:endParaRPr lang="zh-CN" altLang="en-US" sz="2000" b="1" dirty="0">
              <a:solidFill>
                <a:srgbClr val="143C78"/>
              </a:solidFill>
              <a:latin typeface="+mn-ea"/>
            </a:endParaRPr>
          </a:p>
        </p:txBody>
      </p:sp>
      <p:sp>
        <p:nvSpPr>
          <p:cNvPr id="9" name="文本框 43"/>
          <p:cNvSpPr txBox="1"/>
          <p:nvPr/>
        </p:nvSpPr>
        <p:spPr>
          <a:xfrm>
            <a:off x="549539" y="1527726"/>
            <a:ext cx="2942961" cy="1600438"/>
          </a:xfrm>
          <a:prstGeom prst="rect">
            <a:avLst/>
          </a:prstGeom>
          <a:noFill/>
        </p:spPr>
        <p:txBody>
          <a:bodyPr wrap="square" lIns="0" tIns="0" rIns="0" bIns="0" rtlCol="0">
            <a:spAutoFit/>
          </a:bodyPr>
          <a:lstStyle/>
          <a:p>
            <a:pPr>
              <a:spcBef>
                <a:spcPct val="20000"/>
              </a:spcBef>
            </a:pPr>
            <a:r>
              <a:rPr lang="zh-CN" altLang="en-US" sz="1600" dirty="0">
                <a:solidFill>
                  <a:srgbClr val="FA6E00"/>
                </a:solidFill>
                <a:latin typeface="+mn-ea"/>
                <a:sym typeface="Arial" panose="020B0604020202020204" pitchFamily="34" charset="0"/>
              </a:rPr>
              <a:t>申报结果查询（以一般贸易为例）</a:t>
            </a:r>
            <a:endParaRPr lang="en-US" altLang="zh-CN" sz="1600" dirty="0">
              <a:solidFill>
                <a:srgbClr val="FA6E00"/>
              </a:solidFill>
              <a:latin typeface="+mn-ea"/>
              <a:sym typeface="Arial" panose="020B0604020202020204" pitchFamily="34" charset="0"/>
            </a:endParaRPr>
          </a:p>
          <a:p>
            <a:pPr>
              <a:spcBef>
                <a:spcPct val="20000"/>
              </a:spcBef>
            </a:pPr>
            <a:endParaRPr lang="en-US" altLang="zh-CN" sz="1400" dirty="0">
              <a:solidFill>
                <a:srgbClr val="FA6E00"/>
              </a:solidFill>
              <a:latin typeface="+mn-ea"/>
            </a:endParaRPr>
          </a:p>
          <a:p>
            <a:pPr>
              <a:spcBef>
                <a:spcPct val="20000"/>
              </a:spcBef>
            </a:pPr>
            <a:r>
              <a:rPr lang="en-US" altLang="zh-CN" sz="1600" dirty="0">
                <a:solidFill>
                  <a:srgbClr val="FA6E00"/>
                </a:solidFill>
                <a:latin typeface="+mn-ea"/>
              </a:rPr>
              <a:t>5.</a:t>
            </a:r>
            <a:r>
              <a:rPr lang="zh-CN" altLang="en-US" sz="1600" dirty="0">
                <a:solidFill>
                  <a:srgbClr val="FA6E00"/>
                </a:solidFill>
                <a:latin typeface="+mn-ea"/>
              </a:rPr>
              <a:t>审核结果查询</a:t>
            </a:r>
            <a:endParaRPr lang="en-US" altLang="zh-CN" sz="1600" dirty="0">
              <a:solidFill>
                <a:srgbClr val="FA6E00"/>
              </a:solidFill>
              <a:latin typeface="+mn-ea"/>
            </a:endParaRPr>
          </a:p>
          <a:p>
            <a:pPr>
              <a:spcBef>
                <a:spcPct val="20000"/>
              </a:spcBef>
            </a:pPr>
            <a:r>
              <a:rPr lang="zh-CN" altLang="en-US" sz="1600" dirty="0">
                <a:latin typeface="+mn-ea"/>
              </a:rPr>
              <a:t>“</a:t>
            </a:r>
            <a:r>
              <a:rPr lang="zh-CN" altLang="en-US" sz="1600" dirty="0">
                <a:latin typeface="+mn-ea"/>
                <a:sym typeface="Arial" panose="020B0604020202020204" pitchFamily="34" charset="0"/>
              </a:rPr>
              <a:t>申报结果查询”界面查询正式退税审核完成的结果。</a:t>
            </a:r>
            <a:endParaRPr lang="en-US" altLang="zh-CN" sz="1600" dirty="0">
              <a:latin typeface="+mn-ea"/>
              <a:sym typeface="Arial" panose="020B0604020202020204" pitchFamily="34" charset="0"/>
            </a:endParaRPr>
          </a:p>
          <a:p>
            <a:pPr>
              <a:spcBef>
                <a:spcPct val="20000"/>
              </a:spcBef>
            </a:pPr>
            <a:endParaRPr lang="en-US" altLang="zh-CN" sz="1400" kern="0" dirty="0">
              <a:solidFill>
                <a:srgbClr val="3C3C3C"/>
              </a:solidFill>
              <a:latin typeface="微软雅黑" panose="020B0503020204020204" pitchFamily="34" charset="-122"/>
              <a:ea typeface="微软雅黑" panose="020B0503020204020204" pitchFamily="34" charset="-122"/>
              <a:sym typeface="Arial" panose="020B0604020202020204" pitchFamily="34" charset="0"/>
            </a:endParaRPr>
          </a:p>
        </p:txBody>
      </p:sp>
      <p:pic>
        <p:nvPicPr>
          <p:cNvPr id="3" name="图片 2"/>
          <p:cNvPicPr>
            <a:picLocks noChangeAspect="1"/>
          </p:cNvPicPr>
          <p:nvPr/>
        </p:nvPicPr>
        <p:blipFill>
          <a:blip r:embed="rId1"/>
          <a:stretch>
            <a:fillRect/>
          </a:stretch>
        </p:blipFill>
        <p:spPr>
          <a:xfrm>
            <a:off x="3721102" y="917045"/>
            <a:ext cx="8351155" cy="5540400"/>
          </a:xfrm>
          <a:prstGeom prst="rect">
            <a:avLst/>
          </a:prstGeom>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610139"/>
            <a:ext cx="6811617" cy="5247861"/>
          </a:xfrm>
          <a:prstGeom prst="rect">
            <a:avLst/>
          </a:prstGeom>
          <a:blipFill>
            <a:blip r:embed="rId1" cstate="screen">
              <a:alphaModFix amt="58000"/>
              <a:extLst>
                <a:ext uri="{BEBA8EAE-BF5A-486C-A8C5-ECC9F3942E4B}">
                  <a14:imgProps xmlns:a14="http://schemas.microsoft.com/office/drawing/2010/main">
                    <a14:imgLayer r:embed="rId2">
                      <a14:imgEffect>
                        <a14:saturation sat="6000"/>
                      </a14:imgEffect>
                    </a14:imgLayer>
                  </a14:imgProps>
                </a:ext>
              </a:extLst>
            </a:blip>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84" name="矩形 83"/>
          <p:cNvSpPr/>
          <p:nvPr/>
        </p:nvSpPr>
        <p:spPr>
          <a:xfrm>
            <a:off x="2377937" y="3460060"/>
            <a:ext cx="9528313" cy="3140765"/>
          </a:xfrm>
          <a:prstGeom prst="rect">
            <a:avLst/>
          </a:prstGeom>
          <a:solidFill>
            <a:srgbClr val="4454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85" name="文本框 84"/>
          <p:cNvSpPr txBox="1"/>
          <p:nvPr/>
        </p:nvSpPr>
        <p:spPr>
          <a:xfrm>
            <a:off x="7261654" y="1990711"/>
            <a:ext cx="2954655" cy="646331"/>
          </a:xfrm>
          <a:prstGeom prst="rect">
            <a:avLst/>
          </a:prstGeom>
          <a:noFill/>
        </p:spPr>
        <p:txBody>
          <a:bodyPr wrap="none" rtlCol="0">
            <a:spAutoFit/>
          </a:bodyPr>
          <a:lstStyle/>
          <a:p>
            <a:r>
              <a:rPr kumimoji="1" lang="zh-CN" altLang="en-US" sz="3600" b="1">
                <a:solidFill>
                  <a:srgbClr val="F89E1C"/>
                </a:solidFill>
                <a:latin typeface="微软雅黑" panose="020B0503020204020204" pitchFamily="34" charset="-122"/>
                <a:ea typeface="微软雅黑" panose="020B0503020204020204" pitchFamily="34" charset="-122"/>
              </a:rPr>
              <a:t>进料加工核销</a:t>
            </a:r>
            <a:endParaRPr kumimoji="1" lang="zh-CN" altLang="en-US" sz="3600" b="1" dirty="0">
              <a:solidFill>
                <a:srgbClr val="44546A"/>
              </a:solidFill>
              <a:latin typeface="微软雅黑" panose="020B0503020204020204" pitchFamily="34" charset="-122"/>
              <a:ea typeface="微软雅黑" panose="020B0503020204020204" pitchFamily="34" charset="-122"/>
            </a:endParaRPr>
          </a:p>
        </p:txBody>
      </p:sp>
      <p:sp>
        <p:nvSpPr>
          <p:cNvPr id="86" name="文本框 85"/>
          <p:cNvSpPr txBox="1"/>
          <p:nvPr/>
        </p:nvSpPr>
        <p:spPr>
          <a:xfrm>
            <a:off x="1766769" y="2596807"/>
            <a:ext cx="1069524" cy="2215991"/>
          </a:xfrm>
          <a:prstGeom prst="rect">
            <a:avLst/>
          </a:prstGeom>
          <a:noFill/>
        </p:spPr>
        <p:txBody>
          <a:bodyPr wrap="none" rtlCol="0">
            <a:spAutoFit/>
          </a:bodyPr>
          <a:lstStyle/>
          <a:p>
            <a:r>
              <a:rPr kumimoji="1" lang="en-US" altLang="zh-CN" sz="13800" dirty="0">
                <a:solidFill>
                  <a:schemeClr val="bg1"/>
                </a:solidFill>
                <a:latin typeface="Arial Black" panose="020B0A04020102020204"/>
              </a:rPr>
              <a:t>“</a:t>
            </a:r>
            <a:endParaRPr kumimoji="1" lang="zh-CN" altLang="en-US" sz="13800" dirty="0">
              <a:solidFill>
                <a:schemeClr val="bg1"/>
              </a:solidFill>
              <a:latin typeface="Arial Black" panose="020B0A04020102020204"/>
            </a:endParaRPr>
          </a:p>
        </p:txBody>
      </p:sp>
      <p:sp>
        <p:nvSpPr>
          <p:cNvPr id="87" name="文本框 86"/>
          <p:cNvSpPr txBox="1"/>
          <p:nvPr/>
        </p:nvSpPr>
        <p:spPr>
          <a:xfrm>
            <a:off x="3405306" y="3789056"/>
            <a:ext cx="3617847" cy="377411"/>
          </a:xfrm>
          <a:prstGeom prst="rect">
            <a:avLst/>
          </a:prstGeom>
          <a:noFill/>
        </p:spPr>
        <p:txBody>
          <a:bodyPr wrap="square" rtlCol="0">
            <a:spAutoFit/>
          </a:bodyPr>
          <a:lstStyle/>
          <a:p>
            <a:pPr>
              <a:lnSpc>
                <a:spcPct val="150000"/>
              </a:lnSpc>
            </a:pPr>
            <a:r>
              <a:rPr lang="zh-CN" altLang="en-US" sz="1400">
                <a:solidFill>
                  <a:schemeClr val="bg1"/>
                </a:solidFill>
                <a:latin typeface="微软雅黑" panose="020B0503020204020204" pitchFamily="34" charset="-122"/>
                <a:ea typeface="微软雅黑" panose="020B0503020204020204" pitchFamily="34" charset="-122"/>
              </a:rPr>
              <a:t>政策依据</a:t>
            </a:r>
            <a:endParaRPr lang="en-GB" altLang="zh-CN" sz="1400" dirty="0">
              <a:solidFill>
                <a:schemeClr val="bg1"/>
              </a:solidFill>
              <a:latin typeface="微软雅黑" panose="020B0503020204020204" pitchFamily="34" charset="-122"/>
              <a:ea typeface="微软雅黑" panose="020B0503020204020204" pitchFamily="34" charset="-122"/>
            </a:endParaRPr>
          </a:p>
        </p:txBody>
      </p:sp>
      <p:sp>
        <p:nvSpPr>
          <p:cNvPr id="88" name="文本框 87"/>
          <p:cNvSpPr txBox="1"/>
          <p:nvPr/>
        </p:nvSpPr>
        <p:spPr>
          <a:xfrm>
            <a:off x="7866418" y="3789056"/>
            <a:ext cx="3617847" cy="377411"/>
          </a:xfrm>
          <a:prstGeom prst="rect">
            <a:avLst/>
          </a:prstGeom>
          <a:noFill/>
        </p:spPr>
        <p:txBody>
          <a:bodyPr wrap="square" rtlCol="0">
            <a:spAutoFit/>
          </a:bodyPr>
          <a:lstStyle/>
          <a:p>
            <a:pPr>
              <a:lnSpc>
                <a:spcPct val="150000"/>
              </a:lnSpc>
            </a:pPr>
            <a:r>
              <a:rPr lang="zh-CN" altLang="en-US" sz="1400">
                <a:solidFill>
                  <a:schemeClr val="bg1"/>
                </a:solidFill>
                <a:latin typeface="微软雅黑" panose="020B0503020204020204" pitchFamily="34" charset="-122"/>
                <a:ea typeface="微软雅黑" panose="020B0503020204020204" pitchFamily="34" charset="-122"/>
              </a:rPr>
              <a:t>相关计算</a:t>
            </a:r>
            <a:endParaRPr lang="en-GB" altLang="zh-CN" sz="1400" dirty="0">
              <a:solidFill>
                <a:schemeClr val="bg1"/>
              </a:solidFill>
              <a:latin typeface="微软雅黑" panose="020B0503020204020204" pitchFamily="34" charset="-122"/>
              <a:ea typeface="微软雅黑" panose="020B0503020204020204" pitchFamily="34" charset="-122"/>
            </a:endParaRPr>
          </a:p>
        </p:txBody>
      </p:sp>
      <p:sp>
        <p:nvSpPr>
          <p:cNvPr id="89" name="文本框 88"/>
          <p:cNvSpPr txBox="1"/>
          <p:nvPr/>
        </p:nvSpPr>
        <p:spPr>
          <a:xfrm>
            <a:off x="3405306" y="5107786"/>
            <a:ext cx="3617847" cy="377411"/>
          </a:xfrm>
          <a:prstGeom prst="rect">
            <a:avLst/>
          </a:prstGeom>
          <a:noFill/>
        </p:spPr>
        <p:txBody>
          <a:bodyPr wrap="square" rtlCol="0">
            <a:spAutoFit/>
          </a:bodyPr>
          <a:lstStyle/>
          <a:p>
            <a:pPr>
              <a:lnSpc>
                <a:spcPct val="150000"/>
              </a:lnSpc>
            </a:pPr>
            <a:r>
              <a:rPr lang="zh-CN" altLang="en-US" sz="1400">
                <a:solidFill>
                  <a:schemeClr val="bg1"/>
                </a:solidFill>
                <a:latin typeface="微软雅黑" panose="020B0503020204020204" pitchFamily="34" charset="-122"/>
                <a:ea typeface="微软雅黑" panose="020B0503020204020204" pitchFamily="34" charset="-122"/>
              </a:rPr>
              <a:t>核销数据采集</a:t>
            </a:r>
            <a:endParaRPr lang="en-GB" altLang="zh-CN" sz="1400" dirty="0">
              <a:solidFill>
                <a:schemeClr val="bg1"/>
              </a:solidFill>
              <a:latin typeface="微软雅黑" panose="020B0503020204020204" pitchFamily="34" charset="-122"/>
              <a:ea typeface="微软雅黑" panose="020B0503020204020204" pitchFamily="34" charset="-122"/>
            </a:endParaRPr>
          </a:p>
        </p:txBody>
      </p:sp>
      <p:sp>
        <p:nvSpPr>
          <p:cNvPr id="127" name="文本框 126"/>
          <p:cNvSpPr txBox="1"/>
          <p:nvPr/>
        </p:nvSpPr>
        <p:spPr>
          <a:xfrm>
            <a:off x="7866418" y="5107786"/>
            <a:ext cx="3617847" cy="377411"/>
          </a:xfrm>
          <a:prstGeom prst="rect">
            <a:avLst/>
          </a:prstGeom>
          <a:noFill/>
        </p:spPr>
        <p:txBody>
          <a:bodyPr wrap="square" rtlCol="0">
            <a:spAutoFit/>
          </a:bodyPr>
          <a:lstStyle/>
          <a:p>
            <a:pPr>
              <a:lnSpc>
                <a:spcPct val="150000"/>
              </a:lnSpc>
            </a:pPr>
            <a:r>
              <a:rPr lang="zh-CN" altLang="en-US" sz="1400">
                <a:solidFill>
                  <a:schemeClr val="bg1"/>
                </a:solidFill>
                <a:latin typeface="微软雅黑" panose="020B0503020204020204" pitchFamily="34" charset="-122"/>
                <a:ea typeface="微软雅黑" panose="020B0503020204020204" pitchFamily="34" charset="-122"/>
              </a:rPr>
              <a:t>核销申报流程</a:t>
            </a:r>
            <a:endParaRPr lang="en-GB" altLang="zh-CN" sz="1400" dirty="0">
              <a:solidFill>
                <a:schemeClr val="bg1"/>
              </a:solidFill>
              <a:latin typeface="微软雅黑" panose="020B0503020204020204" pitchFamily="34" charset="-122"/>
              <a:ea typeface="微软雅黑" panose="020B0503020204020204" pitchFamily="34" charset="-122"/>
            </a:endParaRPr>
          </a:p>
        </p:txBody>
      </p:sp>
      <p:sp>
        <p:nvSpPr>
          <p:cNvPr id="128" name="文本框 127"/>
          <p:cNvSpPr txBox="1"/>
          <p:nvPr/>
        </p:nvSpPr>
        <p:spPr>
          <a:xfrm>
            <a:off x="2802991" y="3754909"/>
            <a:ext cx="665567" cy="830997"/>
          </a:xfrm>
          <a:prstGeom prst="rect">
            <a:avLst/>
          </a:prstGeom>
          <a:noFill/>
        </p:spPr>
        <p:txBody>
          <a:bodyPr wrap="none" rtlCol="0">
            <a:spAutoFit/>
          </a:bodyPr>
          <a:lstStyle/>
          <a:p>
            <a:r>
              <a:rPr kumimoji="1" lang="en-US" altLang="zh-CN" sz="4800" dirty="0">
                <a:solidFill>
                  <a:srgbClr val="F89E1C"/>
                </a:solidFill>
                <a:latin typeface="微软雅黑" panose="020B0503020204020204" pitchFamily="34" charset="-122"/>
                <a:ea typeface="微软雅黑" panose="020B0503020204020204" pitchFamily="34" charset="-122"/>
              </a:rPr>
              <a:t>1</a:t>
            </a:r>
            <a:r>
              <a:rPr kumimoji="1" lang="en-US" altLang="zh-CN" sz="2000" dirty="0">
                <a:solidFill>
                  <a:srgbClr val="F89E1C"/>
                </a:solidFill>
                <a:latin typeface="微软雅黑" panose="020B0503020204020204" pitchFamily="34" charset="-122"/>
                <a:ea typeface="微软雅黑" panose="020B0503020204020204" pitchFamily="34" charset="-122"/>
              </a:rPr>
              <a:t>/</a:t>
            </a:r>
            <a:endParaRPr kumimoji="1" lang="zh-CN" altLang="en-US" sz="4800" dirty="0">
              <a:solidFill>
                <a:srgbClr val="F89E1C"/>
              </a:solidFill>
              <a:latin typeface="微软雅黑" panose="020B0503020204020204" pitchFamily="34" charset="-122"/>
              <a:ea typeface="微软雅黑" panose="020B0503020204020204" pitchFamily="34" charset="-122"/>
            </a:endParaRPr>
          </a:p>
        </p:txBody>
      </p:sp>
      <p:sp>
        <p:nvSpPr>
          <p:cNvPr id="129" name="文本框 128"/>
          <p:cNvSpPr txBox="1"/>
          <p:nvPr/>
        </p:nvSpPr>
        <p:spPr>
          <a:xfrm>
            <a:off x="2802990" y="4957129"/>
            <a:ext cx="665567" cy="830997"/>
          </a:xfrm>
          <a:prstGeom prst="rect">
            <a:avLst/>
          </a:prstGeom>
          <a:noFill/>
        </p:spPr>
        <p:txBody>
          <a:bodyPr wrap="none" rtlCol="0">
            <a:spAutoFit/>
          </a:bodyPr>
          <a:lstStyle/>
          <a:p>
            <a:r>
              <a:rPr kumimoji="1" lang="en-US" altLang="zh-CN" sz="4800">
                <a:solidFill>
                  <a:srgbClr val="F89E1C"/>
                </a:solidFill>
                <a:latin typeface="微软雅黑" panose="020B0503020204020204" pitchFamily="34" charset="-122"/>
                <a:ea typeface="微软雅黑" panose="020B0503020204020204" pitchFamily="34" charset="-122"/>
              </a:rPr>
              <a:t>2</a:t>
            </a:r>
            <a:r>
              <a:rPr kumimoji="1" lang="en-US" altLang="zh-CN" sz="2000">
                <a:solidFill>
                  <a:srgbClr val="F89E1C"/>
                </a:solidFill>
                <a:latin typeface="微软雅黑" panose="020B0503020204020204" pitchFamily="34" charset="-122"/>
                <a:ea typeface="微软雅黑" panose="020B0503020204020204" pitchFamily="34" charset="-122"/>
              </a:rPr>
              <a:t>/</a:t>
            </a:r>
            <a:endParaRPr kumimoji="1" lang="zh-CN" altLang="en-US" sz="4800">
              <a:solidFill>
                <a:srgbClr val="F89E1C"/>
              </a:solidFill>
              <a:latin typeface="微软雅黑" panose="020B0503020204020204" pitchFamily="34" charset="-122"/>
              <a:ea typeface="微软雅黑" panose="020B0503020204020204" pitchFamily="34" charset="-122"/>
            </a:endParaRPr>
          </a:p>
        </p:txBody>
      </p:sp>
      <p:sp>
        <p:nvSpPr>
          <p:cNvPr id="130" name="文本框 129"/>
          <p:cNvSpPr txBox="1"/>
          <p:nvPr/>
        </p:nvSpPr>
        <p:spPr>
          <a:xfrm>
            <a:off x="7261655" y="3754909"/>
            <a:ext cx="665567" cy="830997"/>
          </a:xfrm>
          <a:prstGeom prst="rect">
            <a:avLst/>
          </a:prstGeom>
          <a:noFill/>
        </p:spPr>
        <p:txBody>
          <a:bodyPr wrap="none" rtlCol="0">
            <a:spAutoFit/>
          </a:bodyPr>
          <a:lstStyle/>
          <a:p>
            <a:r>
              <a:rPr kumimoji="1" lang="en-US" altLang="zh-CN" sz="4800" dirty="0">
                <a:solidFill>
                  <a:srgbClr val="F89E1C"/>
                </a:solidFill>
                <a:latin typeface="微软雅黑" panose="020B0503020204020204" pitchFamily="34" charset="-122"/>
                <a:ea typeface="微软雅黑" panose="020B0503020204020204" pitchFamily="34" charset="-122"/>
              </a:rPr>
              <a:t>3</a:t>
            </a:r>
            <a:r>
              <a:rPr kumimoji="1" lang="en-US" altLang="zh-CN" sz="2000" dirty="0">
                <a:solidFill>
                  <a:srgbClr val="F89E1C"/>
                </a:solidFill>
                <a:latin typeface="微软雅黑" panose="020B0503020204020204" pitchFamily="34" charset="-122"/>
                <a:ea typeface="微软雅黑" panose="020B0503020204020204" pitchFamily="34" charset="-122"/>
              </a:rPr>
              <a:t>/</a:t>
            </a:r>
            <a:endParaRPr kumimoji="1" lang="zh-CN" altLang="en-US" sz="4800" dirty="0">
              <a:solidFill>
                <a:srgbClr val="F89E1C"/>
              </a:solidFill>
              <a:latin typeface="微软雅黑" panose="020B0503020204020204" pitchFamily="34" charset="-122"/>
              <a:ea typeface="微软雅黑" panose="020B0503020204020204" pitchFamily="34" charset="-122"/>
            </a:endParaRPr>
          </a:p>
        </p:txBody>
      </p:sp>
      <p:sp>
        <p:nvSpPr>
          <p:cNvPr id="131" name="文本框 130"/>
          <p:cNvSpPr txBox="1"/>
          <p:nvPr/>
        </p:nvSpPr>
        <p:spPr>
          <a:xfrm>
            <a:off x="7261654" y="4957129"/>
            <a:ext cx="665567" cy="830997"/>
          </a:xfrm>
          <a:prstGeom prst="rect">
            <a:avLst/>
          </a:prstGeom>
          <a:noFill/>
        </p:spPr>
        <p:txBody>
          <a:bodyPr wrap="none" rtlCol="0">
            <a:spAutoFit/>
          </a:bodyPr>
          <a:lstStyle/>
          <a:p>
            <a:r>
              <a:rPr kumimoji="1" lang="en-US" altLang="zh-CN" sz="4800">
                <a:solidFill>
                  <a:srgbClr val="F89E1C"/>
                </a:solidFill>
                <a:latin typeface="微软雅黑" panose="020B0503020204020204" pitchFamily="34" charset="-122"/>
                <a:ea typeface="微软雅黑" panose="020B0503020204020204" pitchFamily="34" charset="-122"/>
              </a:rPr>
              <a:t>4</a:t>
            </a:r>
            <a:r>
              <a:rPr kumimoji="1" lang="en-US" altLang="zh-CN" sz="2000">
                <a:solidFill>
                  <a:srgbClr val="F89E1C"/>
                </a:solidFill>
                <a:latin typeface="微软雅黑" panose="020B0503020204020204" pitchFamily="34" charset="-122"/>
                <a:ea typeface="微软雅黑" panose="020B0503020204020204" pitchFamily="34" charset="-122"/>
              </a:rPr>
              <a:t>/</a:t>
            </a:r>
            <a:endParaRPr kumimoji="1" lang="zh-CN" altLang="en-US" sz="4800">
              <a:solidFill>
                <a:srgbClr val="F89E1C"/>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405581" y="357230"/>
            <a:ext cx="5240179" cy="523220"/>
            <a:chOff x="453206" y="414380"/>
            <a:chExt cx="5240179" cy="523220"/>
          </a:xfrm>
        </p:grpSpPr>
        <p:sp>
          <p:nvSpPr>
            <p:cNvPr id="19" name="文本框 18"/>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3262432" cy="400110"/>
          </a:xfrm>
          <a:prstGeom prst="rect">
            <a:avLst/>
          </a:prstGeom>
        </p:spPr>
        <p:txBody>
          <a:bodyPr wrap="none">
            <a:spAutoFit/>
          </a:bodyPr>
          <a:lstStyle/>
          <a:p>
            <a:r>
              <a:rPr lang="zh-CN" altLang="en-US" sz="2000" b="1">
                <a:solidFill>
                  <a:srgbClr val="143C78"/>
                </a:solidFill>
                <a:latin typeface="+mn-ea"/>
              </a:rPr>
              <a:t>进料加工业务免抵退税核销</a:t>
            </a:r>
            <a:endParaRPr lang="zh-CN" altLang="en-US" sz="2000" b="1" dirty="0">
              <a:solidFill>
                <a:srgbClr val="143C78"/>
              </a:solidFill>
              <a:latin typeface="+mn-ea"/>
            </a:endParaRPr>
          </a:p>
        </p:txBody>
      </p:sp>
      <p:grpSp>
        <p:nvGrpSpPr>
          <p:cNvPr id="6" name="Group 1"/>
          <p:cNvGrpSpPr>
            <a:grpSpLocks noChangeAspect="1"/>
          </p:cNvGrpSpPr>
          <p:nvPr/>
        </p:nvGrpSpPr>
        <p:grpSpPr bwMode="auto">
          <a:xfrm>
            <a:off x="3907035" y="2049653"/>
            <a:ext cx="4766117" cy="2636171"/>
            <a:chOff x="3614" y="2038"/>
            <a:chExt cx="7433" cy="4117"/>
          </a:xfrm>
          <a:solidFill>
            <a:schemeClr val="accent4">
              <a:lumMod val="20000"/>
              <a:lumOff val="80000"/>
            </a:schemeClr>
          </a:solidFill>
        </p:grpSpPr>
        <p:sp>
          <p:nvSpPr>
            <p:cNvPr id="7" name="AutoShape 13"/>
            <p:cNvSpPr>
              <a:spLocks noChangeArrowheads="1"/>
            </p:cNvSpPr>
            <p:nvPr/>
          </p:nvSpPr>
          <p:spPr bwMode="auto">
            <a:xfrm>
              <a:off x="3614" y="2038"/>
              <a:ext cx="7433" cy="1232"/>
            </a:xfrm>
            <a:prstGeom prst="flowChartProcess">
              <a:avLst/>
            </a:prstGeom>
            <a:grpFill/>
            <a:ln w="9525">
              <a:solidFill>
                <a:schemeClr val="tx2">
                  <a:lumMod val="75000"/>
                </a:schemeClr>
              </a:solidFill>
              <a:miter lim="800000"/>
            </a:ln>
          </p:spPr>
          <p:txBody>
            <a:bodyPr/>
            <a:lstStyle/>
            <a:p>
              <a:pPr algn="ctr">
                <a:lnSpc>
                  <a:spcPct val="150000"/>
                </a:lnSpc>
                <a:defRPr/>
              </a:pPr>
              <a:r>
                <a:rPr lang="zh-CN" sz="1200" dirty="0">
                  <a:latin typeface="微软雅黑" panose="020B0503020204020204" pitchFamily="34" charset="-122"/>
                  <a:ea typeface="微软雅黑" panose="020B0503020204020204" pitchFamily="34" charset="-122"/>
                  <a:cs typeface="Times New Roman" panose="02020603050405020304" pitchFamily="18" charset="0"/>
                </a:rPr>
                <a:t>企业申请进料加工业务核销</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填报</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en-US" sz="1200" dirty="0">
                  <a:latin typeface="微软雅黑" panose="020B0503020204020204" pitchFamily="34" charset="-122"/>
                  <a:ea typeface="微软雅黑" panose="020B0503020204020204" pitchFamily="34" charset="-122"/>
                  <a:cs typeface="Times New Roman" panose="02020603050405020304" pitchFamily="18" charset="0"/>
                </a:rPr>
                <a:t>生产企业进料加工业务免抵退税核销申报表</a:t>
              </a:r>
              <a:r>
                <a:rPr lang="en-US" altLang="zh-CN" sz="1200" dirty="0">
                  <a:latin typeface="微软雅黑" panose="020B0503020204020204" pitchFamily="34" charset="-122"/>
                  <a:ea typeface="微软雅黑" panose="020B0503020204020204" pitchFamily="34" charset="-122"/>
                  <a:cs typeface="Times New Roman" panose="02020603050405020304" pitchFamily="18" charset="0"/>
                </a:rPr>
                <a:t>》</a:t>
              </a:r>
              <a:r>
                <a:rPr lang="zh-CN" altLang="zh-CN" sz="1200" dirty="0">
                  <a:latin typeface="微软雅黑" panose="020B0503020204020204" pitchFamily="34" charset="-122"/>
                  <a:ea typeface="微软雅黑" panose="020B0503020204020204" pitchFamily="34" charset="-122"/>
                  <a:cs typeface="Times New Roman" panose="02020603050405020304" pitchFamily="18" charset="0"/>
                </a:rPr>
                <a:t>《已核销手册海关数据调整报告表》及其电子数据</a:t>
              </a:r>
              <a:endParaRPr lang="zh-CN" altLang="zh-CN" sz="12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8" name="AutoShape 11"/>
            <p:cNvSpPr>
              <a:spLocks noChangeArrowheads="1"/>
            </p:cNvSpPr>
            <p:nvPr/>
          </p:nvSpPr>
          <p:spPr bwMode="auto">
            <a:xfrm>
              <a:off x="4641" y="3718"/>
              <a:ext cx="4662" cy="525"/>
            </a:xfrm>
            <a:prstGeom prst="flowChartProcess">
              <a:avLst/>
            </a:prstGeom>
            <a:grpFill/>
            <a:ln w="9525">
              <a:solidFill>
                <a:schemeClr val="tx2">
                  <a:lumMod val="75000"/>
                </a:schemeClr>
              </a:solidFill>
              <a:miter lim="800000"/>
            </a:ln>
          </p:spPr>
          <p:txBody>
            <a:bodyPr/>
            <a:lstStyle/>
            <a:p>
              <a:pPr algn="ctr">
                <a:defRPr/>
              </a:pP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税务机关对</a:t>
              </a:r>
              <a:r>
                <a:rPr lang="zh-CN" sz="1400" dirty="0">
                  <a:latin typeface="微软雅黑" panose="020B0503020204020204" pitchFamily="34" charset="-122"/>
                  <a:ea typeface="微软雅黑" panose="020B0503020204020204" pitchFamily="34" charset="-122"/>
                  <a:cs typeface="Times New Roman" panose="02020603050405020304" pitchFamily="18" charset="0"/>
                </a:rPr>
                <a:t>企业数据进行核实</a:t>
              </a:r>
              <a:endParaRPr lang="zh-CN"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0" name="Line 9"/>
            <p:cNvSpPr>
              <a:spLocks noChangeShapeType="1"/>
            </p:cNvSpPr>
            <p:nvPr/>
          </p:nvSpPr>
          <p:spPr bwMode="auto">
            <a:xfrm>
              <a:off x="3614" y="4620"/>
              <a:ext cx="4697" cy="0"/>
            </a:xfrm>
            <a:prstGeom prst="line">
              <a:avLst/>
            </a:prstGeom>
            <a:grpFill/>
            <a:ln w="9525">
              <a:solidFill>
                <a:schemeClr val="tx2">
                  <a:lumMod val="75000"/>
                </a:schemeClr>
              </a:solidFill>
              <a:round/>
            </a:ln>
          </p:spPr>
          <p:txBody>
            <a:bodyPr/>
            <a:lstStyle/>
            <a:p>
              <a:pPr>
                <a:defRPr/>
              </a:pPr>
              <a:endParaRPr lang="zh-CN" altLang="en-US" sz="1600">
                <a:latin typeface="微软雅黑" panose="020B0503020204020204" pitchFamily="34" charset="-122"/>
                <a:ea typeface="微软雅黑" panose="020B0503020204020204" pitchFamily="34" charset="-122"/>
              </a:endParaRPr>
            </a:p>
          </p:txBody>
        </p:sp>
        <p:sp>
          <p:nvSpPr>
            <p:cNvPr id="11" name="Rectangle 8"/>
            <p:cNvSpPr>
              <a:spLocks noChangeArrowheads="1"/>
            </p:cNvSpPr>
            <p:nvPr/>
          </p:nvSpPr>
          <p:spPr bwMode="auto">
            <a:xfrm>
              <a:off x="6987" y="4971"/>
              <a:ext cx="4060" cy="1184"/>
            </a:xfrm>
            <a:prstGeom prst="rect">
              <a:avLst/>
            </a:prstGeom>
            <a:grpFill/>
            <a:ln w="9525">
              <a:solidFill>
                <a:schemeClr val="tx2">
                  <a:lumMod val="75000"/>
                </a:schemeClr>
              </a:solidFill>
              <a:miter lim="800000"/>
            </a:ln>
          </p:spPr>
          <p:txBody>
            <a:bodyPr/>
            <a:lstStyle/>
            <a:p>
              <a:pPr algn="ctr">
                <a:lnSpc>
                  <a:spcPct val="150000"/>
                </a:lnSpc>
                <a:defRPr/>
              </a:pPr>
              <a:r>
                <a:rPr lang="en-US" altLang="zh-CN" sz="1400" dirty="0">
                  <a:latin typeface="微软雅黑" panose="020B0503020204020204" pitchFamily="34" charset="-122"/>
                  <a:ea typeface="微软雅黑" panose="020B0503020204020204" pitchFamily="34" charset="-122"/>
                  <a:cs typeface="Times New Roman" panose="02020603050405020304" pitchFamily="18" charset="0"/>
                </a:rPr>
                <a:t> </a:t>
              </a:r>
              <a:r>
                <a:rPr lang="zh-CN" sz="1400" dirty="0">
                  <a:latin typeface="微软雅黑" panose="020B0503020204020204" pitchFamily="34" charset="-122"/>
                  <a:ea typeface="微软雅黑" panose="020B0503020204020204" pitchFamily="34" charset="-122"/>
                  <a:cs typeface="Times New Roman" panose="02020603050405020304" pitchFamily="18" charset="0"/>
                </a:rPr>
                <a:t>核对不符，</a:t>
              </a:r>
              <a:r>
                <a:rPr lang="zh-CN" altLang="en-US" sz="1400" dirty="0">
                  <a:latin typeface="微软雅黑" panose="020B0503020204020204" pitchFamily="34" charset="-122"/>
                  <a:ea typeface="微软雅黑" panose="020B0503020204020204" pitchFamily="34" charset="-122"/>
                  <a:cs typeface="Times New Roman" panose="02020603050405020304" pitchFamily="18" charset="0"/>
                </a:rPr>
                <a:t>提供不符情况，企业重新修改数据</a:t>
              </a:r>
              <a:endParaRPr lang="zh-CN" sz="1400" dirty="0">
                <a:latin typeface="微软雅黑" panose="020B0503020204020204" pitchFamily="34" charset="-122"/>
                <a:ea typeface="微软雅黑" panose="020B0503020204020204" pitchFamily="34" charset="-122"/>
                <a:cs typeface="Times New Roman" panose="02020603050405020304" pitchFamily="18" charset="0"/>
              </a:endParaRPr>
            </a:p>
          </p:txBody>
        </p:sp>
        <p:sp>
          <p:nvSpPr>
            <p:cNvPr id="12" name="Line 7"/>
            <p:cNvSpPr>
              <a:spLocks noChangeShapeType="1"/>
            </p:cNvSpPr>
            <p:nvPr/>
          </p:nvSpPr>
          <p:spPr bwMode="auto">
            <a:xfrm>
              <a:off x="3614" y="4620"/>
              <a:ext cx="0" cy="351"/>
            </a:xfrm>
            <a:prstGeom prst="line">
              <a:avLst/>
            </a:prstGeom>
            <a:grpFill/>
            <a:ln w="9525">
              <a:solidFill>
                <a:schemeClr val="tx2">
                  <a:lumMod val="75000"/>
                </a:schemeClr>
              </a:solidFill>
              <a:round/>
              <a:tailEnd type="triangle" w="med" len="med"/>
            </a:ln>
          </p:spPr>
          <p:txBody>
            <a:bodyPr/>
            <a:lstStyle/>
            <a:p>
              <a:pPr>
                <a:defRPr/>
              </a:pPr>
              <a:endParaRPr lang="zh-CN" altLang="en-US" sz="1600">
                <a:latin typeface="微软雅黑" panose="020B0503020204020204" pitchFamily="34" charset="-122"/>
                <a:ea typeface="微软雅黑" panose="020B0503020204020204" pitchFamily="34" charset="-122"/>
              </a:endParaRPr>
            </a:p>
          </p:txBody>
        </p:sp>
        <p:sp>
          <p:nvSpPr>
            <p:cNvPr id="13" name="Line 6"/>
            <p:cNvSpPr>
              <a:spLocks noChangeShapeType="1"/>
            </p:cNvSpPr>
            <p:nvPr/>
          </p:nvSpPr>
          <p:spPr bwMode="auto">
            <a:xfrm>
              <a:off x="8311" y="4619"/>
              <a:ext cx="0" cy="352"/>
            </a:xfrm>
            <a:prstGeom prst="line">
              <a:avLst/>
            </a:prstGeom>
            <a:grpFill/>
            <a:ln w="9525">
              <a:solidFill>
                <a:schemeClr val="tx2">
                  <a:lumMod val="75000"/>
                </a:schemeClr>
              </a:solidFill>
              <a:round/>
              <a:tailEnd type="triangle" w="med" len="med"/>
            </a:ln>
          </p:spPr>
          <p:txBody>
            <a:bodyPr/>
            <a:lstStyle/>
            <a:p>
              <a:pPr>
                <a:defRPr/>
              </a:pPr>
              <a:endParaRPr lang="zh-CN" altLang="en-US" sz="1600">
                <a:latin typeface="微软雅黑" panose="020B0503020204020204" pitchFamily="34" charset="-122"/>
                <a:ea typeface="微软雅黑" panose="020B0503020204020204" pitchFamily="34" charset="-122"/>
              </a:endParaRPr>
            </a:p>
          </p:txBody>
        </p:sp>
        <p:sp>
          <p:nvSpPr>
            <p:cNvPr id="14" name="Line 4"/>
            <p:cNvSpPr>
              <a:spLocks noChangeShapeType="1"/>
            </p:cNvSpPr>
            <p:nvPr/>
          </p:nvSpPr>
          <p:spPr bwMode="auto">
            <a:xfrm flipH="1">
              <a:off x="6972" y="3270"/>
              <a:ext cx="0" cy="408"/>
            </a:xfrm>
            <a:prstGeom prst="line">
              <a:avLst/>
            </a:prstGeom>
            <a:grpFill/>
            <a:ln w="9525">
              <a:solidFill>
                <a:schemeClr val="tx2">
                  <a:lumMod val="75000"/>
                </a:schemeClr>
              </a:solidFill>
              <a:round/>
              <a:tailEnd type="triangle" w="med" len="med"/>
            </a:ln>
          </p:spPr>
          <p:txBody>
            <a:bodyPr/>
            <a:lstStyle/>
            <a:p>
              <a:pPr>
                <a:defRPr/>
              </a:pPr>
              <a:endParaRPr lang="zh-CN" altLang="en-US" sz="1600">
                <a:latin typeface="微软雅黑" panose="020B0503020204020204" pitchFamily="34" charset="-122"/>
                <a:ea typeface="微软雅黑" panose="020B0503020204020204" pitchFamily="34" charset="-122"/>
              </a:endParaRPr>
            </a:p>
          </p:txBody>
        </p:sp>
        <p:sp>
          <p:nvSpPr>
            <p:cNvPr id="15" name="Line 3"/>
            <p:cNvSpPr>
              <a:spLocks noChangeShapeType="1"/>
            </p:cNvSpPr>
            <p:nvPr/>
          </p:nvSpPr>
          <p:spPr bwMode="auto">
            <a:xfrm>
              <a:off x="6972" y="4243"/>
              <a:ext cx="0" cy="376"/>
            </a:xfrm>
            <a:prstGeom prst="line">
              <a:avLst/>
            </a:prstGeom>
            <a:grpFill/>
            <a:ln w="9525">
              <a:solidFill>
                <a:schemeClr val="tx2">
                  <a:lumMod val="75000"/>
                </a:schemeClr>
              </a:solidFill>
              <a:round/>
              <a:tailEnd type="triangle" w="med" len="med"/>
            </a:ln>
          </p:spPr>
          <p:txBody>
            <a:bodyPr/>
            <a:lstStyle/>
            <a:p>
              <a:pPr>
                <a:defRPr/>
              </a:pPr>
              <a:endParaRPr lang="zh-CN" altLang="en-US" sz="1600">
                <a:latin typeface="微软雅黑" panose="020B0503020204020204" pitchFamily="34" charset="-122"/>
                <a:ea typeface="微软雅黑" panose="020B0503020204020204" pitchFamily="34" charset="-122"/>
              </a:endParaRPr>
            </a:p>
          </p:txBody>
        </p:sp>
      </p:grpSp>
      <p:sp>
        <p:nvSpPr>
          <p:cNvPr id="16" name="Line 16"/>
          <p:cNvSpPr>
            <a:spLocks noChangeShapeType="1"/>
          </p:cNvSpPr>
          <p:nvPr/>
        </p:nvSpPr>
        <p:spPr bwMode="auto">
          <a:xfrm>
            <a:off x="3067568" y="2363092"/>
            <a:ext cx="844550" cy="0"/>
          </a:xfrm>
          <a:prstGeom prst="line">
            <a:avLst/>
          </a:prstGeom>
          <a:noFill/>
          <a:ln w="9525">
            <a:solidFill>
              <a:schemeClr val="tx2">
                <a:lumMod val="75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7" name="Rectangle 23"/>
          <p:cNvSpPr>
            <a:spLocks noChangeArrowheads="1"/>
          </p:cNvSpPr>
          <p:nvPr/>
        </p:nvSpPr>
        <p:spPr bwMode="auto">
          <a:xfrm>
            <a:off x="2226192" y="3928367"/>
            <a:ext cx="2959100" cy="1054100"/>
          </a:xfrm>
          <a:prstGeom prst="rect">
            <a:avLst/>
          </a:prstGeom>
          <a:solidFill>
            <a:schemeClr val="accent4">
              <a:lumMod val="20000"/>
              <a:lumOff val="80000"/>
            </a:schemeClr>
          </a:solidFill>
          <a:ln w="9525">
            <a:solidFill>
              <a:schemeClr val="tx2">
                <a:lumMod val="75000"/>
              </a:schemeClr>
            </a:solidFill>
            <a:miter lim="800000"/>
          </a:ln>
        </p:spPr>
        <p:txBody>
          <a:bodyPr/>
          <a:lstStyle/>
          <a:p>
            <a:pPr>
              <a:lnSpc>
                <a:spcPct val="150000"/>
              </a:lnSpc>
              <a:defRPr/>
            </a:pPr>
            <a:r>
              <a:rPr lang="zh-CN" altLang="en-US" sz="1400">
                <a:latin typeface="微软雅黑" panose="020B0503020204020204" pitchFamily="34" charset="-122"/>
                <a:ea typeface="微软雅黑" panose="020B0503020204020204" pitchFamily="34" charset="-122"/>
              </a:rPr>
              <a:t>核对相符，</a:t>
            </a:r>
            <a:r>
              <a:rPr lang="zh-CN" sz="1400">
                <a:latin typeface="微软雅黑" panose="020B0503020204020204" pitchFamily="34" charset="-122"/>
                <a:ea typeface="微软雅黑" panose="020B0503020204020204" pitchFamily="34" charset="-122"/>
              </a:rPr>
              <a:t>税务机关确认实际分配率，将</a:t>
            </a:r>
            <a:r>
              <a:rPr lang="zh-CN" altLang="zh-CN" sz="1400">
                <a:latin typeface="微软雅黑" panose="020B0503020204020204" pitchFamily="34" charset="-122"/>
                <a:ea typeface="微软雅黑" panose="020B0503020204020204" pitchFamily="34" charset="-122"/>
              </a:rPr>
              <a:t>《</a:t>
            </a:r>
            <a:r>
              <a:rPr lang="zh-CN" altLang="en-US" sz="1400">
                <a:latin typeface="微软雅黑" panose="020B0503020204020204" pitchFamily="34" charset="-122"/>
                <a:ea typeface="微软雅黑" panose="020B0503020204020204" pitchFamily="34" charset="-122"/>
              </a:rPr>
              <a:t>生产企业进料加工业务免抵退税核销申报表</a:t>
            </a:r>
            <a:r>
              <a:rPr lang="zh-CN" altLang="zh-CN" sz="1400">
                <a:latin typeface="微软雅黑" panose="020B0503020204020204" pitchFamily="34" charset="-122"/>
                <a:ea typeface="微软雅黑" panose="020B0503020204020204" pitchFamily="34" charset="-122"/>
              </a:rPr>
              <a:t>》</a:t>
            </a:r>
            <a:r>
              <a:rPr lang="zh-CN" sz="1400">
                <a:latin typeface="微软雅黑" panose="020B0503020204020204" pitchFamily="34" charset="-122"/>
                <a:ea typeface="微软雅黑" panose="020B0503020204020204" pitchFamily="34" charset="-122"/>
              </a:rPr>
              <a:t>反馈给企业</a:t>
            </a:r>
            <a:endParaRPr lang="zh-CN" sz="1400">
              <a:latin typeface="微软雅黑" panose="020B0503020204020204" pitchFamily="34" charset="-122"/>
              <a:ea typeface="微软雅黑" panose="020B0503020204020204" pitchFamily="34" charset="-122"/>
            </a:endParaRPr>
          </a:p>
        </p:txBody>
      </p:sp>
      <p:sp>
        <p:nvSpPr>
          <p:cNvPr id="18" name="Rectangle 24"/>
          <p:cNvSpPr>
            <a:spLocks noChangeArrowheads="1"/>
          </p:cNvSpPr>
          <p:nvPr/>
        </p:nvSpPr>
        <p:spPr bwMode="auto">
          <a:xfrm>
            <a:off x="2581792" y="5207890"/>
            <a:ext cx="2603500" cy="801688"/>
          </a:xfrm>
          <a:prstGeom prst="rect">
            <a:avLst/>
          </a:prstGeom>
          <a:solidFill>
            <a:schemeClr val="accent4">
              <a:lumMod val="20000"/>
              <a:lumOff val="80000"/>
            </a:schemeClr>
          </a:solidFill>
          <a:ln w="9525">
            <a:solidFill>
              <a:schemeClr val="tx2">
                <a:lumMod val="75000"/>
              </a:schemeClr>
            </a:solidFill>
            <a:miter lim="800000"/>
          </a:ln>
        </p:spPr>
        <p:txBody>
          <a:bodyPr/>
          <a:lstStyle/>
          <a:p>
            <a:pPr algn="ctr">
              <a:lnSpc>
                <a:spcPct val="150000"/>
              </a:lnSpc>
              <a:defRPr/>
            </a:pPr>
            <a:r>
              <a:rPr lang="zh-CN" sz="1400" dirty="0">
                <a:latin typeface="微软雅黑" panose="020B0503020204020204" pitchFamily="34" charset="-122"/>
                <a:ea typeface="微软雅黑" panose="020B0503020204020204" pitchFamily="34" charset="-122"/>
              </a:rPr>
              <a:t>企业在次月调整前期免抵退税额及不得免征和抵扣税额</a:t>
            </a:r>
            <a:endParaRPr lang="zh-CN" sz="1400" dirty="0">
              <a:latin typeface="微软雅黑" panose="020B0503020204020204" pitchFamily="34" charset="-122"/>
              <a:ea typeface="微软雅黑" panose="020B0503020204020204" pitchFamily="34" charset="-122"/>
            </a:endParaRPr>
          </a:p>
        </p:txBody>
      </p:sp>
      <p:sp>
        <p:nvSpPr>
          <p:cNvPr id="19" name="Line 26"/>
          <p:cNvSpPr>
            <a:spLocks noChangeShapeType="1"/>
          </p:cNvSpPr>
          <p:nvPr/>
        </p:nvSpPr>
        <p:spPr bwMode="auto">
          <a:xfrm flipH="1">
            <a:off x="3907035" y="4980881"/>
            <a:ext cx="320" cy="227010"/>
          </a:xfrm>
          <a:prstGeom prst="line">
            <a:avLst/>
          </a:prstGeom>
          <a:noFill/>
          <a:ln w="9525">
            <a:solidFill>
              <a:schemeClr val="tx2">
                <a:lumMod val="75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0" name="Line 18"/>
          <p:cNvSpPr>
            <a:spLocks noChangeShapeType="1"/>
          </p:cNvSpPr>
          <p:nvPr/>
        </p:nvSpPr>
        <p:spPr bwMode="auto">
          <a:xfrm flipH="1">
            <a:off x="8673030" y="4390330"/>
            <a:ext cx="688975" cy="0"/>
          </a:xfrm>
          <a:prstGeom prst="line">
            <a:avLst/>
          </a:prstGeom>
          <a:noFill/>
          <a:ln w="9525">
            <a:solidFill>
              <a:schemeClr val="tx2">
                <a:lumMod val="75000"/>
              </a:schemeClr>
            </a:solidFill>
            <a:round/>
          </a:ln>
          <a:extLst>
            <a:ext uri="{909E8E84-426E-40DD-AFC4-6F175D3DCCD1}">
              <a14:hiddenFill xmlns:a14="http://schemas.microsoft.com/office/drawing/2010/main">
                <a:noFill/>
              </a14:hiddenFill>
            </a:ext>
          </a:extLst>
        </p:spPr>
        <p:txBody>
          <a:bodyPr/>
          <a:lstStyle/>
          <a:p>
            <a:endParaRPr lang="zh-CN" altLang="en-US"/>
          </a:p>
        </p:txBody>
      </p:sp>
      <p:sp>
        <p:nvSpPr>
          <p:cNvPr id="21" name="Line 19"/>
          <p:cNvSpPr>
            <a:spLocks noChangeShapeType="1"/>
          </p:cNvSpPr>
          <p:nvPr/>
        </p:nvSpPr>
        <p:spPr bwMode="auto">
          <a:xfrm flipH="1">
            <a:off x="8673030" y="2444055"/>
            <a:ext cx="688975" cy="0"/>
          </a:xfrm>
          <a:prstGeom prst="line">
            <a:avLst/>
          </a:prstGeom>
          <a:noFill/>
          <a:ln w="9525">
            <a:solidFill>
              <a:schemeClr val="tx2">
                <a:lumMod val="75000"/>
              </a:schemeClr>
            </a:solidFill>
            <a:roun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2" name="Line 20"/>
          <p:cNvSpPr>
            <a:spLocks noChangeShapeType="1"/>
          </p:cNvSpPr>
          <p:nvPr/>
        </p:nvSpPr>
        <p:spPr bwMode="auto">
          <a:xfrm flipH="1">
            <a:off x="9362005" y="2444055"/>
            <a:ext cx="0" cy="1946275"/>
          </a:xfrm>
          <a:prstGeom prst="line">
            <a:avLst/>
          </a:prstGeom>
          <a:noFill/>
          <a:ln w="9525">
            <a:solidFill>
              <a:schemeClr val="tx2">
                <a:lumMod val="75000"/>
              </a:schemeClr>
            </a:solidFill>
            <a:round/>
          </a:ln>
          <a:extLst>
            <a:ext uri="{909E8E84-426E-40DD-AFC4-6F175D3DCCD1}">
              <a14:hiddenFill xmlns:a14="http://schemas.microsoft.com/office/drawing/2010/main">
                <a:noFill/>
              </a14:hiddenFill>
            </a:ext>
          </a:extLst>
        </p:spPr>
        <p:txBody>
          <a:bodyPr/>
          <a:lstStyle/>
          <a:p>
            <a:endParaRPr lang="zh-CN" altLang="en-US"/>
          </a:p>
        </p:txBody>
      </p:sp>
      <p:sp>
        <p:nvSpPr>
          <p:cNvPr id="23" name="Rectangle 24"/>
          <p:cNvSpPr>
            <a:spLocks noChangeArrowheads="1"/>
          </p:cNvSpPr>
          <p:nvPr/>
        </p:nvSpPr>
        <p:spPr bwMode="auto">
          <a:xfrm>
            <a:off x="1646755" y="2166242"/>
            <a:ext cx="1420812" cy="393700"/>
          </a:xfrm>
          <a:prstGeom prst="rect">
            <a:avLst/>
          </a:prstGeom>
          <a:solidFill>
            <a:schemeClr val="accent4">
              <a:lumMod val="20000"/>
              <a:lumOff val="80000"/>
            </a:schemeClr>
          </a:solidFill>
          <a:ln w="9525">
            <a:solidFill>
              <a:schemeClr val="tx2">
                <a:lumMod val="75000"/>
              </a:schemeClr>
            </a:solidFill>
            <a:miter lim="800000"/>
          </a:ln>
        </p:spPr>
        <p:txBody>
          <a:bodyPr/>
          <a:lstStyle/>
          <a:p>
            <a:pPr>
              <a:defRPr/>
            </a:pPr>
            <a:r>
              <a:rPr lang="zh-CN" altLang="en-US" sz="1400">
                <a:latin typeface="微软雅黑" panose="020B0503020204020204" pitchFamily="34" charset="-122"/>
                <a:ea typeface="微软雅黑" panose="020B0503020204020204" pitchFamily="34" charset="-122"/>
              </a:rPr>
              <a:t>  加工贸易反馈</a:t>
            </a:r>
            <a:endParaRPr lang="zh-CN" sz="1400">
              <a:latin typeface="微软雅黑" panose="020B0503020204020204" pitchFamily="34" charset="-122"/>
              <a:ea typeface="微软雅黑" panose="020B0503020204020204" pitchFamily="34" charset="-122"/>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3262432" cy="400110"/>
          </a:xfrm>
          <a:prstGeom prst="rect">
            <a:avLst/>
          </a:prstGeom>
        </p:spPr>
        <p:txBody>
          <a:bodyPr wrap="none">
            <a:spAutoFit/>
          </a:bodyPr>
          <a:lstStyle/>
          <a:p>
            <a:r>
              <a:rPr lang="zh-CN" altLang="en-US" sz="2000" b="1">
                <a:solidFill>
                  <a:srgbClr val="143C78"/>
                </a:solidFill>
                <a:latin typeface="+mn-ea"/>
              </a:rPr>
              <a:t>进料加工业务免抵退税核销</a:t>
            </a:r>
            <a:endParaRPr lang="zh-CN" altLang="en-US" sz="2000" b="1" dirty="0">
              <a:solidFill>
                <a:srgbClr val="143C78"/>
              </a:solidFill>
              <a:latin typeface="+mn-ea"/>
            </a:endParaRPr>
          </a:p>
        </p:txBody>
      </p:sp>
      <p:pic>
        <p:nvPicPr>
          <p:cNvPr id="3" name="图片 2"/>
          <p:cNvPicPr>
            <a:picLocks noChangeAspect="1"/>
          </p:cNvPicPr>
          <p:nvPr/>
        </p:nvPicPr>
        <p:blipFill>
          <a:blip r:embed="rId1"/>
          <a:stretch>
            <a:fillRect/>
          </a:stretch>
        </p:blipFill>
        <p:spPr>
          <a:xfrm>
            <a:off x="471948" y="1551238"/>
            <a:ext cx="10879719" cy="5173200"/>
          </a:xfrm>
          <a:prstGeom prst="rect">
            <a:avLst/>
          </a:prstGeom>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3262432" cy="400110"/>
          </a:xfrm>
          <a:prstGeom prst="rect">
            <a:avLst/>
          </a:prstGeom>
        </p:spPr>
        <p:txBody>
          <a:bodyPr wrap="none">
            <a:spAutoFit/>
          </a:bodyPr>
          <a:lstStyle/>
          <a:p>
            <a:r>
              <a:rPr lang="zh-CN" altLang="en-US" sz="2000" b="1">
                <a:solidFill>
                  <a:srgbClr val="143C78"/>
                </a:solidFill>
                <a:latin typeface="+mn-ea"/>
              </a:rPr>
              <a:t>进料加工业务免抵退税核销</a:t>
            </a:r>
            <a:endParaRPr lang="zh-CN" altLang="en-US" sz="2000" b="1" dirty="0">
              <a:solidFill>
                <a:srgbClr val="143C78"/>
              </a:solidFill>
              <a:latin typeface="+mn-ea"/>
            </a:endParaRPr>
          </a:p>
        </p:txBody>
      </p:sp>
      <p:sp>
        <p:nvSpPr>
          <p:cNvPr id="10" name="文本框 43"/>
          <p:cNvSpPr txBox="1"/>
          <p:nvPr/>
        </p:nvSpPr>
        <p:spPr>
          <a:xfrm>
            <a:off x="3843884" y="979436"/>
            <a:ext cx="7945345" cy="787908"/>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sz="1600" kern="0">
                <a:solidFill>
                  <a:srgbClr val="3C3C3C"/>
                </a:solidFill>
                <a:latin typeface="+mn-ea"/>
                <a:sym typeface="Arial" panose="020B0604020202020204" pitchFamily="34" charset="0"/>
              </a:rPr>
              <a:t>增加数据项</a:t>
            </a:r>
            <a:r>
              <a:rPr lang="zh-CN" altLang="en-US" sz="1600" kern="0" dirty="0">
                <a:solidFill>
                  <a:srgbClr val="3C3C3C"/>
                </a:solidFill>
                <a:latin typeface="+mn-ea"/>
                <a:sym typeface="Arial" panose="020B0604020202020204" pitchFamily="34" charset="0"/>
              </a:rPr>
              <a:t>：</a:t>
            </a:r>
            <a:r>
              <a:rPr lang="zh-CN" altLang="en-US" sz="1600" kern="0">
                <a:solidFill>
                  <a:srgbClr val="3C3C3C"/>
                </a:solidFill>
                <a:latin typeface="+mn-ea"/>
                <a:sym typeface="Arial" panose="020B0604020202020204" pitchFamily="34" charset="0"/>
              </a:rPr>
              <a:t>“</a:t>
            </a:r>
            <a:r>
              <a:rPr lang="zh-CN" altLang="en-US" sz="1600" kern="0" dirty="0">
                <a:solidFill>
                  <a:srgbClr val="3C3C3C"/>
                </a:solidFill>
                <a:latin typeface="+mn-ea"/>
                <a:sym typeface="Arial" panose="020B0604020202020204" pitchFamily="34" charset="0"/>
              </a:rPr>
              <a:t>报核开始</a:t>
            </a:r>
            <a:r>
              <a:rPr lang="zh-CN" altLang="en-US" sz="1600" kern="0">
                <a:solidFill>
                  <a:srgbClr val="3C3C3C"/>
                </a:solidFill>
                <a:latin typeface="+mn-ea"/>
                <a:sym typeface="Arial" panose="020B0604020202020204" pitchFamily="34" charset="0"/>
              </a:rPr>
              <a:t>日期”</a:t>
            </a:r>
            <a:r>
              <a:rPr lang="zh-CN" altLang="en-US" sz="1600" kern="0" dirty="0">
                <a:solidFill>
                  <a:srgbClr val="3C3C3C"/>
                </a:solidFill>
                <a:latin typeface="+mn-ea"/>
                <a:sym typeface="Arial" panose="020B0604020202020204" pitchFamily="34" charset="0"/>
              </a:rPr>
              <a:t>、</a:t>
            </a:r>
            <a:r>
              <a:rPr lang="zh-CN" altLang="en-US" sz="1600" kern="0">
                <a:solidFill>
                  <a:srgbClr val="3C3C3C"/>
                </a:solidFill>
                <a:latin typeface="+mn-ea"/>
                <a:sym typeface="Arial" panose="020B0604020202020204" pitchFamily="34" charset="0"/>
              </a:rPr>
              <a:t>“</a:t>
            </a:r>
            <a:r>
              <a:rPr lang="zh-CN" altLang="en-US" sz="1600" kern="0" dirty="0">
                <a:solidFill>
                  <a:srgbClr val="3C3C3C"/>
                </a:solidFill>
                <a:latin typeface="+mn-ea"/>
                <a:sym typeface="Arial" panose="020B0604020202020204" pitchFamily="34" charset="0"/>
              </a:rPr>
              <a:t>报核截止日期”</a:t>
            </a:r>
            <a:endParaRPr lang="en-US" altLang="zh-CN" sz="1600" kern="0" dirty="0">
              <a:solidFill>
                <a:srgbClr val="3C3C3C"/>
              </a:solidFill>
              <a:latin typeface="+mn-ea"/>
              <a:sym typeface="Arial" panose="020B0604020202020204" pitchFamily="34" charset="0"/>
            </a:endParaRPr>
          </a:p>
          <a:p>
            <a:pPr>
              <a:spcBef>
                <a:spcPct val="20000"/>
              </a:spcBef>
            </a:pPr>
            <a:r>
              <a:rPr lang="zh-CN" altLang="en-US" sz="1600" kern="0" dirty="0">
                <a:solidFill>
                  <a:srgbClr val="3C3C3C"/>
                </a:solidFill>
                <a:latin typeface="+mn-ea"/>
                <a:sym typeface="Arial" panose="020B0604020202020204" pitchFamily="34" charset="0"/>
              </a:rPr>
              <a:t>申报核销为账册号时，对应的所获取的海关加贸数据中，上年度海关已核销的报核周期的报核起始</a:t>
            </a:r>
            <a:r>
              <a:rPr lang="zh-CN" altLang="en-US" sz="1600" kern="0">
                <a:solidFill>
                  <a:srgbClr val="3C3C3C"/>
                </a:solidFill>
                <a:latin typeface="+mn-ea"/>
                <a:sym typeface="Arial" panose="020B0604020202020204" pitchFamily="34" charset="0"/>
              </a:rPr>
              <a:t>日期。</a:t>
            </a:r>
            <a:endParaRPr lang="en-US" altLang="zh-CN" sz="1600" kern="0" dirty="0">
              <a:solidFill>
                <a:srgbClr val="3C3C3C"/>
              </a:solidFill>
              <a:latin typeface="+mn-ea"/>
              <a:sym typeface="Arial" panose="020B0604020202020204" pitchFamily="34" charset="0"/>
            </a:endParaRPr>
          </a:p>
        </p:txBody>
      </p:sp>
      <p:pic>
        <p:nvPicPr>
          <p:cNvPr id="4" name="图片 3"/>
          <p:cNvPicPr>
            <a:picLocks noChangeAspect="1"/>
          </p:cNvPicPr>
          <p:nvPr/>
        </p:nvPicPr>
        <p:blipFill>
          <a:blip r:embed="rId1"/>
          <a:stretch>
            <a:fillRect/>
          </a:stretch>
        </p:blipFill>
        <p:spPr>
          <a:xfrm>
            <a:off x="412927" y="1767344"/>
            <a:ext cx="11376302" cy="5072182"/>
          </a:xfrm>
          <a:prstGeom prst="rect">
            <a:avLst/>
          </a:prstGeom>
        </p:spPr>
      </p:pic>
      <p:sp>
        <p:nvSpPr>
          <p:cNvPr id="12" name="圆角矩形 1"/>
          <p:cNvSpPr/>
          <p:nvPr/>
        </p:nvSpPr>
        <p:spPr>
          <a:xfrm>
            <a:off x="7146942" y="3624942"/>
            <a:ext cx="3761621" cy="388837"/>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TextBox 3"/>
          <p:cNvSpPr txBox="1"/>
          <p:nvPr/>
        </p:nvSpPr>
        <p:spPr>
          <a:xfrm>
            <a:off x="4727944" y="5762308"/>
            <a:ext cx="7464056" cy="1077218"/>
          </a:xfrm>
          <a:prstGeom prst="rect">
            <a:avLst/>
          </a:prstGeom>
          <a:solidFill>
            <a:schemeClr val="accent1">
              <a:lumMod val="60000"/>
              <a:lumOff val="40000"/>
            </a:schemeClr>
          </a:solidFill>
        </p:spPr>
        <p:txBody>
          <a:bodyPr wrap="square" rtlCol="0">
            <a:spAutoFit/>
          </a:bodyPr>
          <a:lstStyle/>
          <a:p>
            <a:pPr>
              <a:spcBef>
                <a:spcPct val="20000"/>
              </a:spcBef>
            </a:pPr>
            <a:r>
              <a:rPr lang="zh-CN" altLang="en-US" sz="2000" b="1" kern="0" dirty="0">
                <a:solidFill>
                  <a:srgbClr val="3C3C3C"/>
                </a:solidFill>
                <a:latin typeface="+mn-ea"/>
                <a:sym typeface="Arial" panose="020B0604020202020204" pitchFamily="34" charset="0"/>
              </a:rPr>
              <a:t>上年度海关已核销：</a:t>
            </a:r>
            <a:r>
              <a:rPr lang="zh-CN" altLang="en-US" sz="2000" kern="0" dirty="0">
                <a:solidFill>
                  <a:srgbClr val="3C3C3C"/>
                </a:solidFill>
                <a:latin typeface="+mn-ea"/>
                <a:sym typeface="Arial" panose="020B0604020202020204" pitchFamily="34" charset="0"/>
              </a:rPr>
              <a:t>帐册报核周期的“报核截止日期”或手册的“结案日期”在上年度之内；</a:t>
            </a:r>
            <a:endParaRPr lang="zh-CN" altLang="en-US" sz="2000" kern="0" dirty="0">
              <a:solidFill>
                <a:srgbClr val="3C3C3C"/>
              </a:solidFill>
              <a:latin typeface="+mn-ea"/>
              <a:sym typeface="Arial" panose="020B0604020202020204" pitchFamily="34" charset="0"/>
            </a:endParaRPr>
          </a:p>
          <a:p>
            <a:pPr>
              <a:spcBef>
                <a:spcPct val="20000"/>
              </a:spcBef>
            </a:pPr>
            <a:r>
              <a:rPr lang="zh-CN" altLang="en-US" sz="2000" b="1" kern="0" dirty="0">
                <a:solidFill>
                  <a:srgbClr val="3C3C3C"/>
                </a:solidFill>
                <a:latin typeface="+mn-ea"/>
                <a:sym typeface="Arial" panose="020B0604020202020204" pitchFamily="34" charset="0"/>
              </a:rPr>
              <a:t>报核周期</a:t>
            </a:r>
            <a:r>
              <a:rPr lang="zh-CN" altLang="en-US" sz="2000" kern="0" dirty="0">
                <a:solidFill>
                  <a:srgbClr val="3C3C3C"/>
                </a:solidFill>
                <a:latin typeface="+mn-ea"/>
                <a:sym typeface="Arial" panose="020B0604020202020204" pitchFamily="34" charset="0"/>
              </a:rPr>
              <a:t>：报核截止日期与对应的报核起始日期的期间。</a:t>
            </a:r>
            <a:endParaRPr lang="zh-CN" altLang="en-US" sz="2000" kern="0" dirty="0">
              <a:solidFill>
                <a:srgbClr val="3C3C3C"/>
              </a:solidFill>
              <a:latin typeface="+mn-ea"/>
              <a:sym typeface="Arial" panose="020B0604020202020204" pitchFamily="34" charset="0"/>
            </a:endParaRPr>
          </a:p>
        </p:txBody>
      </p:sp>
      <p:sp>
        <p:nvSpPr>
          <p:cNvPr id="15" name="圆角矩形 30"/>
          <p:cNvSpPr/>
          <p:nvPr/>
        </p:nvSpPr>
        <p:spPr>
          <a:xfrm>
            <a:off x="2073122" y="4066682"/>
            <a:ext cx="3761621" cy="460249"/>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文本框 1"/>
          <p:cNvSpPr txBox="1"/>
          <p:nvPr/>
        </p:nvSpPr>
        <p:spPr>
          <a:xfrm>
            <a:off x="860661" y="1490829"/>
            <a:ext cx="10569339" cy="499624"/>
          </a:xfrm>
          <a:prstGeom prst="rect">
            <a:avLst/>
          </a:prstGeom>
          <a:noFill/>
        </p:spPr>
        <p:txBody>
          <a:bodyPr wrap="square" rtlCol="0">
            <a:spAutoFit/>
          </a:bodyPr>
          <a:lstStyle/>
          <a:p>
            <a:pPr>
              <a:lnSpc>
                <a:spcPct val="150000"/>
              </a:lnSpc>
            </a:pPr>
            <a:r>
              <a:rPr lang="zh-CN" altLang="en-US" sz="2000" b="1">
                <a:solidFill>
                  <a:srgbClr val="44546A"/>
                </a:solidFill>
                <a:latin typeface="微软雅黑" panose="020B0503020204020204" pitchFamily="34" charset="-122"/>
                <a:ea typeface="微软雅黑" panose="020B0503020204020204" pitchFamily="34" charset="-122"/>
              </a:rPr>
              <a:t>概述：</a:t>
            </a: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根据电子税务局出口退税管理功能规范建设的要求，对电子税务局出口退税管理功能进行调整。</a:t>
            </a:r>
            <a:endParaRPr lang="zh-CN" altLang="en-US" sz="1400" dirty="0">
              <a:solidFill>
                <a:schemeClr val="tx1">
                  <a:lumMod val="65000"/>
                  <a:lumOff val="35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6" name="文本框 25"/>
          <p:cNvSpPr txBox="1"/>
          <p:nvPr/>
        </p:nvSpPr>
        <p:spPr>
          <a:xfrm>
            <a:off x="860660" y="2707802"/>
            <a:ext cx="10569339" cy="1690591"/>
          </a:xfrm>
          <a:prstGeom prst="rect">
            <a:avLst/>
          </a:prstGeom>
          <a:noFill/>
        </p:spPr>
        <p:txBody>
          <a:bodyPr wrap="square" rtlCol="0">
            <a:spAutoFit/>
          </a:bodyPr>
          <a:lstStyle/>
          <a:p>
            <a:pPr>
              <a:lnSpc>
                <a:spcPct val="150000"/>
              </a:lnSpc>
              <a:spcAft>
                <a:spcPts val="800"/>
              </a:spcAft>
            </a:pPr>
            <a:r>
              <a:rPr lang="zh-CN" altLang="en-US" sz="2000" b="1">
                <a:solidFill>
                  <a:srgbClr val="F89E1C"/>
                </a:solidFill>
                <a:latin typeface="微软雅黑" panose="020B0503020204020204" pitchFamily="34" charset="-122"/>
                <a:ea typeface="微软雅黑" panose="020B0503020204020204" pitchFamily="34" charset="-122"/>
              </a:rPr>
              <a:t>摘要：</a:t>
            </a: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基于</a:t>
            </a:r>
            <a:r>
              <a:rPr lang="en-US" altLang="zh-CN" sz="140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电子税务局规范（</a:t>
            </a:r>
            <a:r>
              <a:rPr lang="en-US" altLang="zh-CN" sz="1400">
                <a:solidFill>
                  <a:schemeClr val="tx1">
                    <a:lumMod val="65000"/>
                    <a:lumOff val="35000"/>
                  </a:schemeClr>
                </a:solidFill>
                <a:latin typeface="微软雅黑" panose="020B0503020204020204" pitchFamily="34" charset="-122"/>
                <a:ea typeface="微软雅黑" panose="020B0503020204020204" pitchFamily="34" charset="-122"/>
              </a:rPr>
              <a:t>2019</a:t>
            </a: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年修订版）</a:t>
            </a:r>
            <a:r>
              <a:rPr lang="en-US" altLang="zh-CN" sz="1400">
                <a:solidFill>
                  <a:schemeClr val="tx1">
                    <a:lumMod val="65000"/>
                    <a:lumOff val="35000"/>
                  </a:schemeClr>
                </a:solidFill>
                <a:latin typeface="微软雅黑" panose="020B0503020204020204" pitchFamily="34" charset="-122"/>
                <a:ea typeface="微软雅黑" panose="020B0503020204020204" pitchFamily="34" charset="-122"/>
              </a:rPr>
              <a:t>》</a:t>
            </a: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，在纳税人端“出口退税管理”目录下新增“出口退（免）税企业资格信息报告”、“出口退（免）税申报”、“出口企业分类管理”、“出口退税自检服务”</a:t>
            </a:r>
            <a:r>
              <a:rPr lang="en-US" altLang="zh-CN" sz="1400">
                <a:solidFill>
                  <a:schemeClr val="tx1">
                    <a:lumMod val="65000"/>
                    <a:lumOff val="35000"/>
                  </a:schemeClr>
                </a:solidFill>
                <a:latin typeface="微软雅黑" panose="020B0503020204020204" pitchFamily="34" charset="-122"/>
                <a:ea typeface="微软雅黑" panose="020B0503020204020204" pitchFamily="34" charset="-122"/>
              </a:rPr>
              <a:t>4</a:t>
            </a: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个子模块，并新增下级目录。</a:t>
            </a:r>
            <a:endParaRPr lang="en-US" altLang="zh-CN" sz="140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Aft>
                <a:spcPts val="800"/>
              </a:spcAft>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在“查询中心”目录下子模块“发票信息查询”，新增“出口退税信息查询”子模块，并新增下级目录。</a:t>
            </a: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a:p>
            <a:pPr>
              <a:lnSpc>
                <a:spcPct val="150000"/>
              </a:lnSpc>
              <a:spcAft>
                <a:spcPts val="800"/>
              </a:spcAft>
            </a:pP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修改“开具出口退（免）税证明”目录下</a:t>
            </a:r>
            <a:r>
              <a:rPr lang="en-US" altLang="zh-CN" sz="1400">
                <a:solidFill>
                  <a:schemeClr val="tx1">
                    <a:lumMod val="65000"/>
                    <a:lumOff val="35000"/>
                  </a:schemeClr>
                </a:solidFill>
                <a:latin typeface="微软雅黑" panose="020B0503020204020204" pitchFamily="34" charset="-122"/>
                <a:ea typeface="微软雅黑" panose="020B0503020204020204" pitchFamily="34" charset="-122"/>
              </a:rPr>
              <a:t>13</a:t>
            </a:r>
            <a:r>
              <a:rPr lang="zh-CN" altLang="en-US" sz="1400">
                <a:solidFill>
                  <a:schemeClr val="tx1">
                    <a:lumMod val="65000"/>
                    <a:lumOff val="35000"/>
                  </a:schemeClr>
                </a:solidFill>
                <a:latin typeface="微软雅黑" panose="020B0503020204020204" pitchFamily="34" charset="-122"/>
                <a:ea typeface="微软雅黑" panose="020B0503020204020204" pitchFamily="34" charset="-122"/>
              </a:rPr>
              <a:t>个子模块内容。</a:t>
            </a:r>
            <a:endParaRPr lang="zh-CN" altLang="en-US" sz="1400">
              <a:solidFill>
                <a:schemeClr val="tx1">
                  <a:lumMod val="65000"/>
                  <a:lumOff val="35000"/>
                </a:schemeClr>
              </a:solidFill>
              <a:latin typeface="微软雅黑" panose="020B0503020204020204" pitchFamily="34" charset="-122"/>
              <a:ea typeface="微软雅黑" panose="020B0503020204020204" pitchFamily="34" charset="-122"/>
            </a:endParaRPr>
          </a:p>
        </p:txBody>
      </p:sp>
      <p:grpSp>
        <p:nvGrpSpPr>
          <p:cNvPr id="2" name="组合 1"/>
          <p:cNvGrpSpPr/>
          <p:nvPr/>
        </p:nvGrpSpPr>
        <p:grpSpPr>
          <a:xfrm>
            <a:off x="405581" y="357230"/>
            <a:ext cx="5083084" cy="523220"/>
            <a:chOff x="453206" y="414380"/>
            <a:chExt cx="5083084" cy="523220"/>
          </a:xfrm>
        </p:grpSpPr>
        <p:sp>
          <p:nvSpPr>
            <p:cNvPr id="11" name="文本框 10"/>
            <p:cNvSpPr txBox="1"/>
            <p:nvPr/>
          </p:nvSpPr>
          <p:spPr>
            <a:xfrm>
              <a:off x="683680" y="414380"/>
              <a:ext cx="4852610"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电子税务局出口退税功能介绍</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15" name="矩形 1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4031873" cy="400110"/>
          </a:xfrm>
          <a:prstGeom prst="rect">
            <a:avLst/>
          </a:prstGeom>
        </p:spPr>
        <p:txBody>
          <a:bodyPr wrap="none">
            <a:spAutoFit/>
          </a:bodyPr>
          <a:lstStyle/>
          <a:p>
            <a:r>
              <a:rPr lang="zh-CN" altLang="en-US" sz="2000" b="1">
                <a:solidFill>
                  <a:srgbClr val="143C78"/>
                </a:solidFill>
                <a:latin typeface="+mn-ea"/>
              </a:rPr>
              <a:t>已核销手册（账册）海关数据调整</a:t>
            </a:r>
            <a:endParaRPr lang="zh-CN" altLang="en-US" sz="2000" b="1" dirty="0">
              <a:solidFill>
                <a:srgbClr val="143C78"/>
              </a:solidFill>
              <a:latin typeface="+mn-ea"/>
            </a:endParaRPr>
          </a:p>
        </p:txBody>
      </p:sp>
      <p:pic>
        <p:nvPicPr>
          <p:cNvPr id="4" name="图片 3"/>
          <p:cNvPicPr>
            <a:picLocks noChangeAspect="1"/>
          </p:cNvPicPr>
          <p:nvPr/>
        </p:nvPicPr>
        <p:blipFill>
          <a:blip r:embed="rId1"/>
          <a:stretch>
            <a:fillRect/>
          </a:stretch>
        </p:blipFill>
        <p:spPr>
          <a:xfrm>
            <a:off x="405581" y="1480898"/>
            <a:ext cx="11076630" cy="5173200"/>
          </a:xfrm>
          <a:prstGeom prst="rect">
            <a:avLst/>
          </a:prstGeom>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4031873" cy="400110"/>
          </a:xfrm>
          <a:prstGeom prst="rect">
            <a:avLst/>
          </a:prstGeom>
        </p:spPr>
        <p:txBody>
          <a:bodyPr wrap="none">
            <a:spAutoFit/>
          </a:bodyPr>
          <a:lstStyle/>
          <a:p>
            <a:r>
              <a:rPr lang="zh-CN" altLang="en-US" sz="2000" b="1">
                <a:solidFill>
                  <a:srgbClr val="143C78"/>
                </a:solidFill>
                <a:latin typeface="+mn-ea"/>
              </a:rPr>
              <a:t>已核销手册（账册）海关数据调整</a:t>
            </a:r>
            <a:endParaRPr lang="zh-CN" altLang="en-US" sz="2000" b="1" dirty="0">
              <a:solidFill>
                <a:srgbClr val="143C78"/>
              </a:solidFill>
              <a:latin typeface="+mn-ea"/>
            </a:endParaRPr>
          </a:p>
        </p:txBody>
      </p:sp>
      <p:sp>
        <p:nvSpPr>
          <p:cNvPr id="10" name="文本框 43"/>
          <p:cNvSpPr txBox="1"/>
          <p:nvPr/>
        </p:nvSpPr>
        <p:spPr>
          <a:xfrm>
            <a:off x="4556562" y="1048635"/>
            <a:ext cx="7110749" cy="492443"/>
          </a:xfrm>
          <a:prstGeom prst="rect">
            <a:avLst/>
          </a:prstGeom>
          <a:solidFill>
            <a:schemeClr val="accent1">
              <a:lumMod val="60000"/>
              <a:lumOff val="40000"/>
            </a:schemeClr>
          </a:solidFill>
        </p:spPr>
        <p:txBody>
          <a:bodyPr wrap="square" lIns="0" tIns="0" rIns="0" bIns="0" rtlCol="0">
            <a:spAutoFit/>
          </a:bodyPr>
          <a:lstStyle/>
          <a:p>
            <a:pPr>
              <a:spcBef>
                <a:spcPct val="20000"/>
              </a:spcBef>
            </a:pPr>
            <a:r>
              <a:rPr lang="zh-CN" altLang="en-US" sz="1600" kern="0">
                <a:solidFill>
                  <a:srgbClr val="3C3C3C"/>
                </a:solidFill>
                <a:latin typeface="+mn-ea"/>
                <a:sym typeface="Arial" panose="020B0604020202020204" pitchFamily="34" charset="0"/>
              </a:rPr>
              <a:t>增加数据项</a:t>
            </a:r>
            <a:r>
              <a:rPr lang="zh-CN" altLang="en-US" sz="1600" kern="0" dirty="0">
                <a:solidFill>
                  <a:srgbClr val="3C3C3C"/>
                </a:solidFill>
                <a:latin typeface="+mn-ea"/>
                <a:sym typeface="Arial" panose="020B0604020202020204" pitchFamily="34" charset="0"/>
              </a:rPr>
              <a:t>：</a:t>
            </a:r>
            <a:r>
              <a:rPr lang="zh-CN" altLang="en-US" sz="1600" kern="0">
                <a:solidFill>
                  <a:srgbClr val="3C3C3C"/>
                </a:solidFill>
                <a:latin typeface="+mn-ea"/>
                <a:sym typeface="Arial" panose="020B0604020202020204" pitchFamily="34" charset="0"/>
              </a:rPr>
              <a:t>“</a:t>
            </a:r>
            <a:r>
              <a:rPr lang="zh-CN" altLang="en-US" sz="1600" kern="0" dirty="0">
                <a:solidFill>
                  <a:srgbClr val="3C3C3C"/>
                </a:solidFill>
                <a:latin typeface="+mn-ea"/>
                <a:sym typeface="Arial" panose="020B0604020202020204" pitchFamily="34" charset="0"/>
              </a:rPr>
              <a:t>报核开始</a:t>
            </a:r>
            <a:r>
              <a:rPr lang="zh-CN" altLang="en-US" sz="1600" kern="0">
                <a:solidFill>
                  <a:srgbClr val="3C3C3C"/>
                </a:solidFill>
                <a:latin typeface="+mn-ea"/>
                <a:sym typeface="Arial" panose="020B0604020202020204" pitchFamily="34" charset="0"/>
              </a:rPr>
              <a:t>日期”</a:t>
            </a:r>
            <a:r>
              <a:rPr lang="zh-CN" altLang="en-US" sz="1600" kern="0" dirty="0">
                <a:solidFill>
                  <a:srgbClr val="3C3C3C"/>
                </a:solidFill>
                <a:latin typeface="+mn-ea"/>
                <a:sym typeface="Arial" panose="020B0604020202020204" pitchFamily="34" charset="0"/>
              </a:rPr>
              <a:t>、</a:t>
            </a:r>
            <a:r>
              <a:rPr lang="zh-CN" altLang="en-US" sz="1600" kern="0">
                <a:solidFill>
                  <a:srgbClr val="3C3C3C"/>
                </a:solidFill>
                <a:latin typeface="+mn-ea"/>
                <a:sym typeface="Arial" panose="020B0604020202020204" pitchFamily="34" charset="0"/>
              </a:rPr>
              <a:t>“报</a:t>
            </a:r>
            <a:r>
              <a:rPr lang="zh-CN" altLang="en-US" sz="1600" kern="0" dirty="0">
                <a:solidFill>
                  <a:srgbClr val="3C3C3C"/>
                </a:solidFill>
                <a:latin typeface="+mn-ea"/>
                <a:sym typeface="Arial" panose="020B0604020202020204" pitchFamily="34" charset="0"/>
              </a:rPr>
              <a:t>核截止</a:t>
            </a:r>
            <a:r>
              <a:rPr lang="zh-CN" altLang="en-US" sz="1600" kern="0">
                <a:solidFill>
                  <a:srgbClr val="3C3C3C"/>
                </a:solidFill>
                <a:latin typeface="+mn-ea"/>
                <a:sym typeface="Arial" panose="020B0604020202020204" pitchFamily="34" charset="0"/>
              </a:rPr>
              <a:t>日期”</a:t>
            </a:r>
            <a:r>
              <a:rPr lang="zh-CN" altLang="en-US" sz="1600" kern="0" dirty="0">
                <a:solidFill>
                  <a:srgbClr val="3C3C3C"/>
                </a:solidFill>
                <a:latin typeface="+mn-ea"/>
                <a:sym typeface="Arial" panose="020B0604020202020204" pitchFamily="34" charset="0"/>
              </a:rPr>
              <a:t>、</a:t>
            </a:r>
            <a:r>
              <a:rPr lang="zh-CN" altLang="en-US" sz="1600" kern="0">
                <a:solidFill>
                  <a:srgbClr val="3C3C3C"/>
                </a:solidFill>
                <a:latin typeface="+mn-ea"/>
                <a:sym typeface="Arial" panose="020B0604020202020204" pitchFamily="34" charset="0"/>
              </a:rPr>
              <a:t>“</a:t>
            </a:r>
            <a:r>
              <a:rPr lang="zh-CN" altLang="en-US" sz="1600" kern="0" dirty="0">
                <a:solidFill>
                  <a:srgbClr val="3C3C3C"/>
                </a:solidFill>
                <a:latin typeface="+mn-ea"/>
                <a:sym typeface="Arial" panose="020B0604020202020204" pitchFamily="34" charset="0"/>
              </a:rPr>
              <a:t>免税进口料件组成计税价格合计</a:t>
            </a:r>
            <a:r>
              <a:rPr lang="zh-CN" altLang="en-US" sz="1600" kern="0">
                <a:solidFill>
                  <a:srgbClr val="3C3C3C"/>
                </a:solidFill>
                <a:latin typeface="+mn-ea"/>
                <a:sym typeface="Arial" panose="020B0604020202020204" pitchFamily="34" charset="0"/>
              </a:rPr>
              <a:t>” </a:t>
            </a:r>
            <a:endParaRPr lang="en-US" altLang="zh-CN" sz="1600" kern="0" dirty="0">
              <a:solidFill>
                <a:srgbClr val="3C3C3C"/>
              </a:solidFill>
              <a:latin typeface="+mn-ea"/>
              <a:sym typeface="Arial" panose="020B0604020202020204" pitchFamily="34" charset="0"/>
            </a:endParaRPr>
          </a:p>
        </p:txBody>
      </p:sp>
      <p:pic>
        <p:nvPicPr>
          <p:cNvPr id="2" name="图片 1"/>
          <p:cNvPicPr>
            <a:picLocks noChangeAspect="1"/>
          </p:cNvPicPr>
          <p:nvPr/>
        </p:nvPicPr>
        <p:blipFill>
          <a:blip r:embed="rId1"/>
          <a:stretch>
            <a:fillRect/>
          </a:stretch>
        </p:blipFill>
        <p:spPr>
          <a:xfrm>
            <a:off x="279212" y="1609094"/>
            <a:ext cx="11401160" cy="5173200"/>
          </a:xfrm>
          <a:prstGeom prst="rect">
            <a:avLst/>
          </a:prstGeom>
        </p:spPr>
      </p:pic>
      <p:sp>
        <p:nvSpPr>
          <p:cNvPr id="12" name="圆角矩形 1"/>
          <p:cNvSpPr/>
          <p:nvPr/>
        </p:nvSpPr>
        <p:spPr>
          <a:xfrm>
            <a:off x="7106488" y="2793384"/>
            <a:ext cx="3484896" cy="46179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圆角矩形 2"/>
          <p:cNvSpPr/>
          <p:nvPr/>
        </p:nvSpPr>
        <p:spPr>
          <a:xfrm>
            <a:off x="2160864" y="3255174"/>
            <a:ext cx="3484896" cy="402426"/>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3"/>
          <p:cNvSpPr/>
          <p:nvPr/>
        </p:nvSpPr>
        <p:spPr>
          <a:xfrm>
            <a:off x="6607392" y="5481868"/>
            <a:ext cx="4147694" cy="461790"/>
          </a:xfrm>
          <a:prstGeom prst="round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3262432" cy="400110"/>
          </a:xfrm>
          <a:prstGeom prst="rect">
            <a:avLst/>
          </a:prstGeom>
        </p:spPr>
        <p:txBody>
          <a:bodyPr wrap="none">
            <a:spAutoFit/>
          </a:bodyPr>
          <a:lstStyle/>
          <a:p>
            <a:r>
              <a:rPr lang="zh-CN" altLang="en-US" sz="2000" b="1">
                <a:solidFill>
                  <a:srgbClr val="143C78"/>
                </a:solidFill>
                <a:latin typeface="+mn-ea"/>
              </a:rPr>
              <a:t>进料加工业务免抵退税核销</a:t>
            </a:r>
            <a:endParaRPr lang="zh-CN" altLang="en-US" sz="2000" b="1" dirty="0">
              <a:solidFill>
                <a:srgbClr val="143C78"/>
              </a:solidFill>
              <a:latin typeface="+mn-ea"/>
            </a:endParaRPr>
          </a:p>
        </p:txBody>
      </p:sp>
      <p:sp>
        <p:nvSpPr>
          <p:cNvPr id="9" name="文本框 43"/>
          <p:cNvSpPr txBox="1"/>
          <p:nvPr/>
        </p:nvSpPr>
        <p:spPr>
          <a:xfrm>
            <a:off x="549540" y="1517787"/>
            <a:ext cx="10280756" cy="3157788"/>
          </a:xfrm>
          <a:prstGeom prst="rect">
            <a:avLst/>
          </a:prstGeom>
          <a:noFill/>
        </p:spPr>
        <p:txBody>
          <a:bodyPr wrap="square" lIns="0" tIns="0" rIns="0" bIns="0" rtlCol="0">
            <a:spAutoFit/>
          </a:bodyPr>
          <a:lstStyle/>
          <a:p>
            <a:pPr algn="just">
              <a:defRPr/>
            </a:pPr>
            <a:r>
              <a:rPr lang="zh-CN" altLang="en-US"/>
              <a:t>账册</a:t>
            </a:r>
            <a:r>
              <a:rPr lang="zh-CN" altLang="en-US" dirty="0"/>
              <a:t>的核销由之前的按“所属年度”核，改为了按“核销起始日期”和“核销截止日期”核。</a:t>
            </a:r>
            <a:endParaRPr lang="en-US" altLang="zh-CN" dirty="0"/>
          </a:p>
          <a:p>
            <a:pPr algn="just">
              <a:defRPr/>
            </a:pPr>
            <a:endParaRPr lang="en-US" altLang="zh-CN" dirty="0"/>
          </a:p>
          <a:p>
            <a:pPr algn="just">
              <a:defRPr/>
            </a:pPr>
            <a:r>
              <a:rPr lang="zh-CN" altLang="en-US" b="1" dirty="0">
                <a:solidFill>
                  <a:srgbClr val="FF0000"/>
                </a:solidFill>
              </a:rPr>
              <a:t>核销周期</a:t>
            </a:r>
            <a:r>
              <a:rPr lang="zh-CN" altLang="zh-CN" b="1" dirty="0">
                <a:solidFill>
                  <a:srgbClr val="FF0000"/>
                </a:solidFill>
              </a:rPr>
              <a:t>不少于</a:t>
            </a:r>
            <a:r>
              <a:rPr lang="en-US" altLang="zh-CN" b="1" dirty="0">
                <a:solidFill>
                  <a:srgbClr val="FF0000"/>
                </a:solidFill>
              </a:rPr>
              <a:t>90</a:t>
            </a:r>
            <a:r>
              <a:rPr lang="zh-CN" altLang="en-US" b="1" dirty="0">
                <a:solidFill>
                  <a:srgbClr val="FF0000"/>
                </a:solidFill>
              </a:rPr>
              <a:t>天</a:t>
            </a:r>
            <a:r>
              <a:rPr lang="zh-CN" altLang="zh-CN" b="1" dirty="0">
                <a:solidFill>
                  <a:srgbClr val="FF0000"/>
                </a:solidFill>
              </a:rPr>
              <a:t>：</a:t>
            </a:r>
            <a:r>
              <a:rPr lang="zh-CN" altLang="zh-CN" dirty="0"/>
              <a:t>如单个海关核销周期小于</a:t>
            </a:r>
            <a:r>
              <a:rPr lang="en-US" altLang="zh-CN" dirty="0"/>
              <a:t>90</a:t>
            </a:r>
            <a:r>
              <a:rPr lang="zh-CN" altLang="en-US" dirty="0"/>
              <a:t>天</a:t>
            </a:r>
            <a:r>
              <a:rPr lang="zh-CN" altLang="zh-CN" dirty="0"/>
              <a:t>，为减少核销结果异常的概率，应与连续的其他海关核销周期合并成≥90天的周期申报核销</a:t>
            </a:r>
            <a:endParaRPr lang="en-US" altLang="zh-CN" dirty="0"/>
          </a:p>
          <a:p>
            <a:pPr algn="just">
              <a:defRPr/>
            </a:pPr>
            <a:endParaRPr lang="zh-CN" altLang="en-US" b="1" dirty="0"/>
          </a:p>
          <a:p>
            <a:pPr algn="just">
              <a:defRPr/>
            </a:pPr>
            <a:r>
              <a:rPr lang="zh-CN" altLang="en-US" b="1" dirty="0">
                <a:solidFill>
                  <a:srgbClr val="FF0000"/>
                </a:solidFill>
              </a:rPr>
              <a:t>同一账册的申报核销周期必须是连续的。</a:t>
            </a:r>
            <a:r>
              <a:rPr lang="zh-CN" altLang="en-US" dirty="0"/>
              <a:t>即企业本次申报的该账册的“核销起始日期”必须为该账册其他已申报核销的“核销截止日期”的次日；不同周期间不得重叠。</a:t>
            </a:r>
            <a:endParaRPr lang="en-US" altLang="zh-CN" dirty="0"/>
          </a:p>
          <a:p>
            <a:endParaRPr lang="en-US" altLang="zh-CN" b="1" dirty="0">
              <a:solidFill>
                <a:srgbClr val="FF0000"/>
              </a:solidFill>
            </a:endParaRPr>
          </a:p>
          <a:p>
            <a:r>
              <a:rPr lang="zh-CN" altLang="en-US" b="1" dirty="0">
                <a:solidFill>
                  <a:srgbClr val="FF0000"/>
                </a:solidFill>
              </a:rPr>
              <a:t>二次核销的核销周期必须与已申报核销的核销周期完全一致。</a:t>
            </a:r>
            <a:endParaRPr lang="en-US" altLang="zh-CN" b="1" dirty="0">
              <a:solidFill>
                <a:srgbClr val="FF0000"/>
              </a:solidFill>
            </a:endParaRPr>
          </a:p>
          <a:p>
            <a:pPr>
              <a:spcBef>
                <a:spcPct val="20000"/>
              </a:spcBef>
            </a:pPr>
            <a:endParaRPr lang="en-US" altLang="zh-CN" kern="0" dirty="0">
              <a:solidFill>
                <a:srgbClr val="3C3C3C"/>
              </a:solidFill>
              <a:latin typeface="+mn-ea"/>
              <a:sym typeface="Arial" panose="020B0604020202020204" pitchFamily="34" charset="0"/>
            </a:endParaRPr>
          </a:p>
          <a:p>
            <a:pPr>
              <a:spcBef>
                <a:spcPct val="20000"/>
              </a:spcBef>
            </a:pPr>
            <a:endParaRPr lang="en-US" altLang="zh-CN" kern="0" dirty="0">
              <a:solidFill>
                <a:srgbClr val="3C3C3C"/>
              </a:solidFill>
              <a:latin typeface="+mn-ea"/>
              <a:sym typeface="Arial" panose="020B0604020202020204" pitchFamily="34"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进料业务</a:t>
            </a:r>
            <a:endParaRPr lang="zh-CN" altLang="en-US" sz="2000" b="1" dirty="0">
              <a:solidFill>
                <a:srgbClr val="143C78"/>
              </a:solidFill>
              <a:latin typeface="+mn-ea"/>
            </a:endParaRPr>
          </a:p>
        </p:txBody>
      </p:sp>
      <p:sp>
        <p:nvSpPr>
          <p:cNvPr id="10" name="文本框 6"/>
          <p:cNvSpPr txBox="1"/>
          <p:nvPr/>
        </p:nvSpPr>
        <p:spPr>
          <a:xfrm>
            <a:off x="750276" y="1764787"/>
            <a:ext cx="10943881" cy="677104"/>
          </a:xfrm>
          <a:prstGeom prst="rect">
            <a:avLst/>
          </a:prstGeom>
          <a:noFill/>
        </p:spPr>
        <p:txBody>
          <a:bodyPr wrap="square" lIns="121917" tIns="60958" rIns="121917" bIns="60958" rtlCol="0">
            <a:spAutoFit/>
          </a:bodyPr>
          <a:lstStyle/>
          <a:p>
            <a:r>
              <a:rPr lang="zh-CN" altLang="en-US" dirty="0"/>
              <a:t>例如：账册</a:t>
            </a:r>
            <a:r>
              <a:rPr lang="en-US" altLang="zh-CN" dirty="0"/>
              <a:t>E1</a:t>
            </a:r>
            <a:endParaRPr lang="en-US" altLang="zh-CN" dirty="0"/>
          </a:p>
          <a:p>
            <a:r>
              <a:rPr lang="zh-CN" altLang="en-US" dirty="0"/>
              <a:t>海关的核销周期是</a:t>
            </a:r>
            <a:r>
              <a:rPr lang="en-US" altLang="zh-CN" dirty="0"/>
              <a:t>2019</a:t>
            </a:r>
            <a:r>
              <a:rPr lang="zh-CN" altLang="en-US" dirty="0"/>
              <a:t>年</a:t>
            </a:r>
            <a:r>
              <a:rPr lang="en-US" altLang="zh-CN" dirty="0"/>
              <a:t>12</a:t>
            </a:r>
            <a:r>
              <a:rPr lang="zh-CN" altLang="en-US" dirty="0"/>
              <a:t>月</a:t>
            </a:r>
            <a:r>
              <a:rPr lang="en-US" altLang="zh-CN" dirty="0"/>
              <a:t>1</a:t>
            </a:r>
            <a:r>
              <a:rPr lang="zh-CN" altLang="en-US" dirty="0"/>
              <a:t>日至</a:t>
            </a:r>
            <a:r>
              <a:rPr lang="en-US" altLang="zh-CN" dirty="0"/>
              <a:t>2020</a:t>
            </a:r>
            <a:r>
              <a:rPr lang="zh-CN" altLang="en-US" dirty="0"/>
              <a:t>年</a:t>
            </a:r>
            <a:r>
              <a:rPr lang="en-US" altLang="zh-CN" dirty="0"/>
              <a:t>7</a:t>
            </a:r>
            <a:r>
              <a:rPr lang="zh-CN" altLang="en-US" dirty="0"/>
              <a:t>月</a:t>
            </a:r>
            <a:r>
              <a:rPr lang="en-US" altLang="zh-CN" dirty="0"/>
              <a:t>30</a:t>
            </a:r>
            <a:r>
              <a:rPr lang="zh-CN" altLang="en-US" dirty="0"/>
              <a:t>日，在</a:t>
            </a:r>
            <a:r>
              <a:rPr lang="en-US" altLang="zh-CN" dirty="0"/>
              <a:t>2021</a:t>
            </a:r>
            <a:r>
              <a:rPr lang="zh-CN" altLang="en-US" dirty="0"/>
              <a:t>年企业申报核销申请的时候应该怎么报？</a:t>
            </a:r>
            <a:endParaRPr lang="en-US" altLang="zh-CN" dirty="0"/>
          </a:p>
        </p:txBody>
      </p:sp>
      <p:sp>
        <p:nvSpPr>
          <p:cNvPr id="11" name="文本框 7"/>
          <p:cNvSpPr txBox="1"/>
          <p:nvPr/>
        </p:nvSpPr>
        <p:spPr>
          <a:xfrm>
            <a:off x="569460" y="3086388"/>
            <a:ext cx="5171552" cy="2385264"/>
          </a:xfrm>
          <a:prstGeom prst="rect">
            <a:avLst/>
          </a:prstGeom>
          <a:noFill/>
          <a:ln>
            <a:solidFill>
              <a:srgbClr val="FFC000"/>
            </a:solidFill>
          </a:ln>
        </p:spPr>
        <p:txBody>
          <a:bodyPr wrap="square" lIns="121917" tIns="60958" rIns="121917" bIns="60958" rtlCol="0">
            <a:spAutoFit/>
          </a:bodyPr>
          <a:lstStyle/>
          <a:p>
            <a:r>
              <a:rPr lang="zh-CN" altLang="en-US" sz="2100" b="1" dirty="0">
                <a:solidFill>
                  <a:srgbClr val="FF0000"/>
                </a:solidFill>
              </a:rPr>
              <a:t>升级前：</a:t>
            </a:r>
            <a:endParaRPr lang="en-US" altLang="zh-CN" sz="2100" b="1" dirty="0">
              <a:solidFill>
                <a:srgbClr val="FF0000"/>
              </a:solidFill>
            </a:endParaRPr>
          </a:p>
          <a:p>
            <a:r>
              <a:rPr lang="zh-CN" altLang="en-US" sz="2100" dirty="0"/>
              <a:t>加贸反馈：下载</a:t>
            </a:r>
            <a:r>
              <a:rPr lang="en-US" altLang="zh-CN" sz="2100" dirty="0"/>
              <a:t>2020</a:t>
            </a:r>
            <a:r>
              <a:rPr lang="zh-CN" altLang="en-US" sz="2100" dirty="0"/>
              <a:t>年加贸反馈</a:t>
            </a:r>
            <a:endParaRPr lang="en-US" altLang="zh-CN" sz="2100" dirty="0"/>
          </a:p>
          <a:p>
            <a:r>
              <a:rPr lang="zh-CN" altLang="en-US" sz="2100" dirty="0"/>
              <a:t>核销周期：</a:t>
            </a:r>
            <a:r>
              <a:rPr lang="en-US" altLang="zh-CN" sz="2100" dirty="0"/>
              <a:t>2020</a:t>
            </a:r>
            <a:r>
              <a:rPr lang="zh-CN" altLang="en-US" sz="2100" dirty="0"/>
              <a:t>年度</a:t>
            </a:r>
            <a:endParaRPr lang="en-US" altLang="zh-CN" sz="2100" dirty="0"/>
          </a:p>
          <a:p>
            <a:r>
              <a:rPr lang="zh-CN" altLang="en-US" sz="2100" dirty="0"/>
              <a:t>实际分配率取报关单范围：海关核销周期截止日在</a:t>
            </a:r>
            <a:r>
              <a:rPr lang="en-US" altLang="zh-CN" sz="2100" dirty="0"/>
              <a:t>2020</a:t>
            </a:r>
            <a:r>
              <a:rPr lang="zh-CN" altLang="en-US" sz="2100" dirty="0"/>
              <a:t>年度对应的进出口报关单</a:t>
            </a:r>
            <a:endParaRPr lang="en-US" altLang="zh-CN" sz="2100" dirty="0"/>
          </a:p>
          <a:p>
            <a:r>
              <a:rPr lang="zh-CN" altLang="en-US" sz="2100" dirty="0"/>
              <a:t>已申报出口额：该账册下退税申报所属期在</a:t>
            </a:r>
            <a:r>
              <a:rPr lang="en-US" altLang="zh-CN" sz="2100" dirty="0"/>
              <a:t>2020</a:t>
            </a:r>
            <a:r>
              <a:rPr lang="zh-CN" altLang="en-US" sz="2100" dirty="0"/>
              <a:t>年的所有已退税报关单</a:t>
            </a:r>
            <a:endParaRPr lang="en-US" altLang="zh-CN" sz="2100" dirty="0"/>
          </a:p>
        </p:txBody>
      </p:sp>
      <p:sp>
        <p:nvSpPr>
          <p:cNvPr id="12" name="文本框 8"/>
          <p:cNvSpPr txBox="1"/>
          <p:nvPr/>
        </p:nvSpPr>
        <p:spPr>
          <a:xfrm>
            <a:off x="5868346" y="3072345"/>
            <a:ext cx="5825812" cy="3077765"/>
          </a:xfrm>
          <a:prstGeom prst="rect">
            <a:avLst/>
          </a:prstGeom>
          <a:noFill/>
          <a:ln>
            <a:solidFill>
              <a:srgbClr val="92D050"/>
            </a:solidFill>
          </a:ln>
        </p:spPr>
        <p:txBody>
          <a:bodyPr wrap="square" lIns="121917" tIns="60958" rIns="121917" bIns="60958" rtlCol="0">
            <a:spAutoFit/>
          </a:bodyPr>
          <a:lstStyle/>
          <a:p>
            <a:r>
              <a:rPr lang="zh-CN" altLang="en-US" sz="2100" b="1" dirty="0">
                <a:solidFill>
                  <a:srgbClr val="FF0000"/>
                </a:solidFill>
              </a:rPr>
              <a:t>升级后：</a:t>
            </a:r>
            <a:endParaRPr lang="en-US" altLang="zh-CN" sz="2100" b="1" dirty="0">
              <a:solidFill>
                <a:srgbClr val="FF0000"/>
              </a:solidFill>
            </a:endParaRPr>
          </a:p>
          <a:p>
            <a:r>
              <a:rPr lang="zh-CN" altLang="en-US" sz="2100" dirty="0"/>
              <a:t>加贸反馈：下载</a:t>
            </a:r>
            <a:r>
              <a:rPr lang="en-US" altLang="zh-CN" sz="2100" dirty="0"/>
              <a:t>2019</a:t>
            </a:r>
            <a:r>
              <a:rPr lang="zh-CN" altLang="en-US" sz="2100" dirty="0"/>
              <a:t>年和</a:t>
            </a:r>
            <a:r>
              <a:rPr lang="en-US" altLang="zh-CN" sz="2100" dirty="0"/>
              <a:t>2020</a:t>
            </a:r>
            <a:r>
              <a:rPr lang="zh-CN" altLang="en-US" sz="2100" dirty="0"/>
              <a:t>年</a:t>
            </a:r>
            <a:endParaRPr lang="en-US" altLang="zh-CN" sz="2100" dirty="0"/>
          </a:p>
          <a:p>
            <a:r>
              <a:rPr lang="zh-CN" altLang="en-US" sz="2100" dirty="0"/>
              <a:t>核销周期：</a:t>
            </a:r>
            <a:r>
              <a:rPr lang="en-US" altLang="zh-CN" sz="2100" dirty="0"/>
              <a:t>2019</a:t>
            </a:r>
            <a:r>
              <a:rPr lang="zh-CN" altLang="en-US" sz="2100" dirty="0"/>
              <a:t>年</a:t>
            </a:r>
            <a:r>
              <a:rPr lang="en-US" altLang="zh-CN" sz="2100" dirty="0"/>
              <a:t>12</a:t>
            </a:r>
            <a:r>
              <a:rPr lang="zh-CN" altLang="en-US" sz="2100" dirty="0"/>
              <a:t>月</a:t>
            </a:r>
            <a:r>
              <a:rPr lang="en-US" altLang="zh-CN" sz="2100" dirty="0"/>
              <a:t>1</a:t>
            </a:r>
            <a:r>
              <a:rPr lang="zh-CN" altLang="en-US" sz="2100" dirty="0"/>
              <a:t>日至</a:t>
            </a:r>
            <a:r>
              <a:rPr lang="en-US" altLang="zh-CN" sz="2100" dirty="0"/>
              <a:t>2020</a:t>
            </a:r>
            <a:r>
              <a:rPr lang="zh-CN" altLang="en-US" sz="2100" dirty="0"/>
              <a:t>年</a:t>
            </a:r>
            <a:r>
              <a:rPr lang="en-US" altLang="zh-CN" sz="2100" dirty="0"/>
              <a:t>7</a:t>
            </a:r>
            <a:r>
              <a:rPr lang="zh-CN" altLang="en-US" sz="2100" dirty="0"/>
              <a:t>月</a:t>
            </a:r>
            <a:r>
              <a:rPr lang="en-US" altLang="zh-CN" sz="2100" dirty="0"/>
              <a:t>30</a:t>
            </a:r>
            <a:r>
              <a:rPr lang="zh-CN" altLang="en-US" sz="2100" dirty="0"/>
              <a:t>日</a:t>
            </a:r>
            <a:endParaRPr lang="en-US" altLang="zh-CN" sz="2100" dirty="0"/>
          </a:p>
          <a:p>
            <a:r>
              <a:rPr lang="zh-CN" altLang="en-US" sz="2100" dirty="0"/>
              <a:t>实际分配率取报关单范围：海关核销周期截止日在申报核销周期内且进出口日期在核销周期内的对应的进出口报关单</a:t>
            </a:r>
            <a:endParaRPr lang="en-US" altLang="zh-CN" sz="2100" dirty="0"/>
          </a:p>
          <a:p>
            <a:r>
              <a:rPr lang="zh-CN" altLang="en-US" sz="2100" dirty="0"/>
              <a:t>已申报出口额：取该账册下所有已经申报并且已退税且出口日期在核销周期内的出口报关单的人民币销售额</a:t>
            </a:r>
            <a:endParaRPr lang="en-US" altLang="zh-CN" sz="2100"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2" name="矩形 1"/>
          <p:cNvSpPr/>
          <p:nvPr/>
        </p:nvSpPr>
        <p:spPr>
          <a:xfrm>
            <a:off x="405581" y="1157939"/>
            <a:ext cx="10857328" cy="5139869"/>
          </a:xfrm>
          <a:prstGeom prst="rect">
            <a:avLst/>
          </a:prstGeom>
        </p:spPr>
        <p:txBody>
          <a:bodyPr wrap="square">
            <a:spAutoFit/>
          </a:bodyPr>
          <a:lstStyle/>
          <a:p>
            <a:r>
              <a:rPr lang="zh-CN" altLang="en-US" sz="2000" b="1" dirty="0">
                <a:solidFill>
                  <a:schemeClr val="tx2">
                    <a:lumMod val="75000"/>
                  </a:schemeClr>
                </a:solidFill>
                <a:latin typeface="+mn-ea"/>
              </a:rPr>
              <a:t>应调额计算公式</a:t>
            </a:r>
            <a:endParaRPr lang="en-US" altLang="zh-CN" sz="2000" b="1" dirty="0">
              <a:solidFill>
                <a:schemeClr val="tx2">
                  <a:lumMod val="75000"/>
                </a:schemeClr>
              </a:solidFill>
              <a:latin typeface="+mn-ea"/>
            </a:endParaRPr>
          </a:p>
          <a:p>
            <a:endParaRPr lang="en-US" altLang="zh-CN" sz="2000" b="1" dirty="0">
              <a:solidFill>
                <a:schemeClr val="tx2">
                  <a:lumMod val="75000"/>
                </a:schemeClr>
              </a:solidFill>
              <a:latin typeface="+mn-ea"/>
            </a:endParaRPr>
          </a:p>
          <a:p>
            <a:r>
              <a:rPr lang="zh-CN" altLang="en-US" sz="2000" dirty="0">
                <a:latin typeface="+mn-ea"/>
              </a:rPr>
              <a:t>应调整免抵退税额</a:t>
            </a:r>
            <a:r>
              <a:rPr lang="en-US" altLang="zh-CN" sz="2000" dirty="0"/>
              <a:t>=</a:t>
            </a:r>
            <a:r>
              <a:rPr lang="zh-CN" altLang="zh-CN" sz="2000" dirty="0"/>
              <a:t>∑申报核销手册或帐册报核周期对应“已核准”的《免抵退税申报明细表》数据出口额（人民币）</a:t>
            </a:r>
            <a:r>
              <a:rPr lang="en-US" altLang="zh-CN" sz="2000" dirty="0"/>
              <a:t>*</a:t>
            </a:r>
            <a:r>
              <a:rPr lang="zh-CN" altLang="zh-CN" sz="2000" dirty="0"/>
              <a:t>计划分配率</a:t>
            </a:r>
            <a:r>
              <a:rPr lang="en-US" altLang="zh-CN" sz="2000" dirty="0"/>
              <a:t>*</a:t>
            </a:r>
            <a:r>
              <a:rPr lang="zh-CN" altLang="zh-CN" sz="2000" dirty="0"/>
              <a:t>退税率</a:t>
            </a:r>
            <a:r>
              <a:rPr lang="en-US" altLang="zh-CN" sz="2000" dirty="0"/>
              <a:t>—</a:t>
            </a:r>
            <a:r>
              <a:rPr lang="zh-CN" altLang="zh-CN" sz="2000" dirty="0"/>
              <a:t>∑申报核销手册或帐册报核周期对应“已核准”的《免抵退税申报明细表》数据出口额（人民币）</a:t>
            </a:r>
            <a:r>
              <a:rPr lang="en-US" altLang="zh-CN" sz="2000" dirty="0"/>
              <a:t>*</a:t>
            </a:r>
            <a:r>
              <a:rPr lang="zh-CN" altLang="zh-CN" sz="2000" dirty="0"/>
              <a:t>本次申报核销的实际分配率</a:t>
            </a:r>
            <a:r>
              <a:rPr lang="en-US" altLang="zh-CN" sz="2000" dirty="0"/>
              <a:t>*</a:t>
            </a:r>
            <a:r>
              <a:rPr lang="zh-CN" altLang="zh-CN" sz="2000" dirty="0"/>
              <a:t>退税率；</a:t>
            </a:r>
            <a:endParaRPr lang="en-US" altLang="zh-CN" sz="2000" dirty="0"/>
          </a:p>
          <a:p>
            <a:endParaRPr lang="en-US" altLang="zh-CN" sz="2000" dirty="0">
              <a:latin typeface="+mn-ea"/>
            </a:endParaRPr>
          </a:p>
          <a:p>
            <a:r>
              <a:rPr lang="zh-CN" altLang="en-US" sz="2000" dirty="0">
                <a:latin typeface="+mn-ea"/>
              </a:rPr>
              <a:t>应调整不得免征和抵扣税额</a:t>
            </a:r>
            <a:r>
              <a:rPr lang="en-US" altLang="zh-CN" sz="2000" dirty="0"/>
              <a:t>=</a:t>
            </a:r>
            <a:r>
              <a:rPr lang="zh-CN" altLang="zh-CN" sz="2000" dirty="0"/>
              <a:t>∑申报核销手册或帐册报核周期对应“已核准”的《免抵退税申报明细表》数据出口额（人民币）</a:t>
            </a:r>
            <a:r>
              <a:rPr lang="en-US" altLang="zh-CN" sz="2000" dirty="0"/>
              <a:t>*</a:t>
            </a:r>
            <a:r>
              <a:rPr lang="zh-CN" altLang="zh-CN" sz="2000" dirty="0"/>
              <a:t>计划分配率</a:t>
            </a:r>
            <a:r>
              <a:rPr lang="en-US" altLang="zh-CN" sz="2000" dirty="0"/>
              <a:t>*</a:t>
            </a:r>
            <a:r>
              <a:rPr lang="zh-CN" altLang="zh-CN" sz="2000" dirty="0"/>
              <a:t>（征税率</a:t>
            </a:r>
            <a:r>
              <a:rPr lang="en-US" altLang="zh-CN" sz="2000" dirty="0"/>
              <a:t>-</a:t>
            </a:r>
            <a:r>
              <a:rPr lang="zh-CN" altLang="zh-CN" sz="2000" dirty="0"/>
              <a:t>退税率）</a:t>
            </a:r>
            <a:r>
              <a:rPr lang="en-US" altLang="zh-CN" sz="2000" dirty="0"/>
              <a:t>-</a:t>
            </a:r>
            <a:r>
              <a:rPr lang="zh-CN" altLang="zh-CN" sz="2000" dirty="0"/>
              <a:t>∑申报核销手册或帐册报核周期对应“已核准”的《免抵退税申报明细表》数据出口额（人民币）</a:t>
            </a:r>
            <a:r>
              <a:rPr lang="en-US" altLang="zh-CN" sz="2000" dirty="0"/>
              <a:t>*</a:t>
            </a:r>
            <a:r>
              <a:rPr lang="zh-CN" altLang="zh-CN" sz="2000" dirty="0"/>
              <a:t>本次申报核销的实际分配率</a:t>
            </a:r>
            <a:r>
              <a:rPr lang="en-US" altLang="zh-CN" sz="2000" dirty="0"/>
              <a:t>*</a:t>
            </a:r>
            <a:r>
              <a:rPr lang="zh-CN" altLang="zh-CN" sz="2000" dirty="0"/>
              <a:t>（征税率</a:t>
            </a:r>
            <a:r>
              <a:rPr lang="en-US" altLang="zh-CN" sz="2000" dirty="0"/>
              <a:t>-</a:t>
            </a:r>
            <a:r>
              <a:rPr lang="zh-CN" altLang="zh-CN" sz="2000" dirty="0"/>
              <a:t>退税率）</a:t>
            </a:r>
            <a:endParaRPr lang="en-US" altLang="zh-CN" sz="2000" dirty="0">
              <a:latin typeface="+mn-ea"/>
            </a:endParaRPr>
          </a:p>
          <a:p>
            <a:endParaRPr lang="en-US" altLang="zh-CN" sz="2000" dirty="0">
              <a:latin typeface="+mn-ea"/>
            </a:endParaRPr>
          </a:p>
          <a:p>
            <a:r>
              <a:rPr lang="zh-CN" altLang="en-US" sz="2000" dirty="0">
                <a:latin typeface="+mn-ea"/>
              </a:rPr>
              <a:t>汇总表</a:t>
            </a:r>
            <a:r>
              <a:rPr lang="en-US" altLang="zh-CN" sz="2000" dirty="0">
                <a:latin typeface="+mn-ea"/>
              </a:rPr>
              <a:t>8</a:t>
            </a:r>
            <a:r>
              <a:rPr lang="zh-CN" altLang="en-US" sz="2000" dirty="0">
                <a:latin typeface="+mn-ea"/>
              </a:rPr>
              <a:t>栏（进料加工核销应调整不得免征和抵扣税额）：应调整不得免征和抵扣税额</a:t>
            </a:r>
            <a:endParaRPr lang="en-US" altLang="zh-CN" sz="2000" dirty="0">
              <a:latin typeface="+mn-ea"/>
            </a:endParaRPr>
          </a:p>
          <a:p>
            <a:endParaRPr lang="en-US" altLang="zh-CN" sz="2000" dirty="0">
              <a:latin typeface="+mn-ea"/>
            </a:endParaRPr>
          </a:p>
          <a:p>
            <a:r>
              <a:rPr lang="zh-CN" altLang="en-US" sz="2000" dirty="0">
                <a:latin typeface="+mn-ea"/>
              </a:rPr>
              <a:t>汇总表</a:t>
            </a:r>
            <a:r>
              <a:rPr lang="en-US" altLang="zh-CN" sz="2000" dirty="0">
                <a:latin typeface="+mn-ea"/>
              </a:rPr>
              <a:t>14</a:t>
            </a:r>
            <a:r>
              <a:rPr lang="zh-CN" altLang="en-US" sz="2000" dirty="0">
                <a:latin typeface="+mn-ea"/>
              </a:rPr>
              <a:t>栏（进料加工核销应调整免抵退税额） ：应调整免抵退税额</a:t>
            </a:r>
            <a:endParaRPr lang="en-US" altLang="zh-CN" sz="2000" dirty="0">
              <a:latin typeface="+mn-ea"/>
            </a:endParaRPr>
          </a:p>
          <a:p>
            <a:endParaRPr lang="en-US" altLang="zh-CN" sz="1600" dirty="0">
              <a:latin typeface="+mn-ea"/>
            </a:endParaRPr>
          </a:p>
          <a:p>
            <a:endParaRPr lang="en-US" altLang="zh-CN" sz="1600" dirty="0">
              <a:latin typeface="+mn-ea"/>
            </a:endParaRPr>
          </a:p>
          <a:p>
            <a:endParaRPr lang="zh-CN" altLang="zh-CN" sz="1600" b="1" dirty="0">
              <a:solidFill>
                <a:schemeClr val="tx2">
                  <a:lumMod val="75000"/>
                </a:schemeClr>
              </a:solidFill>
              <a:latin typeface="+mn-ea"/>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进料业务</a:t>
            </a:r>
            <a:endParaRPr lang="zh-CN" altLang="en-US" sz="2000" b="1" dirty="0">
              <a:solidFill>
                <a:srgbClr val="143C78"/>
              </a:solidFill>
              <a:latin typeface="+mn-ea"/>
            </a:endParaRPr>
          </a:p>
        </p:txBody>
      </p:sp>
      <p:pic>
        <p:nvPicPr>
          <p:cNvPr id="2050" name="Picture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71947" y="2030758"/>
            <a:ext cx="10699635" cy="3830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进料业务</a:t>
            </a:r>
            <a:endParaRPr lang="zh-CN" altLang="en-US" sz="2000" b="1" dirty="0">
              <a:solidFill>
                <a:srgbClr val="143C78"/>
              </a:solidFill>
              <a:latin typeface="+mn-ea"/>
            </a:endParaRPr>
          </a:p>
        </p:txBody>
      </p:sp>
      <p:pic>
        <p:nvPicPr>
          <p:cNvPr id="3" name="图片 2"/>
          <p:cNvPicPr>
            <a:picLocks noChangeAspect="1"/>
          </p:cNvPicPr>
          <p:nvPr/>
        </p:nvPicPr>
        <p:blipFill>
          <a:blip r:embed="rId1"/>
          <a:stretch>
            <a:fillRect/>
          </a:stretch>
        </p:blipFill>
        <p:spPr>
          <a:xfrm>
            <a:off x="348954" y="1480898"/>
            <a:ext cx="11494091" cy="5175516"/>
          </a:xfrm>
          <a:prstGeom prst="rect">
            <a:avLst/>
          </a:prstGeom>
        </p:spPr>
      </p:pic>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进料业务</a:t>
            </a:r>
            <a:endParaRPr lang="zh-CN" altLang="en-US" sz="2000" b="1" dirty="0">
              <a:solidFill>
                <a:srgbClr val="143C78"/>
              </a:solidFill>
              <a:latin typeface="+mn-ea"/>
            </a:endParaRPr>
          </a:p>
        </p:txBody>
      </p:sp>
      <p:pic>
        <p:nvPicPr>
          <p:cNvPr id="4" name="图片 3"/>
          <p:cNvPicPr>
            <a:picLocks noChangeAspect="1"/>
          </p:cNvPicPr>
          <p:nvPr/>
        </p:nvPicPr>
        <p:blipFill>
          <a:blip r:embed="rId1"/>
          <a:stretch>
            <a:fillRect/>
          </a:stretch>
        </p:blipFill>
        <p:spPr>
          <a:xfrm>
            <a:off x="405581" y="1480898"/>
            <a:ext cx="11487740" cy="5162815"/>
          </a:xfrm>
          <a:prstGeom prst="rect">
            <a:avLst/>
          </a:prstGeom>
        </p:spPr>
      </p:pic>
      <p:pic>
        <p:nvPicPr>
          <p:cNvPr id="6" name="图片 5"/>
          <p:cNvPicPr>
            <a:picLocks noChangeAspect="1"/>
          </p:cNvPicPr>
          <p:nvPr/>
        </p:nvPicPr>
        <p:blipFill>
          <a:blip r:embed="rId2"/>
          <a:stretch>
            <a:fillRect/>
          </a:stretch>
        </p:blipFill>
        <p:spPr>
          <a:xfrm>
            <a:off x="345779" y="1468197"/>
            <a:ext cx="11500441" cy="5175516"/>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进料业务</a:t>
            </a:r>
            <a:endParaRPr lang="zh-CN" altLang="en-US" sz="2000" b="1" dirty="0">
              <a:solidFill>
                <a:srgbClr val="143C78"/>
              </a:solidFill>
              <a:latin typeface="+mn-ea"/>
            </a:endParaRPr>
          </a:p>
        </p:txBody>
      </p:sp>
      <p:pic>
        <p:nvPicPr>
          <p:cNvPr id="4" name="图片 3"/>
          <p:cNvPicPr>
            <a:picLocks noChangeAspect="1"/>
          </p:cNvPicPr>
          <p:nvPr/>
        </p:nvPicPr>
        <p:blipFill>
          <a:blip r:embed="rId1"/>
          <a:stretch>
            <a:fillRect/>
          </a:stretch>
        </p:blipFill>
        <p:spPr>
          <a:xfrm>
            <a:off x="405581" y="1480898"/>
            <a:ext cx="11494091" cy="5162815"/>
          </a:xfrm>
          <a:prstGeom prst="rect">
            <a:avLst/>
          </a:prstGeom>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进料业务</a:t>
            </a:r>
            <a:endParaRPr lang="zh-CN" altLang="en-US" sz="2000" b="1" dirty="0">
              <a:solidFill>
                <a:srgbClr val="143C78"/>
              </a:solidFill>
              <a:latin typeface="+mn-ea"/>
            </a:endParaRPr>
          </a:p>
        </p:txBody>
      </p:sp>
      <p:pic>
        <p:nvPicPr>
          <p:cNvPr id="3" name="图片 2"/>
          <p:cNvPicPr>
            <a:picLocks noChangeAspect="1"/>
          </p:cNvPicPr>
          <p:nvPr/>
        </p:nvPicPr>
        <p:blipFill>
          <a:blip r:embed="rId1"/>
          <a:stretch>
            <a:fillRect/>
          </a:stretch>
        </p:blipFill>
        <p:spPr>
          <a:xfrm>
            <a:off x="405581" y="1480898"/>
            <a:ext cx="11506791" cy="5175516"/>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405581" y="357230"/>
            <a:ext cx="5083084" cy="523220"/>
            <a:chOff x="453206" y="414380"/>
            <a:chExt cx="5083084" cy="523220"/>
          </a:xfrm>
        </p:grpSpPr>
        <p:sp>
          <p:nvSpPr>
            <p:cNvPr id="11" name="文本框 10"/>
            <p:cNvSpPr txBox="1"/>
            <p:nvPr/>
          </p:nvSpPr>
          <p:spPr>
            <a:xfrm>
              <a:off x="683680" y="414380"/>
              <a:ext cx="4852610"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电子税务局出口退税功能介绍</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15" name="矩形 1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4" name="文本框 3"/>
          <p:cNvSpPr txBox="1"/>
          <p:nvPr/>
        </p:nvSpPr>
        <p:spPr>
          <a:xfrm>
            <a:off x="405581" y="1023730"/>
            <a:ext cx="4364939" cy="369332"/>
          </a:xfrm>
          <a:prstGeom prst="rect">
            <a:avLst/>
          </a:prstGeom>
          <a:noFill/>
        </p:spPr>
        <p:txBody>
          <a:bodyPr wrap="square" rtlCol="0">
            <a:spAutoFit/>
          </a:bodyPr>
          <a:lstStyle/>
          <a:p>
            <a:r>
              <a:rPr lang="zh-CN" altLang="en-US"/>
              <a:t>我要办税：出口退税管理      证明开具</a:t>
            </a:r>
            <a:endParaRPr lang="en-US" altLang="zh-CN"/>
          </a:p>
        </p:txBody>
      </p:sp>
      <p:pic>
        <p:nvPicPr>
          <p:cNvPr id="8" name="图片 7"/>
          <p:cNvPicPr>
            <a:picLocks noChangeAspect="1"/>
          </p:cNvPicPr>
          <p:nvPr/>
        </p:nvPicPr>
        <p:blipFill>
          <a:blip r:embed="rId1"/>
          <a:stretch>
            <a:fillRect/>
          </a:stretch>
        </p:blipFill>
        <p:spPr>
          <a:xfrm>
            <a:off x="433247" y="1623719"/>
            <a:ext cx="11279782" cy="4877051"/>
          </a:xfrm>
          <a:prstGeom prst="rect">
            <a:avLst/>
          </a:prstGeom>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进料业务</a:t>
            </a:r>
            <a:endParaRPr lang="zh-CN" altLang="en-US" sz="2000" b="1" dirty="0">
              <a:solidFill>
                <a:srgbClr val="143C78"/>
              </a:solidFill>
              <a:latin typeface="+mn-ea"/>
            </a:endParaRPr>
          </a:p>
        </p:txBody>
      </p:sp>
      <p:pic>
        <p:nvPicPr>
          <p:cNvPr id="4" name="图片 3"/>
          <p:cNvPicPr>
            <a:picLocks noChangeAspect="1"/>
          </p:cNvPicPr>
          <p:nvPr/>
        </p:nvPicPr>
        <p:blipFill>
          <a:blip r:embed="rId1"/>
          <a:stretch>
            <a:fillRect/>
          </a:stretch>
        </p:blipFill>
        <p:spPr>
          <a:xfrm>
            <a:off x="405581" y="1480898"/>
            <a:ext cx="11506791" cy="5175516"/>
          </a:xfrm>
          <a:prstGeom prst="rect">
            <a:avLst/>
          </a:prstGeom>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进料业务</a:t>
            </a:r>
            <a:endParaRPr lang="zh-CN" altLang="en-US" sz="2000" b="1" dirty="0">
              <a:solidFill>
                <a:srgbClr val="143C78"/>
              </a:solidFill>
              <a:latin typeface="+mn-ea"/>
            </a:endParaRPr>
          </a:p>
        </p:txBody>
      </p:sp>
      <p:pic>
        <p:nvPicPr>
          <p:cNvPr id="3" name="图片 2"/>
          <p:cNvPicPr>
            <a:picLocks noChangeAspect="1"/>
          </p:cNvPicPr>
          <p:nvPr/>
        </p:nvPicPr>
        <p:blipFill>
          <a:blip r:embed="rId1"/>
          <a:stretch>
            <a:fillRect/>
          </a:stretch>
        </p:blipFill>
        <p:spPr>
          <a:xfrm>
            <a:off x="405581" y="1480898"/>
            <a:ext cx="11506791" cy="5175516"/>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进料业务</a:t>
            </a:r>
            <a:endParaRPr lang="zh-CN" altLang="en-US" sz="2000" b="1" dirty="0">
              <a:solidFill>
                <a:srgbClr val="143C78"/>
              </a:solidFill>
              <a:latin typeface="+mn-ea"/>
            </a:endParaRPr>
          </a:p>
        </p:txBody>
      </p:sp>
      <p:pic>
        <p:nvPicPr>
          <p:cNvPr id="3" name="图片 2"/>
          <p:cNvPicPr>
            <a:picLocks noChangeAspect="1"/>
          </p:cNvPicPr>
          <p:nvPr/>
        </p:nvPicPr>
        <p:blipFill>
          <a:blip r:embed="rId1"/>
          <a:stretch>
            <a:fillRect/>
          </a:stretch>
        </p:blipFill>
        <p:spPr>
          <a:xfrm>
            <a:off x="405581" y="1480898"/>
            <a:ext cx="11506791" cy="5175516"/>
          </a:xfrm>
          <a:prstGeom prst="rect">
            <a:avLst/>
          </a:prstGeom>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240179" cy="523220"/>
            <a:chOff x="453206" y="414380"/>
            <a:chExt cx="5240179" cy="523220"/>
          </a:xfrm>
        </p:grpSpPr>
        <p:sp>
          <p:nvSpPr>
            <p:cNvPr id="84" name="文本框 83"/>
            <p:cNvSpPr txBox="1"/>
            <p:nvPr/>
          </p:nvSpPr>
          <p:spPr>
            <a:xfrm>
              <a:off x="683680" y="414380"/>
              <a:ext cx="500970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进料加工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191352" cy="400110"/>
          </a:xfrm>
          <a:prstGeom prst="rect">
            <a:avLst/>
          </a:prstGeom>
        </p:spPr>
        <p:txBody>
          <a:bodyPr wrap="none">
            <a:spAutoFit/>
          </a:bodyPr>
          <a:lstStyle/>
          <a:p>
            <a:r>
              <a:rPr lang="zh-CN" altLang="en-US" sz="2000" b="1" dirty="0">
                <a:solidFill>
                  <a:srgbClr val="143C78"/>
                </a:solidFill>
                <a:latin typeface="+mn-ea"/>
              </a:rPr>
              <a:t>进料业务</a:t>
            </a:r>
            <a:endParaRPr lang="zh-CN" altLang="en-US" sz="2000" b="1" dirty="0">
              <a:solidFill>
                <a:srgbClr val="143C78"/>
              </a:solidFill>
              <a:latin typeface="+mn-ea"/>
            </a:endParaRPr>
          </a:p>
        </p:txBody>
      </p:sp>
      <p:pic>
        <p:nvPicPr>
          <p:cNvPr id="3" name="图片 2"/>
          <p:cNvPicPr>
            <a:picLocks noChangeAspect="1"/>
          </p:cNvPicPr>
          <p:nvPr/>
        </p:nvPicPr>
        <p:blipFill>
          <a:blip r:embed="rId1"/>
          <a:stretch>
            <a:fillRect/>
          </a:stretch>
        </p:blipFill>
        <p:spPr>
          <a:xfrm>
            <a:off x="348954" y="1480898"/>
            <a:ext cx="11494091" cy="5175516"/>
          </a:xfrm>
          <a:prstGeom prst="rect">
            <a:avLst/>
          </a:prstGeom>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0" y="1610139"/>
            <a:ext cx="6811617" cy="5247861"/>
          </a:xfrm>
          <a:prstGeom prst="rect">
            <a:avLst/>
          </a:prstGeom>
          <a:blipFill>
            <a:blip r:embed="rId1" cstate="screen">
              <a:alphaModFix amt="58000"/>
              <a:extLst>
                <a:ext uri="{BEBA8EAE-BF5A-486C-A8C5-ECC9F3942E4B}">
                  <a14:imgProps xmlns:a14="http://schemas.microsoft.com/office/drawing/2010/main">
                    <a14:imgLayer r:embed="rId2">
                      <a14:imgEffect>
                        <a14:saturation sat="6000"/>
                      </a14:imgEffect>
                    </a14:imgLayer>
                  </a14:imgProps>
                </a:ext>
              </a:extLst>
            </a:blip>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84" name="矩形 83"/>
          <p:cNvSpPr/>
          <p:nvPr/>
        </p:nvSpPr>
        <p:spPr>
          <a:xfrm>
            <a:off x="2377937" y="3460060"/>
            <a:ext cx="9528313" cy="3140765"/>
          </a:xfrm>
          <a:prstGeom prst="rect">
            <a:avLst/>
          </a:prstGeom>
          <a:solidFill>
            <a:srgbClr val="44546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1" lang="zh-CN" altLang="en-US" sz="1800" b="0" i="0" u="none" strike="noStrike" kern="0" cap="none" spc="0" normalizeH="0" baseline="0" noProof="0">
              <a:ln>
                <a:noFill/>
              </a:ln>
              <a:solidFill>
                <a:prstClr val="white"/>
              </a:solidFill>
              <a:effectLst/>
              <a:uLnTx/>
              <a:uFillTx/>
              <a:latin typeface="Arial" panose="020B0604020202020204"/>
              <a:cs typeface="+mn-cs"/>
            </a:endParaRPr>
          </a:p>
        </p:txBody>
      </p:sp>
      <p:sp>
        <p:nvSpPr>
          <p:cNvPr id="85" name="文本框 84"/>
          <p:cNvSpPr txBox="1"/>
          <p:nvPr/>
        </p:nvSpPr>
        <p:spPr>
          <a:xfrm>
            <a:off x="7261654" y="1990711"/>
            <a:ext cx="2954655" cy="646331"/>
          </a:xfrm>
          <a:prstGeom prst="rect">
            <a:avLst/>
          </a:prstGeom>
          <a:noFill/>
        </p:spPr>
        <p:txBody>
          <a:bodyPr wrap="none" rtlCol="0">
            <a:spAutoFit/>
          </a:bodyPr>
          <a:lstStyle/>
          <a:p>
            <a:r>
              <a:rPr kumimoji="1" lang="zh-CN" altLang="en-US" sz="3600" b="1">
                <a:solidFill>
                  <a:srgbClr val="F89E1C"/>
                </a:solidFill>
                <a:latin typeface="微软雅黑" panose="020B0503020204020204" pitchFamily="34" charset="-122"/>
                <a:ea typeface="微软雅黑" panose="020B0503020204020204" pitchFamily="34" charset="-122"/>
              </a:rPr>
              <a:t>其他退税业务</a:t>
            </a:r>
            <a:endParaRPr kumimoji="1" lang="zh-CN" altLang="en-US" sz="3600" b="1" dirty="0">
              <a:solidFill>
                <a:srgbClr val="44546A"/>
              </a:solidFill>
              <a:latin typeface="微软雅黑" panose="020B0503020204020204" pitchFamily="34" charset="-122"/>
              <a:ea typeface="微软雅黑" panose="020B0503020204020204" pitchFamily="34" charset="-122"/>
            </a:endParaRPr>
          </a:p>
        </p:txBody>
      </p:sp>
      <p:sp>
        <p:nvSpPr>
          <p:cNvPr id="86" name="文本框 85"/>
          <p:cNvSpPr txBox="1"/>
          <p:nvPr/>
        </p:nvSpPr>
        <p:spPr>
          <a:xfrm>
            <a:off x="1766769" y="2596807"/>
            <a:ext cx="1069524" cy="2215991"/>
          </a:xfrm>
          <a:prstGeom prst="rect">
            <a:avLst/>
          </a:prstGeom>
          <a:noFill/>
        </p:spPr>
        <p:txBody>
          <a:bodyPr wrap="none" rtlCol="0">
            <a:spAutoFit/>
          </a:bodyPr>
          <a:lstStyle/>
          <a:p>
            <a:r>
              <a:rPr kumimoji="1" lang="en-US" altLang="zh-CN" sz="13800" dirty="0">
                <a:solidFill>
                  <a:schemeClr val="bg1"/>
                </a:solidFill>
                <a:latin typeface="Arial Black" panose="020B0A04020102020204"/>
              </a:rPr>
              <a:t>“</a:t>
            </a:r>
            <a:endParaRPr kumimoji="1" lang="zh-CN" altLang="en-US" sz="13800" dirty="0">
              <a:solidFill>
                <a:schemeClr val="bg1"/>
              </a:solidFill>
              <a:latin typeface="Arial Black" panose="020B0A04020102020204"/>
            </a:endParaRPr>
          </a:p>
        </p:txBody>
      </p:sp>
      <p:sp>
        <p:nvSpPr>
          <p:cNvPr id="87" name="文本框 86"/>
          <p:cNvSpPr txBox="1"/>
          <p:nvPr/>
        </p:nvSpPr>
        <p:spPr>
          <a:xfrm>
            <a:off x="3405306" y="3789056"/>
            <a:ext cx="3617847" cy="377411"/>
          </a:xfrm>
          <a:prstGeom prst="rect">
            <a:avLst/>
          </a:prstGeom>
          <a:noFill/>
        </p:spPr>
        <p:txBody>
          <a:bodyPr wrap="square" rtlCol="0">
            <a:spAutoFit/>
          </a:bodyPr>
          <a:lstStyle/>
          <a:p>
            <a:pPr>
              <a:lnSpc>
                <a:spcPct val="150000"/>
              </a:lnSpc>
            </a:pPr>
            <a:r>
              <a:rPr lang="zh-CN" altLang="en-US" sz="1400">
                <a:solidFill>
                  <a:schemeClr val="bg1"/>
                </a:solidFill>
                <a:latin typeface="微软雅黑" panose="020B0503020204020204" pitchFamily="34" charset="-122"/>
                <a:ea typeface="微软雅黑" panose="020B0503020204020204" pitchFamily="34" charset="-122"/>
              </a:rPr>
              <a:t>企业撤回申报申请</a:t>
            </a:r>
            <a:endParaRPr lang="en-GB" altLang="zh-CN" sz="1400" dirty="0">
              <a:solidFill>
                <a:schemeClr val="bg1"/>
              </a:solidFill>
              <a:latin typeface="微软雅黑" panose="020B0503020204020204" pitchFamily="34" charset="-122"/>
              <a:ea typeface="微软雅黑" panose="020B0503020204020204" pitchFamily="34" charset="-122"/>
            </a:endParaRPr>
          </a:p>
        </p:txBody>
      </p:sp>
      <p:sp>
        <p:nvSpPr>
          <p:cNvPr id="88" name="文本框 87"/>
          <p:cNvSpPr txBox="1"/>
          <p:nvPr/>
        </p:nvSpPr>
        <p:spPr>
          <a:xfrm>
            <a:off x="7866418" y="3789056"/>
            <a:ext cx="3617847" cy="377411"/>
          </a:xfrm>
          <a:prstGeom prst="rect">
            <a:avLst/>
          </a:prstGeom>
          <a:noFill/>
        </p:spPr>
        <p:txBody>
          <a:bodyPr wrap="square" rtlCol="0">
            <a:spAutoFit/>
          </a:bodyPr>
          <a:lstStyle/>
          <a:p>
            <a:pPr>
              <a:lnSpc>
                <a:spcPct val="150000"/>
              </a:lnSpc>
            </a:pPr>
            <a:r>
              <a:rPr lang="zh-CN" altLang="en-US" sz="1400">
                <a:solidFill>
                  <a:schemeClr val="bg1"/>
                </a:solidFill>
                <a:latin typeface="微软雅黑" panose="020B0503020204020204" pitchFamily="34" charset="-122"/>
                <a:ea typeface="微软雅黑" panose="020B0503020204020204" pitchFamily="34" charset="-122"/>
              </a:rPr>
              <a:t>出口信息查询</a:t>
            </a:r>
            <a:endParaRPr lang="en-GB" altLang="zh-CN" sz="1400" dirty="0">
              <a:solidFill>
                <a:schemeClr val="bg1"/>
              </a:solidFill>
              <a:latin typeface="微软雅黑" panose="020B0503020204020204" pitchFamily="34" charset="-122"/>
              <a:ea typeface="微软雅黑" panose="020B0503020204020204" pitchFamily="34" charset="-122"/>
            </a:endParaRPr>
          </a:p>
        </p:txBody>
      </p:sp>
      <p:sp>
        <p:nvSpPr>
          <p:cNvPr id="89" name="文本框 88"/>
          <p:cNvSpPr txBox="1"/>
          <p:nvPr/>
        </p:nvSpPr>
        <p:spPr>
          <a:xfrm>
            <a:off x="3405306" y="4789736"/>
            <a:ext cx="3617847" cy="377411"/>
          </a:xfrm>
          <a:prstGeom prst="rect">
            <a:avLst/>
          </a:prstGeom>
          <a:noFill/>
        </p:spPr>
        <p:txBody>
          <a:bodyPr wrap="square" rtlCol="0">
            <a:spAutoFit/>
          </a:bodyPr>
          <a:lstStyle/>
          <a:p>
            <a:pPr>
              <a:lnSpc>
                <a:spcPct val="150000"/>
              </a:lnSpc>
            </a:pPr>
            <a:r>
              <a:rPr lang="zh-CN" altLang="en-US" sz="1400">
                <a:solidFill>
                  <a:schemeClr val="bg1"/>
                </a:solidFill>
                <a:latin typeface="微软雅黑" panose="020B0503020204020204" pitchFamily="34" charset="-122"/>
                <a:ea typeface="微软雅黑" panose="020B0503020204020204" pitchFamily="34" charset="-122"/>
              </a:rPr>
              <a:t>出口已使用设备</a:t>
            </a:r>
            <a:endParaRPr lang="en-GB" altLang="zh-CN" sz="1400" dirty="0">
              <a:solidFill>
                <a:schemeClr val="bg1"/>
              </a:solidFill>
              <a:latin typeface="微软雅黑" panose="020B0503020204020204" pitchFamily="34" charset="-122"/>
              <a:ea typeface="微软雅黑" panose="020B0503020204020204" pitchFamily="34" charset="-122"/>
            </a:endParaRPr>
          </a:p>
        </p:txBody>
      </p:sp>
      <p:sp>
        <p:nvSpPr>
          <p:cNvPr id="127" name="文本框 126"/>
          <p:cNvSpPr txBox="1"/>
          <p:nvPr/>
        </p:nvSpPr>
        <p:spPr>
          <a:xfrm>
            <a:off x="7866418" y="4789736"/>
            <a:ext cx="3617847" cy="377411"/>
          </a:xfrm>
          <a:prstGeom prst="rect">
            <a:avLst/>
          </a:prstGeom>
          <a:noFill/>
        </p:spPr>
        <p:txBody>
          <a:bodyPr wrap="square" rtlCol="0">
            <a:spAutoFit/>
          </a:bodyPr>
          <a:lstStyle/>
          <a:p>
            <a:pPr>
              <a:lnSpc>
                <a:spcPct val="150000"/>
              </a:lnSpc>
            </a:pPr>
            <a:r>
              <a:rPr lang="zh-CN" altLang="en-US" sz="1400">
                <a:solidFill>
                  <a:schemeClr val="bg1"/>
                </a:solidFill>
                <a:latin typeface="微软雅黑" panose="020B0503020204020204" pitchFamily="34" charset="-122"/>
                <a:ea typeface="微软雅黑" panose="020B0503020204020204" pitchFamily="34" charset="-122"/>
              </a:rPr>
              <a:t>非需提供收汇凭证</a:t>
            </a:r>
            <a:endParaRPr lang="en-GB" altLang="zh-CN" sz="1400" dirty="0">
              <a:solidFill>
                <a:schemeClr val="bg1"/>
              </a:solidFill>
              <a:latin typeface="微软雅黑" panose="020B0503020204020204" pitchFamily="34" charset="-122"/>
              <a:ea typeface="微软雅黑" panose="020B0503020204020204" pitchFamily="34" charset="-122"/>
            </a:endParaRPr>
          </a:p>
        </p:txBody>
      </p:sp>
      <p:sp>
        <p:nvSpPr>
          <p:cNvPr id="128" name="文本框 127"/>
          <p:cNvSpPr txBox="1"/>
          <p:nvPr/>
        </p:nvSpPr>
        <p:spPr>
          <a:xfrm>
            <a:off x="2802991" y="3754909"/>
            <a:ext cx="665567" cy="830997"/>
          </a:xfrm>
          <a:prstGeom prst="rect">
            <a:avLst/>
          </a:prstGeom>
          <a:noFill/>
        </p:spPr>
        <p:txBody>
          <a:bodyPr wrap="none" rtlCol="0">
            <a:spAutoFit/>
          </a:bodyPr>
          <a:lstStyle/>
          <a:p>
            <a:r>
              <a:rPr kumimoji="1" lang="en-US" altLang="zh-CN" sz="4800" dirty="0">
                <a:solidFill>
                  <a:srgbClr val="F89E1C"/>
                </a:solidFill>
                <a:latin typeface="微软雅黑" panose="020B0503020204020204" pitchFamily="34" charset="-122"/>
                <a:ea typeface="微软雅黑" panose="020B0503020204020204" pitchFamily="34" charset="-122"/>
              </a:rPr>
              <a:t>1</a:t>
            </a:r>
            <a:r>
              <a:rPr kumimoji="1" lang="en-US" altLang="zh-CN" sz="2000" dirty="0">
                <a:solidFill>
                  <a:srgbClr val="F89E1C"/>
                </a:solidFill>
                <a:latin typeface="微软雅黑" panose="020B0503020204020204" pitchFamily="34" charset="-122"/>
                <a:ea typeface="微软雅黑" panose="020B0503020204020204" pitchFamily="34" charset="-122"/>
              </a:rPr>
              <a:t>/</a:t>
            </a:r>
            <a:endParaRPr kumimoji="1" lang="zh-CN" altLang="en-US" sz="4800" dirty="0">
              <a:solidFill>
                <a:srgbClr val="F89E1C"/>
              </a:solidFill>
              <a:latin typeface="微软雅黑" panose="020B0503020204020204" pitchFamily="34" charset="-122"/>
              <a:ea typeface="微软雅黑" panose="020B0503020204020204" pitchFamily="34" charset="-122"/>
            </a:endParaRPr>
          </a:p>
        </p:txBody>
      </p:sp>
      <p:sp>
        <p:nvSpPr>
          <p:cNvPr id="129" name="文本框 128"/>
          <p:cNvSpPr txBox="1"/>
          <p:nvPr/>
        </p:nvSpPr>
        <p:spPr>
          <a:xfrm>
            <a:off x="2802990" y="4639079"/>
            <a:ext cx="665567" cy="830997"/>
          </a:xfrm>
          <a:prstGeom prst="rect">
            <a:avLst/>
          </a:prstGeom>
          <a:noFill/>
        </p:spPr>
        <p:txBody>
          <a:bodyPr wrap="none" rtlCol="0">
            <a:spAutoFit/>
          </a:bodyPr>
          <a:lstStyle/>
          <a:p>
            <a:r>
              <a:rPr kumimoji="1" lang="en-US" altLang="zh-CN" sz="4800">
                <a:solidFill>
                  <a:srgbClr val="F89E1C"/>
                </a:solidFill>
                <a:latin typeface="微软雅黑" panose="020B0503020204020204" pitchFamily="34" charset="-122"/>
                <a:ea typeface="微软雅黑" panose="020B0503020204020204" pitchFamily="34" charset="-122"/>
              </a:rPr>
              <a:t>2</a:t>
            </a:r>
            <a:r>
              <a:rPr kumimoji="1" lang="en-US" altLang="zh-CN" sz="2000">
                <a:solidFill>
                  <a:srgbClr val="F89E1C"/>
                </a:solidFill>
                <a:latin typeface="微软雅黑" panose="020B0503020204020204" pitchFamily="34" charset="-122"/>
                <a:ea typeface="微软雅黑" panose="020B0503020204020204" pitchFamily="34" charset="-122"/>
              </a:rPr>
              <a:t>/</a:t>
            </a:r>
            <a:endParaRPr kumimoji="1" lang="zh-CN" altLang="en-US" sz="4800">
              <a:solidFill>
                <a:srgbClr val="F89E1C"/>
              </a:solidFill>
              <a:latin typeface="微软雅黑" panose="020B0503020204020204" pitchFamily="34" charset="-122"/>
              <a:ea typeface="微软雅黑" panose="020B0503020204020204" pitchFamily="34" charset="-122"/>
            </a:endParaRPr>
          </a:p>
        </p:txBody>
      </p:sp>
      <p:sp>
        <p:nvSpPr>
          <p:cNvPr id="130" name="文本框 129"/>
          <p:cNvSpPr txBox="1"/>
          <p:nvPr/>
        </p:nvSpPr>
        <p:spPr>
          <a:xfrm>
            <a:off x="7261655" y="3754909"/>
            <a:ext cx="665567" cy="830997"/>
          </a:xfrm>
          <a:prstGeom prst="rect">
            <a:avLst/>
          </a:prstGeom>
          <a:noFill/>
        </p:spPr>
        <p:txBody>
          <a:bodyPr wrap="none" rtlCol="0">
            <a:spAutoFit/>
          </a:bodyPr>
          <a:lstStyle/>
          <a:p>
            <a:r>
              <a:rPr kumimoji="1" lang="en-US" altLang="zh-CN" sz="4800">
                <a:solidFill>
                  <a:srgbClr val="F89E1C"/>
                </a:solidFill>
                <a:latin typeface="微软雅黑" panose="020B0503020204020204" pitchFamily="34" charset="-122"/>
                <a:ea typeface="微软雅黑" panose="020B0503020204020204" pitchFamily="34" charset="-122"/>
              </a:rPr>
              <a:t>4</a:t>
            </a:r>
            <a:r>
              <a:rPr kumimoji="1" lang="en-US" altLang="zh-CN" sz="2000">
                <a:solidFill>
                  <a:srgbClr val="F89E1C"/>
                </a:solidFill>
                <a:latin typeface="微软雅黑" panose="020B0503020204020204" pitchFamily="34" charset="-122"/>
                <a:ea typeface="微软雅黑" panose="020B0503020204020204" pitchFamily="34" charset="-122"/>
              </a:rPr>
              <a:t>/</a:t>
            </a:r>
            <a:endParaRPr kumimoji="1" lang="zh-CN" altLang="en-US" sz="4800" dirty="0">
              <a:solidFill>
                <a:srgbClr val="F89E1C"/>
              </a:solidFill>
              <a:latin typeface="微软雅黑" panose="020B0503020204020204" pitchFamily="34" charset="-122"/>
              <a:ea typeface="微软雅黑" panose="020B0503020204020204" pitchFamily="34" charset="-122"/>
            </a:endParaRPr>
          </a:p>
        </p:txBody>
      </p:sp>
      <p:sp>
        <p:nvSpPr>
          <p:cNvPr id="131" name="文本框 130"/>
          <p:cNvSpPr txBox="1"/>
          <p:nvPr/>
        </p:nvSpPr>
        <p:spPr>
          <a:xfrm>
            <a:off x="7261654" y="4639079"/>
            <a:ext cx="665567" cy="830997"/>
          </a:xfrm>
          <a:prstGeom prst="rect">
            <a:avLst/>
          </a:prstGeom>
          <a:noFill/>
        </p:spPr>
        <p:txBody>
          <a:bodyPr wrap="none" rtlCol="0">
            <a:spAutoFit/>
          </a:bodyPr>
          <a:lstStyle/>
          <a:p>
            <a:r>
              <a:rPr kumimoji="1" lang="en-US" altLang="zh-CN" sz="4800">
                <a:solidFill>
                  <a:srgbClr val="F89E1C"/>
                </a:solidFill>
                <a:latin typeface="微软雅黑" panose="020B0503020204020204" pitchFamily="34" charset="-122"/>
                <a:ea typeface="微软雅黑" panose="020B0503020204020204" pitchFamily="34" charset="-122"/>
              </a:rPr>
              <a:t>5</a:t>
            </a:r>
            <a:r>
              <a:rPr kumimoji="1" lang="en-US" altLang="zh-CN" sz="2000">
                <a:solidFill>
                  <a:srgbClr val="F89E1C"/>
                </a:solidFill>
                <a:latin typeface="微软雅黑" panose="020B0503020204020204" pitchFamily="34" charset="-122"/>
                <a:ea typeface="微软雅黑" panose="020B0503020204020204" pitchFamily="34" charset="-122"/>
              </a:rPr>
              <a:t>/</a:t>
            </a:r>
            <a:endParaRPr kumimoji="1" lang="zh-CN" altLang="en-US" sz="4800">
              <a:solidFill>
                <a:srgbClr val="F89E1C"/>
              </a:solidFill>
              <a:latin typeface="微软雅黑" panose="020B0503020204020204" pitchFamily="34" charset="-122"/>
              <a:ea typeface="微软雅黑" panose="020B0503020204020204" pitchFamily="34" charset="-122"/>
            </a:endParaRPr>
          </a:p>
        </p:txBody>
      </p:sp>
      <p:grpSp>
        <p:nvGrpSpPr>
          <p:cNvPr id="18" name="组合 17"/>
          <p:cNvGrpSpPr/>
          <p:nvPr/>
        </p:nvGrpSpPr>
        <p:grpSpPr>
          <a:xfrm>
            <a:off x="405581" y="357230"/>
            <a:ext cx="3646794" cy="523220"/>
            <a:chOff x="453206" y="414380"/>
            <a:chExt cx="3646794" cy="523220"/>
          </a:xfrm>
        </p:grpSpPr>
        <p:sp>
          <p:nvSpPr>
            <p:cNvPr id="19" name="文本框 18"/>
            <p:cNvSpPr txBox="1"/>
            <p:nvPr/>
          </p:nvSpPr>
          <p:spPr>
            <a:xfrm>
              <a:off x="683680" y="414380"/>
              <a:ext cx="3416320"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出口退（免）税申报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20" name="矩形 19"/>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3" name="文本框 2"/>
          <p:cNvSpPr txBox="1"/>
          <p:nvPr/>
        </p:nvSpPr>
        <p:spPr>
          <a:xfrm>
            <a:off x="3418558" y="5687570"/>
            <a:ext cx="3617847" cy="377411"/>
          </a:xfrm>
          <a:prstGeom prst="rect">
            <a:avLst/>
          </a:prstGeom>
          <a:noFill/>
        </p:spPr>
        <p:txBody>
          <a:bodyPr wrap="square" rtlCol="0">
            <a:spAutoFit/>
          </a:bodyPr>
          <a:lstStyle/>
          <a:p>
            <a:pPr>
              <a:lnSpc>
                <a:spcPct val="150000"/>
              </a:lnSpc>
            </a:pPr>
            <a:r>
              <a:rPr lang="zh-CN" altLang="en-US" sz="1400">
                <a:solidFill>
                  <a:schemeClr val="bg1"/>
                </a:solidFill>
                <a:latin typeface="微软雅黑" panose="020B0503020204020204" pitchFamily="34" charset="-122"/>
                <a:ea typeface="微软雅黑" panose="020B0503020204020204" pitchFamily="34" charset="-122"/>
              </a:rPr>
              <a:t>购进自用货物</a:t>
            </a:r>
            <a:endParaRPr lang="en-GB" altLang="zh-CN" sz="1400" dirty="0">
              <a:solidFill>
                <a:schemeClr val="bg1"/>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7879670" y="5687570"/>
            <a:ext cx="3617847" cy="377411"/>
          </a:xfrm>
          <a:prstGeom prst="rect">
            <a:avLst/>
          </a:prstGeom>
          <a:noFill/>
        </p:spPr>
        <p:txBody>
          <a:bodyPr wrap="square" rtlCol="0">
            <a:spAutoFit/>
          </a:bodyPr>
          <a:lstStyle/>
          <a:p>
            <a:pPr>
              <a:lnSpc>
                <a:spcPct val="150000"/>
              </a:lnSpc>
            </a:pPr>
            <a:r>
              <a:rPr lang="zh-CN" altLang="en-US" sz="1400">
                <a:solidFill>
                  <a:schemeClr val="bg1"/>
                </a:solidFill>
                <a:latin typeface="微软雅黑" panose="020B0503020204020204" pitchFamily="34" charset="-122"/>
                <a:ea typeface="微软雅黑" panose="020B0503020204020204" pitchFamily="34" charset="-122"/>
              </a:rPr>
              <a:t>进货凭证信息回退</a:t>
            </a:r>
            <a:endParaRPr lang="en-GB" altLang="zh-CN" sz="1400" dirty="0">
              <a:solidFill>
                <a:schemeClr val="bg1"/>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2816242" y="5536913"/>
            <a:ext cx="665567" cy="830997"/>
          </a:xfrm>
          <a:prstGeom prst="rect">
            <a:avLst/>
          </a:prstGeom>
          <a:noFill/>
        </p:spPr>
        <p:txBody>
          <a:bodyPr wrap="none" rtlCol="0">
            <a:spAutoFit/>
          </a:bodyPr>
          <a:lstStyle/>
          <a:p>
            <a:r>
              <a:rPr kumimoji="1" lang="en-US" altLang="zh-CN" sz="4800">
                <a:solidFill>
                  <a:srgbClr val="F89E1C"/>
                </a:solidFill>
                <a:latin typeface="微软雅黑" panose="020B0503020204020204" pitchFamily="34" charset="-122"/>
                <a:ea typeface="微软雅黑" panose="020B0503020204020204" pitchFamily="34" charset="-122"/>
              </a:rPr>
              <a:t>3</a:t>
            </a:r>
            <a:r>
              <a:rPr kumimoji="1" lang="en-US" altLang="zh-CN" sz="2000">
                <a:solidFill>
                  <a:srgbClr val="F89E1C"/>
                </a:solidFill>
                <a:latin typeface="微软雅黑" panose="020B0503020204020204" pitchFamily="34" charset="-122"/>
                <a:ea typeface="微软雅黑" panose="020B0503020204020204" pitchFamily="34" charset="-122"/>
              </a:rPr>
              <a:t>/</a:t>
            </a:r>
            <a:endParaRPr kumimoji="1" lang="zh-CN" altLang="en-US" sz="4800">
              <a:solidFill>
                <a:srgbClr val="F89E1C"/>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7274906" y="5536913"/>
            <a:ext cx="665567" cy="830997"/>
          </a:xfrm>
          <a:prstGeom prst="rect">
            <a:avLst/>
          </a:prstGeom>
          <a:noFill/>
        </p:spPr>
        <p:txBody>
          <a:bodyPr wrap="none" rtlCol="0">
            <a:spAutoFit/>
          </a:bodyPr>
          <a:lstStyle/>
          <a:p>
            <a:r>
              <a:rPr kumimoji="1" lang="en-US" altLang="zh-CN" sz="4800">
                <a:solidFill>
                  <a:srgbClr val="F89E1C"/>
                </a:solidFill>
                <a:latin typeface="微软雅黑" panose="020B0503020204020204" pitchFamily="34" charset="-122"/>
                <a:ea typeface="微软雅黑" panose="020B0503020204020204" pitchFamily="34" charset="-122"/>
              </a:rPr>
              <a:t>6</a:t>
            </a:r>
            <a:r>
              <a:rPr kumimoji="1" lang="en-US" altLang="zh-CN" sz="2000">
                <a:solidFill>
                  <a:srgbClr val="F89E1C"/>
                </a:solidFill>
                <a:latin typeface="微软雅黑" panose="020B0503020204020204" pitchFamily="34" charset="-122"/>
                <a:ea typeface="微软雅黑" panose="020B0503020204020204" pitchFamily="34" charset="-122"/>
              </a:rPr>
              <a:t>/</a:t>
            </a:r>
            <a:endParaRPr kumimoji="1" lang="zh-CN" altLang="en-US" sz="4800">
              <a:solidFill>
                <a:srgbClr val="F89E1C"/>
              </a:solidFill>
              <a:latin typeface="微软雅黑" panose="020B0503020204020204" pitchFamily="34" charset="-122"/>
              <a:ea typeface="微软雅黑" panose="020B0503020204020204" pitchFamily="34" charset="-122"/>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958324" cy="523220"/>
            <a:chOff x="453206" y="414380"/>
            <a:chExt cx="5958324" cy="523220"/>
          </a:xfrm>
        </p:grpSpPr>
        <p:sp>
          <p:nvSpPr>
            <p:cNvPr id="84" name="文本框 83"/>
            <p:cNvSpPr txBox="1"/>
            <p:nvPr/>
          </p:nvSpPr>
          <p:spPr>
            <a:xfrm>
              <a:off x="683680" y="414380"/>
              <a:ext cx="5727850"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企业撤回申报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1723549" cy="400110"/>
          </a:xfrm>
          <a:prstGeom prst="rect">
            <a:avLst/>
          </a:prstGeom>
        </p:spPr>
        <p:txBody>
          <a:bodyPr wrap="none">
            <a:spAutoFit/>
          </a:bodyPr>
          <a:lstStyle/>
          <a:p>
            <a:r>
              <a:rPr lang="zh-CN" altLang="en-US" sz="2000" b="1">
                <a:solidFill>
                  <a:srgbClr val="143C78"/>
                </a:solidFill>
                <a:latin typeface="+mn-ea"/>
              </a:rPr>
              <a:t>企业撤回申请</a:t>
            </a:r>
            <a:endParaRPr lang="zh-CN" altLang="en-US" sz="2000" b="1" dirty="0">
              <a:solidFill>
                <a:srgbClr val="143C78"/>
              </a:solidFill>
              <a:latin typeface="+mn-ea"/>
            </a:endParaRPr>
          </a:p>
        </p:txBody>
      </p:sp>
      <p:pic>
        <p:nvPicPr>
          <p:cNvPr id="2" name="图片 1"/>
          <p:cNvPicPr>
            <a:picLocks noChangeAspect="1"/>
          </p:cNvPicPr>
          <p:nvPr/>
        </p:nvPicPr>
        <p:blipFill>
          <a:blip r:embed="rId1"/>
          <a:stretch>
            <a:fillRect/>
          </a:stretch>
        </p:blipFill>
        <p:spPr>
          <a:xfrm>
            <a:off x="471948" y="1480898"/>
            <a:ext cx="11554185" cy="5173200"/>
          </a:xfrm>
          <a:prstGeom prst="rect">
            <a:avLst/>
          </a:prstGeom>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958324" cy="523220"/>
            <a:chOff x="453206" y="414380"/>
            <a:chExt cx="5958324" cy="523220"/>
          </a:xfrm>
        </p:grpSpPr>
        <p:sp>
          <p:nvSpPr>
            <p:cNvPr id="84" name="文本框 83"/>
            <p:cNvSpPr txBox="1"/>
            <p:nvPr/>
          </p:nvSpPr>
          <p:spPr>
            <a:xfrm>
              <a:off x="683680" y="414380"/>
              <a:ext cx="5727850"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企业撤回申报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1723549" cy="400110"/>
          </a:xfrm>
          <a:prstGeom prst="rect">
            <a:avLst/>
          </a:prstGeom>
        </p:spPr>
        <p:txBody>
          <a:bodyPr wrap="none">
            <a:spAutoFit/>
          </a:bodyPr>
          <a:lstStyle/>
          <a:p>
            <a:r>
              <a:rPr lang="zh-CN" altLang="en-US" sz="2000" b="1">
                <a:solidFill>
                  <a:srgbClr val="143C78"/>
                </a:solidFill>
                <a:latin typeface="+mn-ea"/>
              </a:rPr>
              <a:t>企业撤回申请</a:t>
            </a:r>
            <a:endParaRPr lang="zh-CN" altLang="en-US" sz="2000" b="1" dirty="0">
              <a:solidFill>
                <a:srgbClr val="143C78"/>
              </a:solidFill>
              <a:latin typeface="+mn-ea"/>
            </a:endParaRPr>
          </a:p>
        </p:txBody>
      </p:sp>
      <p:sp>
        <p:nvSpPr>
          <p:cNvPr id="10" name="TextBox 1"/>
          <p:cNvSpPr txBox="1"/>
          <p:nvPr/>
        </p:nvSpPr>
        <p:spPr>
          <a:xfrm>
            <a:off x="405581" y="1668439"/>
            <a:ext cx="11461741" cy="3477875"/>
          </a:xfrm>
          <a:prstGeom prst="rect">
            <a:avLst/>
          </a:prstGeom>
          <a:noFill/>
        </p:spPr>
        <p:txBody>
          <a:bodyPr wrap="square" rtlCol="0">
            <a:spAutoFit/>
          </a:bodyPr>
          <a:lstStyle/>
          <a:p>
            <a:r>
              <a:rPr lang="en-US" altLang="zh-CN" sz="2000"/>
              <a:t>1. </a:t>
            </a:r>
            <a:r>
              <a:rPr lang="zh-CN" altLang="en-US" sz="2000"/>
              <a:t>申请</a:t>
            </a:r>
            <a:r>
              <a:rPr lang="zh-CN" altLang="en-US" sz="2000" dirty="0"/>
              <a:t>撤回的原申报业务类型：按照撤回申报的对象的原申报类型填写，具体分为：免抵退税申报、购进自用货物申报、出口已使用旧设备申报、非自产消费税特准退税申报、代办</a:t>
            </a:r>
            <a:r>
              <a:rPr lang="zh-CN" altLang="en-US" sz="2000"/>
              <a:t>退税申报。</a:t>
            </a:r>
            <a:endParaRPr lang="zh-CN" altLang="en-US" sz="2000" dirty="0"/>
          </a:p>
          <a:p>
            <a:endParaRPr lang="en-US" altLang="zh-CN" sz="2000" dirty="0"/>
          </a:p>
          <a:p>
            <a:r>
              <a:rPr lang="en-US" altLang="zh-CN" sz="2000"/>
              <a:t>2. </a:t>
            </a:r>
            <a:r>
              <a:rPr lang="zh-CN" altLang="en-US" sz="2000"/>
              <a:t>撤回</a:t>
            </a:r>
            <a:r>
              <a:rPr lang="zh-CN" altLang="en-US" sz="2000" dirty="0"/>
              <a:t>原因：分为</a:t>
            </a:r>
            <a:r>
              <a:rPr lang="en-US" altLang="zh-CN" sz="2000" dirty="0"/>
              <a:t>1.</a:t>
            </a:r>
            <a:r>
              <a:rPr lang="zh-CN" altLang="en-US" sz="2000" dirty="0"/>
              <a:t>申报错误申请撤回、</a:t>
            </a:r>
            <a:r>
              <a:rPr lang="en-US" altLang="zh-CN" sz="2000" dirty="0"/>
              <a:t>2.</a:t>
            </a:r>
            <a:r>
              <a:rPr lang="zh-CN" altLang="en-US" sz="2000" dirty="0"/>
              <a:t>自愿放弃申请撤回两种</a:t>
            </a:r>
            <a:endParaRPr lang="zh-CN" altLang="en-US" sz="2000" dirty="0"/>
          </a:p>
          <a:p>
            <a:endParaRPr lang="zh-CN" altLang="en-US" sz="2000" dirty="0"/>
          </a:p>
          <a:p>
            <a:r>
              <a:rPr lang="en-US" altLang="zh-CN" sz="2000"/>
              <a:t>3. </a:t>
            </a:r>
            <a:r>
              <a:rPr lang="zh-CN" altLang="en-US" sz="2000"/>
              <a:t>撤回</a:t>
            </a:r>
            <a:r>
              <a:rPr lang="zh-CN" altLang="en-US" sz="2000" dirty="0"/>
              <a:t>原因选择</a:t>
            </a:r>
            <a:r>
              <a:rPr lang="en-US" altLang="zh-CN" sz="2000" dirty="0"/>
              <a:t>2</a:t>
            </a:r>
            <a:r>
              <a:rPr lang="zh-CN" altLang="en-US" sz="2000" dirty="0"/>
              <a:t>自愿放弃的，还需要录入原申报关联号</a:t>
            </a:r>
            <a:r>
              <a:rPr lang="en-US" altLang="zh-CN" sz="2000" dirty="0"/>
              <a:t>/</a:t>
            </a:r>
            <a:r>
              <a:rPr lang="zh-CN" altLang="en-US" sz="2000" dirty="0"/>
              <a:t>原申报序号、凭证种类、凭证号码</a:t>
            </a:r>
            <a:endParaRPr lang="en-US" altLang="zh-CN" sz="2000" dirty="0"/>
          </a:p>
          <a:p>
            <a:endParaRPr lang="zh-CN" altLang="en-US" sz="2000" dirty="0"/>
          </a:p>
          <a:p>
            <a:r>
              <a:rPr lang="zh-CN" altLang="en-US" sz="2000" dirty="0">
                <a:solidFill>
                  <a:srgbClr val="FF0000"/>
                </a:solidFill>
              </a:rPr>
              <a:t>注意：</a:t>
            </a:r>
            <a:r>
              <a:rPr lang="zh-CN" altLang="en-US" sz="2000" dirty="0"/>
              <a:t>撤回原因为</a:t>
            </a:r>
            <a:r>
              <a:rPr lang="en-US" altLang="zh-CN" sz="2000" dirty="0"/>
              <a:t>2.</a:t>
            </a:r>
            <a:r>
              <a:rPr lang="zh-CN" altLang="en-US" sz="2000" dirty="0"/>
              <a:t>自愿放弃申请撤回的</a:t>
            </a:r>
            <a:r>
              <a:rPr lang="en-US" altLang="zh-CN" sz="2000" dirty="0"/>
              <a:t>,</a:t>
            </a:r>
            <a:r>
              <a:rPr lang="zh-CN" altLang="en-US" sz="2000" dirty="0"/>
              <a:t>相关凭证再次申报时系统会有相应疑点</a:t>
            </a:r>
            <a:endParaRPr lang="zh-CN" altLang="en-US" sz="2000" dirty="0"/>
          </a:p>
          <a:p>
            <a:r>
              <a:rPr lang="zh-CN" altLang="en-US" sz="2000" dirty="0"/>
              <a:t> 疑点内容：</a:t>
            </a:r>
            <a:endParaRPr lang="zh-CN" altLang="en-US" sz="2000" dirty="0"/>
          </a:p>
          <a:p>
            <a:r>
              <a:rPr lang="zh-CN" altLang="en-US" sz="2000" dirty="0"/>
              <a:t>        “企业申报退税凭证曾办理撤回申请，撤回原因为</a:t>
            </a:r>
            <a:r>
              <a:rPr lang="en-US" altLang="zh-CN" sz="2000" dirty="0"/>
              <a:t>2.</a:t>
            </a:r>
            <a:r>
              <a:rPr lang="zh-CN" altLang="en-US" sz="2000" dirty="0"/>
              <a:t>自愿放弃申请撤回，请审核再次申报数据是否符合退税要求”</a:t>
            </a:r>
            <a:endParaRPr lang="zh-CN" altLang="en-US" sz="2000" dirty="0"/>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5958324" cy="523220"/>
            <a:chOff x="453206" y="414380"/>
            <a:chExt cx="5958324" cy="523220"/>
          </a:xfrm>
        </p:grpSpPr>
        <p:sp>
          <p:nvSpPr>
            <p:cNvPr id="84" name="文本框 83"/>
            <p:cNvSpPr txBox="1"/>
            <p:nvPr/>
          </p:nvSpPr>
          <p:spPr>
            <a:xfrm>
              <a:off x="683680" y="414380"/>
              <a:ext cx="5727850"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企业撤回申报</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8" name="矩形 7"/>
          <p:cNvSpPr/>
          <p:nvPr/>
        </p:nvSpPr>
        <p:spPr>
          <a:xfrm>
            <a:off x="524689" y="980619"/>
            <a:ext cx="1723549" cy="400110"/>
          </a:xfrm>
          <a:prstGeom prst="rect">
            <a:avLst/>
          </a:prstGeom>
        </p:spPr>
        <p:txBody>
          <a:bodyPr wrap="none">
            <a:spAutoFit/>
          </a:bodyPr>
          <a:lstStyle/>
          <a:p>
            <a:r>
              <a:rPr lang="zh-CN" altLang="en-US" sz="2000" b="1">
                <a:solidFill>
                  <a:srgbClr val="143C78"/>
                </a:solidFill>
                <a:latin typeface="+mn-ea"/>
              </a:rPr>
              <a:t>企业撤回申请</a:t>
            </a:r>
            <a:endParaRPr lang="zh-CN" altLang="en-US" sz="2000" b="1" dirty="0">
              <a:solidFill>
                <a:srgbClr val="143C78"/>
              </a:solidFill>
              <a:latin typeface="+mn-ea"/>
            </a:endParaRPr>
          </a:p>
        </p:txBody>
      </p:sp>
      <p:sp>
        <p:nvSpPr>
          <p:cNvPr id="9" name="文本框 43"/>
          <p:cNvSpPr txBox="1"/>
          <p:nvPr/>
        </p:nvSpPr>
        <p:spPr>
          <a:xfrm>
            <a:off x="2757652" y="1042174"/>
            <a:ext cx="2589446" cy="276999"/>
          </a:xfrm>
          <a:prstGeom prst="rect">
            <a:avLst/>
          </a:prstGeom>
          <a:noFill/>
        </p:spPr>
        <p:txBody>
          <a:bodyPr wrap="square" lIns="0" tIns="0" rIns="0" bIns="0" rtlCol="0">
            <a:spAutoFit/>
          </a:bodyPr>
          <a:lstStyle/>
          <a:p>
            <a:pPr>
              <a:spcBef>
                <a:spcPct val="20000"/>
              </a:spcBef>
            </a:pPr>
            <a:r>
              <a:rPr lang="zh-CN" altLang="en-US">
                <a:solidFill>
                  <a:srgbClr val="FA6E00"/>
                </a:solidFill>
                <a:latin typeface="+mn-ea"/>
                <a:sym typeface="Arial" panose="020B0604020202020204" pitchFamily="34" charset="0"/>
              </a:rPr>
              <a:t>申报流程</a:t>
            </a:r>
            <a:endParaRPr lang="en-US" altLang="zh-CN" sz="1600" dirty="0">
              <a:latin typeface="+mn-ea"/>
              <a:sym typeface="Arial" panose="020B0604020202020204" pitchFamily="34" charset="0"/>
            </a:endParaRPr>
          </a:p>
        </p:txBody>
      </p:sp>
      <p:pic>
        <p:nvPicPr>
          <p:cNvPr id="3" name="图片 2"/>
          <p:cNvPicPr>
            <a:picLocks noChangeAspect="1"/>
          </p:cNvPicPr>
          <p:nvPr/>
        </p:nvPicPr>
        <p:blipFill>
          <a:blip r:embed="rId1"/>
          <a:stretch>
            <a:fillRect/>
          </a:stretch>
        </p:blipFill>
        <p:spPr>
          <a:xfrm>
            <a:off x="405581" y="1480897"/>
            <a:ext cx="11487740" cy="5162815"/>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6317397" cy="523220"/>
            <a:chOff x="453206" y="414380"/>
            <a:chExt cx="6317397" cy="523220"/>
          </a:xfrm>
        </p:grpSpPr>
        <p:sp>
          <p:nvSpPr>
            <p:cNvPr id="84" name="文本框 83"/>
            <p:cNvSpPr txBox="1"/>
            <p:nvPr/>
          </p:nvSpPr>
          <p:spPr>
            <a:xfrm>
              <a:off x="683680" y="414380"/>
              <a:ext cx="6086923"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出口已使用设备</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980029" cy="400110"/>
          </a:xfrm>
          <a:prstGeom prst="rect">
            <a:avLst/>
          </a:prstGeom>
        </p:spPr>
        <p:txBody>
          <a:bodyPr wrap="none">
            <a:spAutoFit/>
          </a:bodyPr>
          <a:lstStyle/>
          <a:p>
            <a:r>
              <a:rPr lang="zh-CN" altLang="en-US" sz="2000" b="1">
                <a:solidFill>
                  <a:srgbClr val="143C78"/>
                </a:solidFill>
                <a:latin typeface="+mn-ea"/>
              </a:rPr>
              <a:t>出口已使用设备</a:t>
            </a:r>
            <a:endParaRPr lang="zh-CN" altLang="en-US" sz="2000" b="1" dirty="0">
              <a:solidFill>
                <a:srgbClr val="143C78"/>
              </a:solidFill>
              <a:latin typeface="+mn-ea"/>
            </a:endParaRPr>
          </a:p>
        </p:txBody>
      </p:sp>
      <p:sp>
        <p:nvSpPr>
          <p:cNvPr id="10" name="文本框 43"/>
          <p:cNvSpPr txBox="1"/>
          <p:nvPr/>
        </p:nvSpPr>
        <p:spPr>
          <a:xfrm>
            <a:off x="549539" y="1517787"/>
            <a:ext cx="9338461" cy="1274195"/>
          </a:xfrm>
          <a:prstGeom prst="rect">
            <a:avLst/>
          </a:prstGeom>
          <a:noFill/>
        </p:spPr>
        <p:txBody>
          <a:bodyPr wrap="square" lIns="0" tIns="0" rIns="0" bIns="0" rtlCol="0">
            <a:spAutoFit/>
          </a:bodyPr>
          <a:lstStyle/>
          <a:p>
            <a:pPr>
              <a:spcBef>
                <a:spcPct val="20000"/>
              </a:spcBef>
            </a:pPr>
            <a:r>
              <a:rPr lang="zh-CN" altLang="en-US" b="1" kern="0">
                <a:solidFill>
                  <a:srgbClr val="3C3C3C"/>
                </a:solidFill>
                <a:latin typeface="+mn-ea"/>
                <a:sym typeface="Arial" panose="020B0604020202020204" pitchFamily="34" charset="0"/>
              </a:rPr>
              <a:t>设备</a:t>
            </a:r>
            <a:r>
              <a:rPr lang="zh-CN" altLang="en-US" b="1" kern="0" dirty="0">
                <a:solidFill>
                  <a:srgbClr val="3C3C3C"/>
                </a:solidFill>
                <a:latin typeface="+mn-ea"/>
                <a:sym typeface="Arial" panose="020B0604020202020204" pitchFamily="34" charset="0"/>
              </a:rPr>
              <a:t>原值：</a:t>
            </a:r>
            <a:r>
              <a:rPr lang="zh-CN" altLang="en-US" kern="0" dirty="0">
                <a:solidFill>
                  <a:srgbClr val="3C3C3C"/>
                </a:solidFill>
                <a:latin typeface="+mn-ea"/>
                <a:sym typeface="Arial" panose="020B0604020202020204" pitchFamily="34" charset="0"/>
              </a:rPr>
              <a:t>填写企业取得设备时的入账原值。</a:t>
            </a:r>
            <a:endParaRPr lang="en-US" altLang="zh-CN" kern="0" dirty="0">
              <a:solidFill>
                <a:srgbClr val="3C3C3C"/>
              </a:solidFill>
              <a:latin typeface="+mn-ea"/>
              <a:sym typeface="Arial" panose="020B0604020202020204" pitchFamily="34" charset="0"/>
            </a:endParaRPr>
          </a:p>
          <a:p>
            <a:pPr>
              <a:spcBef>
                <a:spcPct val="20000"/>
              </a:spcBef>
            </a:pPr>
            <a:r>
              <a:rPr lang="zh-CN" altLang="en-US" b="1" kern="0" dirty="0">
                <a:solidFill>
                  <a:srgbClr val="3C3C3C"/>
                </a:solidFill>
                <a:latin typeface="+mn-ea"/>
                <a:sym typeface="Arial" panose="020B0604020202020204" pitchFamily="34" charset="0"/>
              </a:rPr>
              <a:t>已使用年限：</a:t>
            </a:r>
            <a:r>
              <a:rPr lang="zh-CN" altLang="en-US" kern="0" dirty="0">
                <a:solidFill>
                  <a:srgbClr val="3C3C3C"/>
                </a:solidFill>
                <a:latin typeface="+mn-ea"/>
                <a:sym typeface="Arial" panose="020B0604020202020204" pitchFamily="34" charset="0"/>
              </a:rPr>
              <a:t>填写出口设备的已使用年限，以年为计量单位。</a:t>
            </a:r>
            <a:endParaRPr lang="en-US" altLang="zh-CN" kern="0" dirty="0">
              <a:solidFill>
                <a:srgbClr val="3C3C3C"/>
              </a:solidFill>
              <a:latin typeface="+mn-ea"/>
              <a:sym typeface="Arial" panose="020B0604020202020204" pitchFamily="34" charset="0"/>
            </a:endParaRPr>
          </a:p>
          <a:p>
            <a:pPr>
              <a:spcBef>
                <a:spcPct val="20000"/>
              </a:spcBef>
            </a:pPr>
            <a:r>
              <a:rPr lang="zh-CN" altLang="en-US" b="1" kern="0" dirty="0">
                <a:solidFill>
                  <a:srgbClr val="3C3C3C"/>
                </a:solidFill>
                <a:latin typeface="+mn-ea"/>
                <a:sym typeface="Arial" panose="020B0604020202020204" pitchFamily="34" charset="0"/>
              </a:rPr>
              <a:t>已提累计折旧：</a:t>
            </a:r>
            <a:r>
              <a:rPr lang="zh-CN" altLang="en-US" kern="0" dirty="0">
                <a:solidFill>
                  <a:srgbClr val="3C3C3C"/>
                </a:solidFill>
                <a:latin typeface="+mn-ea"/>
                <a:sym typeface="Arial" panose="020B0604020202020204" pitchFamily="34" charset="0"/>
              </a:rPr>
              <a:t>填写已使用过设备计提的累计折旧额。</a:t>
            </a:r>
            <a:endParaRPr lang="en-US" altLang="zh-CN" kern="0" dirty="0">
              <a:solidFill>
                <a:srgbClr val="3C3C3C"/>
              </a:solidFill>
              <a:latin typeface="+mn-ea"/>
              <a:sym typeface="Arial" panose="020B0604020202020204" pitchFamily="34" charset="0"/>
            </a:endParaRPr>
          </a:p>
          <a:p>
            <a:pPr>
              <a:spcBef>
                <a:spcPct val="20000"/>
              </a:spcBef>
            </a:pPr>
            <a:r>
              <a:rPr lang="zh-CN" altLang="en-US" b="1" kern="0" dirty="0">
                <a:solidFill>
                  <a:srgbClr val="3C3C3C"/>
                </a:solidFill>
                <a:latin typeface="+mn-ea"/>
                <a:sym typeface="Arial" panose="020B0604020202020204" pitchFamily="34" charset="0"/>
              </a:rPr>
              <a:t>设备净值</a:t>
            </a:r>
            <a:r>
              <a:rPr lang="en-US" altLang="zh-CN" b="1"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已使用过的设备原值</a:t>
            </a:r>
            <a:r>
              <a:rPr lang="en-US" altLang="zh-CN" kern="0" dirty="0">
                <a:solidFill>
                  <a:srgbClr val="3C3C3C"/>
                </a:solidFill>
                <a:latin typeface="+mn-ea"/>
                <a:sym typeface="Arial" panose="020B0604020202020204" pitchFamily="34" charset="0"/>
              </a:rPr>
              <a:t>-</a:t>
            </a:r>
            <a:r>
              <a:rPr lang="zh-CN" altLang="en-US" kern="0" dirty="0">
                <a:solidFill>
                  <a:srgbClr val="3C3C3C"/>
                </a:solidFill>
                <a:latin typeface="+mn-ea"/>
                <a:sym typeface="Arial" panose="020B0604020202020204" pitchFamily="34" charset="0"/>
              </a:rPr>
              <a:t>已使用过的设备已提累计折旧。</a:t>
            </a:r>
            <a:endParaRPr lang="en-US" altLang="zh-CN" kern="0" dirty="0">
              <a:solidFill>
                <a:srgbClr val="3C3C3C"/>
              </a:solidFill>
              <a:latin typeface="+mn-ea"/>
              <a:sym typeface="Arial" panose="020B0604020202020204" pitchFamily="34" charset="0"/>
            </a:endParaRPr>
          </a:p>
        </p:txBody>
      </p:sp>
      <p:pic>
        <p:nvPicPr>
          <p:cNvPr id="2" name="图片 1"/>
          <p:cNvPicPr>
            <a:picLocks noChangeAspect="1"/>
          </p:cNvPicPr>
          <p:nvPr/>
        </p:nvPicPr>
        <p:blipFill>
          <a:blip r:embed="rId1"/>
          <a:stretch>
            <a:fillRect/>
          </a:stretch>
        </p:blipFill>
        <p:spPr>
          <a:xfrm>
            <a:off x="549539" y="3046390"/>
            <a:ext cx="11128939" cy="3587934"/>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3" name="组合 82"/>
          <p:cNvGrpSpPr/>
          <p:nvPr/>
        </p:nvGrpSpPr>
        <p:grpSpPr>
          <a:xfrm>
            <a:off x="405581" y="357230"/>
            <a:ext cx="6541369" cy="523220"/>
            <a:chOff x="453206" y="414380"/>
            <a:chExt cx="6541369" cy="523220"/>
          </a:xfrm>
        </p:grpSpPr>
        <p:sp>
          <p:nvSpPr>
            <p:cNvPr id="84" name="文本框 83"/>
            <p:cNvSpPr txBox="1"/>
            <p:nvPr/>
          </p:nvSpPr>
          <p:spPr>
            <a:xfrm>
              <a:off x="683680" y="414380"/>
              <a:ext cx="6310895" cy="523220"/>
            </a:xfrm>
            <a:prstGeom prst="rect">
              <a:avLst/>
            </a:prstGeom>
            <a:noFill/>
          </p:spPr>
          <p:txBody>
            <a:bodyPr wrap="none" rtlCol="0">
              <a:spAutoFit/>
              <a:scene3d>
                <a:camera prst="orthographicFront"/>
                <a:lightRig rig="threePt" dir="t"/>
              </a:scene3d>
              <a:sp3d contourW="12700"/>
            </a:bodyPr>
            <a:lstStyle/>
            <a:p>
              <a:pPr defTabSz="457200"/>
              <a:r>
                <a:rPr lang="zh-CN" altLang="en-US" sz="2800" b="1" dirty="0">
                  <a:solidFill>
                    <a:srgbClr val="44546A"/>
                  </a:solidFill>
                  <a:latin typeface="微软雅黑" panose="020B0503020204020204" pitchFamily="34" charset="-122"/>
                  <a:ea typeface="微软雅黑" panose="020B0503020204020204" pitchFamily="34" charset="-122"/>
                  <a:cs typeface="+mn-ea"/>
                  <a:sym typeface="+mn-lt"/>
                </a:rPr>
                <a:t>出口退（免）</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税申报</a:t>
              </a:r>
              <a:r>
                <a:rPr lang="en-US" altLang="zh-CN" sz="2800" b="1">
                  <a:solidFill>
                    <a:srgbClr val="44546A"/>
                  </a:solidFill>
                  <a:latin typeface="微软雅黑" panose="020B0503020204020204" pitchFamily="34" charset="-122"/>
                  <a:ea typeface="微软雅黑" panose="020B0503020204020204" pitchFamily="34" charset="-122"/>
                  <a:cs typeface="+mn-ea"/>
                  <a:sym typeface="+mn-lt"/>
                </a:rPr>
                <a:t>-</a:t>
              </a:r>
              <a:r>
                <a:rPr lang="zh-CN" altLang="en-US" sz="2800" b="1">
                  <a:solidFill>
                    <a:srgbClr val="44546A"/>
                  </a:solidFill>
                  <a:latin typeface="微软雅黑" panose="020B0503020204020204" pitchFamily="34" charset="-122"/>
                  <a:ea typeface="微软雅黑" panose="020B0503020204020204" pitchFamily="34" charset="-122"/>
                  <a:cs typeface="+mn-ea"/>
                  <a:sym typeface="+mn-lt"/>
                </a:rPr>
                <a:t>出口已使用设备</a:t>
              </a:r>
              <a:endParaRPr lang="zh-CN" altLang="en-US" sz="2800" b="1" dirty="0">
                <a:solidFill>
                  <a:srgbClr val="44546A"/>
                </a:solidFill>
                <a:latin typeface="微软雅黑" panose="020B0503020204020204" pitchFamily="34" charset="-122"/>
                <a:ea typeface="微软雅黑" panose="020B0503020204020204" pitchFamily="34" charset="-122"/>
                <a:cs typeface="+mn-ea"/>
                <a:sym typeface="+mn-lt"/>
              </a:endParaRPr>
            </a:p>
          </p:txBody>
        </p:sp>
        <p:sp>
          <p:nvSpPr>
            <p:cNvPr id="85" name="矩形 84"/>
            <p:cNvSpPr/>
            <p:nvPr/>
          </p:nvSpPr>
          <p:spPr>
            <a:xfrm>
              <a:off x="453206" y="469600"/>
              <a:ext cx="132735" cy="468000"/>
            </a:xfrm>
            <a:prstGeom prst="rect">
              <a:avLst/>
            </a:prstGeom>
            <a:solidFill>
              <a:srgbClr val="FF9900"/>
            </a:solidFill>
            <a:ln w="12700" cap="flat" cmpd="sng" algn="ctr">
              <a:no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印品黑体"/>
                <a:cs typeface="+mn-ea"/>
                <a:sym typeface="+mn-lt"/>
              </a:endParaRPr>
            </a:p>
          </p:txBody>
        </p:sp>
      </p:grpSp>
      <p:sp>
        <p:nvSpPr>
          <p:cNvPr id="9" name="矩形 8"/>
          <p:cNvSpPr/>
          <p:nvPr/>
        </p:nvSpPr>
        <p:spPr>
          <a:xfrm>
            <a:off x="524689" y="980619"/>
            <a:ext cx="1980029" cy="400110"/>
          </a:xfrm>
          <a:prstGeom prst="rect">
            <a:avLst/>
          </a:prstGeom>
        </p:spPr>
        <p:txBody>
          <a:bodyPr wrap="none">
            <a:spAutoFit/>
          </a:bodyPr>
          <a:lstStyle/>
          <a:p>
            <a:r>
              <a:rPr lang="zh-CN" altLang="en-US" sz="2000" b="1">
                <a:solidFill>
                  <a:srgbClr val="143C78"/>
                </a:solidFill>
                <a:latin typeface="+mn-ea"/>
              </a:rPr>
              <a:t>出口已使用设备</a:t>
            </a:r>
            <a:endParaRPr lang="zh-CN" altLang="en-US" sz="2000" b="1" dirty="0">
              <a:solidFill>
                <a:srgbClr val="143C78"/>
              </a:solidFill>
              <a:latin typeface="+mn-ea"/>
            </a:endParaRPr>
          </a:p>
        </p:txBody>
      </p:sp>
      <p:sp>
        <p:nvSpPr>
          <p:cNvPr id="10" name="文本框 43"/>
          <p:cNvSpPr txBox="1"/>
          <p:nvPr/>
        </p:nvSpPr>
        <p:spPr>
          <a:xfrm>
            <a:off x="2670135" y="943366"/>
            <a:ext cx="7358448" cy="557076"/>
          </a:xfrm>
          <a:prstGeom prst="rect">
            <a:avLst/>
          </a:prstGeom>
          <a:noFill/>
        </p:spPr>
        <p:txBody>
          <a:bodyPr wrap="square" lIns="0" tIns="0" rIns="0" bIns="0" rtlCol="0">
            <a:spAutoFit/>
          </a:bodyPr>
          <a:lstStyle/>
          <a:p>
            <a:pPr>
              <a:spcBef>
                <a:spcPct val="20000"/>
              </a:spcBef>
            </a:pPr>
            <a:r>
              <a:rPr lang="zh-CN" altLang="en-US" sz="1700" kern="0">
                <a:solidFill>
                  <a:srgbClr val="3C3C3C"/>
                </a:solidFill>
                <a:latin typeface="+mn-ea"/>
                <a:sym typeface="Arial" panose="020B0604020202020204" pitchFamily="34" charset="0"/>
              </a:rPr>
              <a:t>调整数据项：“设备原值”、“已使用年限”</a:t>
            </a:r>
            <a:r>
              <a:rPr lang="zh-CN" altLang="en-US" sz="1700" kern="0" dirty="0">
                <a:solidFill>
                  <a:srgbClr val="3C3C3C"/>
                </a:solidFill>
                <a:latin typeface="+mn-ea"/>
                <a:sym typeface="Arial" panose="020B0604020202020204" pitchFamily="34" charset="0"/>
              </a:rPr>
              <a:t>、</a:t>
            </a:r>
            <a:r>
              <a:rPr lang="zh-CN" altLang="en-US" sz="1700" kern="0">
                <a:solidFill>
                  <a:srgbClr val="3C3C3C"/>
                </a:solidFill>
                <a:latin typeface="+mn-ea"/>
                <a:sym typeface="Arial" panose="020B0604020202020204" pitchFamily="34" charset="0"/>
              </a:rPr>
              <a:t>“</a:t>
            </a:r>
            <a:r>
              <a:rPr lang="zh-CN" altLang="en-US" sz="1700" kern="0" dirty="0">
                <a:solidFill>
                  <a:srgbClr val="3C3C3C"/>
                </a:solidFill>
                <a:latin typeface="+mn-ea"/>
                <a:sym typeface="Arial" panose="020B0604020202020204" pitchFamily="34" charset="0"/>
              </a:rPr>
              <a:t>已提累计</a:t>
            </a:r>
            <a:r>
              <a:rPr lang="zh-CN" altLang="en-US" sz="1700" kern="0">
                <a:solidFill>
                  <a:srgbClr val="3C3C3C"/>
                </a:solidFill>
                <a:latin typeface="+mn-ea"/>
                <a:sym typeface="Arial" panose="020B0604020202020204" pitchFamily="34" charset="0"/>
              </a:rPr>
              <a:t>折旧”</a:t>
            </a:r>
            <a:r>
              <a:rPr lang="zh-CN" altLang="en-US" sz="1700" kern="0" dirty="0">
                <a:solidFill>
                  <a:srgbClr val="3C3C3C"/>
                </a:solidFill>
                <a:latin typeface="+mn-ea"/>
                <a:sym typeface="Arial" panose="020B0604020202020204" pitchFamily="34" charset="0"/>
              </a:rPr>
              <a:t>、</a:t>
            </a:r>
            <a:r>
              <a:rPr lang="zh-CN" altLang="en-US" sz="1700" kern="0">
                <a:solidFill>
                  <a:srgbClr val="3C3C3C"/>
                </a:solidFill>
                <a:latin typeface="+mn-ea"/>
                <a:sym typeface="Arial" panose="020B0604020202020204" pitchFamily="34" charset="0"/>
              </a:rPr>
              <a:t>“设备净值”</a:t>
            </a:r>
            <a:endParaRPr lang="en-US" altLang="zh-CN" sz="1700" kern="0" dirty="0">
              <a:solidFill>
                <a:srgbClr val="3C3C3C"/>
              </a:solidFill>
              <a:latin typeface="+mn-ea"/>
              <a:sym typeface="Arial" panose="020B0604020202020204" pitchFamily="34" charset="0"/>
            </a:endParaRPr>
          </a:p>
          <a:p>
            <a:pPr>
              <a:spcBef>
                <a:spcPct val="20000"/>
              </a:spcBef>
            </a:pPr>
            <a:endParaRPr lang="en-US" altLang="zh-CN" sz="1600" kern="0" dirty="0">
              <a:solidFill>
                <a:srgbClr val="3C3C3C"/>
              </a:solidFill>
              <a:latin typeface="+mn-ea"/>
              <a:sym typeface="Arial" panose="020B0604020202020204" pitchFamily="34" charset="0"/>
            </a:endParaRPr>
          </a:p>
        </p:txBody>
      </p:sp>
      <p:pic>
        <p:nvPicPr>
          <p:cNvPr id="16" name="Picture 3"/>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405581" y="1480782"/>
            <a:ext cx="11213262" cy="517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矩形 16"/>
          <p:cNvSpPr/>
          <p:nvPr/>
        </p:nvSpPr>
        <p:spPr>
          <a:xfrm>
            <a:off x="1848680" y="5136860"/>
            <a:ext cx="9198294" cy="777922"/>
          </a:xfrm>
          <a:prstGeom prst="rect">
            <a:avLst/>
          </a:prstGeom>
          <a:no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
</file>

<file path=ppt/tags/tag1.xml><?xml version="1.0" encoding="utf-8"?>
<p:tagLst xmlns:p="http://schemas.openxmlformats.org/presentationml/2006/main">
  <p:tag name="KSO_WM_UNIT_TABLE_BEAUTIFY" val="smartTable{dfc5d615-dced-4380-900d-f0ec52b76d78}"/>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15352</Words>
  <Application>WPS 演示</Application>
  <PresentationFormat>宽屏</PresentationFormat>
  <Paragraphs>1482</Paragraphs>
  <Slides>169</Slides>
  <Notes>5</Notes>
  <HiddenSlides>0</HiddenSlides>
  <MMClips>0</MMClips>
  <ScaleCrop>false</ScaleCrop>
  <HeadingPairs>
    <vt:vector size="6" baseType="variant">
      <vt:variant>
        <vt:lpstr>已用的字体</vt:lpstr>
      </vt:variant>
      <vt:variant>
        <vt:i4>19</vt:i4>
      </vt:variant>
      <vt:variant>
        <vt:lpstr>主题</vt:lpstr>
      </vt:variant>
      <vt:variant>
        <vt:i4>1</vt:i4>
      </vt:variant>
      <vt:variant>
        <vt:lpstr>幻灯片标题</vt:lpstr>
      </vt:variant>
      <vt:variant>
        <vt:i4>169</vt:i4>
      </vt:variant>
    </vt:vector>
  </HeadingPairs>
  <TitlesOfParts>
    <vt:vector size="189" baseType="lpstr">
      <vt:lpstr>Arial</vt:lpstr>
      <vt:lpstr>宋体</vt:lpstr>
      <vt:lpstr>Wingdings</vt:lpstr>
      <vt:lpstr>微软雅黑</vt:lpstr>
      <vt:lpstr>印品黑体</vt:lpstr>
      <vt:lpstr>Segoe UI Light</vt:lpstr>
      <vt:lpstr>inpin heiti</vt:lpstr>
      <vt:lpstr>Arial</vt:lpstr>
      <vt:lpstr>等线</vt:lpstr>
      <vt:lpstr>Arial Unicode MS</vt:lpstr>
      <vt:lpstr>阿里巴巴普惠体</vt:lpstr>
      <vt:lpstr>Segoe Print</vt:lpstr>
      <vt:lpstr>Arial Black</vt:lpstr>
      <vt:lpstr>黑体</vt:lpstr>
      <vt:lpstr>Bebas</vt:lpstr>
      <vt:lpstr>Times New Roman</vt:lpstr>
      <vt:lpstr>Constantia</vt:lpstr>
      <vt:lpstr>华文楷体</vt:lpstr>
      <vt:lpstr>Calibri</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吕鹏程</dc:creator>
  <cp:lastModifiedBy>苟华</cp:lastModifiedBy>
  <cp:revision>348</cp:revision>
  <dcterms:created xsi:type="dcterms:W3CDTF">2020-04-14T10:21:00Z</dcterms:created>
  <dcterms:modified xsi:type="dcterms:W3CDTF">2021-05-15T08:46:45Z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4552AC6EF00047E5AAFC9EF12B1CCE42</vt:lpwstr>
  </property>
</Properties>
</file>