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 id="2147483706" r:id="rId2"/>
    <p:sldMasterId id="2147483709" r:id="rId3"/>
  </p:sldMasterIdLst>
  <p:notesMasterIdLst>
    <p:notesMasterId r:id="rId58"/>
  </p:notesMasterIdLst>
  <p:handoutMasterIdLst>
    <p:handoutMasterId r:id="rId59"/>
  </p:handoutMasterIdLst>
  <p:sldIdLst>
    <p:sldId id="3060" r:id="rId4"/>
    <p:sldId id="3093" r:id="rId5"/>
    <p:sldId id="3082" r:id="rId6"/>
    <p:sldId id="3115" r:id="rId7"/>
    <p:sldId id="3076" r:id="rId8"/>
    <p:sldId id="3116" r:id="rId9"/>
    <p:sldId id="3172" r:id="rId10"/>
    <p:sldId id="3077" r:id="rId11"/>
    <p:sldId id="3083" r:id="rId12"/>
    <p:sldId id="3078" r:id="rId13"/>
    <p:sldId id="3079" r:id="rId14"/>
    <p:sldId id="3117" r:id="rId15"/>
    <p:sldId id="3119" r:id="rId16"/>
    <p:sldId id="3080" r:id="rId17"/>
    <p:sldId id="3118" r:id="rId18"/>
    <p:sldId id="3081" r:id="rId19"/>
    <p:sldId id="3120" r:id="rId20"/>
    <p:sldId id="3121" r:id="rId21"/>
    <p:sldId id="3143" r:id="rId22"/>
    <p:sldId id="3150" r:id="rId23"/>
    <p:sldId id="3144" r:id="rId24"/>
    <p:sldId id="3145" r:id="rId25"/>
    <p:sldId id="3153" r:id="rId26"/>
    <p:sldId id="3146" r:id="rId27"/>
    <p:sldId id="3151" r:id="rId28"/>
    <p:sldId id="3173" r:id="rId29"/>
    <p:sldId id="3147" r:id="rId30"/>
    <p:sldId id="3155" r:id="rId31"/>
    <p:sldId id="3096" r:id="rId32"/>
    <p:sldId id="3097" r:id="rId33"/>
    <p:sldId id="3174" r:id="rId34"/>
    <p:sldId id="3122" r:id="rId35"/>
    <p:sldId id="3157" r:id="rId36"/>
    <p:sldId id="3123" r:id="rId37"/>
    <p:sldId id="3100" r:id="rId38"/>
    <p:sldId id="3158" r:id="rId39"/>
    <p:sldId id="3101" r:id="rId40"/>
    <p:sldId id="3159" r:id="rId41"/>
    <p:sldId id="3175" r:id="rId42"/>
    <p:sldId id="3166" r:id="rId43"/>
    <p:sldId id="3094" r:id="rId44"/>
    <p:sldId id="3124" r:id="rId45"/>
    <p:sldId id="3125" r:id="rId46"/>
    <p:sldId id="3126" r:id="rId47"/>
    <p:sldId id="3176" r:id="rId48"/>
    <p:sldId id="3136" r:id="rId49"/>
    <p:sldId id="3137" r:id="rId50"/>
    <p:sldId id="3138" r:id="rId51"/>
    <p:sldId id="3139" r:id="rId52"/>
    <p:sldId id="3140" r:id="rId53"/>
    <p:sldId id="3131" r:id="rId54"/>
    <p:sldId id="3165" r:id="rId55"/>
    <p:sldId id="3087" r:id="rId56"/>
    <p:sldId id="3069" r:id="rId57"/>
  </p:sldIdLst>
  <p:sldSz cx="12858750" cy="7232650"/>
  <p:notesSz cx="6858000" cy="9144000"/>
  <p:custDataLst>
    <p:tags r:id="rId6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66CCFF"/>
    <a:srgbClr val="33C0C9"/>
    <a:srgbClr val="FFFFFF"/>
    <a:srgbClr val="F59817"/>
    <a:srgbClr val="01438E"/>
    <a:srgbClr val="6EB92C"/>
    <a:srgbClr val="920240"/>
    <a:srgbClr val="1F4C6B"/>
    <a:srgbClr val="058D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95317" autoAdjust="0"/>
  </p:normalViewPr>
  <p:slideViewPr>
    <p:cSldViewPr>
      <p:cViewPr varScale="1">
        <p:scale>
          <a:sx n="103" d="100"/>
          <a:sy n="103" d="100"/>
        </p:scale>
        <p:origin x="-672" y="-84"/>
      </p:cViewPr>
      <p:guideLst>
        <p:guide orient="horz" pos="328"/>
        <p:guide orient="horz" pos="4183"/>
        <p:guide pos="4050"/>
        <p:guide pos="557"/>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86" d="100"/>
        <a:sy n="86"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EA25A-46E1-4917-8592-F929298BEE27}" type="doc">
      <dgm:prSet loTypeId="urn:microsoft.com/office/officeart/2005/8/layout/vList2#1" loCatId="list" qsTypeId="urn:microsoft.com/office/officeart/2005/8/quickstyle/simple1#2" qsCatId="simple" csTypeId="urn:microsoft.com/office/officeart/2005/8/colors/colorful5" csCatId="colorful" phldr="1"/>
      <dgm:spPr/>
      <dgm:t>
        <a:bodyPr/>
        <a:lstStyle/>
        <a:p>
          <a:endParaRPr lang="zh-CN" altLang="en-US"/>
        </a:p>
      </dgm:t>
    </dgm:pt>
    <dgm:pt modelId="{804913E6-3D1C-43EA-A905-7BEE4C5A7626}">
      <dgm:prSet phldrT="[文本]" custT="1"/>
      <dgm:spPr/>
      <dgm:t>
        <a:bodyPr/>
        <a:lstStyle/>
        <a:p>
          <a:r>
            <a:rPr lang="zh-CN" altLang="en-US" sz="1800" b="0" i="0" u="none" dirty="0" smtClean="0">
              <a:latin typeface="微软雅黑" pitchFamily="34" charset="-122"/>
              <a:ea typeface="微软雅黑" pitchFamily="34" charset="-122"/>
            </a:rPr>
            <a:t>中华人民共和国企业所得税月（季）度预缴纳税申报表</a:t>
          </a:r>
          <a:r>
            <a:rPr lang="en-US" altLang="zh-CN" sz="1800" b="0" i="0" u="none" dirty="0" smtClean="0">
              <a:latin typeface="微软雅黑" pitchFamily="34" charset="-122"/>
              <a:ea typeface="微软雅黑" pitchFamily="34" charset="-122"/>
            </a:rPr>
            <a:t>(A</a:t>
          </a:r>
          <a:r>
            <a:rPr lang="zh-CN" altLang="en-US" sz="1800" b="0" i="0" u="none" dirty="0" smtClean="0">
              <a:latin typeface="微软雅黑" pitchFamily="34" charset="-122"/>
              <a:ea typeface="微软雅黑" pitchFamily="34" charset="-122"/>
            </a:rPr>
            <a:t>类</a:t>
          </a:r>
          <a:r>
            <a:rPr lang="en-US" altLang="zh-CN" sz="1800" b="0" i="0" u="none" dirty="0" smtClean="0">
              <a:latin typeface="微软雅黑" pitchFamily="34" charset="-122"/>
              <a:ea typeface="微软雅黑" pitchFamily="34" charset="-122"/>
            </a:rPr>
            <a:t>)</a:t>
          </a:r>
          <a:endParaRPr lang="zh-CN" altLang="en-US" sz="1800" u="none" dirty="0">
            <a:latin typeface="微软雅黑" pitchFamily="34" charset="-122"/>
            <a:ea typeface="微软雅黑" pitchFamily="34" charset="-122"/>
          </a:endParaRPr>
        </a:p>
      </dgm:t>
    </dgm:pt>
    <dgm:pt modelId="{6072639A-A77B-4B11-8E8A-F651FFA8C9F7}" type="parTrans" cxnId="{9109BF50-9274-4014-8EA1-366C3F39AEB0}">
      <dgm:prSet/>
      <dgm:spPr/>
      <dgm:t>
        <a:bodyPr/>
        <a:lstStyle/>
        <a:p>
          <a:endParaRPr lang="zh-CN" altLang="en-US"/>
        </a:p>
      </dgm:t>
    </dgm:pt>
    <dgm:pt modelId="{562F515B-D1C5-47FF-A904-B62784203AC5}" type="sibTrans" cxnId="{9109BF50-9274-4014-8EA1-366C3F39AEB0}">
      <dgm:prSet/>
      <dgm:spPr/>
      <dgm:t>
        <a:bodyPr/>
        <a:lstStyle/>
        <a:p>
          <a:endParaRPr lang="zh-CN" altLang="en-US"/>
        </a:p>
      </dgm:t>
    </dgm:pt>
    <dgm:pt modelId="{78FFF78B-6C66-4907-8FAB-6744B217B361}">
      <dgm:prSet phldrT="[文本]" custT="1"/>
      <dgm:spPr/>
      <dgm:t>
        <a:bodyPr/>
        <a:lstStyle/>
        <a:p>
          <a:r>
            <a:rPr lang="zh-CN" sz="1800" b="0" smtClean="0">
              <a:latin typeface="微软雅黑" pitchFamily="34" charset="-122"/>
              <a:ea typeface="微软雅黑" pitchFamily="34" charset="-122"/>
            </a:rPr>
            <a:t>免税收入、减计收入、所得减免等优惠明细表</a:t>
          </a:r>
          <a:r>
            <a:rPr lang="zh-CN" altLang="en-US" sz="1800" b="0" i="0" u="none" smtClean="0">
              <a:latin typeface="微软雅黑" pitchFamily="34" charset="-122"/>
              <a:ea typeface="微软雅黑" pitchFamily="34" charset="-122"/>
            </a:rPr>
            <a:t>（</a:t>
          </a:r>
          <a:r>
            <a:rPr lang="zh-CN" altLang="en-US" sz="1800" b="0" i="0" u="none" dirty="0" smtClean="0">
              <a:latin typeface="微软雅黑" pitchFamily="34" charset="-122"/>
              <a:ea typeface="微软雅黑" pitchFamily="34" charset="-122"/>
            </a:rPr>
            <a:t>附表</a:t>
          </a:r>
          <a:r>
            <a:rPr lang="en-US" altLang="zh-CN" sz="1800" b="0" i="0" u="none" dirty="0" smtClean="0">
              <a:latin typeface="微软雅黑" pitchFamily="34" charset="-122"/>
              <a:ea typeface="微软雅黑" pitchFamily="34" charset="-122"/>
            </a:rPr>
            <a:t>1</a:t>
          </a:r>
          <a:r>
            <a:rPr lang="zh-CN" altLang="en-US" sz="1800" b="0" i="0" u="none" dirty="0" smtClean="0">
              <a:latin typeface="微软雅黑" pitchFamily="34" charset="-122"/>
              <a:ea typeface="微软雅黑" pitchFamily="34" charset="-122"/>
            </a:rPr>
            <a:t>）</a:t>
          </a:r>
          <a:endParaRPr lang="zh-CN" altLang="en-US" sz="1800" b="0" dirty="0">
            <a:latin typeface="微软雅黑" pitchFamily="34" charset="-122"/>
            <a:ea typeface="微软雅黑" pitchFamily="34" charset="-122"/>
          </a:endParaRPr>
        </a:p>
      </dgm:t>
    </dgm:pt>
    <dgm:pt modelId="{EA79E5F4-8F65-4B59-8BCC-462CEEC80D07}" type="parTrans" cxnId="{9225D77D-6F98-4C1C-8B07-1CB3B8E1B565}">
      <dgm:prSet/>
      <dgm:spPr/>
      <dgm:t>
        <a:bodyPr/>
        <a:lstStyle/>
        <a:p>
          <a:endParaRPr lang="zh-CN" altLang="en-US"/>
        </a:p>
      </dgm:t>
    </dgm:pt>
    <dgm:pt modelId="{929985B2-6C99-4E87-84C4-2F6CD0670E2B}" type="sibTrans" cxnId="{9225D77D-6F98-4C1C-8B07-1CB3B8E1B565}">
      <dgm:prSet/>
      <dgm:spPr/>
      <dgm:t>
        <a:bodyPr/>
        <a:lstStyle/>
        <a:p>
          <a:endParaRPr lang="zh-CN" altLang="en-US"/>
        </a:p>
      </dgm:t>
    </dgm:pt>
    <dgm:pt modelId="{5FE4F17D-828E-434A-9C5D-95B40E6A4A37}">
      <dgm:prSet custT="1"/>
      <dgm:spPr/>
      <dgm:t>
        <a:bodyPr/>
        <a:lstStyle/>
        <a:p>
          <a:r>
            <a:rPr lang="zh-CN" altLang="zh-CN" sz="1800" kern="1200" smtClean="0">
              <a:solidFill>
                <a:schemeClr val="bg1"/>
              </a:solidFill>
              <a:latin typeface="微软雅黑" pitchFamily="34" charset="-122"/>
              <a:ea typeface="微软雅黑" pitchFamily="34" charset="-122"/>
              <a:cs typeface="+mn-cs"/>
            </a:rPr>
            <a:t>减免所得税优惠明细表</a:t>
          </a:r>
          <a:r>
            <a:rPr lang="zh-CN" altLang="en-US" sz="1800" kern="1200" smtClean="0">
              <a:solidFill>
                <a:schemeClr val="bg1"/>
              </a:solidFill>
              <a:latin typeface="微软雅黑" pitchFamily="34" charset="-122"/>
              <a:ea typeface="微软雅黑" pitchFamily="34" charset="-122"/>
              <a:cs typeface="+mn-cs"/>
            </a:rPr>
            <a:t>（</a:t>
          </a:r>
          <a:r>
            <a:rPr lang="zh-CN" altLang="en-US" sz="1800" kern="1200" dirty="0" smtClean="0">
              <a:solidFill>
                <a:schemeClr val="bg1"/>
              </a:solidFill>
              <a:latin typeface="微软雅黑" pitchFamily="34" charset="-122"/>
              <a:ea typeface="微软雅黑" pitchFamily="34" charset="-122"/>
              <a:cs typeface="+mn-cs"/>
            </a:rPr>
            <a:t>附表</a:t>
          </a:r>
          <a:r>
            <a:rPr lang="en-US" altLang="zh-CN" sz="1800" kern="1200" dirty="0" smtClean="0">
              <a:solidFill>
                <a:schemeClr val="bg1"/>
              </a:solidFill>
              <a:latin typeface="微软雅黑" pitchFamily="34" charset="-122"/>
              <a:ea typeface="微软雅黑" pitchFamily="34" charset="-122"/>
              <a:cs typeface="+mn-cs"/>
            </a:rPr>
            <a:t>3</a:t>
          </a:r>
          <a:r>
            <a:rPr lang="zh-CN" altLang="en-US" sz="1800" kern="1200" dirty="0" smtClean="0">
              <a:solidFill>
                <a:schemeClr val="bg1"/>
              </a:solidFill>
              <a:latin typeface="微软雅黑" pitchFamily="34" charset="-122"/>
              <a:ea typeface="微软雅黑" pitchFamily="34" charset="-122"/>
              <a:cs typeface="+mn-cs"/>
            </a:rPr>
            <a:t>）</a:t>
          </a:r>
          <a:endParaRPr lang="zh-CN" altLang="en-US" sz="1800" kern="1200" dirty="0">
            <a:solidFill>
              <a:schemeClr val="bg1"/>
            </a:solidFill>
            <a:latin typeface="微软雅黑" pitchFamily="34" charset="-122"/>
            <a:ea typeface="微软雅黑" pitchFamily="34" charset="-122"/>
            <a:cs typeface="+mn-cs"/>
          </a:endParaRPr>
        </a:p>
      </dgm:t>
    </dgm:pt>
    <dgm:pt modelId="{17FB70BA-9A40-4C2F-AF30-3EB73F1C4324}" type="parTrans" cxnId="{C06AF278-D4BB-4F0F-9823-C8468F3BEC56}">
      <dgm:prSet/>
      <dgm:spPr/>
      <dgm:t>
        <a:bodyPr/>
        <a:lstStyle/>
        <a:p>
          <a:endParaRPr lang="zh-CN" altLang="en-US"/>
        </a:p>
      </dgm:t>
    </dgm:pt>
    <dgm:pt modelId="{55E47665-5214-4F60-801C-F8AC483F4AAB}" type="sibTrans" cxnId="{C06AF278-D4BB-4F0F-9823-C8468F3BEC56}">
      <dgm:prSet/>
      <dgm:spPr/>
      <dgm:t>
        <a:bodyPr/>
        <a:lstStyle/>
        <a:p>
          <a:endParaRPr lang="zh-CN" altLang="en-US"/>
        </a:p>
      </dgm:t>
    </dgm:pt>
    <dgm:pt modelId="{8E536800-FCA7-41DB-94D8-1A9F6FFB00EA}">
      <dgm:prSet/>
      <dgm:spPr/>
      <dgm:t>
        <a:bodyPr/>
        <a:lstStyle/>
        <a:p>
          <a:endParaRPr lang="zh-CN" altLang="en-US"/>
        </a:p>
      </dgm:t>
    </dgm:pt>
    <dgm:pt modelId="{E51CEDF5-A732-4E6A-81D9-6E1FCF1A8F67}" type="parTrans" cxnId="{EA46E57C-A3A9-493A-B8FB-D0A22140E29C}">
      <dgm:prSet/>
      <dgm:spPr/>
      <dgm:t>
        <a:bodyPr/>
        <a:lstStyle/>
        <a:p>
          <a:endParaRPr lang="zh-CN" altLang="en-US"/>
        </a:p>
      </dgm:t>
    </dgm:pt>
    <dgm:pt modelId="{1C672703-146A-43B5-8768-8E811F9F171B}" type="sibTrans" cxnId="{EA46E57C-A3A9-493A-B8FB-D0A22140E29C}">
      <dgm:prSet/>
      <dgm:spPr/>
      <dgm:t>
        <a:bodyPr/>
        <a:lstStyle/>
        <a:p>
          <a:endParaRPr lang="zh-CN" altLang="en-US"/>
        </a:p>
      </dgm:t>
    </dgm:pt>
    <dgm:pt modelId="{8CC74147-BDD8-4DB0-9F6B-3563B516E33E}">
      <dgm:prSet custT="1"/>
      <dgm:spPr/>
      <dgm:t>
        <a:bodyPr/>
        <a:lstStyle/>
        <a:p>
          <a:r>
            <a:rPr lang="zh-CN" altLang="zh-CN" sz="1800" kern="1200" smtClean="0">
              <a:solidFill>
                <a:schemeClr val="bg1"/>
              </a:solidFill>
              <a:latin typeface="微软雅黑" pitchFamily="34" charset="-122"/>
              <a:ea typeface="微软雅黑" pitchFamily="34" charset="-122"/>
              <a:cs typeface="+mn-cs"/>
            </a:rPr>
            <a:t>企业所得税汇总纳税分支机构所得税分配表</a:t>
          </a:r>
          <a:r>
            <a:rPr lang="zh-CN" altLang="en-US" sz="1800" kern="1200" smtClean="0">
              <a:solidFill>
                <a:schemeClr val="bg1"/>
              </a:solidFill>
              <a:latin typeface="微软雅黑" pitchFamily="34" charset="-122"/>
              <a:ea typeface="微软雅黑" pitchFamily="34" charset="-122"/>
              <a:cs typeface="+mn-cs"/>
            </a:rPr>
            <a:t>（附表</a:t>
          </a:r>
          <a:r>
            <a:rPr lang="en-US" altLang="zh-CN" sz="1800" kern="1200" smtClean="0">
              <a:solidFill>
                <a:schemeClr val="bg1"/>
              </a:solidFill>
              <a:latin typeface="微软雅黑" pitchFamily="34" charset="-122"/>
              <a:ea typeface="微软雅黑" pitchFamily="34" charset="-122"/>
              <a:cs typeface="+mn-cs"/>
            </a:rPr>
            <a:t>4</a:t>
          </a:r>
          <a:r>
            <a:rPr lang="zh-CN" altLang="en-US" sz="1800" kern="1200" smtClean="0">
              <a:solidFill>
                <a:schemeClr val="bg1"/>
              </a:solidFill>
              <a:latin typeface="微软雅黑" pitchFamily="34" charset="-122"/>
              <a:ea typeface="微软雅黑" pitchFamily="34" charset="-122"/>
              <a:cs typeface="+mn-cs"/>
            </a:rPr>
            <a:t>）</a:t>
          </a:r>
          <a:endParaRPr lang="zh-CN" altLang="en-US" sz="1800" kern="1200" dirty="0">
            <a:solidFill>
              <a:schemeClr val="bg1"/>
            </a:solidFill>
            <a:latin typeface="微软雅黑" pitchFamily="34" charset="-122"/>
            <a:ea typeface="微软雅黑" pitchFamily="34" charset="-122"/>
            <a:cs typeface="+mn-cs"/>
          </a:endParaRPr>
        </a:p>
      </dgm:t>
    </dgm:pt>
    <dgm:pt modelId="{428062A4-B23B-4989-877C-43D29EF767ED}" type="parTrans" cxnId="{47B80A6B-C669-4917-8AD2-3F03F44C6A34}">
      <dgm:prSet/>
      <dgm:spPr/>
      <dgm:t>
        <a:bodyPr/>
        <a:lstStyle/>
        <a:p>
          <a:endParaRPr lang="zh-CN" altLang="en-US"/>
        </a:p>
      </dgm:t>
    </dgm:pt>
    <dgm:pt modelId="{E868CFDD-4427-4AA3-9D2E-C058BE811CED}" type="sibTrans" cxnId="{47B80A6B-C669-4917-8AD2-3F03F44C6A34}">
      <dgm:prSet/>
      <dgm:spPr/>
      <dgm:t>
        <a:bodyPr/>
        <a:lstStyle/>
        <a:p>
          <a:endParaRPr lang="zh-CN" altLang="en-US"/>
        </a:p>
      </dgm:t>
    </dgm:pt>
    <dgm:pt modelId="{66222CE1-3787-442C-A9DE-4A9B6F57DE3E}" type="pres">
      <dgm:prSet presAssocID="{F7BEA25A-46E1-4917-8592-F929298BEE27}" presName="linear" presStyleCnt="0">
        <dgm:presLayoutVars>
          <dgm:animLvl val="lvl"/>
          <dgm:resizeHandles val="exact"/>
        </dgm:presLayoutVars>
      </dgm:prSet>
      <dgm:spPr/>
      <dgm:t>
        <a:bodyPr/>
        <a:lstStyle/>
        <a:p>
          <a:endParaRPr lang="zh-CN" altLang="en-US"/>
        </a:p>
      </dgm:t>
    </dgm:pt>
    <dgm:pt modelId="{B9D3A78A-DD34-44C6-8F0E-FDFB98FA4314}" type="pres">
      <dgm:prSet presAssocID="{804913E6-3D1C-43EA-A905-7BEE4C5A7626}" presName="parentText" presStyleLbl="node1" presStyleIdx="0" presStyleCnt="5" custScaleY="58440" custLinFactNeighborY="-96768">
        <dgm:presLayoutVars>
          <dgm:chMax val="0"/>
          <dgm:bulletEnabled val="1"/>
        </dgm:presLayoutVars>
      </dgm:prSet>
      <dgm:spPr/>
      <dgm:t>
        <a:bodyPr/>
        <a:lstStyle/>
        <a:p>
          <a:endParaRPr lang="zh-CN" altLang="en-US"/>
        </a:p>
      </dgm:t>
    </dgm:pt>
    <dgm:pt modelId="{AD4E32CD-0ADE-48A6-9C86-162F221E758A}" type="pres">
      <dgm:prSet presAssocID="{562F515B-D1C5-47FF-A904-B62784203AC5}" presName="spacer" presStyleCnt="0"/>
      <dgm:spPr/>
      <dgm:t>
        <a:bodyPr/>
        <a:lstStyle/>
        <a:p>
          <a:endParaRPr lang="zh-CN" altLang="en-US"/>
        </a:p>
      </dgm:t>
    </dgm:pt>
    <dgm:pt modelId="{7E5978BD-8670-42D1-9BC8-993B2F735F12}" type="pres">
      <dgm:prSet presAssocID="{78FFF78B-6C66-4907-8FAB-6744B217B361}" presName="parentText" presStyleLbl="node1" presStyleIdx="1" presStyleCnt="5" custScaleY="44070" custLinFactY="-5290" custLinFactNeighborY="-100000">
        <dgm:presLayoutVars>
          <dgm:chMax val="0"/>
          <dgm:bulletEnabled val="1"/>
        </dgm:presLayoutVars>
      </dgm:prSet>
      <dgm:spPr/>
      <dgm:t>
        <a:bodyPr/>
        <a:lstStyle/>
        <a:p>
          <a:endParaRPr lang="zh-CN" altLang="en-US"/>
        </a:p>
      </dgm:t>
    </dgm:pt>
    <dgm:pt modelId="{2F71E78F-BA3D-415E-965B-3B543D4AECD0}" type="pres">
      <dgm:prSet presAssocID="{929985B2-6C99-4E87-84C4-2F6CD0670E2B}" presName="spacer" presStyleCnt="0"/>
      <dgm:spPr/>
      <dgm:t>
        <a:bodyPr/>
        <a:lstStyle/>
        <a:p>
          <a:endParaRPr lang="zh-CN" altLang="en-US"/>
        </a:p>
      </dgm:t>
    </dgm:pt>
    <dgm:pt modelId="{796B88D3-B4D8-40FF-97FA-07CA5F9341B8}" type="pres">
      <dgm:prSet presAssocID="{8E536800-FCA7-41DB-94D8-1A9F6FFB00EA}" presName="parentText" presStyleLbl="node1" presStyleIdx="2" presStyleCnt="5" custScaleY="43565" custLinFactY="-10365" custLinFactNeighborX="-185" custLinFactNeighborY="-100000">
        <dgm:presLayoutVars>
          <dgm:chMax val="0"/>
          <dgm:bulletEnabled val="1"/>
        </dgm:presLayoutVars>
      </dgm:prSet>
      <dgm:spPr/>
      <dgm:t>
        <a:bodyPr/>
        <a:lstStyle/>
        <a:p>
          <a:endParaRPr lang="zh-CN" altLang="en-US"/>
        </a:p>
      </dgm:t>
    </dgm:pt>
    <dgm:pt modelId="{2A575AC5-F5F1-485D-A1EA-240D88383596}" type="pres">
      <dgm:prSet presAssocID="{1C672703-146A-43B5-8768-8E811F9F171B}" presName="spacer" presStyleCnt="0"/>
      <dgm:spPr/>
      <dgm:t>
        <a:bodyPr/>
        <a:lstStyle/>
        <a:p>
          <a:endParaRPr lang="zh-CN" altLang="en-US"/>
        </a:p>
      </dgm:t>
    </dgm:pt>
    <dgm:pt modelId="{8DA97FEA-2462-445D-BB5C-F207131E6258}" type="pres">
      <dgm:prSet presAssocID="{5FE4F17D-828E-434A-9C5D-95B40E6A4A37}" presName="parentText" presStyleLbl="node1" presStyleIdx="3" presStyleCnt="5" custScaleY="46115" custLinFactY="-12933" custLinFactNeighborY="-100000">
        <dgm:presLayoutVars>
          <dgm:chMax val="0"/>
          <dgm:bulletEnabled val="1"/>
        </dgm:presLayoutVars>
      </dgm:prSet>
      <dgm:spPr/>
      <dgm:t>
        <a:bodyPr/>
        <a:lstStyle/>
        <a:p>
          <a:endParaRPr lang="zh-CN" altLang="en-US"/>
        </a:p>
      </dgm:t>
    </dgm:pt>
    <dgm:pt modelId="{4419F722-387D-47EB-BA01-0839F713EC96}" type="pres">
      <dgm:prSet presAssocID="{55E47665-5214-4F60-801C-F8AC483F4AAB}" presName="spacer" presStyleCnt="0"/>
      <dgm:spPr/>
    </dgm:pt>
    <dgm:pt modelId="{B4CD7457-7732-4258-947A-FE074A47E018}" type="pres">
      <dgm:prSet presAssocID="{8CC74147-BDD8-4DB0-9F6B-3563B516E33E}" presName="parentText" presStyleLbl="node1" presStyleIdx="4" presStyleCnt="5" custScaleY="46115" custLinFactY="-12933" custLinFactNeighborY="-100000">
        <dgm:presLayoutVars>
          <dgm:chMax val="0"/>
          <dgm:bulletEnabled val="1"/>
        </dgm:presLayoutVars>
      </dgm:prSet>
      <dgm:spPr/>
      <dgm:t>
        <a:bodyPr/>
        <a:lstStyle/>
        <a:p>
          <a:endParaRPr lang="zh-CN" altLang="en-US"/>
        </a:p>
      </dgm:t>
    </dgm:pt>
  </dgm:ptLst>
  <dgm:cxnLst>
    <dgm:cxn modelId="{F554474E-B6B2-4080-AC36-1398CEC38A18}" type="presOf" srcId="{5FE4F17D-828E-434A-9C5D-95B40E6A4A37}" destId="{8DA97FEA-2462-445D-BB5C-F207131E6258}" srcOrd="0" destOrd="0" presId="urn:microsoft.com/office/officeart/2005/8/layout/vList2#1"/>
    <dgm:cxn modelId="{9109BF50-9274-4014-8EA1-366C3F39AEB0}" srcId="{F7BEA25A-46E1-4917-8592-F929298BEE27}" destId="{804913E6-3D1C-43EA-A905-7BEE4C5A7626}" srcOrd="0" destOrd="0" parTransId="{6072639A-A77B-4B11-8E8A-F651FFA8C9F7}" sibTransId="{562F515B-D1C5-47FF-A904-B62784203AC5}"/>
    <dgm:cxn modelId="{47B80A6B-C669-4917-8AD2-3F03F44C6A34}" srcId="{F7BEA25A-46E1-4917-8592-F929298BEE27}" destId="{8CC74147-BDD8-4DB0-9F6B-3563B516E33E}" srcOrd="4" destOrd="0" parTransId="{428062A4-B23B-4989-877C-43D29EF767ED}" sibTransId="{E868CFDD-4427-4AA3-9D2E-C058BE811CED}"/>
    <dgm:cxn modelId="{EA46E57C-A3A9-493A-B8FB-D0A22140E29C}" srcId="{F7BEA25A-46E1-4917-8592-F929298BEE27}" destId="{8E536800-FCA7-41DB-94D8-1A9F6FFB00EA}" srcOrd="2" destOrd="0" parTransId="{E51CEDF5-A732-4E6A-81D9-6E1FCF1A8F67}" sibTransId="{1C672703-146A-43B5-8768-8E811F9F171B}"/>
    <dgm:cxn modelId="{9225D77D-6F98-4C1C-8B07-1CB3B8E1B565}" srcId="{F7BEA25A-46E1-4917-8592-F929298BEE27}" destId="{78FFF78B-6C66-4907-8FAB-6744B217B361}" srcOrd="1" destOrd="0" parTransId="{EA79E5F4-8F65-4B59-8BCC-462CEEC80D07}" sibTransId="{929985B2-6C99-4E87-84C4-2F6CD0670E2B}"/>
    <dgm:cxn modelId="{A1884493-422D-487A-8734-AAB15BFC840B}" type="presOf" srcId="{78FFF78B-6C66-4907-8FAB-6744B217B361}" destId="{7E5978BD-8670-42D1-9BC8-993B2F735F12}" srcOrd="0" destOrd="0" presId="urn:microsoft.com/office/officeart/2005/8/layout/vList2#1"/>
    <dgm:cxn modelId="{E8919AAA-97C1-440B-8683-D51CC23DB844}" type="presOf" srcId="{8CC74147-BDD8-4DB0-9F6B-3563B516E33E}" destId="{B4CD7457-7732-4258-947A-FE074A47E018}" srcOrd="0" destOrd="0" presId="urn:microsoft.com/office/officeart/2005/8/layout/vList2#1"/>
    <dgm:cxn modelId="{B993BF45-047D-46F0-8509-BAF886208669}" type="presOf" srcId="{F7BEA25A-46E1-4917-8592-F929298BEE27}" destId="{66222CE1-3787-442C-A9DE-4A9B6F57DE3E}" srcOrd="0" destOrd="0" presId="urn:microsoft.com/office/officeart/2005/8/layout/vList2#1"/>
    <dgm:cxn modelId="{C06AF278-D4BB-4F0F-9823-C8468F3BEC56}" srcId="{F7BEA25A-46E1-4917-8592-F929298BEE27}" destId="{5FE4F17D-828E-434A-9C5D-95B40E6A4A37}" srcOrd="3" destOrd="0" parTransId="{17FB70BA-9A40-4C2F-AF30-3EB73F1C4324}" sibTransId="{55E47665-5214-4F60-801C-F8AC483F4AAB}"/>
    <dgm:cxn modelId="{28384E3C-C067-4F7B-9E77-2A5D4850F76B}" type="presOf" srcId="{8E536800-FCA7-41DB-94D8-1A9F6FFB00EA}" destId="{796B88D3-B4D8-40FF-97FA-07CA5F9341B8}" srcOrd="0" destOrd="0" presId="urn:microsoft.com/office/officeart/2005/8/layout/vList2#1"/>
    <dgm:cxn modelId="{F2FF348E-DA77-48B4-9546-5AEF9EDA522C}" type="presOf" srcId="{804913E6-3D1C-43EA-A905-7BEE4C5A7626}" destId="{B9D3A78A-DD34-44C6-8F0E-FDFB98FA4314}" srcOrd="0" destOrd="0" presId="urn:microsoft.com/office/officeart/2005/8/layout/vList2#1"/>
    <dgm:cxn modelId="{D506837C-9EC1-4735-81CE-D08D60CB8EE1}" type="presParOf" srcId="{66222CE1-3787-442C-A9DE-4A9B6F57DE3E}" destId="{B9D3A78A-DD34-44C6-8F0E-FDFB98FA4314}" srcOrd="0" destOrd="0" presId="urn:microsoft.com/office/officeart/2005/8/layout/vList2#1"/>
    <dgm:cxn modelId="{0BF71440-3055-4E05-AC84-24B5B0F2B55F}" type="presParOf" srcId="{66222CE1-3787-442C-A9DE-4A9B6F57DE3E}" destId="{AD4E32CD-0ADE-48A6-9C86-162F221E758A}" srcOrd="1" destOrd="0" presId="urn:microsoft.com/office/officeart/2005/8/layout/vList2#1"/>
    <dgm:cxn modelId="{C4D92A87-ED55-4BD8-85FC-72E31E7065C6}" type="presParOf" srcId="{66222CE1-3787-442C-A9DE-4A9B6F57DE3E}" destId="{7E5978BD-8670-42D1-9BC8-993B2F735F12}" srcOrd="2" destOrd="0" presId="urn:microsoft.com/office/officeart/2005/8/layout/vList2#1"/>
    <dgm:cxn modelId="{227135BA-D034-43E2-B5F9-8A02A7867CAE}" type="presParOf" srcId="{66222CE1-3787-442C-A9DE-4A9B6F57DE3E}" destId="{2F71E78F-BA3D-415E-965B-3B543D4AECD0}" srcOrd="3" destOrd="0" presId="urn:microsoft.com/office/officeart/2005/8/layout/vList2#1"/>
    <dgm:cxn modelId="{AA308B87-E0CF-4DED-90BA-B00858E100CA}" type="presParOf" srcId="{66222CE1-3787-442C-A9DE-4A9B6F57DE3E}" destId="{796B88D3-B4D8-40FF-97FA-07CA5F9341B8}" srcOrd="4" destOrd="0" presId="urn:microsoft.com/office/officeart/2005/8/layout/vList2#1"/>
    <dgm:cxn modelId="{43817A63-CB61-4F5D-9215-6964D9782C74}" type="presParOf" srcId="{66222CE1-3787-442C-A9DE-4A9B6F57DE3E}" destId="{2A575AC5-F5F1-485D-A1EA-240D88383596}" srcOrd="5" destOrd="0" presId="urn:microsoft.com/office/officeart/2005/8/layout/vList2#1"/>
    <dgm:cxn modelId="{1C7CD01E-C17F-458B-957B-85DB56B6F17E}" type="presParOf" srcId="{66222CE1-3787-442C-A9DE-4A9B6F57DE3E}" destId="{8DA97FEA-2462-445D-BB5C-F207131E6258}" srcOrd="6" destOrd="0" presId="urn:microsoft.com/office/officeart/2005/8/layout/vList2#1"/>
    <dgm:cxn modelId="{F114BA4E-954D-4545-80E1-C0EEA393DD4A}" type="presParOf" srcId="{66222CE1-3787-442C-A9DE-4A9B6F57DE3E}" destId="{4419F722-387D-47EB-BA01-0839F713EC96}" srcOrd="7" destOrd="0" presId="urn:microsoft.com/office/officeart/2005/8/layout/vList2#1"/>
    <dgm:cxn modelId="{560EBDFC-63BE-42D8-8429-F12E02ACB5D0}" type="presParOf" srcId="{66222CE1-3787-442C-A9DE-4A9B6F57DE3E}" destId="{B4CD7457-7732-4258-947A-FE074A47E018}" srcOrd="8" destOrd="0" presId="urn:microsoft.com/office/officeart/2005/8/layout/v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D3A78A-DD34-44C6-8F0E-FDFB98FA4314}">
      <dsp:nvSpPr>
        <dsp:cNvPr id="0" name=""/>
        <dsp:cNvSpPr/>
      </dsp:nvSpPr>
      <dsp:spPr>
        <a:xfrm>
          <a:off x="0" y="218193"/>
          <a:ext cx="8011766" cy="7333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0" i="0" u="none" kern="1200" dirty="0" smtClean="0">
              <a:latin typeface="微软雅黑" pitchFamily="34" charset="-122"/>
              <a:ea typeface="微软雅黑" pitchFamily="34" charset="-122"/>
            </a:rPr>
            <a:t>中华人民共和国企业所得税月（季）度预缴纳税申报表</a:t>
          </a:r>
          <a:r>
            <a:rPr lang="en-US" altLang="zh-CN" sz="1800" b="0" i="0" u="none" kern="1200" dirty="0" smtClean="0">
              <a:latin typeface="微软雅黑" pitchFamily="34" charset="-122"/>
              <a:ea typeface="微软雅黑" pitchFamily="34" charset="-122"/>
            </a:rPr>
            <a:t>(A</a:t>
          </a:r>
          <a:r>
            <a:rPr lang="zh-CN" altLang="en-US" sz="1800" b="0" i="0" u="none" kern="1200" dirty="0" smtClean="0">
              <a:latin typeface="微软雅黑" pitchFamily="34" charset="-122"/>
              <a:ea typeface="微软雅黑" pitchFamily="34" charset="-122"/>
            </a:rPr>
            <a:t>类</a:t>
          </a:r>
          <a:r>
            <a:rPr lang="en-US" altLang="zh-CN" sz="1800" b="0" i="0" u="none" kern="1200" dirty="0" smtClean="0">
              <a:latin typeface="微软雅黑" pitchFamily="34" charset="-122"/>
              <a:ea typeface="微软雅黑" pitchFamily="34" charset="-122"/>
            </a:rPr>
            <a:t>)</a:t>
          </a:r>
          <a:endParaRPr lang="zh-CN" altLang="en-US" sz="1800" u="none" kern="1200" dirty="0">
            <a:latin typeface="微软雅黑" pitchFamily="34" charset="-122"/>
            <a:ea typeface="微软雅黑" pitchFamily="34" charset="-122"/>
          </a:endParaRPr>
        </a:p>
      </dsp:txBody>
      <dsp:txXfrm>
        <a:off x="0" y="218193"/>
        <a:ext cx="8011766" cy="733319"/>
      </dsp:txXfrm>
    </dsp:sp>
    <dsp:sp modelId="{7E5978BD-8670-42D1-9BC8-993B2F735F12}">
      <dsp:nvSpPr>
        <dsp:cNvPr id="0" name=""/>
        <dsp:cNvSpPr/>
      </dsp:nvSpPr>
      <dsp:spPr>
        <a:xfrm>
          <a:off x="0" y="1066282"/>
          <a:ext cx="8011766" cy="553001"/>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sz="1800" b="0" kern="1200" smtClean="0">
              <a:latin typeface="微软雅黑" pitchFamily="34" charset="-122"/>
              <a:ea typeface="微软雅黑" pitchFamily="34" charset="-122"/>
            </a:rPr>
            <a:t>免税收入、减计收入、所得减免等优惠明细表</a:t>
          </a:r>
          <a:r>
            <a:rPr lang="zh-CN" altLang="en-US" sz="1800" b="0" i="0" u="none" kern="1200" smtClean="0">
              <a:latin typeface="微软雅黑" pitchFamily="34" charset="-122"/>
              <a:ea typeface="微软雅黑" pitchFamily="34" charset="-122"/>
            </a:rPr>
            <a:t>（</a:t>
          </a:r>
          <a:r>
            <a:rPr lang="zh-CN" altLang="en-US" sz="1800" b="0" i="0" u="none" kern="1200" dirty="0" smtClean="0">
              <a:latin typeface="微软雅黑" pitchFamily="34" charset="-122"/>
              <a:ea typeface="微软雅黑" pitchFamily="34" charset="-122"/>
            </a:rPr>
            <a:t>附表</a:t>
          </a:r>
          <a:r>
            <a:rPr lang="en-US" altLang="zh-CN" sz="1800" b="0" i="0" u="none" kern="1200" dirty="0" smtClean="0">
              <a:latin typeface="微软雅黑" pitchFamily="34" charset="-122"/>
              <a:ea typeface="微软雅黑" pitchFamily="34" charset="-122"/>
            </a:rPr>
            <a:t>1</a:t>
          </a:r>
          <a:r>
            <a:rPr lang="zh-CN" altLang="en-US" sz="1800" b="0" i="0" u="none" kern="1200" dirty="0" smtClean="0">
              <a:latin typeface="微软雅黑" pitchFamily="34" charset="-122"/>
              <a:ea typeface="微软雅黑" pitchFamily="34" charset="-122"/>
            </a:rPr>
            <a:t>）</a:t>
          </a:r>
          <a:endParaRPr lang="zh-CN" altLang="en-US" sz="1800" b="0" kern="1200" dirty="0">
            <a:latin typeface="微软雅黑" pitchFamily="34" charset="-122"/>
            <a:ea typeface="微软雅黑" pitchFamily="34" charset="-122"/>
          </a:endParaRPr>
        </a:p>
      </dsp:txBody>
      <dsp:txXfrm>
        <a:off x="0" y="1066282"/>
        <a:ext cx="8011766" cy="553001"/>
      </dsp:txXfrm>
    </dsp:sp>
    <dsp:sp modelId="{796B88D3-B4D8-40FF-97FA-07CA5F9341B8}">
      <dsp:nvSpPr>
        <dsp:cNvPr id="0" name=""/>
        <dsp:cNvSpPr/>
      </dsp:nvSpPr>
      <dsp:spPr>
        <a:xfrm>
          <a:off x="0" y="1744292"/>
          <a:ext cx="8011766" cy="540400"/>
        </a:xfrm>
        <a:prstGeom prst="round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zh-CN" altLang="en-US" sz="6500" kern="1200"/>
        </a:p>
      </dsp:txBody>
      <dsp:txXfrm>
        <a:off x="0" y="1744292"/>
        <a:ext cx="8011766" cy="540400"/>
      </dsp:txXfrm>
    </dsp:sp>
    <dsp:sp modelId="{8DA97FEA-2462-445D-BB5C-F207131E6258}">
      <dsp:nvSpPr>
        <dsp:cNvPr id="0" name=""/>
        <dsp:cNvSpPr/>
      </dsp:nvSpPr>
      <dsp:spPr>
        <a:xfrm>
          <a:off x="0" y="2438178"/>
          <a:ext cx="8011766" cy="578662"/>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zh-CN" sz="1800" kern="1200" smtClean="0">
              <a:solidFill>
                <a:schemeClr val="bg1"/>
              </a:solidFill>
              <a:latin typeface="微软雅黑" pitchFamily="34" charset="-122"/>
              <a:ea typeface="微软雅黑" pitchFamily="34" charset="-122"/>
              <a:cs typeface="+mn-cs"/>
            </a:rPr>
            <a:t>减免所得税优惠明细表</a:t>
          </a:r>
          <a:r>
            <a:rPr lang="zh-CN" altLang="en-US" sz="1800" kern="1200" smtClean="0">
              <a:solidFill>
                <a:schemeClr val="bg1"/>
              </a:solidFill>
              <a:latin typeface="微软雅黑" pitchFamily="34" charset="-122"/>
              <a:ea typeface="微软雅黑" pitchFamily="34" charset="-122"/>
              <a:cs typeface="+mn-cs"/>
            </a:rPr>
            <a:t>（</a:t>
          </a:r>
          <a:r>
            <a:rPr lang="zh-CN" altLang="en-US" sz="1800" kern="1200" dirty="0" smtClean="0">
              <a:solidFill>
                <a:schemeClr val="bg1"/>
              </a:solidFill>
              <a:latin typeface="微软雅黑" pitchFamily="34" charset="-122"/>
              <a:ea typeface="微软雅黑" pitchFamily="34" charset="-122"/>
              <a:cs typeface="+mn-cs"/>
            </a:rPr>
            <a:t>附表</a:t>
          </a:r>
          <a:r>
            <a:rPr lang="en-US" altLang="zh-CN" sz="1800" kern="1200" dirty="0" smtClean="0">
              <a:solidFill>
                <a:schemeClr val="bg1"/>
              </a:solidFill>
              <a:latin typeface="微软雅黑" pitchFamily="34" charset="-122"/>
              <a:ea typeface="微软雅黑" pitchFamily="34" charset="-122"/>
              <a:cs typeface="+mn-cs"/>
            </a:rPr>
            <a:t>3</a:t>
          </a:r>
          <a:r>
            <a:rPr lang="zh-CN" altLang="en-US" sz="1800" kern="1200" dirty="0" smtClean="0">
              <a:solidFill>
                <a:schemeClr val="bg1"/>
              </a:solidFill>
              <a:latin typeface="微软雅黑" pitchFamily="34" charset="-122"/>
              <a:ea typeface="微软雅黑" pitchFamily="34" charset="-122"/>
              <a:cs typeface="+mn-cs"/>
            </a:rPr>
            <a:t>）</a:t>
          </a:r>
          <a:endParaRPr lang="zh-CN" altLang="en-US" sz="1800" kern="1200" dirty="0">
            <a:solidFill>
              <a:schemeClr val="bg1"/>
            </a:solidFill>
            <a:latin typeface="微软雅黑" pitchFamily="34" charset="-122"/>
            <a:ea typeface="微软雅黑" pitchFamily="34" charset="-122"/>
            <a:cs typeface="+mn-cs"/>
          </a:endParaRPr>
        </a:p>
      </dsp:txBody>
      <dsp:txXfrm>
        <a:off x="0" y="2438178"/>
        <a:ext cx="8011766" cy="578662"/>
      </dsp:txXfrm>
    </dsp:sp>
    <dsp:sp modelId="{B4CD7457-7732-4258-947A-FE074A47E018}">
      <dsp:nvSpPr>
        <dsp:cNvPr id="0" name=""/>
        <dsp:cNvSpPr/>
      </dsp:nvSpPr>
      <dsp:spPr>
        <a:xfrm>
          <a:off x="0" y="3204040"/>
          <a:ext cx="8011766" cy="578662"/>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zh-CN" sz="1800" kern="1200" smtClean="0">
              <a:solidFill>
                <a:schemeClr val="bg1"/>
              </a:solidFill>
              <a:latin typeface="微软雅黑" pitchFamily="34" charset="-122"/>
              <a:ea typeface="微软雅黑" pitchFamily="34" charset="-122"/>
              <a:cs typeface="+mn-cs"/>
            </a:rPr>
            <a:t>企业所得税汇总纳税分支机构所得税分配表</a:t>
          </a:r>
          <a:r>
            <a:rPr lang="zh-CN" altLang="en-US" sz="1800" kern="1200" smtClean="0">
              <a:solidFill>
                <a:schemeClr val="bg1"/>
              </a:solidFill>
              <a:latin typeface="微软雅黑" pitchFamily="34" charset="-122"/>
              <a:ea typeface="微软雅黑" pitchFamily="34" charset="-122"/>
              <a:cs typeface="+mn-cs"/>
            </a:rPr>
            <a:t>（附表</a:t>
          </a:r>
          <a:r>
            <a:rPr lang="en-US" altLang="zh-CN" sz="1800" kern="1200" smtClean="0">
              <a:solidFill>
                <a:schemeClr val="bg1"/>
              </a:solidFill>
              <a:latin typeface="微软雅黑" pitchFamily="34" charset="-122"/>
              <a:ea typeface="微软雅黑" pitchFamily="34" charset="-122"/>
              <a:cs typeface="+mn-cs"/>
            </a:rPr>
            <a:t>4</a:t>
          </a:r>
          <a:r>
            <a:rPr lang="zh-CN" altLang="en-US" sz="1800" kern="1200" smtClean="0">
              <a:solidFill>
                <a:schemeClr val="bg1"/>
              </a:solidFill>
              <a:latin typeface="微软雅黑" pitchFamily="34" charset="-122"/>
              <a:ea typeface="微软雅黑" pitchFamily="34" charset="-122"/>
              <a:cs typeface="+mn-cs"/>
            </a:rPr>
            <a:t>）</a:t>
          </a:r>
          <a:endParaRPr lang="zh-CN" altLang="en-US" sz="1800" kern="1200" dirty="0">
            <a:solidFill>
              <a:schemeClr val="bg1"/>
            </a:solidFill>
            <a:latin typeface="微软雅黑" pitchFamily="34" charset="-122"/>
            <a:ea typeface="微软雅黑" pitchFamily="34" charset="-122"/>
            <a:cs typeface="+mn-cs"/>
          </a:endParaRPr>
        </a:p>
      </dsp:txBody>
      <dsp:txXfrm>
        <a:off x="0" y="3204040"/>
        <a:ext cx="8011766" cy="578662"/>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2018/12/3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xmlns=""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2018/12/3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xmlns="" val="306681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2</a:t>
            </a:fld>
            <a:endParaRPr lang="zh-CN" altLang="en-US"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82630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41</a:t>
            </a:fld>
            <a:endParaRPr lang="zh-CN" altLang="en-US"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82630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53</a:t>
            </a:fld>
            <a:endParaRPr lang="zh-CN" altLang="en-US"/>
          </a:p>
        </p:txBody>
      </p:sp>
    </p:spTree>
    <p:extLst>
      <p:ext uri="{BB962C8B-B14F-4D97-AF65-F5344CB8AC3E}">
        <p14:creationId xmlns:p14="http://schemas.microsoft.com/office/powerpoint/2010/main" xmlns="" val="267087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238" y="6704013"/>
            <a:ext cx="2892425" cy="384175"/>
          </a:xfrm>
          <a:prstGeom prst="rect">
            <a:avLst/>
          </a:prstGeom>
        </p:spPr>
        <p:txBody>
          <a:bodyPr/>
          <a:lstStyle/>
          <a:p>
            <a:fld id="{32BF82D2-7A68-459D-A996-9BDDA2518FA4}" type="datetimeFigureOut">
              <a:rPr lang="zh-CN" altLang="en-US" smtClean="0"/>
              <a:pPr/>
              <a:t>2018/12/3</a:t>
            </a:fld>
            <a:endParaRPr lang="zh-CN" altLang="en-US"/>
          </a:p>
        </p:txBody>
      </p:sp>
      <p:sp>
        <p:nvSpPr>
          <p:cNvPr id="3" name="页脚占位符 2"/>
          <p:cNvSpPr>
            <a:spLocks noGrp="1"/>
          </p:cNvSpPr>
          <p:nvPr>
            <p:ph type="ftr" sz="quarter" idx="11"/>
          </p:nvPr>
        </p:nvSpPr>
        <p:spPr>
          <a:xfrm>
            <a:off x="4259263" y="6704013"/>
            <a:ext cx="4340225"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2088" y="6704013"/>
            <a:ext cx="2892425" cy="384175"/>
          </a:xfrm>
          <a:prstGeom prst="rect">
            <a:avLst/>
          </a:prstGeom>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xmlns="" val="193328864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244040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967397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5" y="482177"/>
            <a:ext cx="4147281" cy="1687618"/>
          </a:xfrm>
        </p:spPr>
        <p:txBody>
          <a:bodyPr anchor="b"/>
          <a:lstStyle>
            <a:lvl1pPr>
              <a:defRPr sz="3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466644" y="1041368"/>
            <a:ext cx="6509742" cy="513986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85715" y="2169795"/>
            <a:ext cx="4147281" cy="4019814"/>
          </a:xfrm>
        </p:spPr>
        <p:txBody>
          <a:bodyPr/>
          <a:lstStyle>
            <a:lvl1pPr marL="0" indent="0">
              <a:buNone/>
              <a:defRPr sz="1700"/>
            </a:lvl1pPr>
            <a:lvl2pPr marL="482163" indent="0">
              <a:buNone/>
              <a:defRPr sz="1500"/>
            </a:lvl2pPr>
            <a:lvl3pPr marL="964326" indent="0">
              <a:buNone/>
              <a:defRPr sz="1300"/>
            </a:lvl3pPr>
            <a:lvl4pPr marL="1446489" indent="0">
              <a:buNone/>
              <a:defRPr sz="1100"/>
            </a:lvl4pPr>
            <a:lvl5pPr marL="1928652" indent="0">
              <a:buNone/>
              <a:defRPr sz="1100"/>
            </a:lvl5pPr>
            <a:lvl6pPr marL="2410816" indent="0">
              <a:buNone/>
              <a:defRPr sz="1100"/>
            </a:lvl6pPr>
            <a:lvl7pPr marL="2892979" indent="0">
              <a:buNone/>
              <a:defRPr sz="1100"/>
            </a:lvl7pPr>
            <a:lvl8pPr marL="3375142" indent="0">
              <a:buNone/>
              <a:defRPr sz="1100"/>
            </a:lvl8pPr>
            <a:lvl9pPr marL="3857305"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750495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5" y="482177"/>
            <a:ext cx="4147281" cy="1687618"/>
          </a:xfrm>
        </p:spPr>
        <p:txBody>
          <a:bodyPr anchor="b"/>
          <a:lstStyle>
            <a:lvl1pPr>
              <a:defRPr sz="3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466644" y="1041368"/>
            <a:ext cx="6509742" cy="5139869"/>
          </a:xfrm>
        </p:spPr>
        <p:txBody>
          <a:bodyPr/>
          <a:lstStyle>
            <a:lvl1pPr marL="0" indent="0">
              <a:buNone/>
              <a:defRPr sz="3400"/>
            </a:lvl1pPr>
            <a:lvl2pPr marL="482163" indent="0">
              <a:buNone/>
              <a:defRPr sz="3000"/>
            </a:lvl2pPr>
            <a:lvl3pPr marL="964326" indent="0">
              <a:buNone/>
              <a:defRPr sz="2500"/>
            </a:lvl3pPr>
            <a:lvl4pPr marL="1446489" indent="0">
              <a:buNone/>
              <a:defRPr sz="2100"/>
            </a:lvl4pPr>
            <a:lvl5pPr marL="1928652" indent="0">
              <a:buNone/>
              <a:defRPr sz="2100"/>
            </a:lvl5pPr>
            <a:lvl6pPr marL="2410816" indent="0">
              <a:buNone/>
              <a:defRPr sz="2100"/>
            </a:lvl6pPr>
            <a:lvl7pPr marL="2892979" indent="0">
              <a:buNone/>
              <a:defRPr sz="2100"/>
            </a:lvl7pPr>
            <a:lvl8pPr marL="3375142" indent="0">
              <a:buNone/>
              <a:defRPr sz="2100"/>
            </a:lvl8pPr>
            <a:lvl9pPr marL="3857305" indent="0">
              <a:buNone/>
              <a:defRPr sz="2100"/>
            </a:lvl9pPr>
          </a:lstStyle>
          <a:p>
            <a:endParaRPr lang="zh-CN" altLang="en-US"/>
          </a:p>
        </p:txBody>
      </p:sp>
      <p:sp>
        <p:nvSpPr>
          <p:cNvPr id="4" name="文本占位符 3"/>
          <p:cNvSpPr>
            <a:spLocks noGrp="1"/>
          </p:cNvSpPr>
          <p:nvPr>
            <p:ph type="body" sz="half" idx="2"/>
          </p:nvPr>
        </p:nvSpPr>
        <p:spPr>
          <a:xfrm>
            <a:off x="885715" y="2169795"/>
            <a:ext cx="4147281" cy="4019814"/>
          </a:xfrm>
        </p:spPr>
        <p:txBody>
          <a:bodyPr/>
          <a:lstStyle>
            <a:lvl1pPr marL="0" indent="0">
              <a:buNone/>
              <a:defRPr sz="1700"/>
            </a:lvl1pPr>
            <a:lvl2pPr marL="482163" indent="0">
              <a:buNone/>
              <a:defRPr sz="1500"/>
            </a:lvl2pPr>
            <a:lvl3pPr marL="964326" indent="0">
              <a:buNone/>
              <a:defRPr sz="1300"/>
            </a:lvl3pPr>
            <a:lvl4pPr marL="1446489" indent="0">
              <a:buNone/>
              <a:defRPr sz="1100"/>
            </a:lvl4pPr>
            <a:lvl5pPr marL="1928652" indent="0">
              <a:buNone/>
              <a:defRPr sz="1100"/>
            </a:lvl5pPr>
            <a:lvl6pPr marL="2410816" indent="0">
              <a:buNone/>
              <a:defRPr sz="1100"/>
            </a:lvl6pPr>
            <a:lvl7pPr marL="2892979" indent="0">
              <a:buNone/>
              <a:defRPr sz="1100"/>
            </a:lvl7pPr>
            <a:lvl8pPr marL="3375142" indent="0">
              <a:buNone/>
              <a:defRPr sz="1100"/>
            </a:lvl8pPr>
            <a:lvl9pPr marL="3857305"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933246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12547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561809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5321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2018/12/3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xmlns="" val="193328864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53215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00"/>
            </a:lvl1pPr>
            <a:lvl2pPr marL="482163" indent="0" algn="ctr">
              <a:buNone/>
              <a:defRPr sz="2100"/>
            </a:lvl2pPr>
            <a:lvl3pPr marL="964326" indent="0" algn="ctr">
              <a:buNone/>
              <a:defRPr sz="1900"/>
            </a:lvl3pPr>
            <a:lvl4pPr marL="1446489" indent="0" algn="ctr">
              <a:buNone/>
              <a:defRPr sz="1700"/>
            </a:lvl4pPr>
            <a:lvl5pPr marL="1928652" indent="0" algn="ctr">
              <a:buNone/>
              <a:defRPr sz="1700"/>
            </a:lvl5pPr>
            <a:lvl6pPr marL="2410816" indent="0" algn="ctr">
              <a:buNone/>
              <a:defRPr sz="1700"/>
            </a:lvl6pPr>
            <a:lvl7pPr marL="2892979" indent="0" algn="ctr">
              <a:buNone/>
              <a:defRPr sz="1700"/>
            </a:lvl7pPr>
            <a:lvl8pPr marL="3375142" indent="0" algn="ctr">
              <a:buNone/>
              <a:defRPr sz="1700"/>
            </a:lvl8pPr>
            <a:lvl9pPr marL="3857305" indent="0" algn="ctr">
              <a:buNone/>
              <a:defRPr sz="17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872042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940771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1"/>
            <a:ext cx="11090672" cy="3008581"/>
          </a:xfrm>
        </p:spPr>
        <p:txBody>
          <a:bodyPr anchor="b"/>
          <a:lstStyle>
            <a:lvl1pPr>
              <a:defRPr sz="63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77342" y="4840184"/>
            <a:ext cx="11090672" cy="1582142"/>
          </a:xfrm>
        </p:spPr>
        <p:txBody>
          <a:bodyPr/>
          <a:lstStyle>
            <a:lvl1pPr marL="0" indent="0">
              <a:buNone/>
              <a:defRPr sz="2500">
                <a:solidFill>
                  <a:schemeClr val="tx1">
                    <a:tint val="75000"/>
                  </a:schemeClr>
                </a:solidFill>
              </a:defRPr>
            </a:lvl1pPr>
            <a:lvl2pPr marL="482163" indent="0">
              <a:buNone/>
              <a:defRPr sz="2100">
                <a:solidFill>
                  <a:schemeClr val="tx1">
                    <a:tint val="75000"/>
                  </a:schemeClr>
                </a:solidFill>
              </a:defRPr>
            </a:lvl2pPr>
            <a:lvl3pPr marL="964326" indent="0">
              <a:buNone/>
              <a:defRPr sz="1900">
                <a:solidFill>
                  <a:schemeClr val="tx1">
                    <a:tint val="75000"/>
                  </a:schemeClr>
                </a:solidFill>
              </a:defRPr>
            </a:lvl3pPr>
            <a:lvl4pPr marL="1446489" indent="0">
              <a:buNone/>
              <a:defRPr sz="1700">
                <a:solidFill>
                  <a:schemeClr val="tx1">
                    <a:tint val="75000"/>
                  </a:schemeClr>
                </a:solidFill>
              </a:defRPr>
            </a:lvl4pPr>
            <a:lvl5pPr marL="1928652" indent="0">
              <a:buNone/>
              <a:defRPr sz="1700">
                <a:solidFill>
                  <a:schemeClr val="tx1">
                    <a:tint val="75000"/>
                  </a:schemeClr>
                </a:solidFill>
              </a:defRPr>
            </a:lvl5pPr>
            <a:lvl6pPr marL="2410816" indent="0">
              <a:buNone/>
              <a:defRPr sz="1700">
                <a:solidFill>
                  <a:schemeClr val="tx1">
                    <a:tint val="75000"/>
                  </a:schemeClr>
                </a:solidFill>
              </a:defRPr>
            </a:lvl6pPr>
            <a:lvl7pPr marL="2892979" indent="0">
              <a:buNone/>
              <a:defRPr sz="1700">
                <a:solidFill>
                  <a:schemeClr val="tx1">
                    <a:tint val="75000"/>
                  </a:schemeClr>
                </a:solidFill>
              </a:defRPr>
            </a:lvl7pPr>
            <a:lvl8pPr marL="3375142" indent="0">
              <a:buNone/>
              <a:defRPr sz="1700">
                <a:solidFill>
                  <a:schemeClr val="tx1">
                    <a:tint val="75000"/>
                  </a:schemeClr>
                </a:solidFill>
              </a:defRPr>
            </a:lvl8pPr>
            <a:lvl9pPr marL="3857305" indent="0">
              <a:buNone/>
              <a:defRPr sz="17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521549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679125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5715" y="1773004"/>
            <a:ext cx="5439853" cy="868922"/>
          </a:xfrm>
        </p:spPr>
        <p:txBody>
          <a:bodyPr anchor="b"/>
          <a:lstStyle>
            <a:lvl1pPr marL="0" indent="0">
              <a:buNone/>
              <a:defRPr sz="2500" b="1"/>
            </a:lvl1pPr>
            <a:lvl2pPr marL="482163" indent="0">
              <a:buNone/>
              <a:defRPr sz="2100" b="1"/>
            </a:lvl2pPr>
            <a:lvl3pPr marL="964326" indent="0">
              <a:buNone/>
              <a:defRPr sz="1900" b="1"/>
            </a:lvl3pPr>
            <a:lvl4pPr marL="1446489" indent="0">
              <a:buNone/>
              <a:defRPr sz="1700" b="1"/>
            </a:lvl4pPr>
            <a:lvl5pPr marL="1928652" indent="0">
              <a:buNone/>
              <a:defRPr sz="1700" b="1"/>
            </a:lvl5pPr>
            <a:lvl6pPr marL="2410816" indent="0">
              <a:buNone/>
              <a:defRPr sz="1700" b="1"/>
            </a:lvl6pPr>
            <a:lvl7pPr marL="2892979" indent="0">
              <a:buNone/>
              <a:defRPr sz="1700" b="1"/>
            </a:lvl7pPr>
            <a:lvl8pPr marL="3375142" indent="0">
              <a:buNone/>
              <a:defRPr sz="1700" b="1"/>
            </a:lvl8pPr>
            <a:lvl9pPr marL="3857305" indent="0">
              <a:buNone/>
              <a:defRPr sz="1700" b="1"/>
            </a:lvl9pPr>
          </a:lstStyle>
          <a:p>
            <a:pPr lvl="0"/>
            <a:r>
              <a:rPr lang="zh-CN" altLang="en-US" smtClean="0"/>
              <a:t>单击此处编辑母版文本样式</a:t>
            </a:r>
          </a:p>
        </p:txBody>
      </p:sp>
      <p:sp>
        <p:nvSpPr>
          <p:cNvPr id="4" name="内容占位符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509742" y="1773004"/>
            <a:ext cx="5466644" cy="868922"/>
          </a:xfrm>
        </p:spPr>
        <p:txBody>
          <a:bodyPr anchor="b"/>
          <a:lstStyle>
            <a:lvl1pPr marL="0" indent="0">
              <a:buNone/>
              <a:defRPr sz="2500" b="1"/>
            </a:lvl1pPr>
            <a:lvl2pPr marL="482163" indent="0">
              <a:buNone/>
              <a:defRPr sz="2100" b="1"/>
            </a:lvl2pPr>
            <a:lvl3pPr marL="964326" indent="0">
              <a:buNone/>
              <a:defRPr sz="1900" b="1"/>
            </a:lvl3pPr>
            <a:lvl4pPr marL="1446489" indent="0">
              <a:buNone/>
              <a:defRPr sz="1700" b="1"/>
            </a:lvl4pPr>
            <a:lvl5pPr marL="1928652" indent="0">
              <a:buNone/>
              <a:defRPr sz="1700" b="1"/>
            </a:lvl5pPr>
            <a:lvl6pPr marL="2410816" indent="0">
              <a:buNone/>
              <a:defRPr sz="1700" b="1"/>
            </a:lvl6pPr>
            <a:lvl7pPr marL="2892979" indent="0">
              <a:buNone/>
              <a:defRPr sz="1700" b="1"/>
            </a:lvl7pPr>
            <a:lvl8pPr marL="3375142" indent="0">
              <a:buNone/>
              <a:defRPr sz="1700" b="1"/>
            </a:lvl8pPr>
            <a:lvl9pPr marL="3857305" indent="0">
              <a:buNone/>
              <a:defRPr sz="1700" b="1"/>
            </a:lvl9pPr>
          </a:lstStyle>
          <a:p>
            <a:pPr lvl="0"/>
            <a:r>
              <a:rPr lang="zh-CN" altLang="en-US" smtClean="0"/>
              <a:t>单击此处编辑母版文本样式</a:t>
            </a:r>
          </a:p>
        </p:txBody>
      </p:sp>
      <p:sp>
        <p:nvSpPr>
          <p:cNvPr id="6" name="内容占位符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7BB104B-8F09-4C0B-AAA7-B96A89832492}" type="datetimeFigureOut">
              <a:rPr lang="zh-CN" altLang="en-US" smtClean="0">
                <a:solidFill>
                  <a:prstClr val="black">
                    <a:tint val="75000"/>
                  </a:prstClr>
                </a:solidFill>
              </a:rPr>
              <a:pPr/>
              <a:t>2018/12/3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F86FEC8-0007-4C65-BD51-A17C0F1A49D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387793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4" cstate="print"/>
          <a:srcRect/>
          <a:stretch>
            <a:fillRect/>
          </a:stretch>
        </p:blipFill>
        <p:spPr bwMode="auto">
          <a:xfrm>
            <a:off x="-1" y="0"/>
            <a:ext cx="12858751" cy="7232289"/>
          </a:xfrm>
          <a:prstGeom prst="rect">
            <a:avLst/>
          </a:prstGeom>
          <a:noFill/>
          <a:ln w="9525">
            <a:noFill/>
            <a:miter lim="800000"/>
            <a:headEnd/>
            <a:tailEnd/>
          </a:ln>
        </p:spPr>
      </p:pic>
      <p:pic>
        <p:nvPicPr>
          <p:cNvPr id="9" name="图片 8" descr="CY`KFS_B0CGZP7V1DGJIR(T"/>
          <p:cNvPicPr>
            <a:picLocks noChangeAspect="1"/>
          </p:cNvPicPr>
          <p:nvPr userDrawn="1"/>
        </p:nvPicPr>
        <p:blipFill>
          <a:blip r:embed="rId5" cstate="print"/>
          <a:stretch>
            <a:fillRect/>
          </a:stretch>
        </p:blipFill>
        <p:spPr>
          <a:xfrm>
            <a:off x="11325919" y="159941"/>
            <a:ext cx="1231900" cy="585470"/>
          </a:xfrm>
          <a:prstGeom prst="rect">
            <a:avLst/>
          </a:prstGeom>
        </p:spPr>
      </p:pic>
    </p:spTree>
    <p:extLst>
      <p:ext uri="{BB962C8B-B14F-4D97-AF65-F5344CB8AC3E}">
        <p14:creationId xmlns:p14="http://schemas.microsoft.com/office/powerpoint/2010/main" xmlns=""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2018/12/3</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xmlns="" val="3485056897"/>
      </p:ext>
    </p:extLst>
  </p:cSld>
  <p:clrMap bg1="lt1" tx1="dk1" bg2="lt2" tx2="dk2" accent1="accent1" accent2="accent2" accent3="accent3" accent4="accent4" accent5="accent5" accent6="accent6" hlink="hlink" folHlink="folHlink"/>
  <p:sldLayoutIdLst>
    <p:sldLayoutId id="2147483707" r:id="rId1"/>
    <p:sldLayoutId id="2147483708" r:id="rId2"/>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039" y="385072"/>
            <a:ext cx="11090672" cy="1397978"/>
          </a:xfrm>
          <a:prstGeom prst="rect">
            <a:avLst/>
          </a:prstGeom>
        </p:spPr>
        <p:txBody>
          <a:bodyPr vert="horz" lIns="96433" tIns="48216" rIns="96433" bIns="4821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039" y="1925358"/>
            <a:ext cx="11090672" cy="4589050"/>
          </a:xfrm>
          <a:prstGeom prst="rect">
            <a:avLst/>
          </a:prstGeom>
        </p:spPr>
        <p:txBody>
          <a:bodyPr vert="horz" lIns="96433" tIns="48216" rIns="96433" bIns="4821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039" y="6703595"/>
            <a:ext cx="2893219" cy="385072"/>
          </a:xfrm>
          <a:prstGeom prst="rect">
            <a:avLst/>
          </a:prstGeom>
        </p:spPr>
        <p:txBody>
          <a:bodyPr vert="horz" lIns="96433" tIns="48216" rIns="96433" bIns="48216" rtlCol="0" anchor="ctr"/>
          <a:lstStyle>
            <a:lvl1pPr algn="l">
              <a:defRPr sz="1300">
                <a:solidFill>
                  <a:schemeClr val="tx1">
                    <a:tint val="75000"/>
                  </a:schemeClr>
                </a:solidFill>
              </a:defRPr>
            </a:lvl1pPr>
          </a:lstStyle>
          <a:p>
            <a:pPr defTabSz="964326" fontAlgn="auto">
              <a:spcBef>
                <a:spcPts val="0"/>
              </a:spcBef>
              <a:spcAft>
                <a:spcPts val="0"/>
              </a:spcAft>
            </a:pPr>
            <a:fld id="{E7BB104B-8F09-4C0B-AAA7-B96A89832492}" type="datetimeFigureOut">
              <a:rPr lang="zh-CN" altLang="en-US" smtClean="0">
                <a:solidFill>
                  <a:prstClr val="black">
                    <a:tint val="75000"/>
                  </a:prstClr>
                </a:solidFill>
                <a:latin typeface="Calibri"/>
                <a:ea typeface="宋体"/>
              </a:rPr>
              <a:pPr defTabSz="964326" fontAlgn="auto">
                <a:spcBef>
                  <a:spcPts val="0"/>
                </a:spcBef>
                <a:spcAft>
                  <a:spcPts val="0"/>
                </a:spcAft>
              </a:pPr>
              <a:t>2018/12/3</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4259461" y="6703595"/>
            <a:ext cx="4339828" cy="385072"/>
          </a:xfrm>
          <a:prstGeom prst="rect">
            <a:avLst/>
          </a:prstGeom>
        </p:spPr>
        <p:txBody>
          <a:bodyPr vert="horz" lIns="96433" tIns="48216" rIns="96433" bIns="48216" rtlCol="0" anchor="ctr"/>
          <a:lstStyle>
            <a:lvl1pPr algn="ctr">
              <a:defRPr sz="1300">
                <a:solidFill>
                  <a:schemeClr val="tx1">
                    <a:tint val="75000"/>
                  </a:schemeClr>
                </a:solidFill>
              </a:defRPr>
            </a:lvl1pPr>
          </a:lstStyle>
          <a:p>
            <a:pPr defTabSz="964326"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9081492" y="6703595"/>
            <a:ext cx="2893219" cy="385072"/>
          </a:xfrm>
          <a:prstGeom prst="rect">
            <a:avLst/>
          </a:prstGeom>
        </p:spPr>
        <p:txBody>
          <a:bodyPr vert="horz" lIns="96433" tIns="48216" rIns="96433" bIns="48216" rtlCol="0" anchor="ctr"/>
          <a:lstStyle>
            <a:lvl1pPr algn="r">
              <a:defRPr sz="1300">
                <a:solidFill>
                  <a:schemeClr val="tx1">
                    <a:tint val="75000"/>
                  </a:schemeClr>
                </a:solidFill>
              </a:defRPr>
            </a:lvl1pPr>
          </a:lstStyle>
          <a:p>
            <a:pPr defTabSz="964326" fontAlgn="auto">
              <a:spcBef>
                <a:spcPts val="0"/>
              </a:spcBef>
              <a:spcAft>
                <a:spcPts val="0"/>
              </a:spcAft>
            </a:pPr>
            <a:fld id="{5F86FEC8-0007-4C65-BD51-A17C0F1A49D7}" type="slidenum">
              <a:rPr lang="zh-CN" altLang="en-US" smtClean="0">
                <a:solidFill>
                  <a:prstClr val="black">
                    <a:tint val="75000"/>
                  </a:prstClr>
                </a:solidFill>
                <a:latin typeface="Calibri"/>
                <a:ea typeface="宋体"/>
              </a:rPr>
              <a:pPr defTabSz="964326"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 xmlns:p14="http://schemas.microsoft.com/office/powerpoint/2010/main" val="41105287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l" defTabSz="964326" rtl="0" eaLnBrk="1" latinLnBrk="0" hangingPunct="1">
        <a:lnSpc>
          <a:spcPct val="90000"/>
        </a:lnSpc>
        <a:spcBef>
          <a:spcPct val="0"/>
        </a:spcBef>
        <a:buNone/>
        <a:defRPr sz="460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3000"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00"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0"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326" rtl="0" eaLnBrk="1" latinLnBrk="0" hangingPunct="1">
        <a:defRPr sz="1900" kern="1200">
          <a:solidFill>
            <a:schemeClr val="tx1"/>
          </a:solidFill>
          <a:latin typeface="+mn-lt"/>
          <a:ea typeface="+mn-ea"/>
          <a:cs typeface="+mn-cs"/>
        </a:defRPr>
      </a:lvl1pPr>
      <a:lvl2pPr marL="482163" algn="l" defTabSz="964326" rtl="0" eaLnBrk="1" latinLnBrk="0" hangingPunct="1">
        <a:defRPr sz="1900" kern="1200">
          <a:solidFill>
            <a:schemeClr val="tx1"/>
          </a:solidFill>
          <a:latin typeface="+mn-lt"/>
          <a:ea typeface="+mn-ea"/>
          <a:cs typeface="+mn-cs"/>
        </a:defRPr>
      </a:lvl2pPr>
      <a:lvl3pPr marL="964326" algn="l" defTabSz="964326" rtl="0" eaLnBrk="1" latinLnBrk="0" hangingPunct="1">
        <a:defRPr sz="1900" kern="1200">
          <a:solidFill>
            <a:schemeClr val="tx1"/>
          </a:solidFill>
          <a:latin typeface="+mn-lt"/>
          <a:ea typeface="+mn-ea"/>
          <a:cs typeface="+mn-cs"/>
        </a:defRPr>
      </a:lvl3pPr>
      <a:lvl4pPr marL="1446489" algn="l" defTabSz="964326" rtl="0" eaLnBrk="1" latinLnBrk="0" hangingPunct="1">
        <a:defRPr sz="1900" kern="1200">
          <a:solidFill>
            <a:schemeClr val="tx1"/>
          </a:solidFill>
          <a:latin typeface="+mn-lt"/>
          <a:ea typeface="+mn-ea"/>
          <a:cs typeface="+mn-cs"/>
        </a:defRPr>
      </a:lvl4pPr>
      <a:lvl5pPr marL="1928652" algn="l" defTabSz="964326" rtl="0" eaLnBrk="1" latinLnBrk="0" hangingPunct="1">
        <a:defRPr sz="1900" kern="1200">
          <a:solidFill>
            <a:schemeClr val="tx1"/>
          </a:solidFill>
          <a:latin typeface="+mn-lt"/>
          <a:ea typeface="+mn-ea"/>
          <a:cs typeface="+mn-cs"/>
        </a:defRPr>
      </a:lvl5pPr>
      <a:lvl6pPr marL="2410816" algn="l" defTabSz="964326" rtl="0" eaLnBrk="1" latinLnBrk="0" hangingPunct="1">
        <a:defRPr sz="1900" kern="1200">
          <a:solidFill>
            <a:schemeClr val="tx1"/>
          </a:solidFill>
          <a:latin typeface="+mn-lt"/>
          <a:ea typeface="+mn-ea"/>
          <a:cs typeface="+mn-cs"/>
        </a:defRPr>
      </a:lvl6pPr>
      <a:lvl7pPr marL="2892979" algn="l" defTabSz="964326" rtl="0" eaLnBrk="1" latinLnBrk="0" hangingPunct="1">
        <a:defRPr sz="1900" kern="1200">
          <a:solidFill>
            <a:schemeClr val="tx1"/>
          </a:solidFill>
          <a:latin typeface="+mn-lt"/>
          <a:ea typeface="+mn-ea"/>
          <a:cs typeface="+mn-cs"/>
        </a:defRPr>
      </a:lvl7pPr>
      <a:lvl8pPr marL="3375142" algn="l" defTabSz="964326" rtl="0" eaLnBrk="1" latinLnBrk="0" hangingPunct="1">
        <a:defRPr sz="1900" kern="1200">
          <a:solidFill>
            <a:schemeClr val="tx1"/>
          </a:solidFill>
          <a:latin typeface="+mn-lt"/>
          <a:ea typeface="+mn-ea"/>
          <a:cs typeface="+mn-cs"/>
        </a:defRPr>
      </a:lvl8pPr>
      <a:lvl9pPr marL="3857305" algn="l" defTabSz="96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hinatax.gov.cn/"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3"/>
            <a:ext cx="7116087" cy="7232649"/>
          </a:xfrm>
          <a:custGeom>
            <a:avLst/>
            <a:gdLst>
              <a:gd name="connsiteX0" fmla="*/ 0 w 7116087"/>
              <a:gd name="connsiteY0" fmla="*/ 0 h 7232649"/>
              <a:gd name="connsiteX1" fmla="*/ 7116087 w 7116087"/>
              <a:gd name="connsiteY1" fmla="*/ 0 h 7232649"/>
              <a:gd name="connsiteX2" fmla="*/ 4992954 w 7116087"/>
              <a:gd name="connsiteY2" fmla="*/ 7232649 h 7232649"/>
              <a:gd name="connsiteX3" fmla="*/ 0 w 7116087"/>
              <a:gd name="connsiteY3" fmla="*/ 7232649 h 7232649"/>
            </a:gdLst>
            <a:ahLst/>
            <a:cxnLst>
              <a:cxn ang="0">
                <a:pos x="connsiteX0" y="connsiteY0"/>
              </a:cxn>
              <a:cxn ang="0">
                <a:pos x="connsiteX1" y="connsiteY1"/>
              </a:cxn>
              <a:cxn ang="0">
                <a:pos x="connsiteX2" y="connsiteY2"/>
              </a:cxn>
              <a:cxn ang="0">
                <a:pos x="connsiteX3" y="connsiteY3"/>
              </a:cxn>
            </a:cxnLst>
            <a:rect l="l" t="t" r="r" b="b"/>
            <a:pathLst>
              <a:path w="7116087" h="7232649">
                <a:moveTo>
                  <a:pt x="0" y="0"/>
                </a:moveTo>
                <a:lnTo>
                  <a:pt x="7116087" y="0"/>
                </a:lnTo>
                <a:lnTo>
                  <a:pt x="4992954" y="7232649"/>
                </a:lnTo>
                <a:lnTo>
                  <a:pt x="0" y="7232649"/>
                </a:lnTo>
                <a:close/>
              </a:path>
            </a:pathLst>
          </a:custGeom>
          <a:blipFill dpi="0" rotWithShape="1">
            <a:blip r:embed="rId3"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a:spLocks/>
          </p:cNvSpPr>
          <p:nvPr/>
        </p:nvSpPr>
        <p:spPr bwMode="auto">
          <a:xfrm>
            <a:off x="4306729" y="0"/>
            <a:ext cx="3246338" cy="7232650"/>
          </a:xfrm>
          <a:custGeom>
            <a:avLst/>
            <a:gdLst>
              <a:gd name="T0" fmla="*/ 930 w 1422"/>
              <a:gd name="T1" fmla="*/ 0 h 3163"/>
              <a:gd name="T2" fmla="*/ 1422 w 1422"/>
              <a:gd name="T3" fmla="*/ 0 h 3163"/>
              <a:gd name="T4" fmla="*/ 237 w 1422"/>
              <a:gd name="T5" fmla="*/ 3163 h 3163"/>
              <a:gd name="T6" fmla="*/ 0 w 1422"/>
              <a:gd name="T7" fmla="*/ 3163 h 3163"/>
              <a:gd name="T8" fmla="*/ 930 w 1422"/>
              <a:gd name="T9" fmla="*/ 0 h 3163"/>
            </a:gdLst>
            <a:ahLst/>
            <a:cxnLst>
              <a:cxn ang="0">
                <a:pos x="T0" y="T1"/>
              </a:cxn>
              <a:cxn ang="0">
                <a:pos x="T2" y="T3"/>
              </a:cxn>
              <a:cxn ang="0">
                <a:pos x="T4" y="T5"/>
              </a:cxn>
              <a:cxn ang="0">
                <a:pos x="T6" y="T7"/>
              </a:cxn>
              <a:cxn ang="0">
                <a:pos x="T8" y="T9"/>
              </a:cxn>
            </a:cxnLst>
            <a:rect l="0" t="0" r="r" b="b"/>
            <a:pathLst>
              <a:path w="1422" h="3163">
                <a:moveTo>
                  <a:pt x="930" y="0"/>
                </a:moveTo>
                <a:lnTo>
                  <a:pt x="1422" y="0"/>
                </a:lnTo>
                <a:lnTo>
                  <a:pt x="237" y="3163"/>
                </a:lnTo>
                <a:lnTo>
                  <a:pt x="0" y="3163"/>
                </a:lnTo>
                <a:lnTo>
                  <a:pt x="930" y="0"/>
                </a:lnTo>
                <a:close/>
              </a:path>
            </a:pathLst>
          </a:custGeom>
          <a:solidFill>
            <a:srgbClr val="66CCFF">
              <a:alpha val="80000"/>
            </a:srgb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4" name="任意多边形 13"/>
          <p:cNvSpPr>
            <a:spLocks/>
          </p:cNvSpPr>
          <p:nvPr/>
        </p:nvSpPr>
        <p:spPr bwMode="auto">
          <a:xfrm>
            <a:off x="4306727" y="0"/>
            <a:ext cx="2531779" cy="7232650"/>
          </a:xfrm>
          <a:custGeom>
            <a:avLst/>
            <a:gdLst>
              <a:gd name="connsiteX0" fmla="*/ 1476376 w 1760538"/>
              <a:gd name="connsiteY0" fmla="*/ 0 h 5021263"/>
              <a:gd name="connsiteX1" fmla="*/ 1760538 w 1760538"/>
              <a:gd name="connsiteY1" fmla="*/ 0 h 5021263"/>
              <a:gd name="connsiteX2" fmla="*/ 950913 w 1760538"/>
              <a:gd name="connsiteY2" fmla="*/ 3481388 h 5021263"/>
              <a:gd name="connsiteX3" fmla="*/ 950910 w 1760538"/>
              <a:gd name="connsiteY3" fmla="*/ 3481394 h 5021263"/>
              <a:gd name="connsiteX4" fmla="*/ 593725 w 1760538"/>
              <a:gd name="connsiteY4" fmla="*/ 5021262 h 5021263"/>
              <a:gd name="connsiteX5" fmla="*/ 376238 w 1760538"/>
              <a:gd name="connsiteY5" fmla="*/ 5021262 h 5021263"/>
              <a:gd name="connsiteX6" fmla="*/ 376238 w 1760538"/>
              <a:gd name="connsiteY6" fmla="*/ 5021263 h 5021263"/>
              <a:gd name="connsiteX7" fmla="*/ 0 w 1760538"/>
              <a:gd name="connsiteY7" fmla="*/ 5021263 h 502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38" h="5021263">
                <a:moveTo>
                  <a:pt x="1476376" y="0"/>
                </a:moveTo>
                <a:lnTo>
                  <a:pt x="1760538" y="0"/>
                </a:lnTo>
                <a:lnTo>
                  <a:pt x="950913" y="3481388"/>
                </a:lnTo>
                <a:lnTo>
                  <a:pt x="950910" y="3481394"/>
                </a:lnTo>
                <a:lnTo>
                  <a:pt x="593725" y="5021262"/>
                </a:lnTo>
                <a:lnTo>
                  <a:pt x="376238" y="5021262"/>
                </a:lnTo>
                <a:lnTo>
                  <a:pt x="376238" y="5021263"/>
                </a:lnTo>
                <a:lnTo>
                  <a:pt x="0" y="5021263"/>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noAutofit/>
          </a:bodyPr>
          <a:lstStyle/>
          <a:p>
            <a:endParaRPr lang="zh-CN" altLang="en-US"/>
          </a:p>
        </p:txBody>
      </p:sp>
      <p:sp>
        <p:nvSpPr>
          <p:cNvPr id="4" name="矩形 259"/>
          <p:cNvSpPr>
            <a:spLocks noChangeArrowheads="1"/>
          </p:cNvSpPr>
          <p:nvPr/>
        </p:nvSpPr>
        <p:spPr bwMode="auto">
          <a:xfrm>
            <a:off x="6726488" y="2680221"/>
            <a:ext cx="5535535"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smtClean="0">
                <a:solidFill>
                  <a:schemeClr val="accent2"/>
                </a:solidFill>
                <a:cs typeface="Arial" panose="020B0604020202020204" pitchFamily="34" charset="0"/>
              </a:rPr>
              <a:t>解读企业所得税预缴申报</a:t>
            </a:r>
            <a:endParaRPr lang="zh-CN" altLang="en-US" sz="5400" b="1" dirty="0">
              <a:solidFill>
                <a:schemeClr val="accent2"/>
              </a:solidFill>
              <a:cs typeface="Arial" panose="020B0604020202020204" pitchFamily="34" charset="0"/>
            </a:endParaRPr>
          </a:p>
        </p:txBody>
      </p:sp>
      <p:sp>
        <p:nvSpPr>
          <p:cNvPr id="6" name="矩形 259"/>
          <p:cNvSpPr>
            <a:spLocks noChangeArrowheads="1"/>
          </p:cNvSpPr>
          <p:nvPr/>
        </p:nvSpPr>
        <p:spPr bwMode="auto">
          <a:xfrm>
            <a:off x="8517607" y="5119201"/>
            <a:ext cx="24482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b="1" smtClean="0">
                <a:solidFill>
                  <a:schemeClr val="accent2"/>
                </a:solidFill>
                <a:cs typeface="Arial" panose="020B0604020202020204" pitchFamily="34" charset="0"/>
              </a:rPr>
              <a:t>主讲：司马老师</a:t>
            </a:r>
            <a:endParaRPr lang="zh-CN" altLang="en-US" sz="2400" b="1" dirty="0">
              <a:solidFill>
                <a:schemeClr val="accent2"/>
              </a:solidFill>
              <a:cs typeface="Arial" panose="020B0604020202020204" pitchFamily="34" charset="0"/>
            </a:endParaRPr>
          </a:p>
        </p:txBody>
      </p:sp>
    </p:spTree>
    <p:extLst>
      <p:ext uri="{BB962C8B-B14F-4D97-AF65-F5344CB8AC3E}">
        <p14:creationId xmlns:p14="http://schemas.microsoft.com/office/powerpoint/2010/main" xmlns="" val="3364976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15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par>
                          <p:cTn id="31" fill="hold">
                            <p:stCondLst>
                              <p:cond delay="20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par>
                          <p:cTn id="39" fill="hold">
                            <p:stCondLst>
                              <p:cond delay="28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4" grpId="0"/>
      <p:bldP spid="4"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p:cNvGrpSpPr>
            <a:grpSpLocks/>
          </p:cNvGrpSpPr>
          <p:nvPr/>
        </p:nvGrpSpPr>
        <p:grpSpPr bwMode="auto">
          <a:xfrm>
            <a:off x="6469805" y="736121"/>
            <a:ext cx="6211418" cy="6192572"/>
            <a:chOff x="2655" y="907"/>
            <a:chExt cx="2245" cy="2669"/>
          </a:xfrm>
        </p:grpSpPr>
        <p:sp>
          <p:nvSpPr>
            <p:cNvPr id="8" name="Rectangle 11"/>
            <p:cNvSpPr>
              <a:spLocks noChangeArrowheads="1"/>
            </p:cNvSpPr>
            <p:nvPr/>
          </p:nvSpPr>
          <p:spPr bwMode="auto">
            <a:xfrm>
              <a:off x="2655" y="907"/>
              <a:ext cx="2245" cy="2669"/>
            </a:xfrm>
            <a:prstGeom prst="rect">
              <a:avLst/>
            </a:prstGeom>
            <a:solidFill>
              <a:schemeClr val="bg1">
                <a:lumMod val="65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2"/>
            <p:cNvSpPr>
              <a:spLocks noChangeArrowheads="1"/>
            </p:cNvSpPr>
            <p:nvPr/>
          </p:nvSpPr>
          <p:spPr bwMode="auto">
            <a:xfrm>
              <a:off x="2655" y="913"/>
              <a:ext cx="2245" cy="27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3"/>
            <p:cNvSpPr>
              <a:spLocks noChangeArrowheads="1"/>
            </p:cNvSpPr>
            <p:nvPr/>
          </p:nvSpPr>
          <p:spPr bwMode="auto">
            <a:xfrm>
              <a:off x="2735" y="952"/>
              <a:ext cx="2085" cy="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marL="168275" indent="-168275">
                <a:spcBef>
                  <a:spcPct val="20000"/>
                </a:spcBef>
                <a:buClr>
                  <a:schemeClr val="tx2"/>
                </a:buClr>
                <a:buFont typeface="Wingdings" panose="05000000000000000000" pitchFamily="2" charset="2"/>
                <a:buChar char="§"/>
                <a:defRPr sz="2000">
                  <a:solidFill>
                    <a:schemeClr val="tx1"/>
                  </a:solidFill>
                  <a:latin typeface="华文楷体" panose="02010600040101010101" pitchFamily="2" charset="-122"/>
                  <a:ea typeface="华文楷体" panose="02010600040101010101" pitchFamily="2" charset="-122"/>
                </a:defRPr>
              </a:lvl1pPr>
              <a:lvl2pPr marL="628650" indent="-171450">
                <a:spcBef>
                  <a:spcPct val="20000"/>
                </a:spcBef>
                <a:buClr>
                  <a:schemeClr val="tx1"/>
                </a:buClr>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085850" indent="-171450">
                <a:spcBef>
                  <a:spcPct val="20000"/>
                </a:spcBef>
                <a:buClr>
                  <a:schemeClr val="tx2"/>
                </a:buClr>
                <a:buFont typeface="Wingdings" panose="05000000000000000000" pitchFamily="2" charset="2"/>
                <a:buChar char="§"/>
                <a:defRPr sz="1600">
                  <a:solidFill>
                    <a:schemeClr val="tx1"/>
                  </a:solidFill>
                  <a:latin typeface="华文楷体" panose="02010600040101010101" pitchFamily="2" charset="-122"/>
                  <a:ea typeface="华文楷体" panose="02010600040101010101" pitchFamily="2" charset="-122"/>
                </a:defRPr>
              </a:lvl3pPr>
              <a:lvl4pPr marL="1543050" indent="-171450">
                <a:spcBef>
                  <a:spcPct val="20000"/>
                </a:spcBef>
                <a:buClr>
                  <a:schemeClr val="tx1"/>
                </a:buClr>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00250" indent="-171450">
                <a:spcBef>
                  <a:spcPct val="20000"/>
                </a:spcBef>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5pPr>
              <a:lvl6pPr marL="24574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6pPr>
              <a:lvl7pPr marL="29146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7pPr>
              <a:lvl8pPr marL="33718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8pPr>
              <a:lvl9pPr marL="38290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填表</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a:t>
              </a:r>
              <a:endParaRPr lang="en-US" altLang="ko-KR"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5" name="文本框 14"/>
          <p:cNvSpPr txBox="1"/>
          <p:nvPr/>
        </p:nvSpPr>
        <p:spPr>
          <a:xfrm>
            <a:off x="6573392" y="2143878"/>
            <a:ext cx="6048672" cy="2162041"/>
          </a:xfrm>
          <a:prstGeom prst="rect">
            <a:avLst/>
          </a:prstGeom>
          <a:noFill/>
        </p:spPr>
        <p:txBody>
          <a:bodyPr wrap="square" lIns="96433" tIns="48216" rIns="96433" bIns="48216" rtlCol="0">
            <a:spAutoFit/>
          </a:bodyPr>
          <a:lstStyle/>
          <a:p>
            <a:pPr>
              <a:lnSpc>
                <a:spcPts val="2300"/>
              </a:lnSpc>
            </a:pP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9</a:t>
            </a:r>
            <a:r>
              <a:rPr lang="zh-CN" altLang="zh-CN" sz="1600" smtClean="0">
                <a:latin typeface="微软雅黑" pitchFamily="34" charset="-122"/>
                <a:ea typeface="微软雅黑" pitchFamily="34" charset="-122"/>
              </a:rPr>
              <a:t>行</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填报按照上一纳税年度应纳税所得额平均额计算的本年累计金额。</a:t>
            </a:r>
            <a:endParaRPr lang="en-US" altLang="zh-CN" sz="1600" smtClean="0">
              <a:latin typeface="微软雅黑" pitchFamily="34" charset="-122"/>
              <a:ea typeface="微软雅黑" pitchFamily="34" charset="-122"/>
            </a:endParaRPr>
          </a:p>
          <a:p>
            <a:pPr>
              <a:lnSpc>
                <a:spcPts val="2300"/>
              </a:lnSpc>
            </a:pP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15</a:t>
            </a:r>
            <a:r>
              <a:rPr lang="zh-CN" altLang="zh-CN" sz="1600" smtClean="0">
                <a:latin typeface="微软雅黑" pitchFamily="34" charset="-122"/>
                <a:ea typeface="微软雅黑" pitchFamily="34" charset="-122"/>
              </a:rPr>
              <a:t>行</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纳税人根据本表相关行次计算填报。第</a:t>
            </a:r>
            <a:r>
              <a:rPr lang="en-US" altLang="zh-CN" sz="1600" smtClean="0">
                <a:latin typeface="微软雅黑" pitchFamily="34" charset="-122"/>
                <a:ea typeface="微软雅黑" pitchFamily="34" charset="-122"/>
              </a:rPr>
              <a:t>15</a:t>
            </a:r>
            <a:r>
              <a:rPr lang="zh-CN" altLang="zh-CN" sz="1600" smtClean="0">
                <a:latin typeface="微软雅黑" pitchFamily="34" charset="-122"/>
                <a:ea typeface="微软雅黑" pitchFamily="34" charset="-122"/>
              </a:rPr>
              <a:t>行＝第</a:t>
            </a:r>
            <a:r>
              <a:rPr lang="en-US" altLang="zh-CN" sz="1600" smtClean="0">
                <a:latin typeface="微软雅黑" pitchFamily="34" charset="-122"/>
                <a:ea typeface="微软雅黑" pitchFamily="34" charset="-122"/>
              </a:rPr>
              <a:t>11-12-13-14</a:t>
            </a:r>
            <a:r>
              <a:rPr lang="zh-CN" altLang="zh-CN" sz="1600" smtClean="0">
                <a:latin typeface="微软雅黑" pitchFamily="34" charset="-122"/>
                <a:ea typeface="微软雅黑" pitchFamily="34" charset="-122"/>
              </a:rPr>
              <a:t>行，当第</a:t>
            </a:r>
            <a:r>
              <a:rPr lang="en-US" altLang="zh-CN" sz="1600" smtClean="0">
                <a:latin typeface="微软雅黑" pitchFamily="34" charset="-122"/>
                <a:ea typeface="微软雅黑" pitchFamily="34" charset="-122"/>
              </a:rPr>
              <a:t>11-12-13-14</a:t>
            </a:r>
            <a:r>
              <a:rPr lang="zh-CN" altLang="zh-CN" sz="1600" smtClean="0">
                <a:latin typeface="微软雅黑" pitchFamily="34" charset="-122"/>
                <a:ea typeface="微软雅黑" pitchFamily="34" charset="-122"/>
              </a:rPr>
              <a:t>行＜</a:t>
            </a:r>
            <a:r>
              <a:rPr lang="en-US" altLang="zh-CN" sz="1600" smtClean="0">
                <a:latin typeface="微软雅黑" pitchFamily="34" charset="-122"/>
                <a:ea typeface="微软雅黑" pitchFamily="34" charset="-122"/>
              </a:rPr>
              <a:t>0</a:t>
            </a:r>
            <a:r>
              <a:rPr lang="zh-CN" altLang="zh-CN" sz="1600" smtClean="0">
                <a:latin typeface="微软雅黑" pitchFamily="34" charset="-122"/>
                <a:ea typeface="微软雅黑" pitchFamily="34" charset="-122"/>
              </a:rPr>
              <a:t>时，本行填</a:t>
            </a:r>
            <a:r>
              <a:rPr lang="en-US" altLang="zh-CN" sz="1600" smtClean="0">
                <a:latin typeface="微软雅黑" pitchFamily="34" charset="-122"/>
                <a:ea typeface="微软雅黑" pitchFamily="34" charset="-122"/>
              </a:rPr>
              <a:t>0</a:t>
            </a:r>
            <a:r>
              <a:rPr lang="zh-CN" altLang="zh-CN" sz="1600" smtClean="0">
                <a:latin typeface="微软雅黑" pitchFamily="34" charset="-122"/>
                <a:ea typeface="微软雅黑" pitchFamily="34" charset="-122"/>
              </a:rPr>
              <a:t>；</a:t>
            </a:r>
            <a:endParaRPr lang="en-US" altLang="zh-CN" sz="1600" smtClean="0">
              <a:latin typeface="微软雅黑" pitchFamily="34" charset="-122"/>
              <a:ea typeface="微软雅黑" pitchFamily="34" charset="-122"/>
            </a:endParaRPr>
          </a:p>
          <a:p>
            <a:pPr>
              <a:lnSpc>
                <a:spcPts val="2300"/>
              </a:lnSpc>
            </a:pPr>
            <a:endParaRPr lang="zh-CN" altLang="zh-CN" sz="1600" smtClean="0">
              <a:latin typeface="微软雅黑" pitchFamily="34" charset="-122"/>
              <a:ea typeface="微软雅黑" pitchFamily="34" charset="-122"/>
            </a:endParaRPr>
          </a:p>
          <a:p>
            <a:pPr>
              <a:lnSpc>
                <a:spcPts val="2300"/>
              </a:lnSpc>
            </a:pPr>
            <a:r>
              <a:rPr lang="zh-CN" altLang="zh-CN" sz="1600" smtClean="0">
                <a:latin typeface="微软雅黑" pitchFamily="34" charset="-122"/>
                <a:ea typeface="微软雅黑" pitchFamily="34" charset="-122"/>
              </a:rPr>
              <a:t>预缴方式选择“按照税务机关确定的其他方法预缴”的纳税人填报填报第</a:t>
            </a:r>
            <a:r>
              <a:rPr lang="en-US" altLang="zh-CN" sz="1600" smtClean="0">
                <a:latin typeface="微软雅黑" pitchFamily="34" charset="-122"/>
                <a:ea typeface="微软雅黑" pitchFamily="34" charset="-122"/>
              </a:rPr>
              <a:t>15</a:t>
            </a:r>
            <a:r>
              <a:rPr lang="zh-CN" altLang="zh-CN" sz="1600" smtClean="0">
                <a:latin typeface="微软雅黑" pitchFamily="34" charset="-122"/>
                <a:ea typeface="微软雅黑" pitchFamily="34" charset="-122"/>
              </a:rPr>
              <a:t>行</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本期应纳企业所得税的金额。</a:t>
            </a:r>
            <a:endParaRPr lang="en-US" altLang="zh-CN" sz="1600" smtClean="0">
              <a:latin typeface="微软雅黑" pitchFamily="34" charset="-122"/>
              <a:ea typeface="微软雅黑" pitchFamily="34" charset="-122"/>
            </a:endParaRPr>
          </a:p>
        </p:txBody>
      </p:sp>
      <p:grpSp>
        <p:nvGrpSpPr>
          <p:cNvPr id="13" name="组合 12"/>
          <p:cNvGrpSpPr/>
          <p:nvPr/>
        </p:nvGrpSpPr>
        <p:grpSpPr>
          <a:xfrm>
            <a:off x="1296980" y="159941"/>
            <a:ext cx="8660789" cy="447533"/>
            <a:chOff x="1214493" y="72448"/>
            <a:chExt cx="6477441" cy="447533"/>
          </a:xfrm>
        </p:grpSpPr>
        <p:sp>
          <p:nvSpPr>
            <p:cNvPr id="14" name="圆角矩形 13"/>
            <p:cNvSpPr>
              <a:spLocks noChangeArrowheads="1"/>
            </p:cNvSpPr>
            <p:nvPr/>
          </p:nvSpPr>
          <p:spPr bwMode="auto">
            <a:xfrm>
              <a:off x="1214493" y="72448"/>
              <a:ext cx="6208164"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4"/>
            <p:cNvSpPr txBox="1"/>
            <p:nvPr/>
          </p:nvSpPr>
          <p:spPr>
            <a:xfrm>
              <a:off x="1283177" y="87933"/>
              <a:ext cx="6408757"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中华人民共和国企业所得税月（季）度预缴纳税申报表</a:t>
              </a:r>
              <a:r>
                <a:rPr lang="en-US" altLang="zh-CN" sz="2000" smtClean="0">
                  <a:solidFill>
                    <a:schemeClr val="bg1"/>
                  </a:solidFill>
                  <a:latin typeface="微软雅黑" pitchFamily="34" charset="-122"/>
                  <a:ea typeface="微软雅黑" pitchFamily="34" charset="-122"/>
                </a:rPr>
                <a:t>(A</a:t>
              </a:r>
              <a:r>
                <a:rPr lang="zh-CN" altLang="en-US" sz="2000" smtClean="0">
                  <a:solidFill>
                    <a:schemeClr val="bg1"/>
                  </a:solidFill>
                  <a:latin typeface="微软雅黑" pitchFamily="34" charset="-122"/>
                  <a:ea typeface="微软雅黑" pitchFamily="34" charset="-122"/>
                </a:rPr>
                <a:t>类</a:t>
              </a:r>
              <a:r>
                <a:rPr lang="en-US" altLang="zh-CN" sz="2000" smtClean="0">
                  <a:solidFill>
                    <a:schemeClr val="bg1"/>
                  </a:solidFill>
                  <a:latin typeface="微软雅黑" pitchFamily="34" charset="-122"/>
                  <a:ea typeface="微软雅黑" pitchFamily="34" charset="-122"/>
                </a:rPr>
                <a:t>) 2018</a:t>
              </a:r>
              <a:r>
                <a:rPr lang="zh-CN" altLang="en-US" sz="2000" smtClean="0">
                  <a:solidFill>
                    <a:schemeClr val="bg1"/>
                  </a:solidFill>
                  <a:latin typeface="微软雅黑" pitchFamily="34" charset="-122"/>
                  <a:ea typeface="微软雅黑" pitchFamily="34" charset="-122"/>
                </a:rPr>
                <a:t>年版</a:t>
              </a:r>
              <a:endParaRPr lang="zh-CN" altLang="en-US" sz="2000" dirty="0">
                <a:solidFill>
                  <a:schemeClr val="bg1"/>
                </a:solidFill>
                <a:latin typeface="微软雅黑" pitchFamily="34" charset="-122"/>
                <a:ea typeface="微软雅黑" pitchFamily="34" charset="-122"/>
              </a:endParaRPr>
            </a:p>
          </p:txBody>
        </p:sp>
      </p:grpSp>
      <p:pic>
        <p:nvPicPr>
          <p:cNvPr id="11266" name="Picture 2"/>
          <p:cNvPicPr>
            <a:picLocks noChangeAspect="1" noChangeArrowheads="1"/>
          </p:cNvPicPr>
          <p:nvPr/>
        </p:nvPicPr>
        <p:blipFill>
          <a:blip r:embed="rId2" cstate="print"/>
          <a:srcRect/>
          <a:stretch>
            <a:fillRect/>
          </a:stretch>
        </p:blipFill>
        <p:spPr bwMode="auto">
          <a:xfrm>
            <a:off x="164679" y="736005"/>
            <a:ext cx="6192688" cy="4824536"/>
          </a:xfrm>
          <a:prstGeom prst="rect">
            <a:avLst/>
          </a:prstGeom>
          <a:noFill/>
          <a:ln w="9525">
            <a:noFill/>
            <a:miter lim="800000"/>
            <a:headEnd/>
            <a:tailEnd/>
          </a:ln>
        </p:spPr>
      </p:pic>
      <p:sp>
        <p:nvSpPr>
          <p:cNvPr id="11" name="矩形 10"/>
          <p:cNvSpPr/>
          <p:nvPr/>
        </p:nvSpPr>
        <p:spPr>
          <a:xfrm>
            <a:off x="6573391" y="1370623"/>
            <a:ext cx="6048672" cy="733534"/>
          </a:xfrm>
          <a:prstGeom prst="rect">
            <a:avLst/>
          </a:prstGeom>
        </p:spPr>
        <p:txBody>
          <a:bodyPr wrap="square">
            <a:spAutoFit/>
          </a:bodyPr>
          <a:lstStyle/>
          <a:p>
            <a:pPr>
              <a:lnSpc>
                <a:spcPts val="2500"/>
              </a:lnSpc>
            </a:pPr>
            <a:r>
              <a:rPr lang="zh-CN" altLang="zh-CN" smtClean="0">
                <a:latin typeface="微软雅黑" pitchFamily="34" charset="-122"/>
                <a:ea typeface="微软雅黑" pitchFamily="34" charset="-122"/>
              </a:rPr>
              <a:t>预缴方式选择“按照上一纳税年度应纳税所得额平均额预缴”的纳税人填报第</a:t>
            </a:r>
            <a:r>
              <a:rPr lang="en-US" altLang="zh-CN" smtClean="0">
                <a:latin typeface="微软雅黑" pitchFamily="34" charset="-122"/>
                <a:ea typeface="微软雅黑" pitchFamily="34" charset="-122"/>
              </a:rPr>
              <a:t>9</a:t>
            </a:r>
            <a:r>
              <a:rPr lang="zh-CN" altLang="zh-CN" smtClean="0">
                <a:latin typeface="微软雅黑" pitchFamily="34" charset="-122"/>
                <a:ea typeface="微软雅黑" pitchFamily="34" charset="-122"/>
              </a:rPr>
              <a:t>、</a:t>
            </a:r>
            <a:r>
              <a:rPr lang="en-US" altLang="zh-CN" smtClean="0">
                <a:latin typeface="微软雅黑" pitchFamily="34" charset="-122"/>
                <a:ea typeface="微软雅黑" pitchFamily="34" charset="-122"/>
              </a:rPr>
              <a:t>10</a:t>
            </a:r>
            <a:r>
              <a:rPr lang="zh-CN" altLang="zh-CN" smtClean="0">
                <a:latin typeface="微软雅黑" pitchFamily="34" charset="-122"/>
                <a:ea typeface="微软雅黑" pitchFamily="34" charset="-122"/>
              </a:rPr>
              <a:t>、</a:t>
            </a:r>
            <a:r>
              <a:rPr lang="en-US" altLang="zh-CN" smtClean="0">
                <a:latin typeface="微软雅黑" pitchFamily="34" charset="-122"/>
                <a:ea typeface="微软雅黑" pitchFamily="34" charset="-122"/>
              </a:rPr>
              <a:t>11</a:t>
            </a:r>
            <a:r>
              <a:rPr lang="zh-CN" altLang="zh-CN" smtClean="0">
                <a:latin typeface="微软雅黑" pitchFamily="34" charset="-122"/>
                <a:ea typeface="微软雅黑" pitchFamily="34" charset="-122"/>
              </a:rPr>
              <a:t>、</a:t>
            </a:r>
            <a:r>
              <a:rPr lang="en-US" altLang="zh-CN" smtClean="0">
                <a:latin typeface="微软雅黑" pitchFamily="34" charset="-122"/>
                <a:ea typeface="微软雅黑" pitchFamily="34" charset="-122"/>
              </a:rPr>
              <a:t>12</a:t>
            </a:r>
            <a:r>
              <a:rPr lang="zh-CN" altLang="zh-CN" smtClean="0">
                <a:latin typeface="微软雅黑" pitchFamily="34" charset="-122"/>
                <a:ea typeface="微软雅黑" pitchFamily="34" charset="-122"/>
              </a:rPr>
              <a:t>、</a:t>
            </a:r>
            <a:r>
              <a:rPr lang="en-US" altLang="zh-CN" smtClean="0">
                <a:latin typeface="微软雅黑" pitchFamily="34" charset="-122"/>
                <a:ea typeface="微软雅黑" pitchFamily="34" charset="-122"/>
              </a:rPr>
              <a:t>13</a:t>
            </a:r>
            <a:r>
              <a:rPr lang="zh-CN" altLang="zh-CN" smtClean="0">
                <a:latin typeface="微软雅黑" pitchFamily="34" charset="-122"/>
                <a:ea typeface="微软雅黑" pitchFamily="34" charset="-122"/>
              </a:rPr>
              <a:t>、</a:t>
            </a:r>
            <a:r>
              <a:rPr lang="en-US" altLang="zh-CN" smtClean="0">
                <a:latin typeface="微软雅黑" pitchFamily="34" charset="-122"/>
                <a:ea typeface="微软雅黑" pitchFamily="34" charset="-122"/>
              </a:rPr>
              <a:t>15</a:t>
            </a:r>
            <a:r>
              <a:rPr lang="zh-CN" altLang="zh-CN" smtClean="0">
                <a:latin typeface="微软雅黑" pitchFamily="34" charset="-122"/>
                <a:ea typeface="微软雅黑" pitchFamily="34" charset="-122"/>
              </a:rPr>
              <a:t>行</a:t>
            </a:r>
            <a:endParaRPr lang="zh-CN" altLang="en-US">
              <a:latin typeface="微软雅黑" pitchFamily="34" charset="-122"/>
              <a:ea typeface="微软雅黑" pitchFamily="34" charset="-122"/>
            </a:endParaRPr>
          </a:p>
        </p:txBody>
      </p:sp>
    </p:spTree>
    <p:extLst>
      <p:ext uri="{BB962C8B-B14F-4D97-AF65-F5344CB8AC3E}">
        <p14:creationId xmlns="" xmlns:p14="http://schemas.microsoft.com/office/powerpoint/2010/main" val="23152855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108895" y="87933"/>
            <a:ext cx="6716571" cy="447533"/>
            <a:chOff x="1214493" y="72448"/>
            <a:chExt cx="5717765" cy="447533"/>
          </a:xfrm>
        </p:grpSpPr>
        <p:sp>
          <p:nvSpPr>
            <p:cNvPr id="11" name="圆角矩形 10"/>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4"/>
            <p:cNvSpPr txBox="1"/>
            <p:nvPr/>
          </p:nvSpPr>
          <p:spPr>
            <a:xfrm>
              <a:off x="1283177" y="87933"/>
              <a:ext cx="5526481"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免税收入、减计收入、所得减免等优惠明细表</a:t>
              </a:r>
              <a:r>
                <a:rPr lang="en-US" altLang="zh-CN" sz="200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（附表</a:t>
              </a:r>
              <a:r>
                <a:rPr lang="en-US" altLang="zh-CN" sz="2000" smtClean="0">
                  <a:solidFill>
                    <a:schemeClr val="bg1"/>
                  </a:solidFill>
                  <a:latin typeface="微软雅黑" pitchFamily="34" charset="-122"/>
                  <a:ea typeface="微软雅黑" pitchFamily="34" charset="-122"/>
                </a:rPr>
                <a:t>1</a:t>
              </a:r>
              <a:r>
                <a:rPr lang="zh-CN" altLang="en-US" sz="2000" smtClean="0">
                  <a:solidFill>
                    <a:schemeClr val="bg1"/>
                  </a:solidFill>
                  <a:latin typeface="微软雅黑" pitchFamily="34" charset="-122"/>
                  <a:ea typeface="微软雅黑" pitchFamily="34" charset="-122"/>
                </a:rPr>
                <a:t>）</a:t>
              </a:r>
              <a:endParaRPr lang="zh-CN" altLang="en-US" sz="2000" dirty="0">
                <a:solidFill>
                  <a:schemeClr val="bg1"/>
                </a:solidFill>
                <a:latin typeface="微软雅黑" pitchFamily="34" charset="-122"/>
                <a:ea typeface="微软雅黑" pitchFamily="34" charset="-122"/>
              </a:endParaRPr>
            </a:p>
          </p:txBody>
        </p:sp>
      </p:grpSp>
      <p:pic>
        <p:nvPicPr>
          <p:cNvPr id="2053" name="Picture 5"/>
          <p:cNvPicPr>
            <a:picLocks noChangeAspect="1" noChangeArrowheads="1"/>
          </p:cNvPicPr>
          <p:nvPr/>
        </p:nvPicPr>
        <p:blipFill>
          <a:blip r:embed="rId2" cstate="print"/>
          <a:srcRect/>
          <a:stretch>
            <a:fillRect/>
          </a:stretch>
        </p:blipFill>
        <p:spPr bwMode="auto">
          <a:xfrm>
            <a:off x="668735" y="736005"/>
            <a:ext cx="7046913" cy="5562600"/>
          </a:xfrm>
          <a:prstGeom prst="rect">
            <a:avLst/>
          </a:prstGeom>
          <a:noFill/>
          <a:ln w="9525">
            <a:noFill/>
            <a:miter lim="800000"/>
            <a:headEnd/>
            <a:tailEnd/>
          </a:ln>
        </p:spPr>
      </p:pic>
      <p:grpSp>
        <p:nvGrpSpPr>
          <p:cNvPr id="15" name="组合 14"/>
          <p:cNvGrpSpPr/>
          <p:nvPr/>
        </p:nvGrpSpPr>
        <p:grpSpPr>
          <a:xfrm>
            <a:off x="7581503" y="1063595"/>
            <a:ext cx="4678090" cy="2624738"/>
            <a:chOff x="7165867" y="1063595"/>
            <a:chExt cx="4678090" cy="2522464"/>
          </a:xfrm>
        </p:grpSpPr>
        <p:sp>
          <p:nvSpPr>
            <p:cNvPr id="14" name="椭圆 13"/>
            <p:cNvSpPr/>
            <p:nvPr/>
          </p:nvSpPr>
          <p:spPr>
            <a:xfrm>
              <a:off x="7165867" y="1063595"/>
              <a:ext cx="4678090" cy="2522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2" name="文本框 11"/>
            <p:cNvSpPr txBox="1"/>
            <p:nvPr/>
          </p:nvSpPr>
          <p:spPr>
            <a:xfrm>
              <a:off x="7654018" y="1612201"/>
              <a:ext cx="3710285" cy="1356052"/>
            </a:xfrm>
            <a:prstGeom prst="rect">
              <a:avLst/>
            </a:prstGeom>
            <a:noFill/>
          </p:spPr>
          <p:txBody>
            <a:bodyPr wrap="square" lIns="96433" tIns="48216" rIns="96433" bIns="48216" rtlCol="0">
              <a:spAutoFit/>
            </a:bodyPr>
            <a:lstStyle/>
            <a:p>
              <a:pPr indent="457200">
                <a:lnSpc>
                  <a:spcPts val="2500"/>
                </a:lnSpc>
              </a:pPr>
              <a:r>
                <a:rPr lang="zh-CN" altLang="zh-CN" dirty="0">
                  <a:latin typeface="微软雅黑" pitchFamily="34" charset="-122"/>
                  <a:ea typeface="微软雅黑" pitchFamily="34" charset="-122"/>
                </a:rPr>
                <a:t>适</a:t>
              </a:r>
              <a:r>
                <a:rPr lang="zh-CN" altLang="zh-CN">
                  <a:latin typeface="微软雅黑" pitchFamily="34" charset="-122"/>
                  <a:ea typeface="微软雅黑" pitchFamily="34" charset="-122"/>
                </a:rPr>
                <a:t>用</a:t>
              </a:r>
              <a:r>
                <a:rPr lang="zh-CN" altLang="zh-CN" smtClean="0">
                  <a:latin typeface="微软雅黑" pitchFamily="34" charset="-122"/>
                  <a:ea typeface="微软雅黑" pitchFamily="34" charset="-122"/>
                </a:rPr>
                <a:t>于享</a:t>
              </a:r>
              <a:r>
                <a:rPr lang="zh-CN" altLang="zh-CN" dirty="0">
                  <a:latin typeface="微软雅黑" pitchFamily="34" charset="-122"/>
                  <a:ea typeface="微软雅黑" pitchFamily="34" charset="-122"/>
                </a:rPr>
                <a:t>受免税收入、减计收入、所得减免、研发费用加计扣除及</a:t>
              </a:r>
              <a:r>
                <a:rPr lang="zh-CN" altLang="zh-CN" dirty="0">
                  <a:solidFill>
                    <a:srgbClr val="FF0000"/>
                  </a:solidFill>
                  <a:latin typeface="微软雅黑" pitchFamily="34" charset="-122"/>
                  <a:ea typeface="微软雅黑" pitchFamily="34" charset="-122"/>
                </a:rPr>
                <a:t>抵扣应纳税所得额</a:t>
              </a:r>
              <a:r>
                <a:rPr lang="zh-CN" altLang="zh-CN" dirty="0">
                  <a:latin typeface="微软雅黑" pitchFamily="34" charset="-122"/>
                  <a:ea typeface="微软雅黑" pitchFamily="34" charset="-122"/>
                </a:rPr>
                <a:t>等税基类优惠政策的查账征税的纳税人填报。</a:t>
              </a:r>
              <a:endParaRPr lang="zh-CN" altLang="en-US" dirty="0">
                <a:latin typeface="微软雅黑" pitchFamily="34" charset="-122"/>
                <a:ea typeface="微软雅黑" pitchFamily="34" charset="-122"/>
              </a:endParaRPr>
            </a:p>
          </p:txBody>
        </p:sp>
      </p:grpSp>
    </p:spTree>
    <p:extLst>
      <p:ext uri="{BB962C8B-B14F-4D97-AF65-F5344CB8AC3E}">
        <p14:creationId xmlns="" xmlns:p14="http://schemas.microsoft.com/office/powerpoint/2010/main" val="30864221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40743" y="1196950"/>
            <a:ext cx="7161213" cy="4219575"/>
          </a:xfrm>
          <a:prstGeom prst="rect">
            <a:avLst/>
          </a:prstGeom>
          <a:noFill/>
          <a:ln w="9525">
            <a:noFill/>
            <a:miter lim="800000"/>
            <a:headEnd/>
            <a:tailEnd/>
          </a:ln>
        </p:spPr>
      </p:pic>
      <p:grpSp>
        <p:nvGrpSpPr>
          <p:cNvPr id="4" name="组合 3"/>
          <p:cNvGrpSpPr/>
          <p:nvPr/>
        </p:nvGrpSpPr>
        <p:grpSpPr>
          <a:xfrm>
            <a:off x="2108895" y="159941"/>
            <a:ext cx="6716571" cy="447533"/>
            <a:chOff x="1214493" y="72448"/>
            <a:chExt cx="5717765" cy="447533"/>
          </a:xfrm>
        </p:grpSpPr>
        <p:sp>
          <p:nvSpPr>
            <p:cNvPr id="5" name="圆角矩形 4"/>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4"/>
            <p:cNvSpPr txBox="1"/>
            <p:nvPr/>
          </p:nvSpPr>
          <p:spPr>
            <a:xfrm>
              <a:off x="1283177" y="87933"/>
              <a:ext cx="5526481"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免税收入、减计收入、所得减免等优惠明细表</a:t>
              </a:r>
              <a:r>
                <a:rPr lang="en-US" altLang="zh-CN" sz="200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（附表</a:t>
              </a:r>
              <a:r>
                <a:rPr lang="en-US" altLang="zh-CN" sz="2000" smtClean="0">
                  <a:solidFill>
                    <a:schemeClr val="bg1"/>
                  </a:solidFill>
                  <a:latin typeface="微软雅黑" pitchFamily="34" charset="-122"/>
                  <a:ea typeface="微软雅黑" pitchFamily="34" charset="-122"/>
                </a:rPr>
                <a:t>1</a:t>
              </a:r>
              <a:r>
                <a:rPr lang="zh-CN" altLang="en-US" sz="2000" smtClean="0">
                  <a:solidFill>
                    <a:schemeClr val="bg1"/>
                  </a:solidFill>
                  <a:latin typeface="微软雅黑" pitchFamily="34" charset="-122"/>
                  <a:ea typeface="微软雅黑" pitchFamily="34" charset="-122"/>
                </a:rPr>
                <a:t>）</a:t>
              </a:r>
              <a:endParaRPr lang="zh-CN" altLang="en-US" sz="2000" dirty="0">
                <a:solidFill>
                  <a:schemeClr val="bg1"/>
                </a:solidFill>
                <a:latin typeface="微软雅黑" pitchFamily="34" charset="-122"/>
                <a:ea typeface="微软雅黑" pitchFamily="34" charset="-122"/>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1028775" y="1048742"/>
            <a:ext cx="7027863" cy="4295775"/>
          </a:xfrm>
          <a:prstGeom prst="rect">
            <a:avLst/>
          </a:prstGeom>
          <a:noFill/>
          <a:ln w="9525">
            <a:noFill/>
            <a:miter lim="800000"/>
            <a:headEnd/>
            <a:tailEnd/>
          </a:ln>
        </p:spPr>
      </p:pic>
      <p:grpSp>
        <p:nvGrpSpPr>
          <p:cNvPr id="3" name="组合 2"/>
          <p:cNvGrpSpPr/>
          <p:nvPr/>
        </p:nvGrpSpPr>
        <p:grpSpPr>
          <a:xfrm>
            <a:off x="2108895" y="216464"/>
            <a:ext cx="6716571" cy="447533"/>
            <a:chOff x="1214493" y="72448"/>
            <a:chExt cx="5717765" cy="447533"/>
          </a:xfrm>
        </p:grpSpPr>
        <p:sp>
          <p:nvSpPr>
            <p:cNvPr id="4" name="圆角矩形 3"/>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1283177" y="87933"/>
              <a:ext cx="5526481"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免税收入、减计收入、所得减免等优惠明细表</a:t>
              </a:r>
              <a:r>
                <a:rPr lang="en-US" altLang="zh-CN" sz="200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（附表</a:t>
              </a:r>
              <a:r>
                <a:rPr lang="en-US" altLang="zh-CN" sz="2000" smtClean="0">
                  <a:solidFill>
                    <a:schemeClr val="bg1"/>
                  </a:solidFill>
                  <a:latin typeface="微软雅黑" pitchFamily="34" charset="-122"/>
                  <a:ea typeface="微软雅黑" pitchFamily="34" charset="-122"/>
                </a:rPr>
                <a:t>1</a:t>
              </a:r>
              <a:r>
                <a:rPr lang="zh-CN" altLang="en-US" sz="2000" smtClean="0">
                  <a:solidFill>
                    <a:schemeClr val="bg1"/>
                  </a:solidFill>
                  <a:latin typeface="微软雅黑" pitchFamily="34" charset="-122"/>
                  <a:ea typeface="微软雅黑" pitchFamily="34" charset="-122"/>
                </a:rPr>
                <a:t>）</a:t>
              </a:r>
              <a:endParaRPr lang="zh-CN" altLang="en-US" sz="2000" dirty="0">
                <a:solidFill>
                  <a:schemeClr val="bg1"/>
                </a:solidFill>
                <a:latin typeface="微软雅黑" pitchFamily="34" charset="-122"/>
                <a:ea typeface="微软雅黑" pitchFamily="34" charset="-122"/>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108895" y="32950"/>
            <a:ext cx="6716571" cy="559039"/>
            <a:chOff x="1214493" y="17465"/>
            <a:chExt cx="5717765" cy="559039"/>
          </a:xfrm>
        </p:grpSpPr>
        <p:sp>
          <p:nvSpPr>
            <p:cNvPr id="11" name="圆角矩形 10"/>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4"/>
            <p:cNvSpPr txBox="1"/>
            <p:nvPr/>
          </p:nvSpPr>
          <p:spPr>
            <a:xfrm>
              <a:off x="1712276" y="17465"/>
              <a:ext cx="4590105" cy="559039"/>
            </a:xfrm>
            <a:prstGeom prst="rect">
              <a:avLst/>
            </a:prstGeom>
            <a:noFill/>
          </p:spPr>
          <p:txBody>
            <a:bodyPr wrap="square" lIns="96433" tIns="48216" rIns="96433" bIns="48216" rtlCol="0">
              <a:spAutoFit/>
            </a:bodyPr>
            <a:lstStyle/>
            <a:p>
              <a:pPr defTabSz="964197" fontAlgn="auto">
                <a:lnSpc>
                  <a:spcPct val="150000"/>
                </a:lnSpc>
                <a:spcBef>
                  <a:spcPts val="0"/>
                </a:spcBef>
                <a:spcAft>
                  <a:spcPts val="0"/>
                </a:spcAft>
              </a:pPr>
              <a:r>
                <a:rPr lang="zh-CN" altLang="zh-CN" sz="2000" smtClean="0">
                  <a:solidFill>
                    <a:prstClr val="white"/>
                  </a:solidFill>
                  <a:latin typeface="微软雅黑" pitchFamily="34" charset="-122"/>
                  <a:ea typeface="微软雅黑" pitchFamily="34" charset="-122"/>
                </a:rPr>
                <a:t>固定资产加速折旧</a:t>
              </a:r>
              <a:r>
                <a:rPr lang="en-US" altLang="zh-CN" sz="2000" smtClean="0">
                  <a:solidFill>
                    <a:prstClr val="white"/>
                  </a:solidFill>
                  <a:latin typeface="微软雅黑" pitchFamily="34" charset="-122"/>
                  <a:ea typeface="微软雅黑" pitchFamily="34" charset="-122"/>
                </a:rPr>
                <a:t>(</a:t>
              </a:r>
              <a:r>
                <a:rPr lang="zh-CN" altLang="zh-CN" sz="2000" smtClean="0">
                  <a:solidFill>
                    <a:prstClr val="white"/>
                  </a:solidFill>
                  <a:latin typeface="微软雅黑" pitchFamily="34" charset="-122"/>
                  <a:ea typeface="微软雅黑" pitchFamily="34" charset="-122"/>
                </a:rPr>
                <a:t>扣除</a:t>
              </a:r>
              <a:r>
                <a:rPr lang="en-US" altLang="zh-CN" sz="2000" smtClean="0">
                  <a:solidFill>
                    <a:prstClr val="white"/>
                  </a:solidFill>
                  <a:latin typeface="微软雅黑" pitchFamily="34" charset="-122"/>
                  <a:ea typeface="微软雅黑" pitchFamily="34" charset="-122"/>
                </a:rPr>
                <a:t>)</a:t>
              </a:r>
              <a:r>
                <a:rPr lang="zh-CN" altLang="zh-CN" sz="2000" smtClean="0">
                  <a:solidFill>
                    <a:prstClr val="white"/>
                  </a:solidFill>
                  <a:latin typeface="微软雅黑" pitchFamily="34" charset="-122"/>
                  <a:ea typeface="微软雅黑" pitchFamily="34" charset="-122"/>
                </a:rPr>
                <a:t>优惠明细表</a:t>
              </a:r>
              <a:r>
                <a:rPr lang="zh-CN" altLang="en-US" sz="2000" smtClean="0">
                  <a:solidFill>
                    <a:prstClr val="white"/>
                  </a:solidFill>
                  <a:latin typeface="微软雅黑" pitchFamily="34" charset="-122"/>
                  <a:ea typeface="微软雅黑" pitchFamily="34" charset="-122"/>
                </a:rPr>
                <a:t>（附表</a:t>
              </a:r>
              <a:r>
                <a:rPr lang="en-US" altLang="zh-CN" sz="2000" smtClean="0">
                  <a:solidFill>
                    <a:prstClr val="white"/>
                  </a:solidFill>
                  <a:latin typeface="微软雅黑" pitchFamily="34" charset="-122"/>
                  <a:ea typeface="微软雅黑" pitchFamily="34" charset="-122"/>
                </a:rPr>
                <a:t>2</a:t>
              </a:r>
              <a:r>
                <a:rPr lang="zh-CN" altLang="en-US" sz="2000" smtClean="0">
                  <a:solidFill>
                    <a:prstClr val="white"/>
                  </a:solidFill>
                  <a:latin typeface="微软雅黑" pitchFamily="34" charset="-122"/>
                  <a:ea typeface="微软雅黑" pitchFamily="34" charset="-122"/>
                </a:rPr>
                <a:t>）</a:t>
              </a:r>
              <a:endParaRPr lang="en-US" altLang="zh-CN" sz="2000" dirty="0">
                <a:solidFill>
                  <a:prstClr val="white"/>
                </a:solidFill>
                <a:latin typeface="微软雅黑" pitchFamily="34" charset="-122"/>
                <a:ea typeface="微软雅黑" pitchFamily="34" charset="-122"/>
              </a:endParaRPr>
            </a:p>
          </p:txBody>
        </p:sp>
      </p:grpSp>
      <p:pic>
        <p:nvPicPr>
          <p:cNvPr id="13314" name="Picture 2"/>
          <p:cNvPicPr>
            <a:picLocks noChangeAspect="1" noChangeArrowheads="1"/>
          </p:cNvPicPr>
          <p:nvPr/>
        </p:nvPicPr>
        <p:blipFill>
          <a:blip r:embed="rId2" cstate="print"/>
          <a:srcRect/>
          <a:stretch>
            <a:fillRect/>
          </a:stretch>
        </p:blipFill>
        <p:spPr bwMode="auto">
          <a:xfrm>
            <a:off x="164678" y="880021"/>
            <a:ext cx="8541735" cy="3312368"/>
          </a:xfrm>
          <a:prstGeom prst="rect">
            <a:avLst/>
          </a:prstGeom>
          <a:noFill/>
          <a:ln w="9525">
            <a:noFill/>
            <a:miter lim="800000"/>
            <a:headEnd/>
            <a:tailEnd/>
          </a:ln>
        </p:spPr>
      </p:pic>
      <p:grpSp>
        <p:nvGrpSpPr>
          <p:cNvPr id="15" name="组合 14"/>
          <p:cNvGrpSpPr/>
          <p:nvPr/>
        </p:nvGrpSpPr>
        <p:grpSpPr>
          <a:xfrm>
            <a:off x="8661623" y="1672109"/>
            <a:ext cx="4013214" cy="3587467"/>
            <a:chOff x="8718357" y="1623697"/>
            <a:chExt cx="4013214" cy="3587467"/>
          </a:xfrm>
        </p:grpSpPr>
        <p:sp>
          <p:nvSpPr>
            <p:cNvPr id="14" name="椭圆 13"/>
            <p:cNvSpPr/>
            <p:nvPr/>
          </p:nvSpPr>
          <p:spPr>
            <a:xfrm>
              <a:off x="8718357" y="1623697"/>
              <a:ext cx="4013214" cy="3587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2" name="文本框 11"/>
            <p:cNvSpPr txBox="1"/>
            <p:nvPr/>
          </p:nvSpPr>
          <p:spPr>
            <a:xfrm>
              <a:off x="8934382" y="2392189"/>
              <a:ext cx="3672408" cy="2143255"/>
            </a:xfrm>
            <a:prstGeom prst="rect">
              <a:avLst/>
            </a:prstGeom>
            <a:noFill/>
          </p:spPr>
          <p:txBody>
            <a:bodyPr wrap="square" lIns="96433" tIns="48216" rIns="96433" bIns="48216" rtlCol="0">
              <a:spAutoFit/>
            </a:bodyPr>
            <a:lstStyle/>
            <a:p>
              <a:pPr hangingPunct="0">
                <a:lnSpc>
                  <a:spcPts val="2300"/>
                </a:lnSpc>
              </a:pPr>
              <a:r>
                <a:rPr lang="zh-CN" altLang="zh-CN" dirty="0">
                  <a:latin typeface="微软雅黑" pitchFamily="34" charset="-122"/>
                  <a:ea typeface="微软雅黑" pitchFamily="34" charset="-122"/>
                </a:rPr>
                <a:t>适用于按照《财政部 国家税务总局关于完善固定资产加速折旧税收政策有关问题的通知》（财税〔</a:t>
              </a:r>
              <a:r>
                <a:rPr lang="en-US" altLang="zh-CN" dirty="0">
                  <a:latin typeface="微软雅黑" pitchFamily="34" charset="-122"/>
                  <a:ea typeface="微软雅黑" pitchFamily="34" charset="-122"/>
                </a:rPr>
                <a:t>2014</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75</a:t>
              </a:r>
              <a:r>
                <a:rPr lang="zh-CN" altLang="zh-CN" dirty="0">
                  <a:latin typeface="微软雅黑" pitchFamily="34" charset="-122"/>
                  <a:ea typeface="微软雅黑" pitchFamily="34" charset="-122"/>
                </a:rPr>
                <a:t>号，以及此后扩大行业范围）规定，享受</a:t>
              </a:r>
              <a:r>
                <a:rPr lang="zh-CN" altLang="zh-CN" dirty="0">
                  <a:solidFill>
                    <a:srgbClr val="FF0000"/>
                  </a:solidFill>
                  <a:latin typeface="微软雅黑" pitchFamily="34" charset="-122"/>
                  <a:ea typeface="微软雅黑" pitchFamily="34" charset="-122"/>
                </a:rPr>
                <a:t>固定资产加速折旧</a:t>
              </a:r>
              <a:r>
                <a:rPr lang="zh-CN" altLang="zh-CN" dirty="0">
                  <a:latin typeface="微软雅黑" pitchFamily="34" charset="-122"/>
                  <a:ea typeface="微软雅黑" pitchFamily="34" charset="-122"/>
                </a:rPr>
                <a:t>和</a:t>
              </a:r>
              <a:r>
                <a:rPr lang="zh-CN" altLang="zh-CN" dirty="0">
                  <a:solidFill>
                    <a:srgbClr val="FF0000"/>
                  </a:solidFill>
                  <a:latin typeface="微软雅黑" pitchFamily="34" charset="-122"/>
                  <a:ea typeface="微软雅黑" pitchFamily="34" charset="-122"/>
                </a:rPr>
                <a:t>一次性扣除优惠</a:t>
              </a:r>
              <a:r>
                <a:rPr lang="zh-CN" altLang="zh-CN" dirty="0">
                  <a:latin typeface="微软雅黑" pitchFamily="34" charset="-122"/>
                  <a:ea typeface="微软雅黑" pitchFamily="34" charset="-122"/>
                </a:rPr>
                <a:t>政策的查账征税的纳税人填报。</a:t>
              </a:r>
            </a:p>
          </p:txBody>
        </p:sp>
      </p:grpSp>
    </p:spTree>
    <p:extLst>
      <p:ext uri="{BB962C8B-B14F-4D97-AF65-F5344CB8AC3E}">
        <p14:creationId xmlns="" xmlns:p14="http://schemas.microsoft.com/office/powerpoint/2010/main" val="2220781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28775" y="736005"/>
            <a:ext cx="9577064" cy="5040560"/>
            <a:chOff x="740743" y="736005"/>
            <a:chExt cx="9577064" cy="5040560"/>
          </a:xfrm>
        </p:grpSpPr>
        <p:sp>
          <p:nvSpPr>
            <p:cNvPr id="2" name="AutoShape 4"/>
            <p:cNvSpPr>
              <a:spLocks noChangeArrowheads="1"/>
            </p:cNvSpPr>
            <p:nvPr/>
          </p:nvSpPr>
          <p:spPr bwMode="auto">
            <a:xfrm>
              <a:off x="740743" y="736005"/>
              <a:ext cx="9577064" cy="5040560"/>
            </a:xfrm>
            <a:prstGeom prst="roundRect">
              <a:avLst>
                <a:gd name="adj" fmla="val 4690"/>
              </a:avLst>
            </a:prstGeom>
            <a:noFill/>
            <a:ln w="57150">
              <a:solidFill>
                <a:schemeClr val="accent2"/>
              </a:solidFill>
              <a:round/>
            </a:ln>
          </p:spPr>
          <p:txBody>
            <a:bodyPr wrap="none" lIns="48218" tIns="24109" rIns="48218" bIns="24109" anchor="ctr"/>
            <a:lstStyle>
              <a:lvl1pPr>
                <a:spcAft>
                  <a:spcPct val="0"/>
                </a:spcAft>
                <a:defRPr>
                  <a:solidFill>
                    <a:schemeClr val="tx1"/>
                  </a:solidFill>
                  <a:latin typeface="Arial" panose="020B0604020202020204" pitchFamily="34" charset="0"/>
                  <a:ea typeface="微软雅黑" panose="020B0503020204020204" pitchFamily="34" charset="-122"/>
                </a:defRPr>
              </a:lvl1pPr>
              <a:lvl2pPr marL="742950" indent="-285750">
                <a:spcAft>
                  <a:spcPct val="0"/>
                </a:spcAft>
                <a:defRPr>
                  <a:solidFill>
                    <a:schemeClr val="tx1"/>
                  </a:solidFill>
                  <a:latin typeface="Arial" panose="020B0604020202020204" pitchFamily="34" charset="0"/>
                  <a:ea typeface="微软雅黑" panose="020B0503020204020204" pitchFamily="34" charset="-122"/>
                </a:defRPr>
              </a:lvl2pPr>
              <a:lvl3pPr marL="1143000" indent="-228600">
                <a:spcAft>
                  <a:spcPct val="0"/>
                </a:spcAft>
                <a:defRPr>
                  <a:solidFill>
                    <a:schemeClr val="tx1"/>
                  </a:solidFill>
                  <a:latin typeface="Arial" panose="020B0604020202020204" pitchFamily="34" charset="0"/>
                  <a:ea typeface="微软雅黑" panose="020B0503020204020204" pitchFamily="34" charset="-122"/>
                </a:defRPr>
              </a:lvl3pPr>
              <a:lvl4pPr marL="1600200" indent="-228600">
                <a:spcAft>
                  <a:spcPct val="0"/>
                </a:spcAft>
                <a:defRPr>
                  <a:solidFill>
                    <a:schemeClr val="tx1"/>
                  </a:solidFill>
                  <a:latin typeface="Arial" panose="020B0604020202020204" pitchFamily="34" charset="0"/>
                  <a:ea typeface="微软雅黑" panose="020B0503020204020204" pitchFamily="34" charset="-122"/>
                </a:defRPr>
              </a:lvl4pPr>
              <a:lvl5pPr marL="2057400" indent="-228600">
                <a:spcAft>
                  <a:spcPct val="0"/>
                </a:spcAft>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defRPr/>
              </a:pPr>
              <a:endParaRPr lang="zh-CN" altLang="en-US" sz="2700">
                <a:ea typeface="宋体" panose="02010600030101010101" pitchFamily="2" charset="-122"/>
                <a:cs typeface="Helvetica Light" charset="0"/>
              </a:endParaRPr>
            </a:p>
          </p:txBody>
        </p:sp>
        <p:sp>
          <p:nvSpPr>
            <p:cNvPr id="3" name="Rectangle 6"/>
            <p:cNvSpPr>
              <a:spLocks noChangeArrowheads="1"/>
            </p:cNvSpPr>
            <p:nvPr/>
          </p:nvSpPr>
          <p:spPr bwMode="gray">
            <a:xfrm>
              <a:off x="812751" y="1090529"/>
              <a:ext cx="9433048" cy="4203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8218" tIns="24109" rIns="48218" bIns="24109" anchor="ctr">
              <a:spAutoFit/>
            </a:bodyPr>
            <a:lstStyle>
              <a:lvl1pPr>
                <a:defRPr sz="3600">
                  <a:solidFill>
                    <a:srgbClr val="000000"/>
                  </a:solidFill>
                  <a:latin typeface="Helvetica Light" charset="0"/>
                  <a:ea typeface="Songti SC Bold" charset="-122"/>
                  <a:sym typeface="Helvetica Light" charset="0"/>
                </a:defRPr>
              </a:lvl1pPr>
              <a:lvl2pPr marL="742950" indent="-285750">
                <a:defRPr sz="3600">
                  <a:solidFill>
                    <a:srgbClr val="000000"/>
                  </a:solidFill>
                  <a:latin typeface="Helvetica Light" charset="0"/>
                  <a:ea typeface="Songti SC Bold" charset="-122"/>
                  <a:sym typeface="Helvetica Light" charset="0"/>
                </a:defRPr>
              </a:lvl2pPr>
              <a:lvl3pPr marL="1143000" indent="-228600">
                <a:defRPr sz="3600">
                  <a:solidFill>
                    <a:srgbClr val="000000"/>
                  </a:solidFill>
                  <a:latin typeface="Helvetica Light" charset="0"/>
                  <a:ea typeface="Songti SC Bold" charset="-122"/>
                  <a:sym typeface="Helvetica Light" charset="0"/>
                </a:defRPr>
              </a:lvl3pPr>
              <a:lvl4pPr marL="1600200" indent="-228600">
                <a:defRPr sz="3600">
                  <a:solidFill>
                    <a:srgbClr val="000000"/>
                  </a:solidFill>
                  <a:latin typeface="Helvetica Light" charset="0"/>
                  <a:ea typeface="Songti SC Bold" charset="-122"/>
                  <a:sym typeface="Helvetica Light" charset="0"/>
                </a:defRPr>
              </a:lvl4pPr>
              <a:lvl5pPr marL="2057400" indent="-228600">
                <a:defRPr sz="3600">
                  <a:solidFill>
                    <a:srgbClr val="000000"/>
                  </a:solidFill>
                  <a:latin typeface="Helvetica Light" charset="0"/>
                  <a:ea typeface="Songti SC Bold" charset="-122"/>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Songti SC Bold" charset="-122"/>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Songti SC Bold" charset="-122"/>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Songti SC Bold" charset="-122"/>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Songti SC Bold" charset="-122"/>
                  <a:sym typeface="Helvetica Light" charset="0"/>
                </a:defRPr>
              </a:lvl9pPr>
            </a:lstStyle>
            <a:p>
              <a:pPr>
                <a:lnSpc>
                  <a:spcPct val="150000"/>
                </a:lnSpc>
              </a:pP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财政部、税务总局关于设备器具扣除有关企业所得税政策的通知</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财税</a:t>
              </a:r>
              <a:r>
                <a:rPr lang="en-US" altLang="zh-CN" sz="1800" dirty="0" smtClean="0">
                  <a:latin typeface="微软雅黑" pitchFamily="34" charset="-122"/>
                  <a:ea typeface="微软雅黑" pitchFamily="34" charset="-122"/>
                </a:rPr>
                <a:t>〔2018〕54</a:t>
              </a:r>
              <a:r>
                <a:rPr lang="zh-CN" altLang="en-US" sz="1800" dirty="0" smtClean="0">
                  <a:latin typeface="微软雅黑" pitchFamily="34" charset="-122"/>
                  <a:ea typeface="微软雅黑" pitchFamily="34" charset="-122"/>
                </a:rPr>
                <a:t>号</a:t>
              </a:r>
              <a:r>
                <a:rPr lang="zh-CN" altLang="en-US" sz="1800" b="1" dirty="0" smtClean="0">
                  <a:latin typeface="微软雅黑" pitchFamily="34" charset="-122"/>
                  <a:ea typeface="微软雅黑" pitchFamily="34" charset="-122"/>
                </a:rPr>
                <a:t>）</a:t>
              </a:r>
              <a:endParaRPr lang="en-US" altLang="zh-CN" sz="1800" b="1" dirty="0" smtClean="0">
                <a:latin typeface="微软雅黑" pitchFamily="34" charset="-122"/>
                <a:ea typeface="微软雅黑" pitchFamily="34" charset="-122"/>
              </a:endParaRPr>
            </a:p>
            <a:p>
              <a:pPr indent="457200">
                <a:lnSpc>
                  <a:spcPct val="150000"/>
                </a:lnSpc>
              </a:pPr>
              <a:r>
                <a:rPr lang="zh-CN" altLang="en-US" sz="1800" dirty="0" smtClean="0">
                  <a:latin typeface="微软雅黑" pitchFamily="34" charset="-122"/>
                  <a:ea typeface="微软雅黑" pitchFamily="34" charset="-122"/>
                </a:rPr>
                <a:t>一、企业在</a:t>
              </a:r>
              <a:r>
                <a:rPr lang="en-US" altLang="zh-CN" sz="1800" dirty="0" smtClean="0">
                  <a:latin typeface="微软雅黑" pitchFamily="34" charset="-122"/>
                  <a:ea typeface="微软雅黑" pitchFamily="34" charset="-122"/>
                </a:rPr>
                <a:t>2018</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日至</a:t>
              </a:r>
              <a:r>
                <a:rPr lang="en-US" altLang="zh-CN" sz="1800" dirty="0" smtClean="0">
                  <a:latin typeface="微软雅黑" pitchFamily="34" charset="-122"/>
                  <a:ea typeface="微软雅黑" pitchFamily="34" charset="-122"/>
                </a:rPr>
                <a:t>2020</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12</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31</a:t>
              </a:r>
              <a:r>
                <a:rPr lang="zh-CN" altLang="en-US" sz="1800" dirty="0" smtClean="0">
                  <a:latin typeface="微软雅黑" pitchFamily="34" charset="-122"/>
                  <a:ea typeface="微软雅黑" pitchFamily="34" charset="-122"/>
                </a:rPr>
                <a:t>日期间</a:t>
              </a:r>
              <a:r>
                <a:rPr lang="zh-CN" altLang="en-US" sz="1800" b="1" dirty="0" smtClean="0">
                  <a:latin typeface="微软雅黑" pitchFamily="34" charset="-122"/>
                  <a:ea typeface="微软雅黑" pitchFamily="34" charset="-122"/>
                </a:rPr>
                <a:t>新购进</a:t>
              </a:r>
              <a:r>
                <a:rPr lang="zh-CN" altLang="en-US" sz="1800" dirty="0" smtClean="0">
                  <a:latin typeface="微软雅黑" pitchFamily="34" charset="-122"/>
                  <a:ea typeface="微软雅黑" pitchFamily="34" charset="-122"/>
                </a:rPr>
                <a:t>的设备、器具，单位价值</a:t>
              </a:r>
              <a:r>
                <a:rPr lang="zh-CN" altLang="en-US" sz="1800" dirty="0" smtClean="0">
                  <a:solidFill>
                    <a:srgbClr val="FF0000"/>
                  </a:solidFill>
                  <a:latin typeface="微软雅黑" pitchFamily="34" charset="-122"/>
                  <a:ea typeface="微软雅黑" pitchFamily="34" charset="-122"/>
                </a:rPr>
                <a:t>不超过</a:t>
              </a:r>
              <a:r>
                <a:rPr lang="en-US" altLang="zh-CN" sz="1800" dirty="0" smtClean="0">
                  <a:solidFill>
                    <a:srgbClr val="FF0000"/>
                  </a:solidFill>
                  <a:latin typeface="微软雅黑" pitchFamily="34" charset="-122"/>
                  <a:ea typeface="微软雅黑" pitchFamily="34" charset="-122"/>
                </a:rPr>
                <a:t>500</a:t>
              </a:r>
              <a:r>
                <a:rPr lang="zh-CN" altLang="en-US" sz="1800" dirty="0" smtClean="0">
                  <a:solidFill>
                    <a:srgbClr val="FF0000"/>
                  </a:solidFill>
                  <a:latin typeface="微软雅黑" pitchFamily="34" charset="-122"/>
                  <a:ea typeface="微软雅黑" pitchFamily="34" charset="-122"/>
                </a:rPr>
                <a:t>万元</a:t>
              </a:r>
              <a:r>
                <a:rPr lang="zh-CN" altLang="en-US" sz="1800" dirty="0" smtClean="0">
                  <a:latin typeface="微软雅黑" pitchFamily="34" charset="-122"/>
                  <a:ea typeface="微软雅黑" pitchFamily="34" charset="-122"/>
                </a:rPr>
                <a:t>的，允许一次性计入当期成本费用在计算应纳税所得额时扣除，不再分年度计算折旧；单位价值超过</a:t>
              </a:r>
              <a:r>
                <a:rPr lang="en-US" altLang="zh-CN" sz="1800" dirty="0" smtClean="0">
                  <a:latin typeface="微软雅黑" pitchFamily="34" charset="-122"/>
                  <a:ea typeface="微软雅黑" pitchFamily="34" charset="-122"/>
                </a:rPr>
                <a:t>500</a:t>
              </a:r>
              <a:r>
                <a:rPr lang="zh-CN" altLang="en-US" sz="1800" dirty="0" smtClean="0">
                  <a:latin typeface="微软雅黑" pitchFamily="34" charset="-122"/>
                  <a:ea typeface="微软雅黑" pitchFamily="34" charset="-122"/>
                </a:rPr>
                <a:t>万元的，仍按企业所得税法实施条例、</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财政部 国家税务总局关于</a:t>
              </a:r>
              <a:r>
                <a:rPr lang="zh-CN" altLang="en-US" sz="1800" smtClean="0">
                  <a:latin typeface="微软雅黑" pitchFamily="34" charset="-122"/>
                  <a:ea typeface="微软雅黑" pitchFamily="34" charset="-122"/>
                </a:rPr>
                <a:t>完善</a:t>
              </a:r>
              <a:r>
                <a:rPr lang="zh-CN" altLang="en-US" sz="1800" smtClean="0">
                  <a:solidFill>
                    <a:srgbClr val="FF0000"/>
                  </a:solidFill>
                  <a:latin typeface="微软雅黑" pitchFamily="34" charset="-122"/>
                  <a:ea typeface="微软雅黑" pitchFamily="34" charset="-122"/>
                </a:rPr>
                <a:t>固定资产加速折旧</a:t>
              </a:r>
              <a:r>
                <a:rPr lang="zh-CN" altLang="en-US" sz="1800" smtClean="0">
                  <a:latin typeface="微软雅黑" pitchFamily="34" charset="-122"/>
                  <a:ea typeface="微软雅黑" pitchFamily="34" charset="-122"/>
                </a:rPr>
                <a:t>企</a:t>
              </a:r>
              <a:r>
                <a:rPr lang="zh-CN" altLang="en-US" sz="1800" dirty="0" smtClean="0">
                  <a:latin typeface="微软雅黑" pitchFamily="34" charset="-122"/>
                  <a:ea typeface="微软雅黑" pitchFamily="34" charset="-122"/>
                </a:rPr>
                <a:t>业所得税政策的通知</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（财税</a:t>
              </a:r>
              <a:r>
                <a:rPr lang="en-US" altLang="zh-CN" sz="1800" dirty="0" smtClean="0">
                  <a:latin typeface="微软雅黑" pitchFamily="34" charset="-122"/>
                  <a:ea typeface="微软雅黑" pitchFamily="34" charset="-122"/>
                </a:rPr>
                <a:t>〔2014〕75</a:t>
              </a:r>
              <a:r>
                <a:rPr lang="zh-CN" altLang="en-US" sz="1800" dirty="0" smtClean="0">
                  <a:latin typeface="微软雅黑" pitchFamily="34" charset="-122"/>
                  <a:ea typeface="微软雅黑" pitchFamily="34" charset="-122"/>
                </a:rPr>
                <a:t>号）、</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财政部 国家税务总局关于进一步完善固定资产加速折旧企业所得税政策的通知</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（财税</a:t>
              </a:r>
              <a:r>
                <a:rPr lang="en-US" altLang="zh-CN" sz="1800" dirty="0" smtClean="0">
                  <a:latin typeface="微软雅黑" pitchFamily="34" charset="-122"/>
                  <a:ea typeface="微软雅黑" pitchFamily="34" charset="-122"/>
                </a:rPr>
                <a:t>〔2015〕106</a:t>
              </a:r>
              <a:r>
                <a:rPr lang="zh-CN" altLang="en-US" sz="1800" dirty="0" smtClean="0">
                  <a:latin typeface="微软雅黑" pitchFamily="34" charset="-122"/>
                  <a:ea typeface="微软雅黑" pitchFamily="34" charset="-122"/>
                </a:rPr>
                <a:t>号）等相关规定执行。</a:t>
              </a:r>
            </a:p>
            <a:p>
              <a:pPr indent="457200">
                <a:lnSpc>
                  <a:spcPct val="150000"/>
                </a:lnSpc>
              </a:pPr>
              <a:r>
                <a:rPr lang="zh-CN" altLang="en-US" sz="1800" dirty="0" smtClean="0">
                  <a:latin typeface="微软雅黑" pitchFamily="34" charset="-122"/>
                  <a:ea typeface="微软雅黑" pitchFamily="34" charset="-122"/>
                </a:rPr>
                <a:t>二、本通知所称设备、器具，是指除房屋、建筑物以外的固定资产。</a:t>
              </a:r>
            </a:p>
            <a:p>
              <a:pPr>
                <a:lnSpc>
                  <a:spcPct val="150000"/>
                </a:lnSpc>
              </a:pPr>
              <a:endParaRPr lang="en-US" altLang="zh-CN" sz="1800" dirty="0">
                <a:latin typeface="微软雅黑" pitchFamily="34" charset="-122"/>
                <a:ea typeface="微软雅黑" pitchFamily="34" charset="-122"/>
              </a:endParaRPr>
            </a:p>
            <a:p>
              <a:pPr>
                <a:lnSpc>
                  <a:spcPct val="150000"/>
                </a:lnSpc>
                <a:spcBef>
                  <a:spcPct val="0"/>
                </a:spcBef>
              </a:pPr>
              <a:endParaRPr lang="en-US" altLang="zh-CN" sz="1800" b="1" dirty="0" smtClean="0">
                <a:solidFill>
                  <a:srgbClr val="FF0000"/>
                </a:solidFill>
                <a:latin typeface="微软雅黑" pitchFamily="34" charset="-122"/>
                <a:ea typeface="微软雅黑" pitchFamily="34" charset="-122"/>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108895" y="87933"/>
            <a:ext cx="6716571" cy="447533"/>
            <a:chOff x="1214493" y="72448"/>
            <a:chExt cx="5717765" cy="447533"/>
          </a:xfrm>
        </p:grpSpPr>
        <p:sp>
          <p:nvSpPr>
            <p:cNvPr id="10" name="圆角矩形 9"/>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4"/>
            <p:cNvSpPr txBox="1"/>
            <p:nvPr/>
          </p:nvSpPr>
          <p:spPr>
            <a:xfrm>
              <a:off x="2202675" y="99346"/>
              <a:ext cx="3486708" cy="405150"/>
            </a:xfrm>
            <a:prstGeom prst="rect">
              <a:avLst/>
            </a:prstGeom>
            <a:noFill/>
          </p:spPr>
          <p:txBody>
            <a:bodyPr wrap="square" lIns="96433" tIns="48216" rIns="96433" bIns="48216" rtlCol="0">
              <a:spAutoFit/>
            </a:bodyPr>
            <a:lstStyle/>
            <a:p>
              <a:pPr lvl="0"/>
              <a:r>
                <a:rPr lang="zh-CN" altLang="zh-CN" sz="2000" smtClean="0">
                  <a:solidFill>
                    <a:schemeClr val="bg1"/>
                  </a:solidFill>
                  <a:latin typeface="微软雅黑" pitchFamily="34" charset="-122"/>
                  <a:ea typeface="微软雅黑" pitchFamily="34" charset="-122"/>
                </a:rPr>
                <a:t>减免所得税优惠明细表</a:t>
              </a:r>
              <a:r>
                <a:rPr lang="zh-CN" altLang="en-US" sz="2000" smtClean="0">
                  <a:solidFill>
                    <a:schemeClr val="bg1"/>
                  </a:solidFill>
                  <a:latin typeface="微软雅黑" pitchFamily="34" charset="-122"/>
                  <a:ea typeface="微软雅黑" pitchFamily="34" charset="-122"/>
                </a:rPr>
                <a:t>（附表</a:t>
              </a:r>
              <a:r>
                <a:rPr lang="en-US" altLang="zh-CN" sz="2000" smtClean="0">
                  <a:solidFill>
                    <a:schemeClr val="bg1"/>
                  </a:solidFill>
                  <a:latin typeface="微软雅黑" pitchFamily="34" charset="-122"/>
                  <a:ea typeface="微软雅黑" pitchFamily="34" charset="-122"/>
                </a:rPr>
                <a:t>3</a:t>
              </a:r>
              <a:r>
                <a:rPr lang="zh-CN" altLang="en-US" sz="2000" smtClean="0">
                  <a:solidFill>
                    <a:schemeClr val="bg1"/>
                  </a:solidFill>
                  <a:latin typeface="微软雅黑" pitchFamily="34" charset="-122"/>
                  <a:ea typeface="微软雅黑" pitchFamily="34" charset="-122"/>
                </a:rPr>
                <a:t>）</a:t>
              </a:r>
              <a:endParaRPr lang="zh-CN" altLang="en-US" sz="2000" dirty="0">
                <a:solidFill>
                  <a:schemeClr val="bg1"/>
                </a:solidFill>
                <a:latin typeface="微软雅黑" pitchFamily="34" charset="-122"/>
                <a:ea typeface="微软雅黑" pitchFamily="34" charset="-122"/>
              </a:endParaRPr>
            </a:p>
          </p:txBody>
        </p:sp>
      </p:grpSp>
      <p:pic>
        <p:nvPicPr>
          <p:cNvPr id="78849" name="Picture 1"/>
          <p:cNvPicPr>
            <a:picLocks noChangeAspect="1" noChangeArrowheads="1"/>
          </p:cNvPicPr>
          <p:nvPr/>
        </p:nvPicPr>
        <p:blipFill>
          <a:blip r:embed="rId2" cstate="print"/>
          <a:srcRect/>
          <a:stretch>
            <a:fillRect/>
          </a:stretch>
        </p:blipFill>
        <p:spPr bwMode="auto">
          <a:xfrm>
            <a:off x="596727" y="663997"/>
            <a:ext cx="7450266" cy="6250498"/>
          </a:xfrm>
          <a:prstGeom prst="rect">
            <a:avLst/>
          </a:prstGeom>
          <a:noFill/>
          <a:ln w="9525">
            <a:noFill/>
            <a:miter lim="800000"/>
            <a:headEnd/>
            <a:tailEnd/>
          </a:ln>
        </p:spPr>
      </p:pic>
      <p:grpSp>
        <p:nvGrpSpPr>
          <p:cNvPr id="13" name="组合 12"/>
          <p:cNvGrpSpPr/>
          <p:nvPr/>
        </p:nvGrpSpPr>
        <p:grpSpPr>
          <a:xfrm>
            <a:off x="8003023" y="1302245"/>
            <a:ext cx="4013214" cy="2072992"/>
            <a:chOff x="8003023" y="1302245"/>
            <a:chExt cx="4013214" cy="2072992"/>
          </a:xfrm>
        </p:grpSpPr>
        <p:sp>
          <p:nvSpPr>
            <p:cNvPr id="14" name="椭圆 13"/>
            <p:cNvSpPr/>
            <p:nvPr/>
          </p:nvSpPr>
          <p:spPr>
            <a:xfrm>
              <a:off x="8003023" y="1302245"/>
              <a:ext cx="4013214" cy="2072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2" name="文本框 11"/>
            <p:cNvSpPr txBox="1"/>
            <p:nvPr/>
          </p:nvSpPr>
          <p:spPr>
            <a:xfrm>
              <a:off x="8229575" y="1823925"/>
              <a:ext cx="3710285" cy="928370"/>
            </a:xfrm>
            <a:prstGeom prst="rect">
              <a:avLst/>
            </a:prstGeom>
            <a:noFill/>
          </p:spPr>
          <p:txBody>
            <a:bodyPr wrap="square" lIns="96433" tIns="48216" rIns="96433" bIns="48216" rtlCol="0">
              <a:spAutoFit/>
            </a:bodyPr>
            <a:lstStyle/>
            <a:p>
              <a:pPr hangingPunct="0">
                <a:lnSpc>
                  <a:spcPct val="150000"/>
                </a:lnSpc>
              </a:pPr>
              <a:r>
                <a:rPr lang="zh-CN" altLang="zh-CN" dirty="0">
                  <a:latin typeface="微软雅黑" pitchFamily="34" charset="-122"/>
                  <a:ea typeface="微软雅黑" pitchFamily="34" charset="-122"/>
                </a:rPr>
                <a:t>适用于享受</a:t>
              </a:r>
              <a:r>
                <a:rPr lang="zh-CN" altLang="zh-CN" dirty="0">
                  <a:solidFill>
                    <a:srgbClr val="FF0000"/>
                  </a:solidFill>
                  <a:latin typeface="微软雅黑" pitchFamily="34" charset="-122"/>
                  <a:ea typeface="微软雅黑" pitchFamily="34" charset="-122"/>
                </a:rPr>
                <a:t>减免所得税额优惠</a:t>
              </a:r>
              <a:r>
                <a:rPr lang="zh-CN" altLang="zh-CN" dirty="0">
                  <a:latin typeface="微软雅黑" pitchFamily="34" charset="-122"/>
                  <a:ea typeface="微软雅黑" pitchFamily="34" charset="-122"/>
                </a:rPr>
                <a:t>的查账征税的纳税人填报。</a:t>
              </a:r>
            </a:p>
          </p:txBody>
        </p:sp>
      </p:grpSp>
    </p:spTree>
    <p:extLst>
      <p:ext uri="{BB962C8B-B14F-4D97-AF65-F5344CB8AC3E}">
        <p14:creationId xmlns="" xmlns:p14="http://schemas.microsoft.com/office/powerpoint/2010/main" val="10171809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08895" y="87933"/>
            <a:ext cx="6716571" cy="447533"/>
            <a:chOff x="1214493" y="72448"/>
            <a:chExt cx="5717765" cy="447533"/>
          </a:xfrm>
        </p:grpSpPr>
        <p:sp>
          <p:nvSpPr>
            <p:cNvPr id="3" name="圆角矩形 2"/>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4"/>
            <p:cNvSpPr txBox="1"/>
            <p:nvPr/>
          </p:nvSpPr>
          <p:spPr>
            <a:xfrm>
              <a:off x="2202675" y="99346"/>
              <a:ext cx="3486708" cy="405150"/>
            </a:xfrm>
            <a:prstGeom prst="rect">
              <a:avLst/>
            </a:prstGeom>
            <a:noFill/>
          </p:spPr>
          <p:txBody>
            <a:bodyPr wrap="square" lIns="96433" tIns="48216" rIns="96433" bIns="48216" rtlCol="0">
              <a:spAutoFit/>
            </a:bodyPr>
            <a:lstStyle/>
            <a:p>
              <a:pPr lvl="0"/>
              <a:r>
                <a:rPr lang="zh-CN" altLang="zh-CN" sz="2000" smtClean="0">
                  <a:solidFill>
                    <a:schemeClr val="bg1"/>
                  </a:solidFill>
                  <a:latin typeface="微软雅黑" pitchFamily="34" charset="-122"/>
                  <a:ea typeface="微软雅黑" pitchFamily="34" charset="-122"/>
                </a:rPr>
                <a:t>减免所得税优惠明细表</a:t>
              </a:r>
              <a:r>
                <a:rPr lang="zh-CN" altLang="en-US" sz="2000" smtClean="0">
                  <a:solidFill>
                    <a:schemeClr val="bg1"/>
                  </a:solidFill>
                  <a:latin typeface="微软雅黑" pitchFamily="34" charset="-122"/>
                  <a:ea typeface="微软雅黑" pitchFamily="34" charset="-122"/>
                </a:rPr>
                <a:t>（附表</a:t>
              </a:r>
              <a:r>
                <a:rPr lang="en-US" altLang="zh-CN" sz="2000" smtClean="0">
                  <a:solidFill>
                    <a:schemeClr val="bg1"/>
                  </a:solidFill>
                  <a:latin typeface="微软雅黑" pitchFamily="34" charset="-122"/>
                  <a:ea typeface="微软雅黑" pitchFamily="34" charset="-122"/>
                </a:rPr>
                <a:t>3</a:t>
              </a:r>
              <a:r>
                <a:rPr lang="zh-CN" altLang="en-US" sz="2000" smtClean="0">
                  <a:solidFill>
                    <a:schemeClr val="bg1"/>
                  </a:solidFill>
                  <a:latin typeface="微软雅黑" pitchFamily="34" charset="-122"/>
                  <a:ea typeface="微软雅黑" pitchFamily="34" charset="-122"/>
                </a:rPr>
                <a:t>）</a:t>
              </a:r>
              <a:endParaRPr lang="zh-CN" altLang="en-US" sz="2000" dirty="0">
                <a:solidFill>
                  <a:schemeClr val="bg1"/>
                </a:solidFill>
                <a:latin typeface="微软雅黑" pitchFamily="34" charset="-122"/>
                <a:ea typeface="微软雅黑" pitchFamily="34" charset="-122"/>
              </a:endParaRPr>
            </a:p>
          </p:txBody>
        </p:sp>
      </p:grpSp>
      <p:pic>
        <p:nvPicPr>
          <p:cNvPr id="145410" name="Picture 2"/>
          <p:cNvPicPr>
            <a:picLocks noChangeAspect="1" noChangeArrowheads="1"/>
          </p:cNvPicPr>
          <p:nvPr/>
        </p:nvPicPr>
        <p:blipFill>
          <a:blip r:embed="rId2" cstate="print"/>
          <a:srcRect/>
          <a:stretch>
            <a:fillRect/>
          </a:stretch>
        </p:blipFill>
        <p:spPr bwMode="auto">
          <a:xfrm>
            <a:off x="668735" y="1240061"/>
            <a:ext cx="8422189" cy="3816424"/>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08895" y="87933"/>
            <a:ext cx="6716571" cy="447533"/>
            <a:chOff x="1214493" y="72448"/>
            <a:chExt cx="5717765" cy="447533"/>
          </a:xfrm>
        </p:grpSpPr>
        <p:sp>
          <p:nvSpPr>
            <p:cNvPr id="3" name="圆角矩形 2"/>
            <p:cNvSpPr>
              <a:spLocks noChangeArrowheads="1"/>
            </p:cNvSpPr>
            <p:nvPr/>
          </p:nvSpPr>
          <p:spPr bwMode="auto">
            <a:xfrm>
              <a:off x="1214493" y="72448"/>
              <a:ext cx="5717765"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4"/>
            <p:cNvSpPr txBox="1"/>
            <p:nvPr/>
          </p:nvSpPr>
          <p:spPr>
            <a:xfrm>
              <a:off x="1337093" y="99346"/>
              <a:ext cx="5516987" cy="405150"/>
            </a:xfrm>
            <a:prstGeom prst="rect">
              <a:avLst/>
            </a:prstGeom>
            <a:noFill/>
          </p:spPr>
          <p:txBody>
            <a:bodyPr wrap="square" lIns="96433" tIns="48216" rIns="96433" bIns="48216" rtlCol="0">
              <a:spAutoFit/>
            </a:bodyPr>
            <a:lstStyle/>
            <a:p>
              <a:pPr lvl="0"/>
              <a:r>
                <a:rPr lang="zh-CN" altLang="zh-CN" sz="2000" smtClean="0">
                  <a:solidFill>
                    <a:schemeClr val="bg1"/>
                  </a:solidFill>
                  <a:latin typeface="微软雅黑" pitchFamily="34" charset="-122"/>
                  <a:ea typeface="微软雅黑" pitchFamily="34" charset="-122"/>
                </a:rPr>
                <a:t>企业所得税汇总纳税分支机构所得税分配表</a:t>
              </a:r>
              <a:r>
                <a:rPr lang="zh-CN" altLang="en-US" sz="2000" smtClean="0">
                  <a:solidFill>
                    <a:schemeClr val="bg1"/>
                  </a:solidFill>
                  <a:latin typeface="微软雅黑" pitchFamily="34" charset="-122"/>
                  <a:ea typeface="微软雅黑" pitchFamily="34" charset="-122"/>
                </a:rPr>
                <a:t>（附表</a:t>
              </a:r>
              <a:r>
                <a:rPr lang="en-US" altLang="zh-CN" sz="2000" smtClean="0">
                  <a:solidFill>
                    <a:schemeClr val="bg1"/>
                  </a:solidFill>
                  <a:latin typeface="微软雅黑" pitchFamily="34" charset="-122"/>
                  <a:ea typeface="微软雅黑" pitchFamily="34" charset="-122"/>
                </a:rPr>
                <a:t>4</a:t>
              </a:r>
              <a:r>
                <a:rPr lang="zh-CN" altLang="en-US" sz="2000" smtClean="0">
                  <a:solidFill>
                    <a:schemeClr val="bg1"/>
                  </a:solidFill>
                  <a:latin typeface="微软雅黑" pitchFamily="34" charset="-122"/>
                  <a:ea typeface="微软雅黑" pitchFamily="34" charset="-122"/>
                </a:rPr>
                <a:t>）</a:t>
              </a:r>
              <a:endParaRPr lang="zh-CN" altLang="en-US" sz="2000" dirty="0">
                <a:solidFill>
                  <a:schemeClr val="bg1"/>
                </a:solidFill>
                <a:latin typeface="微软雅黑" pitchFamily="34" charset="-122"/>
                <a:ea typeface="微软雅黑" pitchFamily="34" charset="-122"/>
              </a:endParaRPr>
            </a:p>
          </p:txBody>
        </p:sp>
      </p:grpSp>
      <p:pic>
        <p:nvPicPr>
          <p:cNvPr id="146434" name="Picture 2"/>
          <p:cNvPicPr>
            <a:picLocks noChangeAspect="1" noChangeArrowheads="1"/>
          </p:cNvPicPr>
          <p:nvPr/>
        </p:nvPicPr>
        <p:blipFill>
          <a:blip r:embed="rId2" cstate="print"/>
          <a:srcRect/>
          <a:stretch>
            <a:fillRect/>
          </a:stretch>
        </p:blipFill>
        <p:spPr bwMode="auto">
          <a:xfrm>
            <a:off x="524719" y="736005"/>
            <a:ext cx="9217024" cy="5355042"/>
          </a:xfrm>
          <a:prstGeom prst="rect">
            <a:avLst/>
          </a:prstGeom>
          <a:noFill/>
          <a:ln w="9525">
            <a:noFill/>
            <a:miter lim="800000"/>
            <a:headEnd/>
            <a:tailEnd/>
          </a:ln>
        </p:spPr>
      </p:pic>
      <p:grpSp>
        <p:nvGrpSpPr>
          <p:cNvPr id="7" name="组合 6"/>
          <p:cNvGrpSpPr/>
          <p:nvPr/>
        </p:nvGrpSpPr>
        <p:grpSpPr>
          <a:xfrm>
            <a:off x="8445599" y="2824237"/>
            <a:ext cx="3682936" cy="1810024"/>
            <a:chOff x="8003023" y="1302245"/>
            <a:chExt cx="4013214" cy="1810024"/>
          </a:xfrm>
        </p:grpSpPr>
        <p:sp>
          <p:nvSpPr>
            <p:cNvPr id="8" name="椭圆 7"/>
            <p:cNvSpPr/>
            <p:nvPr/>
          </p:nvSpPr>
          <p:spPr>
            <a:xfrm>
              <a:off x="8003023" y="1302245"/>
              <a:ext cx="4013214" cy="1810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9" name="文本框 11"/>
            <p:cNvSpPr txBox="1"/>
            <p:nvPr/>
          </p:nvSpPr>
          <p:spPr>
            <a:xfrm>
              <a:off x="8263706" y="1816125"/>
              <a:ext cx="3422253" cy="687279"/>
            </a:xfrm>
            <a:prstGeom prst="rect">
              <a:avLst/>
            </a:prstGeom>
            <a:noFill/>
          </p:spPr>
          <p:txBody>
            <a:bodyPr wrap="square" lIns="96433" tIns="48216" rIns="96433" bIns="48216" rtlCol="0">
              <a:spAutoFit/>
            </a:bodyPr>
            <a:lstStyle/>
            <a:p>
              <a:pPr>
                <a:lnSpc>
                  <a:spcPts val="2300"/>
                </a:lnSpc>
              </a:pPr>
              <a:r>
                <a:rPr lang="zh-CN" altLang="zh-CN" smtClean="0">
                  <a:latin typeface="微软雅黑" pitchFamily="34" charset="-122"/>
                  <a:ea typeface="微软雅黑" pitchFamily="34" charset="-122"/>
                </a:rPr>
                <a:t>适用于跨地区经营汇总纳税企业的总机构填报。</a:t>
              </a:r>
              <a:endParaRPr lang="zh-CN" altLang="en-US">
                <a:latin typeface="微软雅黑" pitchFamily="34" charset="-122"/>
                <a:ea typeface="微软雅黑" pitchFamily="34" charset="-122"/>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6767" y="663997"/>
            <a:ext cx="10369152" cy="1800493"/>
          </a:xfrm>
          <a:prstGeom prst="rect">
            <a:avLst/>
          </a:prstGeom>
        </p:spPr>
        <p:txBody>
          <a:bodyPr wrap="square">
            <a:spAutoFit/>
          </a:bodyPr>
          <a:lstStyle/>
          <a:p>
            <a:pPr indent="457200" fontAlgn="ctr">
              <a:lnSpc>
                <a:spcPct val="150000"/>
              </a:lnSpc>
              <a:buFontTx/>
              <a:buNone/>
              <a:defRPr/>
            </a:pPr>
            <a:r>
              <a:rPr lang="zh-CN" altLang="en-US" sz="2000" smtClean="0">
                <a:solidFill>
                  <a:srgbClr val="FF0000"/>
                </a:solidFill>
                <a:latin typeface="微软雅黑" pitchFamily="34" charset="-122"/>
                <a:ea typeface="微软雅黑" pitchFamily="34" charset="-122"/>
                <a:sym typeface="微软雅黑" pitchFamily="34" charset="-122"/>
              </a:rPr>
              <a:t>案例</a:t>
            </a:r>
            <a:r>
              <a:rPr lang="en-US" altLang="zh-CN" sz="2000" smtClean="0">
                <a:solidFill>
                  <a:srgbClr val="FF0000"/>
                </a:solidFill>
                <a:latin typeface="微软雅黑" pitchFamily="34" charset="-122"/>
                <a:ea typeface="微软雅黑" pitchFamily="34" charset="-122"/>
                <a:sym typeface="微软雅黑" pitchFamily="34" charset="-122"/>
              </a:rPr>
              <a:t>1</a:t>
            </a:r>
            <a:r>
              <a:rPr lang="zh-CN" altLang="en-US" sz="2000" smtClean="0">
                <a:solidFill>
                  <a:srgbClr val="FF0000"/>
                </a:solidFill>
                <a:latin typeface="微软雅黑" pitchFamily="34" charset="-122"/>
                <a:ea typeface="微软雅黑" pitchFamily="34" charset="-122"/>
                <a:sym typeface="微软雅黑" pitchFamily="34" charset="-122"/>
              </a:rPr>
              <a:t>：</a:t>
            </a:r>
            <a:endParaRPr lang="en-US" altLang="zh-CN" sz="2000" smtClean="0">
              <a:solidFill>
                <a:srgbClr val="FF0000"/>
              </a:solidFill>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甲公司</a:t>
            </a:r>
            <a:r>
              <a:rPr lang="en-US" altLang="zh-CN" smtClean="0">
                <a:latin typeface="微软雅黑" pitchFamily="34" charset="-122"/>
                <a:ea typeface="微软雅黑" pitchFamily="34" charset="-122"/>
                <a:sym typeface="微软雅黑" pitchFamily="34" charset="-122"/>
              </a:rPr>
              <a:t>2018</a:t>
            </a:r>
            <a:r>
              <a:rPr lang="zh-CN" altLang="en-US" smtClean="0">
                <a:latin typeface="微软雅黑" pitchFamily="34" charset="-122"/>
                <a:ea typeface="微软雅黑" pitchFamily="34" charset="-122"/>
                <a:sym typeface="微软雅黑" pitchFamily="34" charset="-122"/>
              </a:rPr>
              <a:t>年</a:t>
            </a:r>
            <a:r>
              <a:rPr lang="en-US" altLang="zh-CN" smtClean="0">
                <a:latin typeface="微软雅黑" pitchFamily="34" charset="-122"/>
                <a:ea typeface="微软雅黑" pitchFamily="34" charset="-122"/>
                <a:sym typeface="微软雅黑" pitchFamily="34" charset="-122"/>
              </a:rPr>
              <a:t>1-3</a:t>
            </a:r>
            <a:r>
              <a:rPr lang="zh-CN" altLang="en-US" smtClean="0">
                <a:latin typeface="微软雅黑" pitchFamily="34" charset="-122"/>
                <a:ea typeface="微软雅黑" pitchFamily="34" charset="-122"/>
                <a:sym typeface="微软雅黑" pitchFamily="34" charset="-122"/>
              </a:rPr>
              <a:t>月份收入</a:t>
            </a:r>
            <a:r>
              <a:rPr lang="en-US" altLang="zh-CN" smtClean="0">
                <a:latin typeface="微软雅黑" pitchFamily="34" charset="-122"/>
                <a:ea typeface="微软雅黑" pitchFamily="34" charset="-122"/>
                <a:sym typeface="微软雅黑" pitchFamily="34" charset="-122"/>
              </a:rPr>
              <a:t>21200</a:t>
            </a:r>
            <a:r>
              <a:rPr lang="zh-CN" altLang="en-US" smtClean="0">
                <a:latin typeface="微软雅黑" pitchFamily="34" charset="-122"/>
                <a:ea typeface="微软雅黑" pitchFamily="34" charset="-122"/>
                <a:sym typeface="微软雅黑" pitchFamily="34" charset="-122"/>
              </a:rPr>
              <a:t>元，成本</a:t>
            </a:r>
            <a:r>
              <a:rPr lang="en-US" altLang="zh-CN" smtClean="0">
                <a:latin typeface="微软雅黑" pitchFamily="34" charset="-122"/>
                <a:ea typeface="微软雅黑" pitchFamily="34" charset="-122"/>
                <a:sym typeface="微软雅黑" pitchFamily="34" charset="-122"/>
              </a:rPr>
              <a:t>13000</a:t>
            </a:r>
            <a:r>
              <a:rPr lang="zh-CN" altLang="en-US" smtClean="0">
                <a:latin typeface="微软雅黑" pitchFamily="34" charset="-122"/>
                <a:ea typeface="微软雅黑" pitchFamily="34" charset="-122"/>
                <a:sym typeface="微软雅黑" pitchFamily="34" charset="-122"/>
              </a:rPr>
              <a:t>元，期间费用</a:t>
            </a:r>
            <a:r>
              <a:rPr lang="en-US" altLang="zh-CN" smtClean="0">
                <a:latin typeface="微软雅黑" pitchFamily="34" charset="-122"/>
                <a:ea typeface="微软雅黑" pitchFamily="34" charset="-122"/>
                <a:sym typeface="微软雅黑" pitchFamily="34" charset="-122"/>
              </a:rPr>
              <a:t>1150</a:t>
            </a:r>
            <a:r>
              <a:rPr lang="zh-CN" altLang="en-US" smtClean="0">
                <a:latin typeface="微软雅黑" pitchFamily="34" charset="-122"/>
                <a:ea typeface="微软雅黑" pitchFamily="34" charset="-122"/>
                <a:sym typeface="微软雅黑" pitchFamily="34" charset="-122"/>
              </a:rPr>
              <a:t>元，利润总额</a:t>
            </a:r>
            <a:r>
              <a:rPr lang="en-US" altLang="zh-CN" smtClean="0">
                <a:latin typeface="微软雅黑" pitchFamily="34" charset="-122"/>
                <a:ea typeface="微软雅黑" pitchFamily="34" charset="-122"/>
                <a:sym typeface="微软雅黑" pitchFamily="34" charset="-122"/>
              </a:rPr>
              <a:t>7050</a:t>
            </a:r>
            <a:r>
              <a:rPr lang="zh-CN" altLang="en-US" smtClean="0">
                <a:latin typeface="微软雅黑" pitchFamily="34" charset="-122"/>
                <a:ea typeface="微软雅黑" pitchFamily="34" charset="-122"/>
                <a:sym typeface="微软雅黑" pitchFamily="34" charset="-122"/>
              </a:rPr>
              <a:t>元。该纳税人企业所得税依实际利润额按季度预缴企业所得税，请计算第一季度应预缴的企业所得税。（期末从业人数</a:t>
            </a:r>
            <a:r>
              <a:rPr lang="en-US" altLang="zh-CN" smtClean="0">
                <a:latin typeface="微软雅黑" pitchFamily="34" charset="-122"/>
                <a:ea typeface="微软雅黑" pitchFamily="34" charset="-122"/>
                <a:sym typeface="微软雅黑" pitchFamily="34" charset="-122"/>
              </a:rPr>
              <a:t>13</a:t>
            </a:r>
            <a:r>
              <a:rPr lang="zh-CN" altLang="en-US" smtClean="0">
                <a:latin typeface="微软雅黑" pitchFamily="34" charset="-122"/>
                <a:ea typeface="微软雅黑" pitchFamily="34" charset="-122"/>
                <a:sym typeface="微软雅黑" pitchFamily="34" charset="-122"/>
              </a:rPr>
              <a:t>人）</a:t>
            </a:r>
            <a:endParaRPr lang="en-US" altLang="zh-CN" dirty="0" smtClean="0">
              <a:latin typeface="微软雅黑" pitchFamily="34" charset="-122"/>
              <a:ea typeface="微软雅黑" pitchFamily="34" charset="-122"/>
              <a:sym typeface="微软雅黑"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12782" y="3029595"/>
            <a:ext cx="6261209" cy="1354217"/>
          </a:xfrm>
          <a:prstGeom prst="rect">
            <a:avLst/>
          </a:prstGeom>
        </p:spPr>
        <p:txBody>
          <a:bodyPr wrap="square" lIns="0" tIns="0" rIns="0" bIns="0">
            <a:spAutoFit/>
          </a:bodyPr>
          <a:lstStyle/>
          <a:p>
            <a:pPr lvl="0"/>
            <a:r>
              <a:rPr lang="zh-CN" altLang="en-US" sz="4400" b="1"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查账征收预缴申报表填列</a:t>
            </a:r>
          </a:p>
          <a:p>
            <a:endParaRPr lang="zh-CN" altLang="en-US" sz="4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
          <p:cNvSpPr>
            <a:spLocks/>
          </p:cNvSpPr>
          <p:nvPr/>
        </p:nvSpPr>
        <p:spPr bwMode="auto">
          <a:xfrm>
            <a:off x="2468937" y="0"/>
            <a:ext cx="3246338" cy="7232650"/>
          </a:xfrm>
          <a:custGeom>
            <a:avLst/>
            <a:gdLst>
              <a:gd name="T0" fmla="*/ 930 w 1422"/>
              <a:gd name="T1" fmla="*/ 0 h 3163"/>
              <a:gd name="T2" fmla="*/ 1422 w 1422"/>
              <a:gd name="T3" fmla="*/ 0 h 3163"/>
              <a:gd name="T4" fmla="*/ 237 w 1422"/>
              <a:gd name="T5" fmla="*/ 3163 h 3163"/>
              <a:gd name="T6" fmla="*/ 0 w 1422"/>
              <a:gd name="T7" fmla="*/ 3163 h 3163"/>
              <a:gd name="T8" fmla="*/ 930 w 1422"/>
              <a:gd name="T9" fmla="*/ 0 h 3163"/>
            </a:gdLst>
            <a:ahLst/>
            <a:cxnLst>
              <a:cxn ang="0">
                <a:pos x="T0" y="T1"/>
              </a:cxn>
              <a:cxn ang="0">
                <a:pos x="T2" y="T3"/>
              </a:cxn>
              <a:cxn ang="0">
                <a:pos x="T4" y="T5"/>
              </a:cxn>
              <a:cxn ang="0">
                <a:pos x="T6" y="T7"/>
              </a:cxn>
              <a:cxn ang="0">
                <a:pos x="T8" y="T9"/>
              </a:cxn>
            </a:cxnLst>
            <a:rect l="0" t="0" r="r" b="b"/>
            <a:pathLst>
              <a:path w="1422" h="3163">
                <a:moveTo>
                  <a:pt x="930" y="0"/>
                </a:moveTo>
                <a:lnTo>
                  <a:pt x="1422" y="0"/>
                </a:lnTo>
                <a:lnTo>
                  <a:pt x="237" y="3163"/>
                </a:lnTo>
                <a:lnTo>
                  <a:pt x="0" y="3163"/>
                </a:lnTo>
                <a:lnTo>
                  <a:pt x="930" y="0"/>
                </a:lnTo>
                <a:close/>
              </a:path>
            </a:pathLst>
          </a:custGeom>
          <a:solidFill>
            <a:srgbClr val="66CCFF">
              <a:alpha val="80000"/>
            </a:srgb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4" name="任意多边形 13"/>
          <p:cNvSpPr>
            <a:spLocks/>
          </p:cNvSpPr>
          <p:nvPr/>
        </p:nvSpPr>
        <p:spPr bwMode="auto">
          <a:xfrm>
            <a:off x="2468935" y="0"/>
            <a:ext cx="2531779" cy="7232650"/>
          </a:xfrm>
          <a:custGeom>
            <a:avLst/>
            <a:gdLst>
              <a:gd name="connsiteX0" fmla="*/ 1476376 w 1760538"/>
              <a:gd name="connsiteY0" fmla="*/ 0 h 5021263"/>
              <a:gd name="connsiteX1" fmla="*/ 1760538 w 1760538"/>
              <a:gd name="connsiteY1" fmla="*/ 0 h 5021263"/>
              <a:gd name="connsiteX2" fmla="*/ 950913 w 1760538"/>
              <a:gd name="connsiteY2" fmla="*/ 3481388 h 5021263"/>
              <a:gd name="connsiteX3" fmla="*/ 950910 w 1760538"/>
              <a:gd name="connsiteY3" fmla="*/ 3481394 h 5021263"/>
              <a:gd name="connsiteX4" fmla="*/ 593725 w 1760538"/>
              <a:gd name="connsiteY4" fmla="*/ 5021262 h 5021263"/>
              <a:gd name="connsiteX5" fmla="*/ 376238 w 1760538"/>
              <a:gd name="connsiteY5" fmla="*/ 5021262 h 5021263"/>
              <a:gd name="connsiteX6" fmla="*/ 376238 w 1760538"/>
              <a:gd name="connsiteY6" fmla="*/ 5021263 h 5021263"/>
              <a:gd name="connsiteX7" fmla="*/ 0 w 1760538"/>
              <a:gd name="connsiteY7" fmla="*/ 5021263 h 502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38" h="5021263">
                <a:moveTo>
                  <a:pt x="1476376" y="0"/>
                </a:moveTo>
                <a:lnTo>
                  <a:pt x="1760538" y="0"/>
                </a:lnTo>
                <a:lnTo>
                  <a:pt x="950913" y="3481388"/>
                </a:lnTo>
                <a:lnTo>
                  <a:pt x="950910" y="3481394"/>
                </a:lnTo>
                <a:lnTo>
                  <a:pt x="593725" y="5021262"/>
                </a:lnTo>
                <a:lnTo>
                  <a:pt x="376238" y="5021262"/>
                </a:lnTo>
                <a:lnTo>
                  <a:pt x="376238" y="5021263"/>
                </a:lnTo>
                <a:lnTo>
                  <a:pt x="0" y="5021263"/>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noAutofit/>
          </a:bodyPr>
          <a:lstStyle/>
          <a:p>
            <a:endParaRPr lang="zh-CN" altLang="en-US"/>
          </a:p>
        </p:txBody>
      </p:sp>
    </p:spTree>
    <p:custDataLst>
      <p:tags r:id="rId1"/>
    </p:custDataLst>
    <p:extLst>
      <p:ext uri="{BB962C8B-B14F-4D97-AF65-F5344CB8AC3E}">
        <p14:creationId xmlns:p14="http://schemas.microsoft.com/office/powerpoint/2010/main" xmlns="" val="1563261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72791" y="311877"/>
          <a:ext cx="7886700" cy="6472800"/>
        </p:xfrm>
        <a:graphic>
          <a:graphicData uri="http://schemas.openxmlformats.org/drawingml/2006/table">
            <a:tbl>
              <a:tblPr/>
              <a:tblGrid>
                <a:gridCol w="3952875"/>
                <a:gridCol w="765175"/>
                <a:gridCol w="515938"/>
                <a:gridCol w="1325562"/>
                <a:gridCol w="1327150"/>
              </a:tblGrid>
              <a:tr h="223200">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利      润      表</a:t>
                      </a:r>
                    </a:p>
                  </a:txBody>
                  <a:tcPr marL="36000" marR="36000" marT="0"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a:t>
                      </a:r>
                    </a:p>
                  </a:txBody>
                  <a:tcPr marL="36000" marR="36000" marT="0" marB="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a:t>
                      </a:r>
                    </a:p>
                  </a:txBody>
                  <a:tcPr marL="36000" marR="36000" marT="0"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会企 </a:t>
                      </a:r>
                      <a:r>
                        <a:rPr kumimoji="0" lang="en-US" altLang="zh-CN" sz="1100" b="1" i="0" u="none" strike="noStrike" cap="none" normalizeH="0" baseline="0" smtClean="0">
                          <a:ln>
                            <a:noFill/>
                          </a:ln>
                          <a:solidFill>
                            <a:schemeClr val="tx1"/>
                          </a:solidFill>
                          <a:effectLst/>
                          <a:latin typeface="微软雅黑" pitchFamily="34" charset="-122"/>
                          <a:ea typeface="微软雅黑" pitchFamily="34" charset="-122"/>
                        </a:rPr>
                        <a:t>02</a:t>
                      </a: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表</a:t>
                      </a:r>
                    </a:p>
                  </a:txBody>
                  <a:tcPr marL="36000" marR="36000" marT="0" marB="0" anchor="ctr" horzOverflow="overflow">
                    <a:lnL>
                      <a:noFill/>
                    </a:lnL>
                    <a:lnR>
                      <a:noFill/>
                    </a:lnR>
                    <a:lnT>
                      <a:noFill/>
                    </a:lnT>
                    <a:lnB>
                      <a:noFill/>
                    </a:lnB>
                    <a:lnTlToBr>
                      <a:noFill/>
                    </a:lnTlToBr>
                    <a:lnBlToTr>
                      <a:noFill/>
                    </a:lnBlToTr>
                    <a:noFill/>
                  </a:tcPr>
                </a:tc>
              </a:tr>
              <a:tr h="223200">
                <a:tc gridSpan="4">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编制单位：                                                   所属期间：     </a:t>
                      </a: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2018</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年   </a:t>
                      </a: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03</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月</a:t>
                      </a:r>
                    </a:p>
                  </a:txBody>
                  <a:tcPr marL="36000" marR="36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单位</a:t>
                      </a:r>
                      <a:r>
                        <a:rPr kumimoji="0" lang="en-US" altLang="zh-CN" sz="1100" b="1" i="0" u="none" strike="noStrike" cap="none" normalizeH="0" baseline="0" smtClean="0">
                          <a:ln>
                            <a:noFill/>
                          </a:ln>
                          <a:solidFill>
                            <a:schemeClr val="tx1"/>
                          </a:solidFill>
                          <a:effectLst/>
                          <a:latin typeface="微软雅黑" pitchFamily="34" charset="-122"/>
                          <a:ea typeface="微软雅黑" pitchFamily="34" charset="-122"/>
                        </a:rPr>
                        <a:t>:  </a:t>
                      </a: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元</a:t>
                      </a:r>
                    </a:p>
                  </a:txBody>
                  <a:tcPr marL="36000" marR="360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项           目</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行  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本期金额</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本年累计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一、营业收入</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21200.00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21200.00</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减：</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营业成本</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13000.00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13000.00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税金及附加</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销售费用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800.00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800.00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管理费用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5</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300.00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300.00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财务费用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6</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50.00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50.00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资产减值损失</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7</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加：</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公允价值变动净收益（净损失以“－”号填列）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8</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投资净收益（净损失以“－”号填列）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9</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a:t>
                      </a: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其中：</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对联营企业和合营企业的投资收益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二、营业利润（亏损以“－”号填列）</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(1-2-3-4-5-6-7+8+9)</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7050.00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7050.00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加：</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营业外收入</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减：</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营业外支出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微软雅黑" pitchFamily="34" charset="-122"/>
                          <a:ea typeface="微软雅黑" pitchFamily="34" charset="-122"/>
                        </a:rPr>
                        <a:t>         其中：</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非流动资产处置净损失（净收益以“</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号填列）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其他收益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15</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微软雅黑" pitchFamily="34" charset="-122"/>
                          <a:ea typeface="微软雅黑" pitchFamily="34" charset="-122"/>
                        </a:rPr>
                        <a:t>三、利润总额（亏损总额以“－”号填列）</a:t>
                      </a: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(11+12-13)</a:t>
                      </a:r>
                      <a:endParaRPr kumimoji="0" lang="zh-CN" altLang="en-US"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16</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7050.00</a:t>
                      </a: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7050.00</a:t>
                      </a: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减：</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所得税费用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17</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四、净利润（净亏损以“－”号填列）</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(15+16)</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18</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五、其他综合收益的税后净额</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(19+20)</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19</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（一）以后不能重分类进损益的其他综合收益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（二）以后将重分类进损益的其他综合收益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六、综合收益总额</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(17+18)</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22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七、每股收益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（一）基本每股收益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（二）稀释每股收益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25</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0783" y="880021"/>
            <a:ext cx="9577064" cy="3000821"/>
          </a:xfrm>
          <a:prstGeom prst="rect">
            <a:avLst/>
          </a:prstGeom>
        </p:spPr>
        <p:txBody>
          <a:bodyPr wrap="square">
            <a:spAutoFit/>
          </a:bodyPr>
          <a:lstStyle/>
          <a:p>
            <a:pPr indent="457200" fontAlgn="ctr">
              <a:lnSpc>
                <a:spcPct val="150000"/>
              </a:lnSpc>
              <a:buFontTx/>
              <a:buNone/>
              <a:defRPr/>
            </a:pPr>
            <a:r>
              <a:rPr lang="zh-CN" altLang="en-US" smtClean="0">
                <a:solidFill>
                  <a:srgbClr val="FF0000"/>
                </a:solidFill>
                <a:latin typeface="微软雅黑" pitchFamily="34" charset="-122"/>
                <a:ea typeface="微软雅黑" pitchFamily="34" charset="-122"/>
                <a:sym typeface="微软雅黑" pitchFamily="34" charset="-122"/>
              </a:rPr>
              <a:t>解析：</a:t>
            </a:r>
            <a:endParaRPr lang="en-US" altLang="zh-CN" smtClean="0">
              <a:solidFill>
                <a:srgbClr val="FF0000"/>
              </a:solidFill>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符合小型微利企业条件，可以享受优惠，按</a:t>
            </a:r>
            <a:r>
              <a:rPr lang="en-US" altLang="zh-CN" smtClean="0">
                <a:latin typeface="微软雅黑" pitchFamily="34" charset="-122"/>
                <a:ea typeface="微软雅黑" pitchFamily="34" charset="-122"/>
                <a:sym typeface="微软雅黑" pitchFamily="34" charset="-122"/>
              </a:rPr>
              <a:t>10%</a:t>
            </a:r>
            <a:r>
              <a:rPr lang="zh-CN" altLang="en-US" smtClean="0">
                <a:latin typeface="微软雅黑" pitchFamily="34" charset="-122"/>
                <a:ea typeface="微软雅黑" pitchFamily="34" charset="-122"/>
                <a:sym typeface="微软雅黑" pitchFamily="34" charset="-122"/>
              </a:rPr>
              <a:t>计算预缴的企业所得税。</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应缴企业所得税</a:t>
            </a:r>
            <a:r>
              <a:rPr lang="en-US" altLang="zh-CN" smtClean="0">
                <a:latin typeface="微软雅黑" pitchFamily="34" charset="-122"/>
                <a:ea typeface="微软雅黑" pitchFamily="34" charset="-122"/>
                <a:sym typeface="微软雅黑" pitchFamily="34" charset="-122"/>
              </a:rPr>
              <a:t>=7050 ×25%=1762.50</a:t>
            </a:r>
            <a:r>
              <a:rPr lang="zh-CN" altLang="en-US" smtClean="0">
                <a:latin typeface="微软雅黑" pitchFamily="34" charset="-122"/>
                <a:ea typeface="微软雅黑" pitchFamily="34" charset="-122"/>
                <a:sym typeface="微软雅黑" pitchFamily="34" charset="-122"/>
              </a:rPr>
              <a:t>元</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小型微利优惠税额</a:t>
            </a:r>
            <a:r>
              <a:rPr lang="en-US" altLang="zh-CN" smtClean="0">
                <a:latin typeface="微软雅黑" pitchFamily="34" charset="-122"/>
                <a:ea typeface="微软雅黑" pitchFamily="34" charset="-122"/>
                <a:sym typeface="微软雅黑" pitchFamily="34" charset="-122"/>
              </a:rPr>
              <a:t>7050×15%=1057.50</a:t>
            </a:r>
            <a:r>
              <a:rPr lang="zh-CN" altLang="en-US" smtClean="0">
                <a:latin typeface="微软雅黑" pitchFamily="34" charset="-122"/>
                <a:ea typeface="微软雅黑" pitchFamily="34" charset="-122"/>
                <a:sym typeface="微软雅黑" pitchFamily="34" charset="-122"/>
              </a:rPr>
              <a:t>元</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应纳企业所得税</a:t>
            </a:r>
            <a:r>
              <a:rPr lang="en-US" altLang="zh-CN" smtClean="0">
                <a:latin typeface="微软雅黑" pitchFamily="34" charset="-122"/>
                <a:ea typeface="微软雅黑" pitchFamily="34" charset="-122"/>
                <a:sym typeface="微软雅黑" pitchFamily="34" charset="-122"/>
              </a:rPr>
              <a:t>=1762.50-1057.50=705</a:t>
            </a:r>
            <a:r>
              <a:rPr lang="zh-CN" altLang="en-US" smtClean="0">
                <a:latin typeface="微软雅黑" pitchFamily="34" charset="-122"/>
                <a:ea typeface="微软雅黑" pitchFamily="34" charset="-122"/>
                <a:sym typeface="微软雅黑" pitchFamily="34" charset="-122"/>
              </a:rPr>
              <a:t>元</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接下来，我们来填写一下企业所得税预缴申报表：</a:t>
            </a:r>
            <a:endParaRPr lang="en-US" altLang="zh-CN" dirty="0" smtClean="0">
              <a:latin typeface="微软雅黑" pitchFamily="34" charset="-122"/>
              <a:ea typeface="微软雅黑" pitchFamily="34" charset="-122"/>
              <a:sym typeface="微软雅黑"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16807" y="87933"/>
            <a:ext cx="7056784" cy="710932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812752" y="519981"/>
            <a:ext cx="7632847" cy="62484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0783" y="736005"/>
            <a:ext cx="10225136" cy="2215991"/>
          </a:xfrm>
          <a:prstGeom prst="rect">
            <a:avLst/>
          </a:prstGeom>
        </p:spPr>
        <p:txBody>
          <a:bodyPr wrap="square">
            <a:spAutoFit/>
          </a:bodyPr>
          <a:lstStyle/>
          <a:p>
            <a:pPr indent="457200" fontAlgn="ctr">
              <a:lnSpc>
                <a:spcPct val="150000"/>
              </a:lnSpc>
              <a:buFontTx/>
              <a:buNone/>
              <a:defRPr/>
            </a:pPr>
            <a:r>
              <a:rPr lang="zh-CN" altLang="en-US" sz="2000" smtClean="0">
                <a:solidFill>
                  <a:srgbClr val="FF0000"/>
                </a:solidFill>
                <a:latin typeface="微软雅黑" pitchFamily="34" charset="-122"/>
                <a:ea typeface="微软雅黑" pitchFamily="34" charset="-122"/>
                <a:sym typeface="微软雅黑" pitchFamily="34" charset="-122"/>
              </a:rPr>
              <a:t>案例</a:t>
            </a:r>
            <a:r>
              <a:rPr lang="en-US" altLang="zh-CN" sz="2000" smtClean="0">
                <a:solidFill>
                  <a:srgbClr val="FF0000"/>
                </a:solidFill>
                <a:latin typeface="微软雅黑" pitchFamily="34" charset="-122"/>
                <a:ea typeface="微软雅黑" pitchFamily="34" charset="-122"/>
                <a:sym typeface="微软雅黑" pitchFamily="34" charset="-122"/>
              </a:rPr>
              <a:t>2</a:t>
            </a:r>
            <a:r>
              <a:rPr lang="zh-CN" altLang="en-US" sz="2000" smtClean="0">
                <a:solidFill>
                  <a:srgbClr val="FF0000"/>
                </a:solidFill>
                <a:latin typeface="微软雅黑" pitchFamily="34" charset="-122"/>
                <a:ea typeface="微软雅黑" pitchFamily="34" charset="-122"/>
                <a:sym typeface="微软雅黑" pitchFamily="34" charset="-122"/>
              </a:rPr>
              <a:t>：</a:t>
            </a:r>
            <a:endParaRPr lang="en-US" altLang="zh-CN" sz="2000" smtClean="0">
              <a:solidFill>
                <a:srgbClr val="FF0000"/>
              </a:solidFill>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甲公司</a:t>
            </a:r>
            <a:r>
              <a:rPr lang="en-US" altLang="zh-CN" smtClean="0">
                <a:latin typeface="微软雅黑" pitchFamily="34" charset="-122"/>
                <a:ea typeface="微软雅黑" pitchFamily="34" charset="-122"/>
                <a:sym typeface="微软雅黑" pitchFamily="34" charset="-122"/>
              </a:rPr>
              <a:t>2018</a:t>
            </a:r>
            <a:r>
              <a:rPr lang="zh-CN" altLang="en-US" smtClean="0">
                <a:latin typeface="微软雅黑" pitchFamily="34" charset="-122"/>
                <a:ea typeface="微软雅黑" pitchFamily="34" charset="-122"/>
                <a:sym typeface="微软雅黑" pitchFamily="34" charset="-122"/>
              </a:rPr>
              <a:t>年</a:t>
            </a:r>
            <a:r>
              <a:rPr lang="en-US" altLang="zh-CN" smtClean="0">
                <a:latin typeface="微软雅黑" pitchFamily="34" charset="-122"/>
                <a:ea typeface="微软雅黑" pitchFamily="34" charset="-122"/>
                <a:sym typeface="微软雅黑" pitchFamily="34" charset="-122"/>
              </a:rPr>
              <a:t>4-6</a:t>
            </a:r>
            <a:r>
              <a:rPr lang="zh-CN" altLang="en-US" smtClean="0">
                <a:latin typeface="微软雅黑" pitchFamily="34" charset="-122"/>
                <a:ea typeface="微软雅黑" pitchFamily="34" charset="-122"/>
                <a:sym typeface="微软雅黑" pitchFamily="34" charset="-122"/>
              </a:rPr>
              <a:t>月份收入</a:t>
            </a:r>
            <a:r>
              <a:rPr lang="en-US" altLang="zh-CN" smtClean="0">
                <a:latin typeface="微软雅黑" pitchFamily="34" charset="-122"/>
                <a:ea typeface="微软雅黑" pitchFamily="34" charset="-122"/>
                <a:sym typeface="微软雅黑" pitchFamily="34" charset="-122"/>
              </a:rPr>
              <a:t>19200</a:t>
            </a:r>
            <a:r>
              <a:rPr lang="zh-CN" altLang="en-US" smtClean="0">
                <a:latin typeface="微软雅黑" pitchFamily="34" charset="-122"/>
                <a:ea typeface="微软雅黑" pitchFamily="34" charset="-122"/>
                <a:sym typeface="微软雅黑" pitchFamily="34" charset="-122"/>
              </a:rPr>
              <a:t>元，成本</a:t>
            </a:r>
            <a:r>
              <a:rPr lang="en-US" altLang="zh-CN" smtClean="0">
                <a:latin typeface="微软雅黑" pitchFamily="34" charset="-122"/>
                <a:ea typeface="微软雅黑" pitchFamily="34" charset="-122"/>
                <a:sym typeface="微软雅黑" pitchFamily="34" charset="-122"/>
              </a:rPr>
              <a:t>11000</a:t>
            </a:r>
            <a:r>
              <a:rPr lang="zh-CN" altLang="en-US" smtClean="0">
                <a:latin typeface="微软雅黑" pitchFamily="34" charset="-122"/>
                <a:ea typeface="微软雅黑" pitchFamily="34" charset="-122"/>
                <a:sym typeface="微软雅黑" pitchFamily="34" charset="-122"/>
              </a:rPr>
              <a:t>元，期间费用</a:t>
            </a:r>
            <a:r>
              <a:rPr lang="en-US" altLang="zh-CN" smtClean="0">
                <a:latin typeface="微软雅黑" pitchFamily="34" charset="-122"/>
                <a:ea typeface="微软雅黑" pitchFamily="34" charset="-122"/>
                <a:sym typeface="微软雅黑" pitchFamily="34" charset="-122"/>
              </a:rPr>
              <a:t>1920</a:t>
            </a:r>
            <a:r>
              <a:rPr lang="zh-CN" altLang="en-US" smtClean="0">
                <a:latin typeface="微软雅黑" pitchFamily="34" charset="-122"/>
                <a:ea typeface="微软雅黑" pitchFamily="34" charset="-122"/>
                <a:sym typeface="微软雅黑" pitchFamily="34" charset="-122"/>
              </a:rPr>
              <a:t>元，</a:t>
            </a:r>
            <a:r>
              <a:rPr lang="en-US" altLang="zh-CN" smtClean="0">
                <a:latin typeface="微软雅黑" pitchFamily="34" charset="-122"/>
                <a:ea typeface="微软雅黑" pitchFamily="34" charset="-122"/>
                <a:sym typeface="微软雅黑" pitchFamily="34" charset="-122"/>
              </a:rPr>
              <a:t>2</a:t>
            </a:r>
            <a:r>
              <a:rPr lang="zh-CN" altLang="en-US" smtClean="0">
                <a:latin typeface="微软雅黑" pitchFamily="34" charset="-122"/>
                <a:ea typeface="微软雅黑" pitchFamily="34" charset="-122"/>
                <a:sym typeface="微软雅黑" pitchFamily="34" charset="-122"/>
              </a:rPr>
              <a:t>季度利润总额</a:t>
            </a:r>
            <a:r>
              <a:rPr lang="en-US" altLang="zh-CN" smtClean="0">
                <a:latin typeface="微软雅黑" pitchFamily="34" charset="-122"/>
                <a:ea typeface="微软雅黑" pitchFamily="34" charset="-122"/>
                <a:sym typeface="微软雅黑" pitchFamily="34" charset="-122"/>
              </a:rPr>
              <a:t>6280</a:t>
            </a:r>
            <a:r>
              <a:rPr lang="zh-CN" altLang="en-US" smtClean="0">
                <a:latin typeface="微软雅黑" pitchFamily="34" charset="-122"/>
                <a:ea typeface="微软雅黑" pitchFamily="34" charset="-122"/>
                <a:sym typeface="微软雅黑" pitchFamily="34" charset="-122"/>
              </a:rPr>
              <a:t>元，累计利润总额</a:t>
            </a:r>
            <a:r>
              <a:rPr lang="en-US" altLang="zh-CN" smtClean="0">
                <a:latin typeface="微软雅黑" pitchFamily="34" charset="-122"/>
                <a:ea typeface="微软雅黑" pitchFamily="34" charset="-122"/>
                <a:sym typeface="微软雅黑" pitchFamily="34" charset="-122"/>
              </a:rPr>
              <a:t>13330</a:t>
            </a:r>
            <a:r>
              <a:rPr lang="zh-CN" altLang="en-US" smtClean="0">
                <a:latin typeface="微软雅黑" pitchFamily="34" charset="-122"/>
                <a:ea typeface="微软雅黑" pitchFamily="34" charset="-122"/>
                <a:sym typeface="微软雅黑" pitchFamily="34" charset="-122"/>
              </a:rPr>
              <a:t>元。该纳税人企业所得税依实际利润额按季度预缴企业所得税，请计算第二季度应预缴的企业所得税并填表。</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endParaRPr lang="en-US" altLang="zh-CN" smtClean="0">
              <a:latin typeface="微软雅黑" pitchFamily="34" charset="-122"/>
              <a:ea typeface="微软雅黑" pitchFamily="34" charset="-122"/>
              <a:sym typeface="微软雅黑"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72791" y="231949"/>
          <a:ext cx="7886700" cy="6472800"/>
        </p:xfrm>
        <a:graphic>
          <a:graphicData uri="http://schemas.openxmlformats.org/drawingml/2006/table">
            <a:tbl>
              <a:tblPr/>
              <a:tblGrid>
                <a:gridCol w="3952875"/>
                <a:gridCol w="765175"/>
                <a:gridCol w="515938"/>
                <a:gridCol w="1325562"/>
                <a:gridCol w="1327150"/>
              </a:tblGrid>
              <a:tr h="223200">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利      润      表</a:t>
                      </a:r>
                    </a:p>
                  </a:txBody>
                  <a:tcPr marL="36000" marR="36000" marT="0"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a:t>
                      </a:r>
                    </a:p>
                  </a:txBody>
                  <a:tcPr marL="36000" marR="36000" marT="0" marB="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a:t>
                      </a:r>
                    </a:p>
                  </a:txBody>
                  <a:tcPr marL="36000" marR="36000" marT="0"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会企 </a:t>
                      </a:r>
                      <a:r>
                        <a:rPr kumimoji="0" lang="en-US" altLang="zh-CN" sz="1100" b="1" i="0" u="none" strike="noStrike" cap="none" normalizeH="0" baseline="0" smtClean="0">
                          <a:ln>
                            <a:noFill/>
                          </a:ln>
                          <a:solidFill>
                            <a:schemeClr val="tx1"/>
                          </a:solidFill>
                          <a:effectLst/>
                          <a:latin typeface="微软雅黑" pitchFamily="34" charset="-122"/>
                          <a:ea typeface="微软雅黑" pitchFamily="34" charset="-122"/>
                        </a:rPr>
                        <a:t>02</a:t>
                      </a: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表</a:t>
                      </a:r>
                    </a:p>
                  </a:txBody>
                  <a:tcPr marL="36000" marR="36000" marT="0" marB="0" anchor="ctr" horzOverflow="overflow">
                    <a:lnL>
                      <a:noFill/>
                    </a:lnL>
                    <a:lnR>
                      <a:noFill/>
                    </a:lnR>
                    <a:lnT>
                      <a:noFill/>
                    </a:lnT>
                    <a:lnB>
                      <a:noFill/>
                    </a:lnB>
                    <a:lnTlToBr>
                      <a:noFill/>
                    </a:lnTlToBr>
                    <a:lnBlToTr>
                      <a:noFill/>
                    </a:lnBlToTr>
                    <a:noFill/>
                  </a:tcPr>
                </a:tc>
              </a:tr>
              <a:tr h="223200">
                <a:tc gridSpan="4">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编制单位：                                                   所属期间：     </a:t>
                      </a: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2018</a:t>
                      </a: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年   </a:t>
                      </a: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06</a:t>
                      </a:r>
                      <a:r>
                        <a:rPr kumimoji="0" lang="zh-CN" altLang="en-US" sz="1100" b="0" i="0" u="none" strike="noStrike" cap="none" normalizeH="0" baseline="0" smtClean="0">
                          <a:ln>
                            <a:noFill/>
                          </a:ln>
                          <a:solidFill>
                            <a:schemeClr val="tx1"/>
                          </a:solidFill>
                          <a:effectLst/>
                          <a:latin typeface="微软雅黑" pitchFamily="34" charset="-122"/>
                          <a:ea typeface="微软雅黑" pitchFamily="34" charset="-122"/>
                        </a:rPr>
                        <a:t>  月</a:t>
                      </a:r>
                    </a:p>
                  </a:txBody>
                  <a:tcPr marL="36000" marR="36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单位</a:t>
                      </a:r>
                      <a:r>
                        <a:rPr kumimoji="0" lang="en-US" altLang="zh-CN" sz="1100" b="1" i="0" u="none" strike="noStrike" cap="none" normalizeH="0" baseline="0" smtClean="0">
                          <a:ln>
                            <a:noFill/>
                          </a:ln>
                          <a:solidFill>
                            <a:schemeClr val="tx1"/>
                          </a:solidFill>
                          <a:effectLst/>
                          <a:latin typeface="微软雅黑" pitchFamily="34" charset="-122"/>
                          <a:ea typeface="微软雅黑" pitchFamily="34" charset="-122"/>
                        </a:rPr>
                        <a:t>:  </a:t>
                      </a:r>
                      <a:r>
                        <a:rPr kumimoji="0" lang="zh-CN" altLang="en-US" sz="1100" b="1" i="0" u="none" strike="noStrike" cap="none" normalizeH="0" baseline="0" smtClean="0">
                          <a:ln>
                            <a:noFill/>
                          </a:ln>
                          <a:solidFill>
                            <a:schemeClr val="tx1"/>
                          </a:solidFill>
                          <a:effectLst/>
                          <a:latin typeface="微软雅黑" pitchFamily="34" charset="-122"/>
                          <a:ea typeface="微软雅黑" pitchFamily="34" charset="-122"/>
                        </a:rPr>
                        <a:t>元</a:t>
                      </a:r>
                    </a:p>
                  </a:txBody>
                  <a:tcPr marL="36000" marR="360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项           目</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行  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本期金额</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本年累计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7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一、营业收入</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kern="1200" cap="none" normalizeH="0" baseline="0" smtClean="0">
                          <a:ln>
                            <a:noFill/>
                          </a:ln>
                          <a:solidFill>
                            <a:schemeClr val="tx1"/>
                          </a:solidFill>
                          <a:effectLst/>
                          <a:latin typeface="微软雅黑" pitchFamily="34" charset="-122"/>
                          <a:ea typeface="微软雅黑" pitchFamily="34" charset="-122"/>
                          <a:cs typeface="+mn-cs"/>
                          <a:sym typeface="微软雅黑" pitchFamily="34" charset="-122"/>
                        </a:rPr>
                        <a:t>19200.00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40400.00</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减：</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营业成本</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11000.00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24000.00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税金及附加</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销售费用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1200.00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2000.00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管理费用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5</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600.00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900.00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财务费用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6</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120.00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170.00</a:t>
                      </a: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资产减值损失</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7</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加：</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公允价值变动净收益（净损失以“－”号填列）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8</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投资净收益（净损失以“－”号填列）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9</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       </a:t>
                      </a: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其中：</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对联营企业和合营企业的投资收益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二、营业利润（亏损以“－”号填列）</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(1-2-3-4-5-6-7+8+9)</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6280.00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13330.00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加：</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营业外收入</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减：</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营业外支出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微软雅黑" pitchFamily="34" charset="-122"/>
                          <a:ea typeface="微软雅黑" pitchFamily="34" charset="-122"/>
                        </a:rPr>
                        <a:t>         其中：</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非流动资产处置净损失（净收益以“</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号填列）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rPr>
                        <a:t>14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其他收益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15</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微软雅黑" pitchFamily="34" charset="-122"/>
                          <a:ea typeface="微软雅黑" pitchFamily="34" charset="-122"/>
                        </a:rPr>
                        <a:t>三、利润总额（亏损总额以“－”号填列）</a:t>
                      </a: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(11+12-13)</a:t>
                      </a:r>
                      <a:endParaRPr kumimoji="0" lang="zh-CN" altLang="en-US"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16</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6280.00</a:t>
                      </a: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13330.00</a:t>
                      </a:r>
                      <a:endPar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减：</a:t>
                      </a: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所得税费用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17</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四、净利润（净亏损以“－”号填列）</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(15+16)</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18</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五、其他综合收益的税后净额</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(19+20)</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19</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（一）以后不能重分类进损益的其他综合收益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（二）以后将重分类进损益的其他综合收益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六、综合收益总额</a:t>
                      </a:r>
                      <a:r>
                        <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rPr>
                        <a:t>(17+18)</a:t>
                      </a: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微软雅黑" pitchFamily="34" charset="-122"/>
                          <a:ea typeface="微软雅黑" pitchFamily="34" charset="-122"/>
                        </a:rPr>
                        <a:t>22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CED7"/>
                    </a:solid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rPr>
                        <a:t>七、每股收益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（一）基本每股收益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00">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rPr>
                        <a:t>（二）稀释每股收益</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25</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6767" y="870436"/>
            <a:ext cx="9793088" cy="3000821"/>
          </a:xfrm>
          <a:prstGeom prst="rect">
            <a:avLst/>
          </a:prstGeom>
        </p:spPr>
        <p:txBody>
          <a:bodyPr wrap="square">
            <a:spAutoFit/>
          </a:bodyPr>
          <a:lstStyle/>
          <a:p>
            <a:pPr indent="457200" fontAlgn="ctr">
              <a:lnSpc>
                <a:spcPct val="150000"/>
              </a:lnSpc>
              <a:buFontTx/>
              <a:buNone/>
              <a:defRPr/>
            </a:pPr>
            <a:r>
              <a:rPr lang="zh-CN" altLang="en-US" smtClean="0">
                <a:solidFill>
                  <a:srgbClr val="FF0000"/>
                </a:solidFill>
                <a:latin typeface="微软雅黑" pitchFamily="34" charset="-122"/>
                <a:ea typeface="微软雅黑" pitchFamily="34" charset="-122"/>
                <a:sym typeface="微软雅黑" pitchFamily="34" charset="-122"/>
              </a:rPr>
              <a:t>解析：</a:t>
            </a:r>
            <a:endParaRPr lang="en-US" altLang="zh-CN" smtClean="0">
              <a:solidFill>
                <a:srgbClr val="FF0000"/>
              </a:solidFill>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符合小型微利企业条件，可以享受优惠，按</a:t>
            </a:r>
            <a:r>
              <a:rPr lang="en-US" altLang="zh-CN" smtClean="0">
                <a:latin typeface="微软雅黑" pitchFamily="34" charset="-122"/>
                <a:ea typeface="微软雅黑" pitchFamily="34" charset="-122"/>
                <a:sym typeface="微软雅黑" pitchFamily="34" charset="-122"/>
              </a:rPr>
              <a:t>10%</a:t>
            </a:r>
            <a:r>
              <a:rPr lang="zh-CN" altLang="en-US" smtClean="0">
                <a:latin typeface="微软雅黑" pitchFamily="34" charset="-122"/>
                <a:ea typeface="微软雅黑" pitchFamily="34" charset="-122"/>
                <a:sym typeface="微软雅黑" pitchFamily="34" charset="-122"/>
              </a:rPr>
              <a:t>计算预缴的企业所得税。</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应缴企业所得税</a:t>
            </a:r>
            <a:r>
              <a:rPr lang="en-US" altLang="zh-CN" smtClean="0">
                <a:latin typeface="微软雅黑" pitchFamily="34" charset="-122"/>
                <a:ea typeface="微软雅黑" pitchFamily="34" charset="-122"/>
                <a:sym typeface="微软雅黑" pitchFamily="34" charset="-122"/>
              </a:rPr>
              <a:t>=13330 ×25%=3332.50</a:t>
            </a:r>
            <a:r>
              <a:rPr lang="zh-CN" altLang="en-US" smtClean="0">
                <a:latin typeface="微软雅黑" pitchFamily="34" charset="-122"/>
                <a:ea typeface="微软雅黑" pitchFamily="34" charset="-122"/>
                <a:sym typeface="微软雅黑" pitchFamily="34" charset="-122"/>
              </a:rPr>
              <a:t>元</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小型微利优惠税额</a:t>
            </a:r>
            <a:r>
              <a:rPr lang="en-US" altLang="zh-CN" smtClean="0">
                <a:latin typeface="微软雅黑" pitchFamily="34" charset="-122"/>
                <a:ea typeface="微软雅黑" pitchFamily="34" charset="-122"/>
                <a:sym typeface="微软雅黑" pitchFamily="34" charset="-122"/>
              </a:rPr>
              <a:t>13330×15%=1999.50</a:t>
            </a:r>
            <a:r>
              <a:rPr lang="zh-CN" altLang="en-US" smtClean="0">
                <a:latin typeface="微软雅黑" pitchFamily="34" charset="-122"/>
                <a:ea typeface="微软雅黑" pitchFamily="34" charset="-122"/>
                <a:sym typeface="微软雅黑" pitchFamily="34" charset="-122"/>
              </a:rPr>
              <a:t>元</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应纳企业所得税</a:t>
            </a:r>
            <a:r>
              <a:rPr lang="en-US" altLang="zh-CN" smtClean="0">
                <a:latin typeface="微软雅黑" pitchFamily="34" charset="-122"/>
                <a:ea typeface="微软雅黑" pitchFamily="34" charset="-122"/>
                <a:sym typeface="微软雅黑" pitchFamily="34" charset="-122"/>
              </a:rPr>
              <a:t>=3332.50-1999.50-</a:t>
            </a:r>
            <a:r>
              <a:rPr lang="zh-CN" altLang="en-US" smtClean="0">
                <a:latin typeface="微软雅黑" pitchFamily="34" charset="-122"/>
                <a:ea typeface="微软雅黑" pitchFamily="34" charset="-122"/>
                <a:sym typeface="微软雅黑" pitchFamily="34" charset="-122"/>
              </a:rPr>
              <a:t>已交</a:t>
            </a:r>
            <a:r>
              <a:rPr lang="en-US" altLang="zh-CN" smtClean="0">
                <a:latin typeface="微软雅黑" pitchFamily="34" charset="-122"/>
                <a:ea typeface="微软雅黑" pitchFamily="34" charset="-122"/>
                <a:sym typeface="微软雅黑" pitchFamily="34" charset="-122"/>
              </a:rPr>
              <a:t>705=628</a:t>
            </a:r>
            <a:r>
              <a:rPr lang="zh-CN" altLang="en-US" smtClean="0">
                <a:latin typeface="微软雅黑" pitchFamily="34" charset="-122"/>
                <a:ea typeface="微软雅黑" pitchFamily="34" charset="-122"/>
                <a:sym typeface="微软雅黑" pitchFamily="34" charset="-122"/>
              </a:rPr>
              <a:t>元</a:t>
            </a:r>
            <a:endParaRPr lang="en-US" altLang="zh-CN" smtClean="0">
              <a:latin typeface="微软雅黑" pitchFamily="34" charset="-122"/>
              <a:ea typeface="微软雅黑" pitchFamily="34" charset="-122"/>
              <a:sym typeface="微软雅黑" pitchFamily="34" charset="-122"/>
            </a:endParaRPr>
          </a:p>
          <a:p>
            <a:pPr indent="457200" fontAlgn="ctr">
              <a:lnSpc>
                <a:spcPct val="150000"/>
              </a:lnSpc>
              <a:buFontTx/>
              <a:buNone/>
              <a:defRPr/>
            </a:pPr>
            <a:r>
              <a:rPr lang="zh-CN" altLang="en-US" smtClean="0">
                <a:latin typeface="微软雅黑" pitchFamily="34" charset="-122"/>
                <a:ea typeface="微软雅黑" pitchFamily="34" charset="-122"/>
                <a:sym typeface="微软雅黑" pitchFamily="34" charset="-122"/>
              </a:rPr>
              <a:t>接下来，我们来填写一下企业所得税预缴申报表：</a:t>
            </a:r>
            <a:endParaRPr lang="en-US" altLang="zh-CN" dirty="0">
              <a:latin typeface="微软雅黑" pitchFamily="34" charset="-122"/>
              <a:ea typeface="微软雅黑" pitchFamily="34" charset="-122"/>
              <a:sym typeface="微软雅黑"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84759" y="375965"/>
            <a:ext cx="8293143" cy="612068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print"/>
          <a:srcRect/>
          <a:stretch>
            <a:fillRect/>
          </a:stretch>
        </p:blipFill>
        <p:spPr bwMode="auto">
          <a:xfrm>
            <a:off x="956768" y="375966"/>
            <a:ext cx="8895103" cy="60486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4799" y="736005"/>
            <a:ext cx="9793088" cy="3877985"/>
          </a:xfrm>
          <a:prstGeom prst="rect">
            <a:avLst/>
          </a:prstGeom>
          <a:noFill/>
        </p:spPr>
        <p:txBody>
          <a:bodyPr wrap="square" rtlCol="0">
            <a:spAutoFit/>
          </a:bodyPr>
          <a:lstStyle/>
          <a:p>
            <a:pPr indent="457200">
              <a:lnSpc>
                <a:spcPct val="150000"/>
              </a:lnSpc>
            </a:pPr>
            <a:r>
              <a:rPr lang="zh-CN" altLang="en-US" sz="2000" smtClean="0">
                <a:solidFill>
                  <a:srgbClr val="FF0000"/>
                </a:solidFill>
                <a:latin typeface="微软雅黑" pitchFamily="34" charset="-122"/>
                <a:ea typeface="微软雅黑" pitchFamily="34" charset="-122"/>
              </a:rPr>
              <a:t>案例</a:t>
            </a:r>
            <a:r>
              <a:rPr lang="en-US" altLang="zh-CN" sz="2000" smtClean="0">
                <a:solidFill>
                  <a:srgbClr val="FF0000"/>
                </a:solidFill>
                <a:latin typeface="微软雅黑" pitchFamily="34" charset="-122"/>
                <a:ea typeface="微软雅黑" pitchFamily="34" charset="-122"/>
              </a:rPr>
              <a:t>3</a:t>
            </a:r>
            <a:r>
              <a:rPr lang="zh-CN" altLang="en-US" sz="2000" smtClean="0">
                <a:solidFill>
                  <a:srgbClr val="FF0000"/>
                </a:solidFill>
                <a:latin typeface="微软雅黑" pitchFamily="34" charset="-122"/>
                <a:ea typeface="微软雅黑" pitchFamily="34" charset="-122"/>
              </a:rPr>
              <a:t>：</a:t>
            </a:r>
            <a:endParaRPr lang="en-US" altLang="zh-CN" sz="2000" smtClean="0">
              <a:solidFill>
                <a:srgbClr val="FF0000"/>
              </a:solidFill>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公司名称：尚华科技公司从事信息技术咨询一般纳税人</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社会统一信用代码：</a:t>
            </a:r>
            <a:r>
              <a:rPr lang="en-US" altLang="zh-CN" smtClean="0">
                <a:latin typeface="微软雅黑" pitchFamily="34" charset="-122"/>
                <a:ea typeface="微软雅黑" pitchFamily="34" charset="-122"/>
              </a:rPr>
              <a:t>91310789664258412R</a:t>
            </a:r>
          </a:p>
          <a:p>
            <a:pPr indent="457200">
              <a:lnSpc>
                <a:spcPct val="150000"/>
              </a:lnSpc>
            </a:pPr>
            <a:r>
              <a:rPr lang="zh-CN" altLang="en-US" smtClean="0">
                <a:latin typeface="微软雅黑" pitchFamily="34" charset="-122"/>
                <a:ea typeface="微软雅黑" pitchFamily="34" charset="-122"/>
              </a:rPr>
              <a:t>税务机关核定该企业的所得税为查账征收。</a:t>
            </a:r>
            <a:r>
              <a:rPr lang="en-US" altLang="zh-CN" smtClean="0">
                <a:latin typeface="微软雅黑" pitchFamily="34" charset="-122"/>
                <a:ea typeface="微软雅黑" pitchFamily="34" charset="-122"/>
              </a:rPr>
              <a:t>2018</a:t>
            </a:r>
            <a:r>
              <a:rPr lang="zh-CN" altLang="en-US" smtClean="0">
                <a:latin typeface="微软雅黑" pitchFamily="34" charset="-122"/>
                <a:ea typeface="微软雅黑" pitchFamily="34" charset="-122"/>
              </a:rPr>
              <a:t>年第二季度末公司员工</a:t>
            </a:r>
            <a:r>
              <a:rPr lang="en-US" altLang="zh-CN" smtClean="0">
                <a:latin typeface="微软雅黑" pitchFamily="34" charset="-122"/>
                <a:ea typeface="微软雅黑" pitchFamily="34" charset="-122"/>
              </a:rPr>
              <a:t>40</a:t>
            </a:r>
            <a:r>
              <a:rPr lang="zh-CN" altLang="en-US" smtClean="0">
                <a:latin typeface="微软雅黑" pitchFamily="34" charset="-122"/>
                <a:ea typeface="微软雅黑" pitchFamily="34" charset="-122"/>
              </a:rPr>
              <a:t>名，资产总额</a:t>
            </a:r>
            <a:r>
              <a:rPr lang="en-US" altLang="zh-CN" smtClean="0">
                <a:latin typeface="微软雅黑" pitchFamily="34" charset="-122"/>
                <a:ea typeface="微软雅黑" pitchFamily="34" charset="-122"/>
              </a:rPr>
              <a:t>800</a:t>
            </a:r>
            <a:r>
              <a:rPr lang="zh-CN" altLang="en-US" smtClean="0">
                <a:latin typeface="微软雅黑" pitchFamily="34" charset="-122"/>
                <a:ea typeface="微软雅黑" pitchFamily="34" charset="-122"/>
              </a:rPr>
              <a:t>万；第一、二季的经营情况如下：提供技术咨询营业收入累计</a:t>
            </a:r>
            <a:r>
              <a:rPr lang="en-US" altLang="zh-CN" smtClean="0">
                <a:latin typeface="微软雅黑" pitchFamily="34" charset="-122"/>
                <a:ea typeface="微软雅黑" pitchFamily="34" charset="-122"/>
              </a:rPr>
              <a:t>80</a:t>
            </a:r>
            <a:r>
              <a:rPr lang="zh-CN" altLang="en-US" smtClean="0">
                <a:latin typeface="微软雅黑" pitchFamily="34" charset="-122"/>
                <a:ea typeface="微软雅黑" pitchFamily="34" charset="-122"/>
              </a:rPr>
              <a:t>万，发生营业成本累计</a:t>
            </a:r>
            <a:r>
              <a:rPr lang="en-US" altLang="zh-CN" smtClean="0">
                <a:latin typeface="微软雅黑" pitchFamily="34" charset="-122"/>
                <a:ea typeface="微软雅黑" pitchFamily="34" charset="-122"/>
              </a:rPr>
              <a:t>56</a:t>
            </a:r>
            <a:r>
              <a:rPr lang="zh-CN" altLang="en-US" smtClean="0">
                <a:latin typeface="微软雅黑" pitchFamily="34" charset="-122"/>
                <a:ea typeface="微软雅黑" pitchFamily="34" charset="-122"/>
              </a:rPr>
              <a:t>万，一、二季度累计利润总额</a:t>
            </a:r>
            <a:r>
              <a:rPr lang="en-US" altLang="zh-CN" smtClean="0">
                <a:latin typeface="微软雅黑" pitchFamily="34" charset="-122"/>
                <a:ea typeface="微软雅黑" pitchFamily="34" charset="-122"/>
              </a:rPr>
              <a:t>30</a:t>
            </a:r>
            <a:r>
              <a:rPr lang="zh-CN" altLang="en-US" smtClean="0">
                <a:latin typeface="微软雅黑" pitchFamily="34" charset="-122"/>
                <a:ea typeface="微软雅黑" pitchFamily="34" charset="-122"/>
              </a:rPr>
              <a:t>万；</a:t>
            </a:r>
            <a:r>
              <a:rPr lang="en-US" altLang="zh-CN" smtClean="0">
                <a:latin typeface="微软雅黑" pitchFamily="34" charset="-122"/>
                <a:ea typeface="微软雅黑" pitchFamily="34" charset="-122"/>
              </a:rPr>
              <a:t>5</a:t>
            </a:r>
            <a:r>
              <a:rPr lang="zh-CN" altLang="en-US" smtClean="0">
                <a:latin typeface="微软雅黑" pitchFamily="34" charset="-122"/>
                <a:ea typeface="微软雅黑" pitchFamily="34" charset="-122"/>
              </a:rPr>
              <a:t>月份购进办公设备一体机一台，不含税金额</a:t>
            </a:r>
            <a:r>
              <a:rPr lang="en-US" altLang="zh-CN" smtClean="0">
                <a:latin typeface="微软雅黑" pitchFamily="34" charset="-122"/>
                <a:ea typeface="微软雅黑" pitchFamily="34" charset="-122"/>
              </a:rPr>
              <a:t>18000</a:t>
            </a:r>
            <a:r>
              <a:rPr lang="zh-CN" altLang="en-US" smtClean="0">
                <a:latin typeface="微软雅黑" pitchFamily="34" charset="-122"/>
                <a:ea typeface="微软雅黑" pitchFamily="34" charset="-122"/>
              </a:rPr>
              <a:t>元，该固定资产会计预计使用</a:t>
            </a:r>
            <a:r>
              <a:rPr lang="en-US" altLang="zh-CN" smtClean="0">
                <a:latin typeface="微软雅黑" pitchFamily="34" charset="-122"/>
                <a:ea typeface="微软雅黑" pitchFamily="34" charset="-122"/>
              </a:rPr>
              <a:t>3</a:t>
            </a:r>
            <a:r>
              <a:rPr lang="zh-CN" altLang="en-US" smtClean="0">
                <a:latin typeface="微软雅黑" pitchFamily="34" charset="-122"/>
                <a:ea typeface="微软雅黑" pitchFamily="34" charset="-122"/>
              </a:rPr>
              <a:t>年，无残值，税法上享受税收优惠政策，一次性扣除；</a:t>
            </a:r>
            <a:r>
              <a:rPr lang="en-US" altLang="zh-CN" smtClean="0">
                <a:latin typeface="微软雅黑" pitchFamily="34" charset="-122"/>
                <a:ea typeface="微软雅黑" pitchFamily="34" charset="-122"/>
              </a:rPr>
              <a:t>6</a:t>
            </a:r>
            <a:r>
              <a:rPr lang="zh-CN" altLang="en-US" smtClean="0">
                <a:latin typeface="微软雅黑" pitchFamily="34" charset="-122"/>
                <a:ea typeface="微软雅黑" pitchFamily="34" charset="-122"/>
              </a:rPr>
              <a:t>月从直接投资的境内卫华科技公司，取得分红</a:t>
            </a:r>
            <a:r>
              <a:rPr lang="en-US" altLang="zh-CN" smtClean="0">
                <a:latin typeface="微软雅黑" pitchFamily="34" charset="-122"/>
                <a:ea typeface="微软雅黑" pitchFamily="34" charset="-122"/>
              </a:rPr>
              <a:t>68000</a:t>
            </a:r>
            <a:r>
              <a:rPr lang="zh-CN" altLang="en-US" smtClean="0">
                <a:latin typeface="微软雅黑" pitchFamily="34" charset="-122"/>
                <a:ea typeface="微软雅黑" pitchFamily="34" charset="-122"/>
              </a:rPr>
              <a:t>元；以前年度亏损</a:t>
            </a:r>
            <a:r>
              <a:rPr lang="en-US" altLang="zh-CN" smtClean="0">
                <a:latin typeface="微软雅黑" pitchFamily="34" charset="-122"/>
                <a:ea typeface="微软雅黑" pitchFamily="34" charset="-122"/>
              </a:rPr>
              <a:t>8465.29</a:t>
            </a:r>
            <a:r>
              <a:rPr lang="zh-CN" altLang="en-US" smtClean="0">
                <a:latin typeface="微软雅黑" pitchFamily="34" charset="-122"/>
                <a:ea typeface="微软雅黑" pitchFamily="34" charset="-122"/>
              </a:rPr>
              <a:t>元；该企业如何进行第二季度的纳税申报呢？</a:t>
            </a:r>
            <a:endParaRPr lang="zh-CN" altLang="en-US">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2073423" y="1351865"/>
            <a:ext cx="7956352" cy="512418"/>
          </a:xfrm>
        </p:spPr>
        <p:txBody>
          <a:bodyPr>
            <a:normAutofit/>
          </a:bodyPr>
          <a:lstStyle/>
          <a:p>
            <a:r>
              <a:rPr lang="zh-CN" altLang="en-US" sz="2500" b="1" dirty="0">
                <a:latin typeface="微软雅黑" pitchFamily="34" charset="-122"/>
                <a:ea typeface="微软雅黑" pitchFamily="34" charset="-122"/>
              </a:rPr>
              <a:t>查账征收</a:t>
            </a:r>
            <a:r>
              <a:rPr lang="zh-CN" altLang="en-US" sz="2500" b="1">
                <a:latin typeface="微软雅黑" pitchFamily="34" charset="-122"/>
                <a:ea typeface="微软雅黑" pitchFamily="34" charset="-122"/>
              </a:rPr>
              <a:t>企</a:t>
            </a:r>
            <a:r>
              <a:rPr lang="zh-CN" altLang="en-US" sz="2500" b="1" smtClean="0">
                <a:latin typeface="微软雅黑" pitchFamily="34" charset="-122"/>
                <a:ea typeface="微软雅黑" pitchFamily="34" charset="-122"/>
              </a:rPr>
              <a:t>业预缴申</a:t>
            </a:r>
            <a:r>
              <a:rPr lang="zh-CN" altLang="en-US" sz="2500" b="1" dirty="0">
                <a:latin typeface="微软雅黑" pitchFamily="34" charset="-122"/>
                <a:ea typeface="微软雅黑" pitchFamily="34" charset="-122"/>
              </a:rPr>
              <a:t>报表</a:t>
            </a:r>
            <a:endParaRPr lang="zh-CN" altLang="en-US" sz="2500" dirty="0">
              <a:latin typeface="微软雅黑" pitchFamily="34" charset="-122"/>
              <a:ea typeface="微软雅黑" pitchFamily="34" charset="-122"/>
            </a:endParaRPr>
          </a:p>
        </p:txBody>
      </p:sp>
      <p:grpSp>
        <p:nvGrpSpPr>
          <p:cNvPr id="2" name="组合 6"/>
          <p:cNvGrpSpPr/>
          <p:nvPr/>
        </p:nvGrpSpPr>
        <p:grpSpPr>
          <a:xfrm>
            <a:off x="2264742" y="1864281"/>
            <a:ext cx="8011767" cy="4531533"/>
            <a:chOff x="2147311" y="1767712"/>
            <a:chExt cx="7596342" cy="4296800"/>
          </a:xfrm>
        </p:grpSpPr>
        <p:graphicFrame>
          <p:nvGraphicFramePr>
            <p:cNvPr id="3" name="图示 2"/>
            <p:cNvGraphicFramePr/>
            <p:nvPr>
              <p:extLst>
                <p:ext uri="{D42A27DB-BD31-4B8C-83A1-F6EECF244321}">
                  <p14:modId xmlns="" xmlns:p14="http://schemas.microsoft.com/office/powerpoint/2010/main" val="1876501885"/>
                </p:ext>
              </p:extLst>
            </p:nvPr>
          </p:nvGraphicFramePr>
          <p:xfrm>
            <a:off x="2147311" y="1767712"/>
            <a:ext cx="7596342" cy="429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2196576" y="3429000"/>
              <a:ext cx="6715274" cy="481525"/>
            </a:xfrm>
            <a:prstGeom prst="rect">
              <a:avLst/>
            </a:prstGeom>
            <a:noFill/>
          </p:spPr>
          <p:txBody>
            <a:bodyPr wrap="square" rtlCol="0">
              <a:spAutoFit/>
            </a:bodyPr>
            <a:lstStyle/>
            <a:p>
              <a:pPr defTabSz="964197" fontAlgn="auto">
                <a:lnSpc>
                  <a:spcPct val="150000"/>
                </a:lnSpc>
                <a:spcBef>
                  <a:spcPts val="0"/>
                </a:spcBef>
                <a:spcAft>
                  <a:spcPts val="0"/>
                </a:spcAft>
              </a:pPr>
              <a:r>
                <a:rPr lang="zh-CN" altLang="zh-CN" dirty="0" smtClean="0">
                  <a:solidFill>
                    <a:prstClr val="white"/>
                  </a:solidFill>
                  <a:latin typeface="微软雅黑" pitchFamily="34" charset="-122"/>
                  <a:ea typeface="微软雅黑" pitchFamily="34" charset="-122"/>
                </a:rPr>
                <a:t>固定资产加速折旧</a:t>
              </a:r>
              <a:r>
                <a:rPr lang="en-US" altLang="zh-CN" dirty="0" smtClean="0">
                  <a:solidFill>
                    <a:prstClr val="white"/>
                  </a:solidFill>
                  <a:latin typeface="微软雅黑" pitchFamily="34" charset="-122"/>
                  <a:ea typeface="微软雅黑" pitchFamily="34" charset="-122"/>
                </a:rPr>
                <a:t>(</a:t>
              </a:r>
              <a:r>
                <a:rPr lang="zh-CN" altLang="zh-CN" dirty="0" smtClean="0">
                  <a:solidFill>
                    <a:prstClr val="white"/>
                  </a:solidFill>
                  <a:latin typeface="微软雅黑" pitchFamily="34" charset="-122"/>
                  <a:ea typeface="微软雅黑" pitchFamily="34" charset="-122"/>
                </a:rPr>
                <a:t>扣除</a:t>
              </a:r>
              <a:r>
                <a:rPr lang="en-US" altLang="zh-CN" dirty="0" smtClean="0">
                  <a:solidFill>
                    <a:prstClr val="white"/>
                  </a:solidFill>
                  <a:latin typeface="微软雅黑" pitchFamily="34" charset="-122"/>
                  <a:ea typeface="微软雅黑" pitchFamily="34" charset="-122"/>
                </a:rPr>
                <a:t>)</a:t>
              </a:r>
              <a:r>
                <a:rPr lang="zh-CN" altLang="zh-CN" dirty="0" smtClean="0">
                  <a:solidFill>
                    <a:prstClr val="white"/>
                  </a:solidFill>
                  <a:latin typeface="微软雅黑" pitchFamily="34" charset="-122"/>
                  <a:ea typeface="微软雅黑" pitchFamily="34" charset="-122"/>
                </a:rPr>
                <a:t>优惠明</a:t>
              </a:r>
              <a:r>
                <a:rPr lang="zh-CN" altLang="zh-CN" smtClean="0">
                  <a:solidFill>
                    <a:prstClr val="white"/>
                  </a:solidFill>
                  <a:latin typeface="微软雅黑" pitchFamily="34" charset="-122"/>
                  <a:ea typeface="微软雅黑" pitchFamily="34" charset="-122"/>
                </a:rPr>
                <a:t>细表</a:t>
              </a:r>
              <a:r>
                <a:rPr lang="zh-CN" altLang="en-US" smtClean="0">
                  <a:solidFill>
                    <a:prstClr val="white"/>
                  </a:solidFill>
                  <a:latin typeface="微软雅黑" pitchFamily="34" charset="-122"/>
                  <a:ea typeface="微软雅黑" pitchFamily="34" charset="-122"/>
                </a:rPr>
                <a:t>（</a:t>
              </a:r>
              <a:r>
                <a:rPr lang="zh-CN" altLang="en-US" dirty="0">
                  <a:solidFill>
                    <a:prstClr val="white"/>
                  </a:solidFill>
                  <a:latin typeface="微软雅黑" pitchFamily="34" charset="-122"/>
                  <a:ea typeface="微软雅黑" pitchFamily="34" charset="-122"/>
                </a:rPr>
                <a:t>附表</a:t>
              </a:r>
              <a:r>
                <a:rPr lang="en-US" altLang="zh-CN" dirty="0">
                  <a:solidFill>
                    <a:prstClr val="white"/>
                  </a:solidFill>
                  <a:latin typeface="微软雅黑" pitchFamily="34" charset="-122"/>
                  <a:ea typeface="微软雅黑" pitchFamily="34" charset="-122"/>
                </a:rPr>
                <a:t>2</a:t>
              </a:r>
              <a:r>
                <a:rPr lang="zh-CN" altLang="en-US" dirty="0">
                  <a:solidFill>
                    <a:prstClr val="white"/>
                  </a:solidFill>
                  <a:latin typeface="微软雅黑" pitchFamily="34" charset="-122"/>
                  <a:ea typeface="微软雅黑" pitchFamily="34" charset="-122"/>
                </a:rPr>
                <a:t>）</a:t>
              </a:r>
              <a:endParaRPr lang="en-US" altLang="zh-CN" dirty="0">
                <a:solidFill>
                  <a:prstClr val="white"/>
                </a:solidFill>
                <a:latin typeface="微软雅黑" pitchFamily="34" charset="-122"/>
                <a:ea typeface="微软雅黑" pitchFamily="34" charset="-122"/>
              </a:endParaRPr>
            </a:p>
          </p:txBody>
        </p:sp>
      </p:grpSp>
    </p:spTree>
    <p:extLst>
      <p:ext uri="{BB962C8B-B14F-4D97-AF65-F5344CB8AC3E}">
        <p14:creationId xmlns="" xmlns:p14="http://schemas.microsoft.com/office/powerpoint/2010/main" val="30008905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75" y="670962"/>
            <a:ext cx="8784976" cy="2585323"/>
          </a:xfrm>
          <a:prstGeom prst="rect">
            <a:avLst/>
          </a:prstGeom>
          <a:noFill/>
        </p:spPr>
        <p:txBody>
          <a:bodyPr wrap="square" rtlCol="0">
            <a:spAutoFit/>
          </a:bodyPr>
          <a:lstStyle/>
          <a:p>
            <a:pPr indent="457200">
              <a:lnSpc>
                <a:spcPct val="150000"/>
              </a:lnSpc>
            </a:pPr>
            <a:r>
              <a:rPr lang="zh-CN" altLang="en-US" smtClean="0">
                <a:latin typeface="微软雅黑" pitchFamily="34" charset="-122"/>
                <a:ea typeface="微软雅黑" pitchFamily="34" charset="-122"/>
              </a:rPr>
              <a:t>尚华科技公司截止第二季度末，企业情况如下：</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a:t>
            </a:r>
            <a:r>
              <a:rPr lang="zh-CN" altLang="en-US" smtClean="0">
                <a:latin typeface="微软雅黑" pitchFamily="34" charset="-122"/>
                <a:ea typeface="微软雅黑" pitchFamily="34" charset="-122"/>
              </a:rPr>
              <a:t>）从事信息技术咨询业务，不属于国家禁止的企业。</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2</a:t>
            </a:r>
            <a:r>
              <a:rPr lang="zh-CN" altLang="en-US" smtClean="0">
                <a:latin typeface="微软雅黑" pitchFamily="34" charset="-122"/>
                <a:ea typeface="微软雅黑" pitchFamily="34" charset="-122"/>
              </a:rPr>
              <a:t>）员工人数</a:t>
            </a:r>
            <a:r>
              <a:rPr lang="en-US" altLang="zh-CN" smtClean="0">
                <a:latin typeface="微软雅黑" pitchFamily="34" charset="-122"/>
                <a:ea typeface="微软雅黑" pitchFamily="34" charset="-122"/>
              </a:rPr>
              <a:t>40</a:t>
            </a:r>
            <a:r>
              <a:rPr lang="zh-CN" altLang="en-US" smtClean="0">
                <a:latin typeface="微软雅黑" pitchFamily="34" charset="-122"/>
                <a:ea typeface="微软雅黑" pitchFamily="34" charset="-122"/>
              </a:rPr>
              <a:t>名。</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3</a:t>
            </a:r>
            <a:r>
              <a:rPr lang="zh-CN" altLang="en-US" smtClean="0">
                <a:latin typeface="微软雅黑" pitchFamily="34" charset="-122"/>
                <a:ea typeface="微软雅黑" pitchFamily="34" charset="-122"/>
              </a:rPr>
              <a:t>）资产总额</a:t>
            </a:r>
            <a:r>
              <a:rPr lang="en-US" altLang="zh-CN" smtClean="0">
                <a:latin typeface="微软雅黑" pitchFamily="34" charset="-122"/>
                <a:ea typeface="微软雅黑" pitchFamily="34" charset="-122"/>
              </a:rPr>
              <a:t>800</a:t>
            </a:r>
            <a:r>
              <a:rPr lang="zh-CN" altLang="en-US" smtClean="0">
                <a:latin typeface="微软雅黑" pitchFamily="34" charset="-122"/>
                <a:ea typeface="微软雅黑" pitchFamily="34" charset="-122"/>
              </a:rPr>
              <a:t>万。</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4</a:t>
            </a:r>
            <a:r>
              <a:rPr lang="zh-CN" altLang="en-US" smtClean="0">
                <a:latin typeface="微软雅黑" pitchFamily="34" charset="-122"/>
                <a:ea typeface="微软雅黑" pitchFamily="34" charset="-122"/>
              </a:rPr>
              <a:t>）累计利润总额</a:t>
            </a:r>
            <a:r>
              <a:rPr lang="en-US" altLang="zh-CN" smtClean="0">
                <a:latin typeface="微软雅黑" pitchFamily="34" charset="-122"/>
                <a:ea typeface="微软雅黑" pitchFamily="34" charset="-122"/>
              </a:rPr>
              <a:t>30</a:t>
            </a:r>
            <a:r>
              <a:rPr lang="zh-CN" altLang="en-US" smtClean="0">
                <a:latin typeface="微软雅黑" pitchFamily="34" charset="-122"/>
                <a:ea typeface="微软雅黑" pitchFamily="34" charset="-122"/>
              </a:rPr>
              <a:t>万；</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从上述资料显示该企业</a:t>
            </a:r>
            <a:r>
              <a:rPr lang="zh-CN" altLang="en-US" smtClean="0">
                <a:solidFill>
                  <a:srgbClr val="FF0000"/>
                </a:solidFill>
                <a:latin typeface="微软雅黑" pitchFamily="34" charset="-122"/>
                <a:ea typeface="微软雅黑" pitchFamily="34" charset="-122"/>
              </a:rPr>
              <a:t>符合小型微利企业条件。</a:t>
            </a:r>
            <a:endParaRPr lang="zh-CN" altLang="en-US">
              <a:solidFill>
                <a:srgbClr val="FF0000"/>
              </a:solidFill>
              <a:latin typeface="微软雅黑" pitchFamily="34" charset="-122"/>
              <a:ea typeface="微软雅黑" pitchFamily="34" charset="-122"/>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783" y="952029"/>
            <a:ext cx="9649072" cy="2169825"/>
          </a:xfrm>
          <a:prstGeom prst="rect">
            <a:avLst/>
          </a:prstGeom>
          <a:noFill/>
        </p:spPr>
        <p:txBody>
          <a:bodyPr wrap="square" rtlCol="0">
            <a:spAutoFit/>
          </a:bodyPr>
          <a:lstStyle/>
          <a:p>
            <a:pPr indent="457200">
              <a:lnSpc>
                <a:spcPct val="150000"/>
              </a:lnSpc>
            </a:pPr>
            <a:r>
              <a:rPr lang="zh-CN" altLang="en-US" smtClean="0">
                <a:latin typeface="微软雅黑" pitchFamily="34" charset="-122"/>
                <a:ea typeface="微软雅黑" pitchFamily="34" charset="-122"/>
              </a:rPr>
              <a:t>一、小型微利企业所得税优惠政策</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小型微利企业企业所得税优惠政策：所得减按</a:t>
            </a:r>
            <a:r>
              <a:rPr lang="en-US" altLang="zh-CN" smtClean="0">
                <a:latin typeface="微软雅黑" pitchFamily="34" charset="-122"/>
                <a:ea typeface="微软雅黑" pitchFamily="34" charset="-122"/>
              </a:rPr>
              <a:t>50%</a:t>
            </a:r>
            <a:r>
              <a:rPr lang="zh-CN" altLang="en-US" smtClean="0">
                <a:latin typeface="微软雅黑" pitchFamily="34" charset="-122"/>
                <a:ea typeface="微软雅黑" pitchFamily="34" charset="-122"/>
              </a:rPr>
              <a:t>计入应纳税所得额，按</a:t>
            </a:r>
            <a:r>
              <a:rPr lang="en-US" altLang="zh-CN" smtClean="0">
                <a:latin typeface="微软雅黑" pitchFamily="34" charset="-122"/>
                <a:ea typeface="微软雅黑" pitchFamily="34" charset="-122"/>
              </a:rPr>
              <a:t>20%</a:t>
            </a:r>
            <a:r>
              <a:rPr lang="zh-CN" altLang="en-US" smtClean="0">
                <a:latin typeface="微软雅黑" pitchFamily="34" charset="-122"/>
                <a:ea typeface="微软雅黑" pitchFamily="34" charset="-122"/>
              </a:rPr>
              <a:t>的税率缴纳企业所得税。</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小型微利企业享受企业所得税优惠政策减免的企业所得税，应纳税所得额*（</a:t>
            </a:r>
            <a:r>
              <a:rPr lang="en-US" altLang="zh-CN" smtClean="0">
                <a:latin typeface="微软雅黑" pitchFamily="34" charset="-122"/>
                <a:ea typeface="微软雅黑" pitchFamily="34" charset="-122"/>
              </a:rPr>
              <a:t>25%-50%</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20%</a:t>
            </a:r>
            <a:r>
              <a:rPr lang="zh-CN" altLang="en-US" smtClean="0">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应纳税所得额</a:t>
            </a:r>
            <a:r>
              <a:rPr lang="zh-CN" altLang="en-US" smtClean="0">
                <a:latin typeface="微软雅黑" pitchFamily="34" charset="-122"/>
                <a:ea typeface="微软雅黑" pitchFamily="34" charset="-122"/>
              </a:rPr>
              <a:t>为主表（</a:t>
            </a:r>
            <a:r>
              <a:rPr lang="en-US" altLang="zh-CN" smtClean="0">
                <a:latin typeface="微软雅黑" pitchFamily="34" charset="-122"/>
                <a:ea typeface="微软雅黑" pitchFamily="34" charset="-122"/>
              </a:rPr>
              <a:t>A200000</a:t>
            </a:r>
            <a:r>
              <a:rPr lang="zh-CN" altLang="en-US" smtClean="0">
                <a:latin typeface="微软雅黑" pitchFamily="34" charset="-122"/>
                <a:ea typeface="微软雅黑" pitchFamily="34" charset="-122"/>
              </a:rPr>
              <a:t>）第</a:t>
            </a:r>
            <a:r>
              <a:rPr lang="en-US" altLang="zh-CN" smtClean="0">
                <a:latin typeface="微软雅黑" pitchFamily="34" charset="-122"/>
                <a:ea typeface="微软雅黑" pitchFamily="34" charset="-122"/>
              </a:rPr>
              <a:t>9</a:t>
            </a:r>
            <a:r>
              <a:rPr lang="zh-CN" altLang="en-US" smtClean="0">
                <a:latin typeface="微软雅黑" pitchFamily="34" charset="-122"/>
                <a:ea typeface="微软雅黑" pitchFamily="34" charset="-122"/>
              </a:rPr>
              <a:t>行。填写附表</a:t>
            </a:r>
            <a:r>
              <a:rPr lang="en-US" altLang="zh-CN" smtClean="0">
                <a:latin typeface="微软雅黑" pitchFamily="34" charset="-122"/>
                <a:ea typeface="微软雅黑" pitchFamily="34" charset="-122"/>
              </a:rPr>
              <a:t>3</a:t>
            </a:r>
            <a:r>
              <a:rPr lang="zh-CN" altLang="en-US" smtClean="0">
                <a:latin typeface="微软雅黑" pitchFamily="34" charset="-122"/>
                <a:ea typeface="微软雅黑" pitchFamily="34" charset="-122"/>
              </a:rPr>
              <a:t>，减免所得税优惠明细表。</a:t>
            </a:r>
            <a:endParaRPr lang="zh-CN" altLang="en-US">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2791" y="808013"/>
            <a:ext cx="9865096" cy="1338828"/>
          </a:xfrm>
          <a:prstGeom prst="rect">
            <a:avLst/>
          </a:prstGeom>
        </p:spPr>
        <p:txBody>
          <a:bodyPr wrap="square">
            <a:spAutoFit/>
          </a:bodyPr>
          <a:lstStyle/>
          <a:p>
            <a:pPr indent="457200">
              <a:lnSpc>
                <a:spcPct val="150000"/>
              </a:lnSpc>
            </a:pPr>
            <a:r>
              <a:rPr lang="zh-CN" altLang="en-US" smtClean="0">
                <a:latin typeface="微软雅黑" pitchFamily="34" charset="-122"/>
                <a:ea typeface="微软雅黑" pitchFamily="34" charset="-122"/>
              </a:rPr>
              <a:t>二、免企业所得税优惠政策</a:t>
            </a:r>
            <a:endParaRPr lang="en-US" altLang="zh-CN" smtClean="0">
              <a:latin typeface="微软雅黑" pitchFamily="34" charset="-122"/>
              <a:ea typeface="微软雅黑" pitchFamily="34" charset="-122"/>
            </a:endParaRPr>
          </a:p>
          <a:p>
            <a:pPr indent="457200">
              <a:lnSpc>
                <a:spcPct val="150000"/>
              </a:lnSpc>
            </a:pPr>
            <a:r>
              <a:rPr lang="en-US" altLang="zh-CN" smtClean="0">
                <a:latin typeface="微软雅黑" pitchFamily="34" charset="-122"/>
                <a:ea typeface="微软雅黑" pitchFamily="34" charset="-122"/>
              </a:rPr>
              <a:t>6</a:t>
            </a:r>
            <a:r>
              <a:rPr lang="zh-CN" altLang="en-US" smtClean="0">
                <a:latin typeface="微软雅黑" pitchFamily="34" charset="-122"/>
                <a:ea typeface="微软雅黑" pitchFamily="34" charset="-122"/>
              </a:rPr>
              <a:t>月从直接投资的境内卫华科技公司，取得分红</a:t>
            </a:r>
            <a:r>
              <a:rPr lang="en-US" altLang="zh-CN" smtClean="0">
                <a:latin typeface="微软雅黑" pitchFamily="34" charset="-122"/>
                <a:ea typeface="微软雅黑" pitchFamily="34" charset="-122"/>
              </a:rPr>
              <a:t>68000</a:t>
            </a:r>
            <a:r>
              <a:rPr lang="zh-CN" altLang="en-US" smtClean="0">
                <a:latin typeface="微软雅黑" pitchFamily="34" charset="-122"/>
                <a:ea typeface="微软雅黑" pitchFamily="34" charset="-122"/>
              </a:rPr>
              <a:t>元；根据</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企业所得税法</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居民企业直接投资于其他居民企业取得的投资收益，免征企业所得税，填写附表</a:t>
            </a:r>
            <a:r>
              <a:rPr lang="en-US" altLang="zh-CN" smtClean="0">
                <a:latin typeface="微软雅黑" pitchFamily="34" charset="-122"/>
                <a:ea typeface="微软雅黑" pitchFamily="34" charset="-122"/>
              </a:rPr>
              <a:t>1</a:t>
            </a:r>
            <a:r>
              <a:rPr lang="zh-CN" altLang="en-US" smtClean="0">
                <a:latin typeface="微软雅黑" pitchFamily="34" charset="-122"/>
                <a:ea typeface="微软雅黑" pitchFamily="34" charset="-122"/>
              </a:rPr>
              <a:t>。</a:t>
            </a:r>
            <a:endParaRPr lang="en-US" altLang="zh-CN" smtClean="0">
              <a:latin typeface="微软雅黑" pitchFamily="34" charset="-122"/>
              <a:ea typeface="微软雅黑"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956767" y="93984"/>
            <a:ext cx="8713787" cy="7050733"/>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6767" y="952029"/>
            <a:ext cx="10009112" cy="2585323"/>
          </a:xfrm>
          <a:prstGeom prst="rect">
            <a:avLst/>
          </a:prstGeom>
        </p:spPr>
        <p:txBody>
          <a:bodyPr wrap="square">
            <a:spAutoFit/>
          </a:bodyPr>
          <a:lstStyle/>
          <a:p>
            <a:pPr indent="457200">
              <a:lnSpc>
                <a:spcPct val="150000"/>
              </a:lnSpc>
            </a:pPr>
            <a:r>
              <a:rPr lang="zh-CN" altLang="en-US" smtClean="0">
                <a:latin typeface="微软雅黑" pitchFamily="34" charset="-122"/>
                <a:ea typeface="微软雅黑" pitchFamily="34" charset="-122"/>
              </a:rPr>
              <a:t>三、固定资产享受所得税优惠政策</a:t>
            </a:r>
            <a:endParaRPr lang="en-US" altLang="zh-CN" smtClean="0">
              <a:latin typeface="微软雅黑" pitchFamily="34" charset="-122"/>
              <a:ea typeface="微软雅黑" pitchFamily="34" charset="-122"/>
            </a:endParaRPr>
          </a:p>
          <a:p>
            <a:pPr indent="457200">
              <a:lnSpc>
                <a:spcPct val="150000"/>
              </a:lnSpc>
            </a:pPr>
            <a:r>
              <a:rPr lang="en-US" altLang="zh-CN" smtClean="0">
                <a:latin typeface="微软雅黑" pitchFamily="34" charset="-122"/>
                <a:ea typeface="微软雅黑" pitchFamily="34" charset="-122"/>
              </a:rPr>
              <a:t>5</a:t>
            </a:r>
            <a:r>
              <a:rPr lang="zh-CN" altLang="en-US" smtClean="0">
                <a:latin typeface="微软雅黑" pitchFamily="34" charset="-122"/>
                <a:ea typeface="微软雅黑" pitchFamily="34" charset="-122"/>
              </a:rPr>
              <a:t>月份购进办公设备一体机一台，不含税金额</a:t>
            </a:r>
            <a:r>
              <a:rPr lang="en-US" altLang="zh-CN" smtClean="0">
                <a:latin typeface="微软雅黑" pitchFamily="34" charset="-122"/>
                <a:ea typeface="微软雅黑" pitchFamily="34" charset="-122"/>
              </a:rPr>
              <a:t>18000</a:t>
            </a:r>
            <a:r>
              <a:rPr lang="zh-CN" altLang="en-US" smtClean="0">
                <a:latin typeface="微软雅黑" pitchFamily="34" charset="-122"/>
                <a:ea typeface="微软雅黑" pitchFamily="34" charset="-122"/>
              </a:rPr>
              <a:t>元，该固定资产会计预计使用</a:t>
            </a:r>
            <a:r>
              <a:rPr lang="en-US" altLang="zh-CN" smtClean="0">
                <a:latin typeface="微软雅黑" pitchFamily="34" charset="-122"/>
                <a:ea typeface="微软雅黑" pitchFamily="34" charset="-122"/>
              </a:rPr>
              <a:t>3</a:t>
            </a:r>
            <a:r>
              <a:rPr lang="zh-CN" altLang="en-US" smtClean="0">
                <a:latin typeface="微软雅黑" pitchFamily="34" charset="-122"/>
                <a:ea typeface="微软雅黑" pitchFamily="34" charset="-122"/>
              </a:rPr>
              <a:t>年，无残值，税法上享受税收优惠政策，一次性扣除。</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办公设备一体机安装完成就可以使用了，会计和一般的税法上从</a:t>
            </a:r>
            <a:r>
              <a:rPr lang="en-US" altLang="zh-CN" smtClean="0">
                <a:latin typeface="微软雅黑" pitchFamily="34" charset="-122"/>
                <a:ea typeface="微软雅黑" pitchFamily="34" charset="-122"/>
              </a:rPr>
              <a:t>6</a:t>
            </a:r>
            <a:r>
              <a:rPr lang="zh-CN" altLang="en-US" smtClean="0">
                <a:latin typeface="微软雅黑" pitchFamily="34" charset="-122"/>
                <a:ea typeface="微软雅黑" pitchFamily="34" charset="-122"/>
              </a:rPr>
              <a:t>月份开始计提折旧，根据财税</a:t>
            </a:r>
            <a:r>
              <a:rPr lang="en-US" altLang="zh-CN" smtClean="0">
                <a:latin typeface="微软雅黑" pitchFamily="34" charset="-122"/>
                <a:ea typeface="微软雅黑" pitchFamily="34" charset="-122"/>
              </a:rPr>
              <a:t>2018</a:t>
            </a:r>
            <a:r>
              <a:rPr lang="zh-CN" altLang="en-US" smtClean="0">
                <a:latin typeface="微软雅黑" pitchFamily="34" charset="-122"/>
                <a:ea typeface="微软雅黑" pitchFamily="34" charset="-122"/>
              </a:rPr>
              <a:t>年</a:t>
            </a:r>
            <a:r>
              <a:rPr lang="en-US" altLang="zh-CN" smtClean="0">
                <a:latin typeface="微软雅黑" pitchFamily="34" charset="-122"/>
                <a:ea typeface="微软雅黑" pitchFamily="34" charset="-122"/>
              </a:rPr>
              <a:t>54</a:t>
            </a:r>
            <a:r>
              <a:rPr lang="zh-CN" altLang="en-US" smtClean="0">
                <a:latin typeface="微软雅黑" pitchFamily="34" charset="-122"/>
                <a:ea typeface="微软雅黑" pitchFamily="34" charset="-122"/>
              </a:rPr>
              <a:t>号文件</a:t>
            </a:r>
            <a:r>
              <a:rPr lang="en-US" altLang="zh-CN" smtClean="0">
                <a:latin typeface="微软雅黑" pitchFamily="34" charset="-122"/>
                <a:ea typeface="微软雅黑" pitchFamily="34" charset="-122"/>
              </a:rPr>
              <a:t>500</a:t>
            </a:r>
            <a:r>
              <a:rPr lang="zh-CN" altLang="en-US" smtClean="0">
                <a:latin typeface="微软雅黑" pitchFamily="34" charset="-122"/>
                <a:ea typeface="微软雅黑" pitchFamily="34" charset="-122"/>
              </a:rPr>
              <a:t>万元以内的资产，可以一次性扣除，所以该企业的一体机</a:t>
            </a:r>
            <a:r>
              <a:rPr lang="en-US" altLang="zh-CN" smtClean="0">
                <a:latin typeface="微软雅黑" pitchFamily="34" charset="-122"/>
                <a:ea typeface="微软雅黑" pitchFamily="34" charset="-122"/>
              </a:rPr>
              <a:t>18000</a:t>
            </a:r>
            <a:r>
              <a:rPr lang="zh-CN" altLang="en-US" smtClean="0">
                <a:latin typeface="微软雅黑" pitchFamily="34" charset="-122"/>
                <a:ea typeface="微软雅黑" pitchFamily="34" charset="-122"/>
              </a:rPr>
              <a:t>元也可以一次性扣除。</a:t>
            </a:r>
            <a:endParaRPr lang="zh-CN" altLang="en-US">
              <a:latin typeface="微软雅黑" pitchFamily="34" charset="-122"/>
              <a:ea typeface="微软雅黑"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751" y="958994"/>
            <a:ext cx="10945216" cy="2585323"/>
          </a:xfrm>
          <a:prstGeom prst="rect">
            <a:avLst/>
          </a:prstGeom>
          <a:noFill/>
        </p:spPr>
        <p:txBody>
          <a:bodyPr wrap="square" rtlCol="0">
            <a:spAutoFit/>
          </a:bodyPr>
          <a:lstStyle/>
          <a:p>
            <a:pPr indent="457200">
              <a:lnSpc>
                <a:spcPct val="150000"/>
              </a:lnSpc>
            </a:pPr>
            <a:r>
              <a:rPr lang="zh-CN" altLang="en-US" smtClean="0">
                <a:latin typeface="微软雅黑" pitchFamily="34" charset="-122"/>
                <a:ea typeface="微软雅黑" pitchFamily="34" charset="-122"/>
              </a:rPr>
              <a:t>注：填写</a:t>
            </a:r>
            <a:r>
              <a:rPr lang="en-US" altLang="zh-CN" smtClean="0">
                <a:latin typeface="微软雅黑" pitchFamily="34" charset="-122"/>
                <a:ea typeface="微软雅黑" pitchFamily="34" charset="-122"/>
              </a:rPr>
              <a:t>A201020</a:t>
            </a:r>
            <a:r>
              <a:rPr lang="zh-CN" altLang="en-US" smtClean="0">
                <a:latin typeface="微软雅黑" pitchFamily="34" charset="-122"/>
                <a:ea typeface="微软雅黑" pitchFamily="34" charset="-122"/>
              </a:rPr>
              <a:t>表（附表</a:t>
            </a:r>
            <a:r>
              <a:rPr lang="en-US" altLang="zh-CN" smtClean="0">
                <a:latin typeface="微软雅黑" pitchFamily="34" charset="-122"/>
                <a:ea typeface="微软雅黑" pitchFamily="34" charset="-122"/>
              </a:rPr>
              <a:t>2</a:t>
            </a:r>
            <a:r>
              <a:rPr lang="zh-CN" altLang="en-US" smtClean="0">
                <a:latin typeface="微软雅黑" pitchFamily="34" charset="-122"/>
                <a:ea typeface="微软雅黑" pitchFamily="34" charset="-122"/>
              </a:rPr>
              <a:t>）时请注意：</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a:t>
            </a:r>
            <a:r>
              <a:rPr lang="zh-CN" altLang="en-US" smtClean="0">
                <a:latin typeface="微软雅黑" pitchFamily="34" charset="-122"/>
                <a:ea typeface="微软雅黑" pitchFamily="34" charset="-122"/>
              </a:rPr>
              <a:t>）自该固定资产开始计提折旧起，在“税收折旧”大于“一般折旧”的折旧期间内，必须填报本表。</a:t>
            </a:r>
            <a:endParaRPr lang="en-US" altLang="zh-CN" smtClean="0">
              <a:latin typeface="微软雅黑" pitchFamily="34" charset="-122"/>
              <a:ea typeface="微软雅黑" pitchFamily="34" charset="-122"/>
            </a:endParaRPr>
          </a:p>
          <a:p>
            <a:pPr indent="457200">
              <a:lnSpc>
                <a:spcPct val="150000"/>
              </a:lnSpc>
            </a:pPr>
            <a:r>
              <a:rPr lang="zh-CN" altLang="en-US" smtClean="0">
                <a:solidFill>
                  <a:srgbClr val="FF0000"/>
                </a:solidFill>
                <a:latin typeface="微软雅黑" pitchFamily="34" charset="-122"/>
                <a:ea typeface="微软雅黑" pitchFamily="34" charset="-122"/>
              </a:rPr>
              <a:t>税收折旧</a:t>
            </a:r>
            <a:r>
              <a:rPr lang="zh-CN" altLang="en-US" smtClean="0">
                <a:latin typeface="微软雅黑" pitchFamily="34" charset="-122"/>
                <a:ea typeface="微软雅黑" pitchFamily="34" charset="-122"/>
              </a:rPr>
              <a:t>是指纳税人享受财税（</a:t>
            </a:r>
            <a:r>
              <a:rPr lang="en-US" altLang="zh-CN" smtClean="0">
                <a:latin typeface="微软雅黑" pitchFamily="34" charset="-122"/>
                <a:ea typeface="微软雅黑" pitchFamily="34" charset="-122"/>
              </a:rPr>
              <a:t>2014</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75</a:t>
            </a:r>
            <a:r>
              <a:rPr lang="zh-CN" altLang="en-US" smtClean="0">
                <a:latin typeface="微软雅黑" pitchFamily="34" charset="-122"/>
                <a:ea typeface="微软雅黑" pitchFamily="34" charset="-122"/>
              </a:rPr>
              <a:t>号、财税（</a:t>
            </a:r>
            <a:r>
              <a:rPr lang="en-US" altLang="zh-CN" smtClean="0">
                <a:latin typeface="微软雅黑" pitchFamily="34" charset="-122"/>
                <a:ea typeface="微软雅黑" pitchFamily="34" charset="-122"/>
              </a:rPr>
              <a:t>2015</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106</a:t>
            </a:r>
            <a:r>
              <a:rPr lang="zh-CN" altLang="en-US" smtClean="0">
                <a:latin typeface="微软雅黑" pitchFamily="34" charset="-122"/>
                <a:ea typeface="微软雅黑" pitchFamily="34" charset="-122"/>
              </a:rPr>
              <a:t>号、财税（</a:t>
            </a:r>
            <a:r>
              <a:rPr lang="en-US" altLang="zh-CN" smtClean="0">
                <a:latin typeface="微软雅黑" pitchFamily="34" charset="-122"/>
                <a:ea typeface="微软雅黑" pitchFamily="34" charset="-122"/>
              </a:rPr>
              <a:t>2018</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54</a:t>
            </a:r>
            <a:r>
              <a:rPr lang="zh-CN" altLang="en-US" smtClean="0">
                <a:latin typeface="微软雅黑" pitchFamily="34" charset="-122"/>
                <a:ea typeface="微软雅黑" pitchFamily="34" charset="-122"/>
              </a:rPr>
              <a:t>号等相关文件规定优惠政策的固定资产，采取税收加速折旧或一次性扣除方式计算的税收折旧额；</a:t>
            </a:r>
            <a:endParaRPr lang="en-US" altLang="zh-CN" smtClean="0">
              <a:latin typeface="微软雅黑" pitchFamily="34" charset="-122"/>
              <a:ea typeface="微软雅黑" pitchFamily="34" charset="-122"/>
            </a:endParaRPr>
          </a:p>
          <a:p>
            <a:pPr indent="457200">
              <a:lnSpc>
                <a:spcPct val="150000"/>
              </a:lnSpc>
            </a:pPr>
            <a:r>
              <a:rPr lang="zh-CN" altLang="en-US" smtClean="0">
                <a:solidFill>
                  <a:srgbClr val="FF0000"/>
                </a:solidFill>
                <a:latin typeface="微软雅黑" pitchFamily="34" charset="-122"/>
                <a:ea typeface="微软雅黑" pitchFamily="34" charset="-122"/>
              </a:rPr>
              <a:t>一般折旧</a:t>
            </a:r>
            <a:r>
              <a:rPr lang="zh-CN" altLang="en-US" smtClean="0">
                <a:latin typeface="微软雅黑" pitchFamily="34" charset="-122"/>
                <a:ea typeface="微软雅黑" pitchFamily="34" charset="-122"/>
              </a:rPr>
              <a:t>是指资产按照</a:t>
            </a:r>
            <a:r>
              <a:rPr lang="zh-CN" altLang="en-US" smtClean="0">
                <a:solidFill>
                  <a:srgbClr val="FF0000"/>
                </a:solidFill>
                <a:latin typeface="微软雅黑" pitchFamily="34" charset="-122"/>
                <a:ea typeface="微软雅黑" pitchFamily="34" charset="-122"/>
              </a:rPr>
              <a:t>税收一般规定计算</a:t>
            </a:r>
            <a:r>
              <a:rPr lang="zh-CN" altLang="en-US" smtClean="0">
                <a:latin typeface="微软雅黑" pitchFamily="34" charset="-122"/>
                <a:ea typeface="微软雅黑" pitchFamily="34" charset="-122"/>
              </a:rPr>
              <a:t>的折旧金额，即该资产在不享受加速折旧情况下，按照税收规定的最低折旧年限以直线法计算的折旧金额。</a:t>
            </a:r>
            <a:endParaRPr lang="en-US" altLang="zh-CN" smtClean="0">
              <a:latin typeface="微软雅黑" pitchFamily="34" charset="-122"/>
              <a:ea typeface="微软雅黑"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524719" y="880021"/>
            <a:ext cx="10924567" cy="4032448"/>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743" y="759520"/>
            <a:ext cx="10513168" cy="2585323"/>
          </a:xfrm>
          <a:prstGeom prst="rect">
            <a:avLst/>
          </a:prstGeom>
        </p:spPr>
        <p:txBody>
          <a:bodyPr wrap="square">
            <a:spAutoFit/>
          </a:bodyPr>
          <a:lstStyle/>
          <a:p>
            <a:pPr indent="457200">
              <a:lnSpc>
                <a:spcPct val="150000"/>
              </a:lnSpc>
            </a:pPr>
            <a:r>
              <a:rPr lang="zh-CN" altLang="en-US" smtClean="0">
                <a:latin typeface="微软雅黑" pitchFamily="34" charset="-122"/>
                <a:ea typeface="微软雅黑" pitchFamily="34" charset="-122"/>
              </a:rPr>
              <a:t>四、截止到 二季度末该企业的经营情况：</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a:t>
            </a:r>
            <a:r>
              <a:rPr lang="zh-CN" altLang="en-US" smtClean="0">
                <a:latin typeface="微软雅黑" pitchFamily="34" charset="-122"/>
                <a:ea typeface="微软雅黑" pitchFamily="34" charset="-122"/>
              </a:rPr>
              <a:t>）累计营业收入</a:t>
            </a:r>
            <a:r>
              <a:rPr lang="en-US" altLang="zh-CN" smtClean="0">
                <a:latin typeface="微软雅黑" pitchFamily="34" charset="-122"/>
                <a:ea typeface="微软雅黑" pitchFamily="34" charset="-122"/>
              </a:rPr>
              <a:t>80</a:t>
            </a:r>
            <a:r>
              <a:rPr lang="zh-CN" altLang="en-US" smtClean="0">
                <a:latin typeface="微软雅黑" pitchFamily="34" charset="-122"/>
                <a:ea typeface="微软雅黑" pitchFamily="34" charset="-122"/>
              </a:rPr>
              <a:t>万</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2</a:t>
            </a:r>
            <a:r>
              <a:rPr lang="zh-CN" altLang="en-US" smtClean="0">
                <a:latin typeface="微软雅黑" pitchFamily="34" charset="-122"/>
                <a:ea typeface="微软雅黑" pitchFamily="34" charset="-122"/>
              </a:rPr>
              <a:t>）累计营业成本</a:t>
            </a:r>
            <a:r>
              <a:rPr lang="en-US" altLang="zh-CN" smtClean="0">
                <a:latin typeface="微软雅黑" pitchFamily="34" charset="-122"/>
                <a:ea typeface="微软雅黑" pitchFamily="34" charset="-122"/>
              </a:rPr>
              <a:t>56</a:t>
            </a:r>
            <a:r>
              <a:rPr lang="zh-CN" altLang="en-US" smtClean="0">
                <a:latin typeface="微软雅黑" pitchFamily="34" charset="-122"/>
                <a:ea typeface="微软雅黑" pitchFamily="34" charset="-122"/>
              </a:rPr>
              <a:t>万</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3</a:t>
            </a:r>
            <a:r>
              <a:rPr lang="zh-CN" altLang="en-US" smtClean="0">
                <a:latin typeface="微软雅黑" pitchFamily="34" charset="-122"/>
                <a:ea typeface="微软雅黑" pitchFamily="34" charset="-122"/>
              </a:rPr>
              <a:t>）累计利润总额</a:t>
            </a:r>
            <a:r>
              <a:rPr lang="en-US" altLang="zh-CN" smtClean="0">
                <a:latin typeface="微软雅黑" pitchFamily="34" charset="-122"/>
                <a:ea typeface="微软雅黑" pitchFamily="34" charset="-122"/>
              </a:rPr>
              <a:t>30</a:t>
            </a:r>
            <a:r>
              <a:rPr lang="zh-CN" altLang="en-US" smtClean="0">
                <a:latin typeface="微软雅黑" pitchFamily="34" charset="-122"/>
                <a:ea typeface="微软雅黑" pitchFamily="34" charset="-122"/>
              </a:rPr>
              <a:t>万</a:t>
            </a:r>
            <a:endParaRPr lang="en-US" altLang="zh-CN" smtClean="0">
              <a:latin typeface="微软雅黑" pitchFamily="34" charset="-122"/>
              <a:ea typeface="微软雅黑" pitchFamily="34" charset="-122"/>
            </a:endParaRPr>
          </a:p>
          <a:p>
            <a:pPr indent="457200">
              <a:lnSpc>
                <a:spcPct val="150000"/>
              </a:lnSpc>
            </a:pP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4</a:t>
            </a:r>
            <a:r>
              <a:rPr lang="zh-CN" altLang="en-US" smtClean="0">
                <a:latin typeface="微软雅黑" pitchFamily="34" charset="-122"/>
                <a:ea typeface="微软雅黑" pitchFamily="34" charset="-122"/>
              </a:rPr>
              <a:t>）以前年度亏损</a:t>
            </a:r>
            <a:r>
              <a:rPr lang="en-US" altLang="zh-CN" smtClean="0">
                <a:latin typeface="微软雅黑" pitchFamily="34" charset="-122"/>
                <a:ea typeface="微软雅黑" pitchFamily="34" charset="-122"/>
              </a:rPr>
              <a:t>8465.29</a:t>
            </a:r>
            <a:r>
              <a:rPr lang="zh-CN" altLang="en-US" smtClean="0">
                <a:latin typeface="微软雅黑" pitchFamily="34" charset="-122"/>
                <a:ea typeface="微软雅黑" pitchFamily="34" charset="-122"/>
              </a:rPr>
              <a:t>元</a:t>
            </a:r>
            <a:endParaRPr lang="en-US" altLang="zh-CN" smtClean="0">
              <a:latin typeface="微软雅黑" pitchFamily="34" charset="-122"/>
              <a:ea typeface="微软雅黑" pitchFamily="34" charset="-122"/>
            </a:endParaRPr>
          </a:p>
          <a:p>
            <a:pPr indent="457200">
              <a:lnSpc>
                <a:spcPct val="150000"/>
              </a:lnSpc>
            </a:pPr>
            <a:endParaRPr lang="en-US" altLang="zh-CN" smtClean="0">
              <a:latin typeface="微软雅黑" pitchFamily="34" charset="-122"/>
              <a:ea typeface="微软雅黑"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65679" y="1024037"/>
            <a:ext cx="2972991" cy="1754326"/>
          </a:xfrm>
          <a:prstGeom prst="rect">
            <a:avLst/>
          </a:prstGeom>
        </p:spPr>
        <p:txBody>
          <a:bodyPr wrap="square">
            <a:spAutoFit/>
          </a:bodyPr>
          <a:lstStyle/>
          <a:p>
            <a:pPr indent="457200">
              <a:lnSpc>
                <a:spcPct val="150000"/>
              </a:lnSpc>
            </a:pPr>
            <a:r>
              <a:rPr lang="zh-CN" altLang="en-US" smtClean="0">
                <a:latin typeface="微软雅黑" pitchFamily="34" charset="-122"/>
                <a:ea typeface="微软雅黑" pitchFamily="34" charset="-122"/>
              </a:rPr>
              <a:t>注：</a:t>
            </a:r>
            <a:r>
              <a:rPr lang="en-US" altLang="zh-CN" smtClean="0">
                <a:latin typeface="微软雅黑" pitchFamily="34" charset="-122"/>
                <a:ea typeface="微软雅黑" pitchFamily="34" charset="-122"/>
              </a:rPr>
              <a:t>A</a:t>
            </a:r>
            <a:r>
              <a:rPr lang="zh-CN" altLang="en-US" smtClean="0">
                <a:latin typeface="微软雅黑" pitchFamily="34" charset="-122"/>
                <a:ea typeface="微软雅黑" pitchFamily="34" charset="-122"/>
              </a:rPr>
              <a:t>类预缴所得税申报中的营业收入和营业成本为数据采集项不参与计算。且与利润总额无关。</a:t>
            </a:r>
            <a:endParaRPr lang="en-US" altLang="zh-CN" smtClean="0">
              <a:latin typeface="微软雅黑" pitchFamily="34" charset="-122"/>
              <a:ea typeface="微软雅黑" pitchFamily="34" charset="-122"/>
            </a:endParaRPr>
          </a:p>
        </p:txBody>
      </p:sp>
      <p:pic>
        <p:nvPicPr>
          <p:cNvPr id="3076" name="Picture 4"/>
          <p:cNvPicPr>
            <a:picLocks noChangeAspect="1" noChangeArrowheads="1"/>
          </p:cNvPicPr>
          <p:nvPr/>
        </p:nvPicPr>
        <p:blipFill>
          <a:blip r:embed="rId2" cstate="print"/>
          <a:srcRect/>
          <a:stretch>
            <a:fillRect/>
          </a:stretch>
        </p:blipFill>
        <p:spPr bwMode="auto">
          <a:xfrm>
            <a:off x="740743" y="303957"/>
            <a:ext cx="8230964" cy="612068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00783" y="736005"/>
            <a:ext cx="7867410" cy="3096344"/>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1676847" y="1164680"/>
            <a:ext cx="8712968" cy="5032480"/>
            <a:chOff x="2108895" y="1164680"/>
            <a:chExt cx="8712968" cy="5032480"/>
          </a:xfrm>
        </p:grpSpPr>
        <p:grpSp>
          <p:nvGrpSpPr>
            <p:cNvPr id="3" name="组合 26"/>
            <p:cNvGrpSpPr/>
            <p:nvPr/>
          </p:nvGrpSpPr>
          <p:grpSpPr>
            <a:xfrm>
              <a:off x="2108895" y="4192389"/>
              <a:ext cx="8712968" cy="2004771"/>
              <a:chOff x="2108895" y="5006027"/>
              <a:chExt cx="8712968" cy="2004771"/>
            </a:xfrm>
          </p:grpSpPr>
          <p:sp>
            <p:nvSpPr>
              <p:cNvPr id="19" name="TextBox 18"/>
              <p:cNvSpPr txBox="1"/>
              <p:nvPr/>
            </p:nvSpPr>
            <p:spPr>
              <a:xfrm>
                <a:off x="2108895" y="5006027"/>
                <a:ext cx="2664296" cy="1384995"/>
              </a:xfrm>
              <a:prstGeom prst="rect">
                <a:avLst/>
              </a:prstGeom>
              <a:noFill/>
            </p:spPr>
            <p:txBody>
              <a:bodyPr wrap="square" lIns="0" tIns="0" rIns="0" bIns="0" rtlCol="0">
                <a:spAutoFit/>
              </a:bodyPr>
              <a:lstStyle/>
              <a:p>
                <a:pPr algn="just">
                  <a:lnSpc>
                    <a:spcPct val="120000"/>
                  </a:lnSpc>
                  <a:defRPr/>
                </a:pPr>
                <a:r>
                  <a:rPr lang="zh-CN" altLang="en-US" sz="1500" smtClean="0">
                    <a:latin typeface="微软雅黑" pitchFamily="34" charset="-122"/>
                    <a:ea typeface="微软雅黑" pitchFamily="34" charset="-122"/>
                    <a:sym typeface="Arial" panose="020B0604020202020204" pitchFamily="34" charset="0"/>
                  </a:rPr>
                  <a:t>取消（</a:t>
                </a:r>
                <a:r>
                  <a:rPr lang="en-US" altLang="zh-CN" sz="1500" smtClean="0">
                    <a:latin typeface="微软雅黑" pitchFamily="34" charset="-122"/>
                    <a:ea typeface="微软雅黑" pitchFamily="34" charset="-122"/>
                    <a:sym typeface="Arial" panose="020B0604020202020204" pitchFamily="34" charset="0"/>
                  </a:rPr>
                  <a:t>A</a:t>
                </a:r>
                <a:r>
                  <a:rPr lang="zh-CN" altLang="en-US" sz="1500" smtClean="0">
                    <a:latin typeface="微软雅黑" pitchFamily="34" charset="-122"/>
                    <a:ea typeface="微软雅黑" pitchFamily="34" charset="-122"/>
                    <a:sym typeface="Arial" panose="020B0604020202020204" pitchFamily="34" charset="0"/>
                  </a:rPr>
                  <a:t>类，</a:t>
                </a:r>
                <a:r>
                  <a:rPr lang="en-US" altLang="zh-CN" sz="1500" smtClean="0">
                    <a:latin typeface="微软雅黑" pitchFamily="34" charset="-122"/>
                    <a:ea typeface="微软雅黑" pitchFamily="34" charset="-122"/>
                    <a:sym typeface="Arial" panose="020B0604020202020204" pitchFamily="34" charset="0"/>
                  </a:rPr>
                  <a:t>2015</a:t>
                </a:r>
                <a:r>
                  <a:rPr lang="zh-CN" altLang="en-US" sz="1500" smtClean="0">
                    <a:latin typeface="微软雅黑" pitchFamily="34" charset="-122"/>
                    <a:ea typeface="微软雅黑" pitchFamily="34" charset="-122"/>
                    <a:sym typeface="Arial" panose="020B0604020202020204" pitchFamily="34" charset="0"/>
                  </a:rPr>
                  <a:t>年版）及其附表中的“本期金额”列，对原</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固定资产加速折旧（扣除）明细表</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将数据项由</a:t>
                </a:r>
                <a:r>
                  <a:rPr lang="en-US" altLang="zh-CN" sz="1500" smtClean="0">
                    <a:latin typeface="微软雅黑" pitchFamily="34" charset="-122"/>
                    <a:ea typeface="微软雅黑" pitchFamily="34" charset="-122"/>
                    <a:sym typeface="Arial" panose="020B0604020202020204" pitchFamily="34" charset="0"/>
                  </a:rPr>
                  <a:t>185</a:t>
                </a:r>
                <a:r>
                  <a:rPr lang="zh-CN" altLang="en-US" sz="1500" smtClean="0">
                    <a:latin typeface="微软雅黑" pitchFamily="34" charset="-122"/>
                    <a:ea typeface="微软雅黑" pitchFamily="34" charset="-122"/>
                    <a:sym typeface="Arial" panose="020B0604020202020204" pitchFamily="34" charset="0"/>
                  </a:rPr>
                  <a:t>项减少至</a:t>
                </a:r>
                <a:r>
                  <a:rPr lang="en-US" altLang="zh-CN" sz="1500" smtClean="0">
                    <a:latin typeface="微软雅黑" pitchFamily="34" charset="-122"/>
                    <a:ea typeface="微软雅黑" pitchFamily="34" charset="-122"/>
                    <a:sym typeface="Arial" panose="020B0604020202020204" pitchFamily="34" charset="0"/>
                  </a:rPr>
                  <a:t>30</a:t>
                </a:r>
                <a:r>
                  <a:rPr lang="zh-CN" altLang="en-US" sz="1500" smtClean="0">
                    <a:latin typeface="微软雅黑" pitchFamily="34" charset="-122"/>
                    <a:ea typeface="微软雅黑" pitchFamily="34" charset="-122"/>
                    <a:sym typeface="Arial" panose="020B0604020202020204" pitchFamily="34" charset="0"/>
                  </a:rPr>
                  <a:t>项。</a:t>
                </a:r>
                <a:endParaRPr lang="en-US" altLang="zh-CN" sz="1500" dirty="0">
                  <a:latin typeface="微软雅黑" pitchFamily="34" charset="-122"/>
                  <a:ea typeface="微软雅黑" pitchFamily="34" charset="-122"/>
                  <a:sym typeface="Arial" panose="020B0604020202020204" pitchFamily="34" charset="0"/>
                </a:endParaRPr>
              </a:p>
            </p:txBody>
          </p:sp>
          <p:sp>
            <p:nvSpPr>
              <p:cNvPr id="20" name="TextBox 19"/>
              <p:cNvSpPr txBox="1"/>
              <p:nvPr/>
            </p:nvSpPr>
            <p:spPr>
              <a:xfrm>
                <a:off x="5310939" y="5050650"/>
                <a:ext cx="2414580" cy="1938992"/>
              </a:xfrm>
              <a:prstGeom prst="rect">
                <a:avLst/>
              </a:prstGeom>
              <a:noFill/>
            </p:spPr>
            <p:txBody>
              <a:bodyPr wrap="square" lIns="0" tIns="0" rIns="0" bIns="0" rtlCol="0">
                <a:spAutoFit/>
              </a:bodyPr>
              <a:lstStyle/>
              <a:p>
                <a:pPr algn="just">
                  <a:lnSpc>
                    <a:spcPct val="120000"/>
                  </a:lnSpc>
                  <a:defRPr/>
                </a:pPr>
                <a:r>
                  <a:rPr lang="zh-CN" altLang="en-US" sz="1500" smtClean="0">
                    <a:latin typeface="微软雅黑" pitchFamily="34" charset="-122"/>
                    <a:ea typeface="微软雅黑" pitchFamily="34" charset="-122"/>
                    <a:sym typeface="Arial" panose="020B0604020202020204" pitchFamily="34" charset="0"/>
                  </a:rPr>
                  <a:t>重复行次进行归并处理，将</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企业所得税汇总纳税分支机构所得税分配表</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作为附表纳入申报表体系。</a:t>
                </a:r>
                <a:endParaRPr lang="en-US" altLang="zh-CN" sz="1500" smtClean="0">
                  <a:latin typeface="微软雅黑" pitchFamily="34" charset="-122"/>
                  <a:ea typeface="微软雅黑" pitchFamily="34" charset="-122"/>
                  <a:sym typeface="Arial" panose="020B0604020202020204" pitchFamily="34" charset="0"/>
                </a:endParaRPr>
              </a:p>
              <a:p>
                <a:pPr algn="just">
                  <a:lnSpc>
                    <a:spcPct val="120000"/>
                  </a:lnSpc>
                  <a:defRPr/>
                </a:pPr>
                <a:r>
                  <a:rPr lang="zh-CN" altLang="en-US" sz="1500" smtClean="0">
                    <a:latin typeface="微软雅黑" pitchFamily="34" charset="-122"/>
                    <a:ea typeface="微软雅黑" pitchFamily="34" charset="-122"/>
                    <a:sym typeface="Arial" panose="020B0604020202020204" pitchFamily="34" charset="0"/>
                  </a:rPr>
                  <a:t>国家税务总局公告</a:t>
                </a:r>
                <a:r>
                  <a:rPr lang="en-US" altLang="zh-CN" sz="1500" smtClean="0">
                    <a:latin typeface="微软雅黑" pitchFamily="34" charset="-122"/>
                    <a:ea typeface="微软雅黑" pitchFamily="34" charset="-122"/>
                    <a:sym typeface="Arial" panose="020B0604020202020204" pitchFamily="34" charset="0"/>
                  </a:rPr>
                  <a:t>2012</a:t>
                </a:r>
                <a:r>
                  <a:rPr lang="zh-CN" altLang="en-US" sz="1500" smtClean="0">
                    <a:latin typeface="微软雅黑" pitchFamily="34" charset="-122"/>
                    <a:ea typeface="微软雅黑" pitchFamily="34" charset="-122"/>
                    <a:sym typeface="Arial" panose="020B0604020202020204" pitchFamily="34" charset="0"/>
                  </a:rPr>
                  <a:t>年第</a:t>
                </a:r>
                <a:r>
                  <a:rPr lang="en-US" altLang="zh-CN" sz="1500" smtClean="0">
                    <a:latin typeface="微软雅黑" pitchFamily="34" charset="-122"/>
                    <a:ea typeface="微软雅黑" pitchFamily="34" charset="-122"/>
                    <a:sym typeface="Arial" panose="020B0604020202020204" pitchFamily="34" charset="0"/>
                  </a:rPr>
                  <a:t>5</a:t>
                </a:r>
                <a:r>
                  <a:rPr lang="zh-CN" altLang="en-US" sz="1500" smtClean="0">
                    <a:latin typeface="微软雅黑" pitchFamily="34" charset="-122"/>
                    <a:ea typeface="微软雅黑" pitchFamily="34" charset="-122"/>
                    <a:sym typeface="Arial" panose="020B0604020202020204" pitchFamily="34" charset="0"/>
                  </a:rPr>
                  <a:t>号</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跨地区经营汇总纳税企业所得税征收管理办法</a:t>
                </a:r>
                <a:r>
                  <a:rPr lang="en-US" altLang="zh-CN" sz="1500" smtClean="0">
                    <a:latin typeface="微软雅黑" pitchFamily="34" charset="-122"/>
                    <a:ea typeface="微软雅黑" pitchFamily="34" charset="-122"/>
                    <a:sym typeface="Arial" panose="020B0604020202020204" pitchFamily="34" charset="0"/>
                  </a:rPr>
                  <a:t>》</a:t>
                </a:r>
                <a:endParaRPr lang="en-US" altLang="zh-CN" sz="1500" dirty="0">
                  <a:latin typeface="微软雅黑" pitchFamily="34" charset="-122"/>
                  <a:ea typeface="微软雅黑" pitchFamily="34" charset="-122"/>
                  <a:sym typeface="Arial" panose="020B0604020202020204" pitchFamily="34" charset="0"/>
                </a:endParaRPr>
              </a:p>
            </p:txBody>
          </p:sp>
          <p:sp>
            <p:nvSpPr>
              <p:cNvPr id="21" name="TextBox 20"/>
              <p:cNvSpPr txBox="1"/>
              <p:nvPr/>
            </p:nvSpPr>
            <p:spPr>
              <a:xfrm>
                <a:off x="8407283" y="5095274"/>
                <a:ext cx="2414580" cy="1915524"/>
              </a:xfrm>
              <a:prstGeom prst="rect">
                <a:avLst/>
              </a:prstGeom>
              <a:noFill/>
            </p:spPr>
            <p:txBody>
              <a:bodyPr wrap="square" lIns="0" tIns="0" rIns="0" bIns="0" rtlCol="0">
                <a:spAutoFit/>
              </a:bodyPr>
              <a:lstStyle/>
              <a:p>
                <a:pPr algn="just">
                  <a:lnSpc>
                    <a:spcPct val="120000"/>
                  </a:lnSpc>
                  <a:defRPr/>
                </a:pPr>
                <a:r>
                  <a:rPr lang="zh-CN" altLang="en-US" sz="1500" smtClean="0">
                    <a:latin typeface="微软雅黑" pitchFamily="34" charset="-122"/>
                    <a:ea typeface="微软雅黑" pitchFamily="34" charset="-122"/>
                    <a:sym typeface="Arial" panose="020B0604020202020204" pitchFamily="34" charset="0"/>
                  </a:rPr>
                  <a:t>调整了</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免税收入、减计收入、所得减免等优惠明细表</a:t>
                </a:r>
                <a:r>
                  <a:rPr lang="en-US" altLang="zh-CN" sz="1500" smtClean="0">
                    <a:latin typeface="微软雅黑" pitchFamily="34" charset="-122"/>
                    <a:ea typeface="微软雅黑" pitchFamily="34" charset="-122"/>
                    <a:sym typeface="Arial" panose="020B0604020202020204" pitchFamily="34" charset="0"/>
                  </a:rPr>
                  <a:t>》(A201010</a:t>
                </a:r>
                <a:r>
                  <a:rPr lang="zh-CN" altLang="en-US" sz="1500" smtClean="0">
                    <a:latin typeface="微软雅黑" pitchFamily="34" charset="-122"/>
                    <a:ea typeface="微软雅黑" pitchFamily="34" charset="-122"/>
                    <a:sym typeface="Arial" panose="020B0604020202020204" pitchFamily="34" charset="0"/>
                  </a:rPr>
                  <a:t>）、</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减免所得税优惠明细表</a:t>
                </a:r>
                <a:r>
                  <a:rPr lang="en-US" altLang="zh-CN" sz="1500" smtClean="0">
                    <a:latin typeface="微软雅黑" pitchFamily="34" charset="-122"/>
                    <a:ea typeface="微软雅黑" pitchFamily="34" charset="-122"/>
                    <a:sym typeface="Arial" panose="020B0604020202020204" pitchFamily="34" charset="0"/>
                  </a:rPr>
                  <a:t>》</a:t>
                </a:r>
                <a:r>
                  <a:rPr lang="zh-CN" altLang="en-US" sz="1500" smtClean="0">
                    <a:latin typeface="微软雅黑" pitchFamily="34" charset="-122"/>
                    <a:ea typeface="微软雅黑" pitchFamily="34" charset="-122"/>
                    <a:sym typeface="Arial" panose="020B0604020202020204" pitchFamily="34" charset="0"/>
                  </a:rPr>
                  <a:t>（</a:t>
                </a:r>
                <a:r>
                  <a:rPr lang="en-US" altLang="zh-CN" sz="1500" smtClean="0">
                    <a:latin typeface="微软雅黑" pitchFamily="34" charset="-122"/>
                    <a:ea typeface="微软雅黑" pitchFamily="34" charset="-122"/>
                    <a:sym typeface="Arial" panose="020B0604020202020204" pitchFamily="34" charset="0"/>
                  </a:rPr>
                  <a:t>A201030</a:t>
                </a:r>
                <a:r>
                  <a:rPr lang="zh-CN" altLang="en-US" sz="1500" smtClean="0">
                    <a:latin typeface="微软雅黑" pitchFamily="34" charset="-122"/>
                    <a:ea typeface="微软雅黑" pitchFamily="34" charset="-122"/>
                    <a:sym typeface="Arial" panose="020B0604020202020204" pitchFamily="34" charset="0"/>
                  </a:rPr>
                  <a:t>）等表单的行次内容，确保符合条件的纳税人能够及时、足额享受到税收优惠。</a:t>
                </a:r>
                <a:endParaRPr lang="en-US" altLang="zh-CN" sz="1500" dirty="0">
                  <a:latin typeface="微软雅黑" pitchFamily="34" charset="-122"/>
                  <a:ea typeface="微软雅黑" pitchFamily="34" charset="-122"/>
                  <a:sym typeface="Arial" panose="020B0604020202020204" pitchFamily="34" charset="0"/>
                </a:endParaRPr>
              </a:p>
            </p:txBody>
          </p:sp>
        </p:grpSp>
        <p:grpSp>
          <p:nvGrpSpPr>
            <p:cNvPr id="4" name="组合 1"/>
            <p:cNvGrpSpPr/>
            <p:nvPr/>
          </p:nvGrpSpPr>
          <p:grpSpPr>
            <a:xfrm>
              <a:off x="2162212" y="1164680"/>
              <a:ext cx="8638667" cy="2883693"/>
              <a:chOff x="1167355" y="1217191"/>
              <a:chExt cx="6892537" cy="2300813"/>
            </a:xfrm>
          </p:grpSpPr>
          <p:sp>
            <p:nvSpPr>
              <p:cNvPr id="5" name="Freeform 4"/>
              <p:cNvSpPr>
                <a:spLocks/>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a:spLocks/>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a:spLocks noChangeArrowheads="1"/>
              </p:cNvSpPr>
              <p:nvPr/>
            </p:nvSpPr>
            <p:spPr bwMode="auto">
              <a:xfrm rot="18900000">
                <a:off x="2167565" y="1756908"/>
                <a:ext cx="207964" cy="207964"/>
              </a:xfrm>
              <a:prstGeom prst="rect">
                <a:avLst/>
              </a:prstGeom>
              <a:solidFill>
                <a:srgbClr val="FFFFFF"/>
              </a:solidFill>
              <a:ln w="6350">
                <a:no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a:spLocks noChangeArrowheads="1"/>
              </p:cNvSpPr>
              <p:nvPr/>
            </p:nvSpPr>
            <p:spPr bwMode="auto">
              <a:xfrm rot="18900000">
                <a:off x="4499738" y="1756908"/>
                <a:ext cx="207964" cy="207964"/>
              </a:xfrm>
              <a:prstGeom prst="rect">
                <a:avLst/>
              </a:prstGeom>
              <a:solidFill>
                <a:srgbClr val="FFFFFF"/>
              </a:solidFill>
              <a:ln w="6350">
                <a:no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a:spLocks noChangeArrowheads="1"/>
              </p:cNvSpPr>
              <p:nvPr/>
            </p:nvSpPr>
            <p:spPr bwMode="auto">
              <a:xfrm rot="18900000">
                <a:off x="6810454" y="1756908"/>
                <a:ext cx="207964" cy="207964"/>
              </a:xfrm>
              <a:prstGeom prst="rect">
                <a:avLst/>
              </a:prstGeom>
              <a:solidFill>
                <a:srgbClr val="FFFFFF"/>
              </a:solidFill>
              <a:ln w="6350">
                <a:no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Text Box 15"/>
              <p:cNvSpPr txBox="1">
                <a:spLocks noChangeArrowheads="1"/>
              </p:cNvSpPr>
              <p:nvPr/>
            </p:nvSpPr>
            <p:spPr bwMode="auto">
              <a:xfrm>
                <a:off x="2218696" y="1769718"/>
                <a:ext cx="79297" cy="187295"/>
              </a:xfrm>
              <a:prstGeom prst="rect">
                <a:avLst/>
              </a:prstGeom>
              <a:noFill/>
              <a:ln w="6350">
                <a:noFill/>
                <a:miter lim="800000"/>
                <a:headEnd/>
                <a:tailEnd/>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4" name="Text Box 16"/>
              <p:cNvSpPr txBox="1">
                <a:spLocks noChangeArrowheads="1"/>
              </p:cNvSpPr>
              <p:nvPr/>
            </p:nvSpPr>
            <p:spPr bwMode="auto">
              <a:xfrm>
                <a:off x="4552517" y="1786760"/>
                <a:ext cx="79297" cy="187295"/>
              </a:xfrm>
              <a:prstGeom prst="rect">
                <a:avLst/>
              </a:prstGeom>
              <a:noFill/>
              <a:ln w="6350">
                <a:noFill/>
                <a:miter lim="800000"/>
                <a:headEnd/>
                <a:tailEnd/>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tabLst/>
                  <a:defRPr kumimoji="0" sz="1300" b="1" i="0" u="none" strike="noStrike" cap="none" spc="0" normalizeH="0" baseline="0">
                    <a:ln>
                      <a:noFill/>
                    </a:ln>
                    <a:solidFill>
                      <a:srgbClr val="000000"/>
                    </a:solidFill>
                    <a:effectLst/>
                    <a:uLnTx/>
                    <a:uFillTx/>
                    <a:latin typeface="Arial Black" pitchFamily="34" charset="0"/>
                    <a:ea typeface="微软雅黑" pitchFamily="34" charset="-122"/>
                  </a:defRPr>
                </a:lvl1pPr>
                <a:lvl2pPr eaLnBrk="0" fontAlgn="base" hangingPunct="0">
                  <a:spcBef>
                    <a:spcPct val="0"/>
                  </a:spcBef>
                  <a:spcAft>
                    <a:spcPct val="0"/>
                  </a:spcAft>
                  <a:defRPr sz="1300" b="1">
                    <a:solidFill>
                      <a:srgbClr val="000000"/>
                    </a:solidFill>
                    <a:latin typeface="Arial" charset="0"/>
                    <a:ea typeface="宋体" charset="-122"/>
                  </a:defRPr>
                </a:lvl2pPr>
                <a:lvl3pPr eaLnBrk="0" fontAlgn="base" hangingPunct="0">
                  <a:spcBef>
                    <a:spcPct val="0"/>
                  </a:spcBef>
                  <a:spcAft>
                    <a:spcPct val="0"/>
                  </a:spcAft>
                  <a:defRPr sz="1300" b="1">
                    <a:solidFill>
                      <a:srgbClr val="000000"/>
                    </a:solidFill>
                    <a:latin typeface="Arial" charset="0"/>
                    <a:ea typeface="宋体" charset="-122"/>
                  </a:defRPr>
                </a:lvl3pPr>
                <a:lvl4pPr eaLnBrk="0" fontAlgn="base" hangingPunct="0">
                  <a:spcBef>
                    <a:spcPct val="0"/>
                  </a:spcBef>
                  <a:spcAft>
                    <a:spcPct val="0"/>
                  </a:spcAft>
                  <a:defRPr sz="1300" b="1">
                    <a:solidFill>
                      <a:srgbClr val="000000"/>
                    </a:solidFill>
                    <a:latin typeface="Arial" charset="0"/>
                    <a:ea typeface="宋体" charset="-122"/>
                  </a:defRPr>
                </a:lvl4pPr>
                <a:lvl5pPr eaLnBrk="0" fontAlgn="base" hangingPunct="0">
                  <a:spcBef>
                    <a:spcPct val="0"/>
                  </a:spcBef>
                  <a:spcAft>
                    <a:spcPct val="0"/>
                  </a:spcAft>
                  <a:defRPr sz="1300" b="1">
                    <a:solidFill>
                      <a:srgbClr val="000000"/>
                    </a:solidFill>
                    <a:latin typeface="Arial" charset="0"/>
                    <a:ea typeface="宋体" charset="-122"/>
                  </a:defRPr>
                </a:lvl5pPr>
                <a:lvl6pPr>
                  <a:defRPr sz="1300" b="1">
                    <a:solidFill>
                      <a:srgbClr val="000000"/>
                    </a:solidFill>
                    <a:latin typeface="Arial" charset="0"/>
                    <a:ea typeface="宋体" charset="-122"/>
                  </a:defRPr>
                </a:lvl6pPr>
                <a:lvl7pPr>
                  <a:defRPr sz="1300" b="1">
                    <a:solidFill>
                      <a:srgbClr val="000000"/>
                    </a:solidFill>
                    <a:latin typeface="Arial" charset="0"/>
                    <a:ea typeface="宋体" charset="-122"/>
                  </a:defRPr>
                </a:lvl7pPr>
                <a:lvl8pPr>
                  <a:defRPr sz="1300" b="1">
                    <a:solidFill>
                      <a:srgbClr val="000000"/>
                    </a:solidFill>
                    <a:latin typeface="Arial" charset="0"/>
                    <a:ea typeface="宋体" charset="-122"/>
                  </a:defRPr>
                </a:lvl8pPr>
                <a:lvl9pPr>
                  <a:defRPr sz="1300" b="1">
                    <a:solidFill>
                      <a:srgbClr val="000000"/>
                    </a:solidFill>
                    <a:latin typeface="Arial" charset="0"/>
                    <a:ea typeface="宋体"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2</a:t>
                </a:r>
              </a:p>
            </p:txBody>
          </p:sp>
          <p:sp>
            <p:nvSpPr>
              <p:cNvPr id="15" name="Text Box 17"/>
              <p:cNvSpPr txBox="1">
                <a:spLocks noChangeArrowheads="1"/>
              </p:cNvSpPr>
              <p:nvPr/>
            </p:nvSpPr>
            <p:spPr bwMode="auto">
              <a:xfrm>
                <a:off x="6869836" y="1769718"/>
                <a:ext cx="79297" cy="187295"/>
              </a:xfrm>
              <a:prstGeom prst="rect">
                <a:avLst/>
              </a:prstGeom>
              <a:noFill/>
              <a:ln w="6350">
                <a:noFill/>
                <a:miter lim="800000"/>
                <a:headEnd/>
                <a:tailEnd/>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tabLst/>
                  <a:defRPr kumimoji="0" sz="1300" b="1" i="0" u="none" strike="noStrike" cap="none" spc="0" normalizeH="0" baseline="0">
                    <a:ln>
                      <a:noFill/>
                    </a:ln>
                    <a:solidFill>
                      <a:srgbClr val="000000"/>
                    </a:solidFill>
                    <a:effectLst/>
                    <a:uLnTx/>
                    <a:uFillTx/>
                    <a:latin typeface="Arial Black" pitchFamily="34" charset="0"/>
                    <a:ea typeface="微软雅黑" pitchFamily="34" charset="-122"/>
                  </a:defRPr>
                </a:lvl1pPr>
                <a:lvl2pPr eaLnBrk="0" fontAlgn="base" hangingPunct="0">
                  <a:spcBef>
                    <a:spcPct val="0"/>
                  </a:spcBef>
                  <a:spcAft>
                    <a:spcPct val="0"/>
                  </a:spcAft>
                  <a:defRPr sz="1300" b="1">
                    <a:solidFill>
                      <a:srgbClr val="000000"/>
                    </a:solidFill>
                    <a:latin typeface="Arial" charset="0"/>
                    <a:ea typeface="宋体" charset="-122"/>
                  </a:defRPr>
                </a:lvl2pPr>
                <a:lvl3pPr eaLnBrk="0" fontAlgn="base" hangingPunct="0">
                  <a:spcBef>
                    <a:spcPct val="0"/>
                  </a:spcBef>
                  <a:spcAft>
                    <a:spcPct val="0"/>
                  </a:spcAft>
                  <a:defRPr sz="1300" b="1">
                    <a:solidFill>
                      <a:srgbClr val="000000"/>
                    </a:solidFill>
                    <a:latin typeface="Arial" charset="0"/>
                    <a:ea typeface="宋体" charset="-122"/>
                  </a:defRPr>
                </a:lvl3pPr>
                <a:lvl4pPr eaLnBrk="0" fontAlgn="base" hangingPunct="0">
                  <a:spcBef>
                    <a:spcPct val="0"/>
                  </a:spcBef>
                  <a:spcAft>
                    <a:spcPct val="0"/>
                  </a:spcAft>
                  <a:defRPr sz="1300" b="1">
                    <a:solidFill>
                      <a:srgbClr val="000000"/>
                    </a:solidFill>
                    <a:latin typeface="Arial" charset="0"/>
                    <a:ea typeface="宋体" charset="-122"/>
                  </a:defRPr>
                </a:lvl4pPr>
                <a:lvl5pPr eaLnBrk="0" fontAlgn="base" hangingPunct="0">
                  <a:spcBef>
                    <a:spcPct val="0"/>
                  </a:spcBef>
                  <a:spcAft>
                    <a:spcPct val="0"/>
                  </a:spcAft>
                  <a:defRPr sz="1300" b="1">
                    <a:solidFill>
                      <a:srgbClr val="000000"/>
                    </a:solidFill>
                    <a:latin typeface="Arial" charset="0"/>
                    <a:ea typeface="宋体" charset="-122"/>
                  </a:defRPr>
                </a:lvl5pPr>
                <a:lvl6pPr>
                  <a:defRPr sz="1300" b="1">
                    <a:solidFill>
                      <a:srgbClr val="000000"/>
                    </a:solidFill>
                    <a:latin typeface="Arial" charset="0"/>
                    <a:ea typeface="宋体" charset="-122"/>
                  </a:defRPr>
                </a:lvl6pPr>
                <a:lvl7pPr>
                  <a:defRPr sz="1300" b="1">
                    <a:solidFill>
                      <a:srgbClr val="000000"/>
                    </a:solidFill>
                    <a:latin typeface="Arial" charset="0"/>
                    <a:ea typeface="宋体" charset="-122"/>
                  </a:defRPr>
                </a:lvl7pPr>
                <a:lvl8pPr>
                  <a:defRPr sz="1300" b="1">
                    <a:solidFill>
                      <a:srgbClr val="000000"/>
                    </a:solidFill>
                    <a:latin typeface="Arial" charset="0"/>
                    <a:ea typeface="宋体" charset="-122"/>
                  </a:defRPr>
                </a:lvl8pPr>
                <a:lvl9pPr>
                  <a:defRPr sz="1300" b="1">
                    <a:solidFill>
                      <a:srgbClr val="000000"/>
                    </a:solidFill>
                    <a:latin typeface="Arial" charset="0"/>
                    <a:ea typeface="宋体"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3</a:t>
                </a:r>
              </a:p>
            </p:txBody>
          </p:sp>
          <p:sp>
            <p:nvSpPr>
              <p:cNvPr id="16" name="TextBox 11"/>
              <p:cNvSpPr txBox="1">
                <a:spLocks noChangeArrowheads="1"/>
              </p:cNvSpPr>
              <p:nvPr/>
            </p:nvSpPr>
            <p:spPr bwMode="auto">
              <a:xfrm flipH="1">
                <a:off x="1897609" y="2271669"/>
                <a:ext cx="713402" cy="451177"/>
              </a:xfrm>
              <a:prstGeom prst="rect">
                <a:avLst/>
              </a:prstGeom>
              <a:noFill/>
              <a:ln>
                <a:noFill/>
              </a:ln>
              <a:effectLs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smtClean="0">
                    <a:solidFill>
                      <a:schemeClr val="bg1"/>
                    </a:solidFill>
                    <a:latin typeface="Arial" panose="020B0604020202020204" pitchFamily="34" charset="0"/>
                    <a:ea typeface="微软雅黑" panose="020B0503020204020204" pitchFamily="34" charset="-122"/>
                    <a:sym typeface="Arial" panose="020B0604020202020204" pitchFamily="34" charset="0"/>
                  </a:rPr>
                  <a:t>简化表单设置</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txBox="1">
                <a:spLocks noChangeArrowheads="1"/>
              </p:cNvSpPr>
              <p:nvPr/>
            </p:nvSpPr>
            <p:spPr bwMode="auto">
              <a:xfrm flipH="1">
                <a:off x="4245583" y="2241697"/>
                <a:ext cx="724522" cy="451177"/>
              </a:xfrm>
              <a:prstGeom prst="rect">
                <a:avLst/>
              </a:prstGeom>
              <a:noFill/>
              <a:ln>
                <a:noFill/>
              </a:ln>
              <a:effectLst/>
              <a:ex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smtClean="0">
                    <a:solidFill>
                      <a:schemeClr val="bg1"/>
                    </a:solidFill>
                    <a:latin typeface="Arial" panose="020B0604020202020204" pitchFamily="34" charset="0"/>
                    <a:ea typeface="微软雅黑" panose="020B0503020204020204" pitchFamily="34" charset="-122"/>
                    <a:sym typeface="Arial" panose="020B0604020202020204" pitchFamily="34" charset="0"/>
                  </a:rPr>
                  <a:t>优化报表结构</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p:cNvSpPr txBox="1">
                <a:spLocks noChangeArrowheads="1"/>
              </p:cNvSpPr>
              <p:nvPr/>
            </p:nvSpPr>
            <p:spPr bwMode="auto">
              <a:xfrm flipH="1">
                <a:off x="6564080" y="2221374"/>
                <a:ext cx="725693" cy="451177"/>
              </a:xfrm>
              <a:prstGeom prst="rect">
                <a:avLst/>
              </a:prstGeom>
              <a:noFill/>
              <a:ln>
                <a:noFill/>
              </a:ln>
              <a:effectLs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smtClean="0">
                    <a:solidFill>
                      <a:schemeClr val="bg1"/>
                    </a:solidFill>
                    <a:latin typeface="Arial" panose="020B0604020202020204" pitchFamily="34" charset="0"/>
                    <a:ea typeface="微软雅黑" panose="020B0503020204020204" pitchFamily="34" charset="-122"/>
                    <a:sym typeface="Arial" panose="020B0604020202020204" pitchFamily="34" charset="0"/>
                  </a:rPr>
                  <a:t>完善填报内容</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 name="TextBox 21">
            <a:hlinkClick r:id="rId2"/>
          </p:cNvPr>
          <p:cNvSpPr txBox="1"/>
          <p:nvPr/>
        </p:nvSpPr>
        <p:spPr>
          <a:xfrm>
            <a:off x="884759" y="519981"/>
            <a:ext cx="4176464" cy="400110"/>
          </a:xfrm>
          <a:prstGeom prst="rect">
            <a:avLst/>
          </a:prstGeom>
          <a:noFill/>
        </p:spPr>
        <p:txBody>
          <a:bodyPr wrap="square" rtlCol="0">
            <a:spAutoFit/>
          </a:bodyPr>
          <a:lstStyle/>
          <a:p>
            <a:r>
              <a:rPr lang="zh-CN" altLang="en-US" sz="2000" smtClean="0">
                <a:latin typeface="微软雅黑" pitchFamily="34" charset="-122"/>
                <a:ea typeface="微软雅黑" pitchFamily="34" charset="-122"/>
              </a:rPr>
              <a:t>国家税务总局公告</a:t>
            </a:r>
            <a:r>
              <a:rPr lang="en-US" altLang="zh-CN" sz="2000" smtClean="0">
                <a:latin typeface="微软雅黑" pitchFamily="34" charset="-122"/>
                <a:ea typeface="微软雅黑" pitchFamily="34" charset="-122"/>
              </a:rPr>
              <a:t>2018</a:t>
            </a:r>
            <a:r>
              <a:rPr lang="zh-CN" altLang="en-US" sz="2000" smtClean="0">
                <a:latin typeface="微软雅黑" pitchFamily="34" charset="-122"/>
                <a:ea typeface="微软雅黑" pitchFamily="34" charset="-122"/>
              </a:rPr>
              <a:t>年第</a:t>
            </a:r>
            <a:r>
              <a:rPr lang="en-US" altLang="zh-CN" sz="2000" smtClean="0">
                <a:latin typeface="微软雅黑" pitchFamily="34" charset="-122"/>
                <a:ea typeface="微软雅黑" pitchFamily="34" charset="-122"/>
              </a:rPr>
              <a:t>26</a:t>
            </a:r>
            <a:r>
              <a:rPr lang="zh-CN" altLang="en-US" sz="2000" smtClean="0">
                <a:latin typeface="微软雅黑" pitchFamily="34" charset="-122"/>
                <a:ea typeface="微软雅黑" pitchFamily="34" charset="-122"/>
              </a:rPr>
              <a:t>号</a:t>
            </a:r>
            <a:endParaRPr lang="zh-CN" altLang="en-US" sz="200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56767" y="663997"/>
            <a:ext cx="7776864" cy="57912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12782" y="3029595"/>
            <a:ext cx="6045185" cy="1354217"/>
          </a:xfrm>
          <a:prstGeom prst="rect">
            <a:avLst/>
          </a:prstGeom>
        </p:spPr>
        <p:txBody>
          <a:bodyPr wrap="square" lIns="0" tIns="0" rIns="0" bIns="0">
            <a:spAutoFit/>
          </a:bodyPr>
          <a:lstStyle/>
          <a:p>
            <a:pPr lvl="0"/>
            <a:r>
              <a:rPr lang="zh-CN" altLang="en-US" sz="4400" b="1"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填写新版企业所得税预缴申报表常见误区</a:t>
            </a:r>
            <a:endParaRPr lang="en-US" altLang="zh-CN" sz="4400" b="1"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
          <p:cNvSpPr>
            <a:spLocks/>
          </p:cNvSpPr>
          <p:nvPr/>
        </p:nvSpPr>
        <p:spPr bwMode="auto">
          <a:xfrm>
            <a:off x="2468937" y="0"/>
            <a:ext cx="3246338" cy="7232650"/>
          </a:xfrm>
          <a:custGeom>
            <a:avLst/>
            <a:gdLst>
              <a:gd name="T0" fmla="*/ 930 w 1422"/>
              <a:gd name="T1" fmla="*/ 0 h 3163"/>
              <a:gd name="T2" fmla="*/ 1422 w 1422"/>
              <a:gd name="T3" fmla="*/ 0 h 3163"/>
              <a:gd name="T4" fmla="*/ 237 w 1422"/>
              <a:gd name="T5" fmla="*/ 3163 h 3163"/>
              <a:gd name="T6" fmla="*/ 0 w 1422"/>
              <a:gd name="T7" fmla="*/ 3163 h 3163"/>
              <a:gd name="T8" fmla="*/ 930 w 1422"/>
              <a:gd name="T9" fmla="*/ 0 h 3163"/>
            </a:gdLst>
            <a:ahLst/>
            <a:cxnLst>
              <a:cxn ang="0">
                <a:pos x="T0" y="T1"/>
              </a:cxn>
              <a:cxn ang="0">
                <a:pos x="T2" y="T3"/>
              </a:cxn>
              <a:cxn ang="0">
                <a:pos x="T4" y="T5"/>
              </a:cxn>
              <a:cxn ang="0">
                <a:pos x="T6" y="T7"/>
              </a:cxn>
              <a:cxn ang="0">
                <a:pos x="T8" y="T9"/>
              </a:cxn>
            </a:cxnLst>
            <a:rect l="0" t="0" r="r" b="b"/>
            <a:pathLst>
              <a:path w="1422" h="3163">
                <a:moveTo>
                  <a:pt x="930" y="0"/>
                </a:moveTo>
                <a:lnTo>
                  <a:pt x="1422" y="0"/>
                </a:lnTo>
                <a:lnTo>
                  <a:pt x="237" y="3163"/>
                </a:lnTo>
                <a:lnTo>
                  <a:pt x="0" y="3163"/>
                </a:lnTo>
                <a:lnTo>
                  <a:pt x="930" y="0"/>
                </a:lnTo>
                <a:close/>
              </a:path>
            </a:pathLst>
          </a:custGeom>
          <a:solidFill>
            <a:srgbClr val="66CCFF">
              <a:alpha val="80000"/>
            </a:srgb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4" name="任意多边形 13"/>
          <p:cNvSpPr>
            <a:spLocks/>
          </p:cNvSpPr>
          <p:nvPr/>
        </p:nvSpPr>
        <p:spPr bwMode="auto">
          <a:xfrm>
            <a:off x="2468935" y="0"/>
            <a:ext cx="2531779" cy="7232650"/>
          </a:xfrm>
          <a:custGeom>
            <a:avLst/>
            <a:gdLst>
              <a:gd name="connsiteX0" fmla="*/ 1476376 w 1760538"/>
              <a:gd name="connsiteY0" fmla="*/ 0 h 5021263"/>
              <a:gd name="connsiteX1" fmla="*/ 1760538 w 1760538"/>
              <a:gd name="connsiteY1" fmla="*/ 0 h 5021263"/>
              <a:gd name="connsiteX2" fmla="*/ 950913 w 1760538"/>
              <a:gd name="connsiteY2" fmla="*/ 3481388 h 5021263"/>
              <a:gd name="connsiteX3" fmla="*/ 950910 w 1760538"/>
              <a:gd name="connsiteY3" fmla="*/ 3481394 h 5021263"/>
              <a:gd name="connsiteX4" fmla="*/ 593725 w 1760538"/>
              <a:gd name="connsiteY4" fmla="*/ 5021262 h 5021263"/>
              <a:gd name="connsiteX5" fmla="*/ 376238 w 1760538"/>
              <a:gd name="connsiteY5" fmla="*/ 5021262 h 5021263"/>
              <a:gd name="connsiteX6" fmla="*/ 376238 w 1760538"/>
              <a:gd name="connsiteY6" fmla="*/ 5021263 h 5021263"/>
              <a:gd name="connsiteX7" fmla="*/ 0 w 1760538"/>
              <a:gd name="connsiteY7" fmla="*/ 5021263 h 502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38" h="5021263">
                <a:moveTo>
                  <a:pt x="1476376" y="0"/>
                </a:moveTo>
                <a:lnTo>
                  <a:pt x="1760538" y="0"/>
                </a:lnTo>
                <a:lnTo>
                  <a:pt x="950913" y="3481388"/>
                </a:lnTo>
                <a:lnTo>
                  <a:pt x="950910" y="3481394"/>
                </a:lnTo>
                <a:lnTo>
                  <a:pt x="593725" y="5021262"/>
                </a:lnTo>
                <a:lnTo>
                  <a:pt x="376238" y="5021262"/>
                </a:lnTo>
                <a:lnTo>
                  <a:pt x="376238" y="5021263"/>
                </a:lnTo>
                <a:lnTo>
                  <a:pt x="0" y="5021263"/>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noAutofit/>
          </a:bodyPr>
          <a:lstStyle/>
          <a:p>
            <a:endParaRPr lang="zh-CN" altLang="en-US"/>
          </a:p>
        </p:txBody>
      </p:sp>
    </p:spTree>
    <p:custDataLst>
      <p:tags r:id="rId1"/>
    </p:custDataLst>
    <p:extLst>
      <p:ext uri="{BB962C8B-B14F-4D97-AF65-F5344CB8AC3E}">
        <p14:creationId xmlns:p14="http://schemas.microsoft.com/office/powerpoint/2010/main" xmlns="" val="1563261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740743" y="1591826"/>
            <a:ext cx="1072919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正解：企业所得税月（季）度预缴纳税申报表第</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4</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行“利润总额”，填报按照企业会计制度、企业会计准则等国家</a:t>
            </a:r>
            <a:r>
              <a:rPr kumimoji="0" lang="zh-CN" altLang="en-US" b="0" i="0" u="none" strike="noStrike" cap="none" normalizeH="0" baseline="0" smtClean="0">
                <a:ln>
                  <a:noFill/>
                </a:ln>
                <a:solidFill>
                  <a:srgbClr val="FF0000"/>
                </a:solidFill>
                <a:effectLst/>
                <a:latin typeface="微软雅黑" pitchFamily="34" charset="-122"/>
                <a:ea typeface="微软雅黑" pitchFamily="34" charset="-122"/>
                <a:cs typeface="Times New Roman" pitchFamily="18" charset="0"/>
              </a:rPr>
              <a:t>会计规定核算</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的利润总额，本行数据</a:t>
            </a:r>
            <a:r>
              <a:rPr kumimoji="0" lang="zh-CN" altLang="en-US" b="0" i="0" u="none" strike="noStrike" cap="none" normalizeH="0" baseline="0" smtClean="0">
                <a:ln>
                  <a:noFill/>
                </a:ln>
                <a:solidFill>
                  <a:srgbClr val="FF0000"/>
                </a:solidFill>
                <a:effectLst/>
                <a:latin typeface="微软雅黑" pitchFamily="34" charset="-122"/>
                <a:ea typeface="微软雅黑" pitchFamily="34" charset="-122"/>
                <a:cs typeface="Times New Roman" pitchFamily="18" charset="0"/>
              </a:rPr>
              <a:t>与利润表列示的利润总额一致</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。营业收入数额，营业成本数额，不参与计算。指标意义在于数据采集。</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企业所得税季度申报表（</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类）中的“利润总额”与营业收入、营业成本不存在必然的勾稽关系。按照国家税务总局制表惯例，申报表中存在勾稽关系的“行、列”，一般会在填表说明中</a:t>
            </a:r>
            <a:r>
              <a:rPr kumimoji="0" lang="zh-CN" altLang="en-US" b="0" i="0" u="none" strike="noStrike" cap="none" normalizeH="0" baseline="0" smtClean="0">
                <a:ln>
                  <a:noFill/>
                </a:ln>
                <a:solidFill>
                  <a:srgbClr val="FF0000"/>
                </a:solidFill>
                <a:effectLst/>
                <a:latin typeface="微软雅黑" pitchFamily="34" charset="-122"/>
                <a:ea typeface="微软雅黑" pitchFamily="34" charset="-122"/>
                <a:cs typeface="Times New Roman" pitchFamily="18" charset="0"/>
              </a:rPr>
              <a:t>标注计算公式</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，表明彼此之间的表内关系。</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p:txBody>
      </p:sp>
      <p:sp>
        <p:nvSpPr>
          <p:cNvPr id="6" name="矩形 5"/>
          <p:cNvSpPr/>
          <p:nvPr/>
        </p:nvSpPr>
        <p:spPr>
          <a:xfrm>
            <a:off x="956767" y="812445"/>
            <a:ext cx="9649072"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1</a:t>
            </a:r>
            <a:r>
              <a:rPr lang="zh-CN" altLang="en-US" sz="2000" b="1" smtClean="0">
                <a:solidFill>
                  <a:srgbClr val="0070C0"/>
                </a:solidFill>
                <a:latin typeface="微软雅黑" pitchFamily="34" charset="-122"/>
                <a:ea typeface="微软雅黑" pitchFamily="34" charset="-122"/>
              </a:rPr>
              <a:t>：营业收入－营业成本＝利润总额</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956767" y="1600101"/>
            <a:ext cx="99371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正解：营业成本＝主营业务成本</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其他业务成本。企业所得税月（季）度预缴纳税申报表第</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3</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行“营业成本”，填报按照企业会计制度、企业会计准则等国家会计规定核算的营业成本，本行主要列示纳税人营业成本数额，不参与计算。指标意义还是在于数据采集。因此，企业在填写此行“营业成本”时，不包括营业外支出和期间费用。</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p:txBody>
      </p:sp>
      <p:sp>
        <p:nvSpPr>
          <p:cNvPr id="4" name="矩形 3"/>
          <p:cNvSpPr/>
          <p:nvPr/>
        </p:nvSpPr>
        <p:spPr>
          <a:xfrm>
            <a:off x="956767" y="812445"/>
            <a:ext cx="9649072"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2</a:t>
            </a:r>
            <a:r>
              <a:rPr lang="zh-CN" altLang="en-US" sz="2000" b="1" smtClean="0">
                <a:solidFill>
                  <a:srgbClr val="0070C0"/>
                </a:solidFill>
                <a:latin typeface="微软雅黑" pitchFamily="34" charset="-122"/>
                <a:ea typeface="微软雅黑" pitchFamily="34" charset="-122"/>
              </a:rPr>
              <a:t>：“营业成本”项目含“期间费用”</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84759" y="1535058"/>
            <a:ext cx="104411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正解：实际利润额＝利润总额</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特定业务计算的应纳税所得额</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不征税收入和税基减免应纳税所得额</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固定资产加速折旧（扣除）调减额</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弥补以前年度亏损。</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企业所得税法第五条规定，应纳税所得额，指企业每一纳税年度的收入总额，减除不征税收入、免税收入、各项扣除以及允许弥补的以前年度亏损后的余额。</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企业所得税预缴是根据“实际利润额”来预缴，不是根据纳税人会计报表利润表中利润总额预缴，也不是根据应纳税所得额预缴。</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p:txBody>
      </p:sp>
      <p:sp>
        <p:nvSpPr>
          <p:cNvPr id="3" name="矩形 2"/>
          <p:cNvSpPr/>
          <p:nvPr/>
        </p:nvSpPr>
        <p:spPr>
          <a:xfrm>
            <a:off x="956767" y="758071"/>
            <a:ext cx="9865096" cy="553998"/>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3</a:t>
            </a:r>
            <a:r>
              <a:rPr lang="zh-CN" altLang="en-US" sz="2000" b="1" smtClean="0">
                <a:solidFill>
                  <a:srgbClr val="0070C0"/>
                </a:solidFill>
                <a:latin typeface="微软雅黑" pitchFamily="34" charset="-122"/>
                <a:ea typeface="微软雅黑" pitchFamily="34" charset="-122"/>
              </a:rPr>
              <a:t>：“实际利润额”等于企业财务报表（利润表）中的“利润总额”</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244799" y="808013"/>
            <a:ext cx="7262615" cy="54006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84759" y="1678348"/>
            <a:ext cx="10441160" cy="12899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正解：政策依据同误区三</a:t>
            </a:r>
            <a:endParaRPr lang="zh-CN" altLang="en-US" smtClean="0">
              <a:latin typeface="微软雅黑" pitchFamily="34" charset="-122"/>
              <a:ea typeface="微软雅黑" pitchFamily="34" charset="-122"/>
              <a:cs typeface="宋体" pitchFamily="2" charset="-122"/>
            </a:endParaRPr>
          </a:p>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根据国家税务总局公告</a:t>
            </a:r>
            <a:r>
              <a:rPr lang="en-US" altLang="zh-CN" smtClean="0">
                <a:latin typeface="微软雅黑" pitchFamily="34" charset="-122"/>
                <a:ea typeface="微软雅黑" pitchFamily="34" charset="-122"/>
                <a:cs typeface="Times New Roman" pitchFamily="18" charset="0"/>
              </a:rPr>
              <a:t>2015</a:t>
            </a:r>
            <a:r>
              <a:rPr lang="zh-CN" altLang="en-US" smtClean="0">
                <a:latin typeface="微软雅黑" pitchFamily="34" charset="-122"/>
                <a:ea typeface="微软雅黑" pitchFamily="34" charset="-122"/>
                <a:cs typeface="Times New Roman" pitchFamily="18" charset="0"/>
              </a:rPr>
              <a:t>年第</a:t>
            </a:r>
            <a:r>
              <a:rPr lang="en-US" altLang="zh-CN" smtClean="0">
                <a:latin typeface="微软雅黑" pitchFamily="34" charset="-122"/>
                <a:ea typeface="微软雅黑" pitchFamily="34" charset="-122"/>
                <a:cs typeface="Times New Roman" pitchFamily="18" charset="0"/>
              </a:rPr>
              <a:t>31</a:t>
            </a:r>
            <a:r>
              <a:rPr lang="zh-CN" altLang="en-US" smtClean="0">
                <a:latin typeface="微软雅黑" pitchFamily="34" charset="-122"/>
                <a:ea typeface="微软雅黑" pitchFamily="34" charset="-122"/>
                <a:cs typeface="Times New Roman" pitchFamily="18" charset="0"/>
              </a:rPr>
              <a:t>号的填报说明规定，企业季度预缴所得税时，第</a:t>
            </a:r>
            <a:r>
              <a:rPr lang="en-US" altLang="zh-CN" smtClean="0">
                <a:latin typeface="微软雅黑" pitchFamily="34" charset="-122"/>
                <a:ea typeface="微软雅黑" pitchFamily="34" charset="-122"/>
                <a:cs typeface="Times New Roman" pitchFamily="18" charset="0"/>
              </a:rPr>
              <a:t>8</a:t>
            </a:r>
            <a:r>
              <a:rPr lang="zh-CN" altLang="en-US" smtClean="0">
                <a:latin typeface="微软雅黑" pitchFamily="34" charset="-122"/>
                <a:ea typeface="微软雅黑" pitchFamily="34" charset="-122"/>
                <a:cs typeface="Times New Roman" pitchFamily="18" charset="0"/>
              </a:rPr>
              <a:t>行“弥补以前年度亏损”，填报按照税收规定可在企业所得税前弥补的以前年度尚未弥补的亏损额。</a:t>
            </a:r>
            <a:endParaRPr lang="zh-CN" altLang="en-US" smtClean="0">
              <a:latin typeface="微软雅黑" pitchFamily="34" charset="-122"/>
              <a:ea typeface="微软雅黑" pitchFamily="34" charset="-122"/>
              <a:cs typeface="宋体" pitchFamily="2" charset="-122"/>
            </a:endParaRPr>
          </a:p>
        </p:txBody>
      </p:sp>
      <p:sp>
        <p:nvSpPr>
          <p:cNvPr id="3" name="矩形 2"/>
          <p:cNvSpPr/>
          <p:nvPr/>
        </p:nvSpPr>
        <p:spPr>
          <a:xfrm>
            <a:off x="956767" y="758071"/>
            <a:ext cx="9865096" cy="553998"/>
          </a:xfrm>
          <a:prstGeom prst="rect">
            <a:avLst/>
          </a:prstGeom>
        </p:spPr>
        <p:txBody>
          <a:bodyPr wrap="square">
            <a:spAutoFit/>
          </a:bodyPr>
          <a:lstStyle/>
          <a:p>
            <a:pPr>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4</a:t>
            </a:r>
            <a:r>
              <a:rPr lang="zh-CN" altLang="en-US" sz="2000" b="1" smtClean="0">
                <a:solidFill>
                  <a:srgbClr val="0070C0"/>
                </a:solidFill>
                <a:latin typeface="微软雅黑" pitchFamily="34" charset="-122"/>
                <a:ea typeface="微软雅黑" pitchFamily="34" charset="-122"/>
              </a:rPr>
              <a:t>：企业所得税预缴不能弥补以前年度亏损</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84759" y="1537161"/>
            <a:ext cx="1044116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正解：企业所得税法第五条规定，企业每一纳税年度的收入总额，减除不征税收入、免税收入、各项扣除以及允许弥补的以前年度亏损后的余额，为应纳税所得额。因此，企业月度或季度预缴所得税</a:t>
            </a:r>
            <a:r>
              <a:rPr lang="zh-CN" altLang="en-US" smtClean="0">
                <a:solidFill>
                  <a:srgbClr val="FF0000"/>
                </a:solidFill>
                <a:latin typeface="微软雅黑" pitchFamily="34" charset="-122"/>
                <a:ea typeface="微软雅黑" pitchFamily="34" charset="-122"/>
                <a:cs typeface="Times New Roman" pitchFamily="18" charset="0"/>
              </a:rPr>
              <a:t>可以减除允许弥补的以前年度亏损。</a:t>
            </a:r>
            <a:endParaRPr lang="zh-CN" altLang="en-US" smtClean="0">
              <a:solidFill>
                <a:srgbClr val="FF0000"/>
              </a:solidFill>
              <a:latin typeface="微软雅黑" pitchFamily="34" charset="-122"/>
              <a:ea typeface="微软雅黑" pitchFamily="34" charset="-122"/>
              <a:cs typeface="宋体" pitchFamily="2" charset="-122"/>
            </a:endParaRPr>
          </a:p>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某公司第一季度是负利润，第二季度有利润，企业所得税按第二季度的利润缴，还是按第一季度至第二季度累计利润缴纳？因为企业所得税实行分月或分季度预缴、年终汇算清缴的办法，因此，企业月度或季度预缴所得税时，其</a:t>
            </a:r>
            <a:r>
              <a:rPr lang="zh-CN" altLang="en-US" smtClean="0">
                <a:solidFill>
                  <a:srgbClr val="FF0000"/>
                </a:solidFill>
                <a:latin typeface="微软雅黑" pitchFamily="34" charset="-122"/>
                <a:ea typeface="微软雅黑" pitchFamily="34" charset="-122"/>
                <a:cs typeface="Times New Roman" pitchFamily="18" charset="0"/>
              </a:rPr>
              <a:t>实际利润额还可以减除上一月度或季度企业形成的亏损额</a:t>
            </a:r>
            <a:r>
              <a:rPr lang="zh-CN" altLang="en-US" smtClean="0">
                <a:latin typeface="微软雅黑" pitchFamily="34" charset="-122"/>
                <a:ea typeface="微软雅黑" pitchFamily="34" charset="-122"/>
                <a:cs typeface="Times New Roman" pitchFamily="18" charset="0"/>
              </a:rPr>
              <a:t>。具体而言，该公司第一季度至第二季度累计利润总额为正数时，乘以税率计算缴纳企业所得税；为零或负数时，不用计算企业所得税。</a:t>
            </a:r>
            <a:endParaRPr lang="zh-CN" altLang="en-US" smtClean="0">
              <a:latin typeface="微软雅黑" pitchFamily="34" charset="-122"/>
              <a:ea typeface="微软雅黑" pitchFamily="34" charset="-122"/>
              <a:cs typeface="宋体" pitchFamily="2" charset="-122"/>
            </a:endParaRPr>
          </a:p>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企业所得税预缴时，实际利润额累计数既可以弥补以前年度亏损，又可以弥补本年度亏损。</a:t>
            </a:r>
            <a:endParaRPr lang="zh-CN" altLang="en-US" smtClean="0">
              <a:latin typeface="微软雅黑" pitchFamily="34" charset="-122"/>
              <a:ea typeface="微软雅黑" pitchFamily="34" charset="-122"/>
              <a:cs typeface="宋体" pitchFamily="2" charset="-122"/>
            </a:endParaRPr>
          </a:p>
        </p:txBody>
      </p:sp>
      <p:sp>
        <p:nvSpPr>
          <p:cNvPr id="3" name="矩形 2"/>
          <p:cNvSpPr/>
          <p:nvPr/>
        </p:nvSpPr>
        <p:spPr>
          <a:xfrm>
            <a:off x="956767" y="758071"/>
            <a:ext cx="9865096"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5</a:t>
            </a:r>
            <a:r>
              <a:rPr lang="zh-CN" altLang="en-US" sz="2000" b="1" smtClean="0">
                <a:solidFill>
                  <a:srgbClr val="0070C0"/>
                </a:solidFill>
                <a:latin typeface="微软雅黑" pitchFamily="34" charset="-122"/>
                <a:ea typeface="微软雅黑" pitchFamily="34" charset="-122"/>
              </a:rPr>
              <a:t>：企业所得税预缴可以弥补以前年度亏损，但不能弥补本年度亏损</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84759" y="1672109"/>
            <a:ext cx="104411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正解：</a:t>
            </a:r>
            <a:r>
              <a:rPr lang="en-US" altLang="zh-CN" smtClean="0">
                <a:latin typeface="微软雅黑" pitchFamily="34" charset="-122"/>
                <a:ea typeface="微软雅黑" pitchFamily="34" charset="-122"/>
                <a:cs typeface="Times New Roman" pitchFamily="18" charset="0"/>
              </a:rPr>
              <a:t>《</a:t>
            </a:r>
            <a:r>
              <a:rPr lang="zh-CN" altLang="en-US" smtClean="0">
                <a:latin typeface="微软雅黑" pitchFamily="34" charset="-122"/>
                <a:ea typeface="微软雅黑" pitchFamily="34" charset="-122"/>
                <a:cs typeface="Times New Roman" pitchFamily="18" charset="0"/>
              </a:rPr>
              <a:t>国家税务总局关于贯彻落实扩大小型微利企业减半征收企业所得税范围有关问题的公告</a:t>
            </a:r>
            <a:r>
              <a:rPr lang="en-US" altLang="zh-CN" smtClean="0">
                <a:latin typeface="微软雅黑" pitchFamily="34" charset="-122"/>
                <a:ea typeface="微软雅黑" pitchFamily="34" charset="-122"/>
                <a:cs typeface="Times New Roman" pitchFamily="18" charset="0"/>
              </a:rPr>
              <a:t>》</a:t>
            </a:r>
            <a:r>
              <a:rPr lang="zh-CN" altLang="en-US" smtClean="0">
                <a:latin typeface="微软雅黑" pitchFamily="34" charset="-122"/>
                <a:ea typeface="微软雅黑" pitchFamily="34" charset="-122"/>
                <a:cs typeface="Times New Roman" pitchFamily="18" charset="0"/>
              </a:rPr>
              <a:t>（国家税务总局公告</a:t>
            </a:r>
            <a:r>
              <a:rPr lang="en-US" altLang="zh-CN" smtClean="0">
                <a:latin typeface="微软雅黑" pitchFamily="34" charset="-122"/>
                <a:ea typeface="微软雅黑" pitchFamily="34" charset="-122"/>
                <a:cs typeface="Times New Roman" pitchFamily="18" charset="0"/>
              </a:rPr>
              <a:t>2015</a:t>
            </a:r>
            <a:r>
              <a:rPr lang="zh-CN" altLang="en-US" smtClean="0">
                <a:latin typeface="微软雅黑" pitchFamily="34" charset="-122"/>
                <a:ea typeface="微软雅黑" pitchFamily="34" charset="-122"/>
                <a:cs typeface="Times New Roman" pitchFamily="18" charset="0"/>
              </a:rPr>
              <a:t>年第</a:t>
            </a:r>
            <a:r>
              <a:rPr lang="en-US" altLang="zh-CN" smtClean="0">
                <a:latin typeface="微软雅黑" pitchFamily="34" charset="-122"/>
                <a:ea typeface="微软雅黑" pitchFamily="34" charset="-122"/>
                <a:cs typeface="Times New Roman" pitchFamily="18" charset="0"/>
              </a:rPr>
              <a:t>17</a:t>
            </a:r>
            <a:r>
              <a:rPr lang="zh-CN" altLang="en-US" smtClean="0">
                <a:latin typeface="微软雅黑" pitchFamily="34" charset="-122"/>
                <a:ea typeface="微软雅黑" pitchFamily="34" charset="-122"/>
                <a:cs typeface="Times New Roman" pitchFamily="18" charset="0"/>
              </a:rPr>
              <a:t>号）第二条规定，符合规定条件的小型微利企业，在季度、月份预缴企业所得税时，</a:t>
            </a:r>
            <a:r>
              <a:rPr lang="zh-CN" altLang="en-US" smtClean="0">
                <a:solidFill>
                  <a:srgbClr val="FF0000"/>
                </a:solidFill>
                <a:latin typeface="微软雅黑" pitchFamily="34" charset="-122"/>
                <a:ea typeface="微软雅黑" pitchFamily="34" charset="-122"/>
                <a:cs typeface="Times New Roman" pitchFamily="18" charset="0"/>
              </a:rPr>
              <a:t>可以自行享受小型微利企业所得税优惠政策，无须税务机关审核批准</a:t>
            </a:r>
            <a:r>
              <a:rPr lang="zh-CN" altLang="en-US" smtClean="0">
                <a:latin typeface="微软雅黑" pitchFamily="34" charset="-122"/>
                <a:ea typeface="微软雅黑" pitchFamily="34" charset="-122"/>
                <a:cs typeface="Times New Roman" pitchFamily="18" charset="0"/>
              </a:rPr>
              <a:t>。小型微利企业在预缴和汇算清缴时</a:t>
            </a:r>
            <a:r>
              <a:rPr lang="zh-CN" altLang="en-US" smtClean="0">
                <a:solidFill>
                  <a:srgbClr val="FF0000"/>
                </a:solidFill>
                <a:latin typeface="微软雅黑" pitchFamily="34" charset="-122"/>
                <a:ea typeface="微软雅黑" pitchFamily="34" charset="-122"/>
                <a:cs typeface="Times New Roman" pitchFamily="18" charset="0"/>
              </a:rPr>
              <a:t>通过填写企业所得税纳税申报表</a:t>
            </a:r>
            <a:r>
              <a:rPr lang="zh-CN" altLang="en-US" smtClean="0">
                <a:latin typeface="微软雅黑" pitchFamily="34" charset="-122"/>
                <a:ea typeface="微软雅黑" pitchFamily="34" charset="-122"/>
                <a:cs typeface="Times New Roman" pitchFamily="18" charset="0"/>
              </a:rPr>
              <a:t>“从业人数、资产总额”等栏次履行备案手续，不再另行专门备案。</a:t>
            </a:r>
            <a:endParaRPr lang="zh-CN" altLang="en-US" smtClean="0">
              <a:latin typeface="微软雅黑" pitchFamily="34" charset="-122"/>
              <a:ea typeface="微软雅黑" pitchFamily="34" charset="-122"/>
              <a:cs typeface="宋体" pitchFamily="2" charset="-122"/>
            </a:endParaRPr>
          </a:p>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因此，小型微利企业在企业所得税预缴时可以享受相应的税收优惠。</a:t>
            </a:r>
            <a:endParaRPr lang="zh-CN" altLang="en-US" smtClean="0">
              <a:latin typeface="微软雅黑" pitchFamily="34" charset="-122"/>
              <a:ea typeface="微软雅黑" pitchFamily="34" charset="-122"/>
              <a:cs typeface="宋体" pitchFamily="2" charset="-122"/>
            </a:endParaRPr>
          </a:p>
        </p:txBody>
      </p:sp>
      <p:sp>
        <p:nvSpPr>
          <p:cNvPr id="3" name="矩形 2"/>
          <p:cNvSpPr/>
          <p:nvPr/>
        </p:nvSpPr>
        <p:spPr>
          <a:xfrm>
            <a:off x="956767" y="758071"/>
            <a:ext cx="9865096"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6</a:t>
            </a:r>
            <a:r>
              <a:rPr lang="zh-CN" altLang="en-US" sz="2000" b="1" smtClean="0">
                <a:solidFill>
                  <a:srgbClr val="0070C0"/>
                </a:solidFill>
                <a:latin typeface="微软雅黑" pitchFamily="34" charset="-122"/>
                <a:ea typeface="微软雅黑" pitchFamily="34" charset="-122"/>
              </a:rPr>
              <a:t>：小型微利企业在企业所得税预缴时不能享受税收优惠</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84759" y="1528093"/>
            <a:ext cx="10441160" cy="12899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正解：政策依据同“误区六”。</a:t>
            </a:r>
            <a:endParaRPr lang="zh-CN" altLang="en-US" smtClean="0">
              <a:latin typeface="微软雅黑" pitchFamily="34" charset="-122"/>
              <a:ea typeface="微软雅黑" pitchFamily="34" charset="-122"/>
              <a:cs typeface="宋体" pitchFamily="2" charset="-122"/>
            </a:endParaRPr>
          </a:p>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符合规定条件的小型微利企业，在季度、月份预缴企业所得税时，可以自行享受小型微利企业所得税优惠政策，无须税务机关审核批准。</a:t>
            </a:r>
            <a:endParaRPr lang="zh-CN" altLang="en-US" smtClean="0">
              <a:latin typeface="微软雅黑" pitchFamily="34" charset="-122"/>
              <a:ea typeface="微软雅黑" pitchFamily="34" charset="-122"/>
              <a:cs typeface="宋体" pitchFamily="2" charset="-122"/>
            </a:endParaRPr>
          </a:p>
        </p:txBody>
      </p:sp>
      <p:sp>
        <p:nvSpPr>
          <p:cNvPr id="3" name="矩形 2"/>
          <p:cNvSpPr/>
          <p:nvPr/>
        </p:nvSpPr>
        <p:spPr>
          <a:xfrm>
            <a:off x="956767" y="758071"/>
            <a:ext cx="9865096"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7</a:t>
            </a:r>
            <a:r>
              <a:rPr lang="zh-CN" altLang="en-US" sz="2000" b="1" smtClean="0">
                <a:solidFill>
                  <a:srgbClr val="0070C0"/>
                </a:solidFill>
                <a:latin typeface="微软雅黑" pitchFamily="34" charset="-122"/>
                <a:ea typeface="微软雅黑" pitchFamily="34" charset="-122"/>
              </a:rPr>
              <a:t>：小型微利企业在企业所得税预缴需要备案才能享受税收优惠</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149455" y="880021"/>
            <a:ext cx="4678090" cy="2265408"/>
            <a:chOff x="7631196" y="1107255"/>
            <a:chExt cx="4678090" cy="2265408"/>
          </a:xfrm>
        </p:grpSpPr>
        <p:sp>
          <p:nvSpPr>
            <p:cNvPr id="8" name="椭圆 7"/>
            <p:cNvSpPr/>
            <p:nvPr/>
          </p:nvSpPr>
          <p:spPr>
            <a:xfrm>
              <a:off x="7631196" y="1107255"/>
              <a:ext cx="4678090" cy="223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9" name="文本框 8"/>
            <p:cNvSpPr txBox="1"/>
            <p:nvPr/>
          </p:nvSpPr>
          <p:spPr>
            <a:xfrm>
              <a:off x="8113437" y="1395287"/>
              <a:ext cx="3838239" cy="1977376"/>
            </a:xfrm>
            <a:prstGeom prst="rect">
              <a:avLst/>
            </a:prstGeom>
            <a:noFill/>
          </p:spPr>
          <p:txBody>
            <a:bodyPr wrap="square" lIns="96433" tIns="48216" rIns="96433" bIns="48216" rtlCol="0">
              <a:spAutoFit/>
            </a:bodyPr>
            <a:lstStyle/>
            <a:p>
              <a:pPr indent="457200">
                <a:lnSpc>
                  <a:spcPts val="2500"/>
                </a:lnSpc>
              </a:pPr>
              <a:r>
                <a:rPr lang="zh-CN" altLang="zh-CN" dirty="0">
                  <a:latin typeface="微软雅黑" pitchFamily="34" charset="-122"/>
                  <a:ea typeface="微软雅黑" pitchFamily="34" charset="-122"/>
                </a:rPr>
                <a:t>本表适用于实行查账征收企业所得税的居民纳税人在月（季）度预缴企业所得税时使用。跨地区经营汇总纳税企业的分支机构年度汇算清缴申报适用本表。</a:t>
              </a:r>
            </a:p>
            <a:p>
              <a:pPr indent="457200"/>
              <a:endParaRPr lang="zh-CN" altLang="en-US" dirty="0">
                <a:latin typeface="微软雅黑" pitchFamily="34" charset="-122"/>
                <a:ea typeface="微软雅黑" pitchFamily="34" charset="-122"/>
              </a:endParaRPr>
            </a:p>
          </p:txBody>
        </p:sp>
      </p:grpSp>
      <p:grpSp>
        <p:nvGrpSpPr>
          <p:cNvPr id="10" name="组合 12"/>
          <p:cNvGrpSpPr/>
          <p:nvPr/>
        </p:nvGrpSpPr>
        <p:grpSpPr>
          <a:xfrm>
            <a:off x="1296980" y="159941"/>
            <a:ext cx="8660789" cy="447533"/>
            <a:chOff x="1214493" y="72448"/>
            <a:chExt cx="6477441" cy="447533"/>
          </a:xfrm>
        </p:grpSpPr>
        <p:sp>
          <p:nvSpPr>
            <p:cNvPr id="11" name="圆角矩形 10"/>
            <p:cNvSpPr>
              <a:spLocks noChangeArrowheads="1"/>
            </p:cNvSpPr>
            <p:nvPr/>
          </p:nvSpPr>
          <p:spPr bwMode="auto">
            <a:xfrm>
              <a:off x="1214493" y="72448"/>
              <a:ext cx="6208164"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4"/>
            <p:cNvSpPr txBox="1"/>
            <p:nvPr/>
          </p:nvSpPr>
          <p:spPr>
            <a:xfrm>
              <a:off x="1283177" y="87933"/>
              <a:ext cx="6408757"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中华人民共和国企业所得税月（季）度预缴纳税申报表</a:t>
              </a:r>
              <a:r>
                <a:rPr lang="en-US" altLang="zh-CN" sz="2000" smtClean="0">
                  <a:solidFill>
                    <a:schemeClr val="bg1"/>
                  </a:solidFill>
                  <a:latin typeface="微软雅黑" pitchFamily="34" charset="-122"/>
                  <a:ea typeface="微软雅黑" pitchFamily="34" charset="-122"/>
                </a:rPr>
                <a:t>(A</a:t>
              </a:r>
              <a:r>
                <a:rPr lang="zh-CN" altLang="en-US" sz="2000" smtClean="0">
                  <a:solidFill>
                    <a:schemeClr val="bg1"/>
                  </a:solidFill>
                  <a:latin typeface="微软雅黑" pitchFamily="34" charset="-122"/>
                  <a:ea typeface="微软雅黑" pitchFamily="34" charset="-122"/>
                </a:rPr>
                <a:t>类</a:t>
              </a:r>
              <a:r>
                <a:rPr lang="en-US" altLang="zh-CN" sz="2000" smtClean="0">
                  <a:solidFill>
                    <a:schemeClr val="bg1"/>
                  </a:solidFill>
                  <a:latin typeface="微软雅黑" pitchFamily="34" charset="-122"/>
                  <a:ea typeface="微软雅黑" pitchFamily="34" charset="-122"/>
                </a:rPr>
                <a:t>) 2018</a:t>
              </a:r>
              <a:r>
                <a:rPr lang="zh-CN" altLang="en-US" sz="2000" smtClean="0">
                  <a:solidFill>
                    <a:schemeClr val="bg1"/>
                  </a:solidFill>
                  <a:latin typeface="微软雅黑" pitchFamily="34" charset="-122"/>
                  <a:ea typeface="微软雅黑" pitchFamily="34" charset="-122"/>
                </a:rPr>
                <a:t>年版</a:t>
              </a:r>
              <a:endParaRPr lang="zh-CN" altLang="en-US" sz="2000" dirty="0">
                <a:solidFill>
                  <a:schemeClr val="bg1"/>
                </a:solidFill>
                <a:latin typeface="微软雅黑" pitchFamily="34" charset="-122"/>
                <a:ea typeface="微软雅黑" pitchFamily="34" charset="-122"/>
              </a:endParaRPr>
            </a:p>
          </p:txBody>
        </p:sp>
      </p:grpSp>
      <p:pic>
        <p:nvPicPr>
          <p:cNvPr id="9218" name="Picture 2"/>
          <p:cNvPicPr>
            <a:picLocks noChangeAspect="1" noChangeArrowheads="1"/>
          </p:cNvPicPr>
          <p:nvPr/>
        </p:nvPicPr>
        <p:blipFill>
          <a:blip r:embed="rId2" cstate="print"/>
          <a:srcRect/>
          <a:stretch>
            <a:fillRect/>
          </a:stretch>
        </p:blipFill>
        <p:spPr bwMode="auto">
          <a:xfrm>
            <a:off x="743322" y="728663"/>
            <a:ext cx="6334125" cy="634404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81303" y="3472309"/>
            <a:ext cx="6946226" cy="2592288"/>
          </a:xfrm>
          <a:prstGeom prst="rect">
            <a:avLst/>
          </a:prstGeom>
          <a:noFill/>
          <a:ln w="9525">
            <a:noFill/>
            <a:miter lim="800000"/>
            <a:headEnd/>
            <a:tailEnd/>
          </a:ln>
        </p:spPr>
      </p:pic>
    </p:spTree>
    <p:extLst>
      <p:ext uri="{BB962C8B-B14F-4D97-AF65-F5344CB8AC3E}">
        <p14:creationId xmlns="" xmlns:p14="http://schemas.microsoft.com/office/powerpoint/2010/main" val="22274534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84759" y="1622890"/>
            <a:ext cx="10441160" cy="17054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hangingPunct="0">
              <a:lnSpc>
                <a:spcPct val="150000"/>
              </a:lnSpc>
            </a:pPr>
            <a:r>
              <a:rPr lang="zh-CN" altLang="en-US" smtClean="0">
                <a:latin typeface="微软雅黑" pitchFamily="34" charset="-122"/>
                <a:ea typeface="微软雅黑" pitchFamily="34" charset="-122"/>
                <a:cs typeface="Times New Roman" pitchFamily="18" charset="0"/>
              </a:rPr>
              <a:t>正解：</a:t>
            </a:r>
            <a:r>
              <a:rPr lang="en-US" altLang="zh-CN" smtClean="0">
                <a:latin typeface="微软雅黑" pitchFamily="34" charset="-122"/>
                <a:ea typeface="微软雅黑" pitchFamily="34" charset="-122"/>
                <a:cs typeface="Times New Roman" pitchFamily="18" charset="0"/>
              </a:rPr>
              <a:t>《</a:t>
            </a:r>
            <a:r>
              <a:rPr lang="zh-CN" altLang="en-US" smtClean="0">
                <a:latin typeface="微软雅黑" pitchFamily="34" charset="-122"/>
                <a:ea typeface="微软雅黑" pitchFamily="34" charset="-122"/>
                <a:cs typeface="Times New Roman" pitchFamily="18" charset="0"/>
              </a:rPr>
              <a:t>国家税务总局关于企业所得税若干问题的公告</a:t>
            </a:r>
            <a:r>
              <a:rPr lang="en-US" altLang="zh-CN" smtClean="0">
                <a:latin typeface="微软雅黑" pitchFamily="34" charset="-122"/>
                <a:ea typeface="微软雅黑" pitchFamily="34" charset="-122"/>
                <a:cs typeface="Times New Roman" pitchFamily="18" charset="0"/>
              </a:rPr>
              <a:t>》</a:t>
            </a:r>
            <a:r>
              <a:rPr lang="zh-CN" altLang="en-US" smtClean="0">
                <a:latin typeface="微软雅黑" pitchFamily="34" charset="-122"/>
                <a:ea typeface="微软雅黑" pitchFamily="34" charset="-122"/>
                <a:cs typeface="Times New Roman" pitchFamily="18" charset="0"/>
              </a:rPr>
              <a:t>（国家税务总局公告</a:t>
            </a:r>
            <a:r>
              <a:rPr lang="en-US" altLang="zh-CN" smtClean="0">
                <a:latin typeface="微软雅黑" pitchFamily="34" charset="-122"/>
                <a:ea typeface="微软雅黑" pitchFamily="34" charset="-122"/>
                <a:cs typeface="Times New Roman" pitchFamily="18" charset="0"/>
              </a:rPr>
              <a:t>2011</a:t>
            </a:r>
            <a:r>
              <a:rPr lang="zh-CN" altLang="en-US" smtClean="0">
                <a:latin typeface="微软雅黑" pitchFamily="34" charset="-122"/>
                <a:ea typeface="微软雅黑" pitchFamily="34" charset="-122"/>
                <a:cs typeface="Times New Roman" pitchFamily="18" charset="0"/>
              </a:rPr>
              <a:t>年第</a:t>
            </a:r>
            <a:r>
              <a:rPr lang="en-US" altLang="zh-CN" smtClean="0">
                <a:latin typeface="微软雅黑" pitchFamily="34" charset="-122"/>
                <a:ea typeface="微软雅黑" pitchFamily="34" charset="-122"/>
                <a:cs typeface="Times New Roman" pitchFamily="18" charset="0"/>
              </a:rPr>
              <a:t>34</a:t>
            </a:r>
            <a:r>
              <a:rPr lang="zh-CN" altLang="en-US" smtClean="0">
                <a:latin typeface="微软雅黑" pitchFamily="34" charset="-122"/>
                <a:ea typeface="微软雅黑" pitchFamily="34" charset="-122"/>
                <a:cs typeface="Times New Roman" pitchFamily="18" charset="0"/>
              </a:rPr>
              <a:t>号）第六条规定，企业当年度实际发生的相关成本、费用，由于各种原因未能及时取得该成本、费用的有效凭证，企业在预缴季度所得税时，可暂按账面发生金额进行核算；但在汇算清缴时，应补充提供该成本、费用的有效凭证。</a:t>
            </a:r>
            <a:endParaRPr lang="zh-CN" altLang="en-US" smtClean="0">
              <a:latin typeface="微软雅黑" pitchFamily="34" charset="-122"/>
              <a:ea typeface="微软雅黑" pitchFamily="34" charset="-122"/>
              <a:cs typeface="宋体" pitchFamily="2" charset="-122"/>
            </a:endParaRPr>
          </a:p>
        </p:txBody>
      </p:sp>
      <p:sp>
        <p:nvSpPr>
          <p:cNvPr id="3" name="矩形 2"/>
          <p:cNvSpPr/>
          <p:nvPr/>
        </p:nvSpPr>
        <p:spPr>
          <a:xfrm>
            <a:off x="956767" y="758071"/>
            <a:ext cx="9865096"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8</a:t>
            </a:r>
            <a:r>
              <a:rPr lang="zh-CN" altLang="en-US" sz="2000" b="1" smtClean="0">
                <a:solidFill>
                  <a:srgbClr val="0070C0"/>
                </a:solidFill>
                <a:latin typeface="微软雅黑" pitchFamily="34" charset="-122"/>
                <a:ea typeface="微软雅黑" pitchFamily="34" charset="-122"/>
              </a:rPr>
              <a:t>：企业所得税预缴时未取得发票的，不能在预缴前扣除</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6767" y="758071"/>
            <a:ext cx="9865096" cy="499624"/>
          </a:xfrm>
          <a:prstGeom prst="rect">
            <a:avLst/>
          </a:prstGeom>
        </p:spPr>
        <p:txBody>
          <a:bodyPr wrap="square">
            <a:spAutoFit/>
          </a:bodyPr>
          <a:lstStyle/>
          <a:p>
            <a:pPr lvl="0">
              <a:lnSpc>
                <a:spcPct val="150000"/>
              </a:lnSpc>
            </a:pPr>
            <a:r>
              <a:rPr lang="zh-CN" altLang="zh-CN" sz="2000" b="1" smtClean="0">
                <a:solidFill>
                  <a:srgbClr val="0070C0"/>
                </a:solidFill>
                <a:latin typeface="微软雅黑" pitchFamily="34" charset="-122"/>
                <a:ea typeface="微软雅黑" pitchFamily="34" charset="-122"/>
              </a:rPr>
              <a:t>误区</a:t>
            </a:r>
            <a:r>
              <a:rPr lang="en-US" altLang="zh-CN" sz="2000" b="1" smtClean="0">
                <a:solidFill>
                  <a:srgbClr val="0070C0"/>
                </a:solidFill>
                <a:latin typeface="微软雅黑" pitchFamily="34" charset="-122"/>
                <a:ea typeface="微软雅黑" pitchFamily="34" charset="-122"/>
              </a:rPr>
              <a:t>9</a:t>
            </a:r>
            <a:r>
              <a:rPr lang="zh-CN" altLang="en-US" sz="2000" b="1" smtClean="0">
                <a:solidFill>
                  <a:srgbClr val="0070C0"/>
                </a:solidFill>
                <a:latin typeface="微软雅黑" pitchFamily="34" charset="-122"/>
                <a:ea typeface="微软雅黑" pitchFamily="34" charset="-122"/>
              </a:rPr>
              <a:t>：高新技术企业资格复审期间，不能按</a:t>
            </a:r>
            <a:r>
              <a:rPr lang="en-US" altLang="zh-CN" sz="2000" b="1" smtClean="0">
                <a:solidFill>
                  <a:srgbClr val="0070C0"/>
                </a:solidFill>
                <a:latin typeface="微软雅黑" pitchFamily="34" charset="-122"/>
                <a:ea typeface="微软雅黑" pitchFamily="34" charset="-122"/>
              </a:rPr>
              <a:t>15%</a:t>
            </a:r>
            <a:r>
              <a:rPr lang="zh-CN" altLang="en-US" sz="2000" b="1" smtClean="0">
                <a:solidFill>
                  <a:srgbClr val="0070C0"/>
                </a:solidFill>
                <a:latin typeface="微软雅黑" pitchFamily="34" charset="-122"/>
                <a:ea typeface="微软雅黑" pitchFamily="34" charset="-122"/>
              </a:rPr>
              <a:t>的税率预缴所得税</a:t>
            </a:r>
          </a:p>
        </p:txBody>
      </p:sp>
      <p:sp>
        <p:nvSpPr>
          <p:cNvPr id="4" name="Rectangle 1"/>
          <p:cNvSpPr>
            <a:spLocks noChangeArrowheads="1"/>
          </p:cNvSpPr>
          <p:nvPr/>
        </p:nvSpPr>
        <p:spPr bwMode="auto">
          <a:xfrm>
            <a:off x="956767" y="1631528"/>
            <a:ext cx="993710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50000"/>
              </a:lnSpc>
              <a:spcBef>
                <a:spcPct val="0"/>
              </a:spcBef>
              <a:spcAft>
                <a:spcPct val="0"/>
              </a:spcAft>
              <a:buClrTx/>
              <a:buSzTx/>
              <a:buFontTx/>
              <a:buNone/>
              <a:tabLst/>
            </a:pP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正解：</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国家税务总局关于高新技术企业资格复审期间企业所得税预缴问题的公告</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（国家税务总局公告</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2011</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年第</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4</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号）规定，根据企业所得税法及其实施条例、</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科学技术部、财政部、国家税务总局关于印发</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高新技术企业认定管理办法</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的通知</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（国科发火</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〔2008〕172</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号）、</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国家税务总局关于实施高新技术企业所得税优惠有关问题的通知</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（国税函</a:t>
            </a:r>
            <a:r>
              <a:rPr kumimoji="0" lang="en-US" altLang="zh-CN"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〔2009〕203</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号）的有关规定，高新技术企业应在</a:t>
            </a:r>
            <a:r>
              <a:rPr kumimoji="0" lang="zh-CN" altLang="en-US" b="0" i="0" u="none" strike="noStrike" cap="none" normalizeH="0" baseline="0" smtClean="0">
                <a:ln>
                  <a:noFill/>
                </a:ln>
                <a:solidFill>
                  <a:srgbClr val="FF0000"/>
                </a:solidFill>
                <a:effectLst/>
                <a:latin typeface="微软雅黑" pitchFamily="34" charset="-122"/>
                <a:ea typeface="微软雅黑" pitchFamily="34" charset="-122"/>
                <a:cs typeface="Times New Roman" pitchFamily="18" charset="0"/>
              </a:rPr>
              <a:t>资格期满前三个月内提出复审申请，在通过复审之前，在其高新技术企业资格有效期内</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，其当年企业所得税</a:t>
            </a:r>
            <a:r>
              <a:rPr kumimoji="0" lang="zh-CN" altLang="en-US" b="0" i="0" u="none" strike="noStrike" cap="none" normalizeH="0" baseline="0" smtClean="0">
                <a:ln>
                  <a:noFill/>
                </a:ln>
                <a:solidFill>
                  <a:srgbClr val="FF0000"/>
                </a:solidFill>
                <a:effectLst/>
                <a:latin typeface="微软雅黑" pitchFamily="34" charset="-122"/>
                <a:ea typeface="微软雅黑" pitchFamily="34" charset="-122"/>
                <a:cs typeface="Times New Roman" pitchFamily="18" charset="0"/>
              </a:rPr>
              <a:t>暂按</a:t>
            </a:r>
            <a:r>
              <a:rPr kumimoji="0" lang="en-US" altLang="zh-CN" b="0" i="0" u="none" strike="noStrike" cap="none" normalizeH="0" baseline="0" smtClean="0">
                <a:ln>
                  <a:noFill/>
                </a:ln>
                <a:solidFill>
                  <a:srgbClr val="FF0000"/>
                </a:solidFill>
                <a:effectLst/>
                <a:latin typeface="微软雅黑" pitchFamily="34" charset="-122"/>
                <a:ea typeface="微软雅黑" pitchFamily="34" charset="-122"/>
                <a:cs typeface="Times New Roman" pitchFamily="18" charset="0"/>
              </a:rPr>
              <a:t>15%</a:t>
            </a:r>
            <a:r>
              <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的税率预缴。</a:t>
            </a:r>
            <a:endParaRPr kumimoji="0" lang="zh-CN" altLang="en-US" b="0" i="0" u="none" strike="noStrike" cap="none" normalizeH="0" baseline="0" smtClean="0">
              <a:ln>
                <a:noFill/>
              </a:ln>
              <a:solidFill>
                <a:schemeClr val="tx1"/>
              </a:solidFill>
              <a:effectLst/>
              <a:latin typeface="微软雅黑" pitchFamily="34" charset="-122"/>
              <a:ea typeface="微软雅黑" pitchFamily="34" charset="-122"/>
              <a:cs typeface="宋体" pitchFamily="2"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028775" y="721041"/>
            <a:ext cx="10297144" cy="3687372"/>
            <a:chOff x="884759" y="747175"/>
            <a:chExt cx="10297144" cy="3687372"/>
          </a:xfrm>
        </p:grpSpPr>
        <p:sp>
          <p:nvSpPr>
            <p:cNvPr id="3" name="TextBox 2"/>
            <p:cNvSpPr txBox="1"/>
            <p:nvPr/>
          </p:nvSpPr>
          <p:spPr>
            <a:xfrm>
              <a:off x="884759" y="747175"/>
              <a:ext cx="10297144" cy="1800493"/>
            </a:xfrm>
            <a:prstGeom prst="rect">
              <a:avLst/>
            </a:prstGeom>
            <a:noFill/>
          </p:spPr>
          <p:txBody>
            <a:bodyPr wrap="square" rtlCol="0">
              <a:spAutoFit/>
            </a:bodyPr>
            <a:lstStyle/>
            <a:p>
              <a:pPr>
                <a:lnSpc>
                  <a:spcPct val="150000"/>
                </a:lnSpc>
              </a:pPr>
              <a:r>
                <a:rPr lang="zh-CN" altLang="en-US" sz="2000" b="1" smtClean="0">
                  <a:solidFill>
                    <a:srgbClr val="0070C0"/>
                  </a:solidFill>
                  <a:latin typeface="微软雅黑" pitchFamily="34" charset="-122"/>
                  <a:ea typeface="微软雅黑" pitchFamily="34" charset="-122"/>
                </a:rPr>
                <a:t>补交企业所得税会计上如何处理？</a:t>
              </a:r>
              <a:endParaRPr lang="en-US" altLang="zh-CN" sz="2000" b="1" smtClean="0">
                <a:solidFill>
                  <a:srgbClr val="0070C0"/>
                </a:solidFill>
                <a:latin typeface="微软雅黑" pitchFamily="34" charset="-122"/>
                <a:ea typeface="微软雅黑" pitchFamily="34" charset="-122"/>
              </a:endParaRPr>
            </a:p>
            <a:p>
              <a:pPr>
                <a:lnSpc>
                  <a:spcPct val="150000"/>
                </a:lnSpc>
              </a:pPr>
              <a:endParaRPr lang="en-US" altLang="zh-CN" smtClean="0">
                <a:latin typeface="微软雅黑" pitchFamily="34" charset="-122"/>
                <a:ea typeface="微软雅黑" pitchFamily="34" charset="-122"/>
              </a:endParaRPr>
            </a:p>
            <a:p>
              <a:pPr>
                <a:lnSpc>
                  <a:spcPct val="150000"/>
                </a:lnSpc>
              </a:pPr>
              <a:endParaRPr lang="en-US" altLang="zh-CN" smtClean="0">
                <a:latin typeface="微软雅黑" pitchFamily="34" charset="-122"/>
                <a:ea typeface="微软雅黑" pitchFamily="34" charset="-122"/>
              </a:endParaRPr>
            </a:p>
            <a:p>
              <a:pPr>
                <a:lnSpc>
                  <a:spcPct val="150000"/>
                </a:lnSpc>
              </a:pPr>
              <a:endParaRPr lang="zh-CN" altLang="en-US">
                <a:latin typeface="微软雅黑" pitchFamily="34" charset="-122"/>
                <a:ea typeface="微软雅黑" pitchFamily="34" charset="-122"/>
              </a:endParaRPr>
            </a:p>
          </p:txBody>
        </p:sp>
        <p:grpSp>
          <p:nvGrpSpPr>
            <p:cNvPr id="7" name="组合 6"/>
            <p:cNvGrpSpPr/>
            <p:nvPr/>
          </p:nvGrpSpPr>
          <p:grpSpPr>
            <a:xfrm>
              <a:off x="956767" y="1600101"/>
              <a:ext cx="3960440" cy="2834446"/>
              <a:chOff x="2972991" y="1168053"/>
              <a:chExt cx="3960440" cy="2834446"/>
            </a:xfrm>
          </p:grpSpPr>
          <p:sp>
            <p:nvSpPr>
              <p:cNvPr id="4" name="矩形 3"/>
              <p:cNvSpPr/>
              <p:nvPr/>
            </p:nvSpPr>
            <p:spPr>
              <a:xfrm>
                <a:off x="2972991" y="1168053"/>
                <a:ext cx="2664296" cy="648072"/>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6" name="TextBox 5"/>
              <p:cNvSpPr txBox="1"/>
              <p:nvPr/>
            </p:nvSpPr>
            <p:spPr>
              <a:xfrm>
                <a:off x="2972991" y="2248173"/>
                <a:ext cx="3960440" cy="1754326"/>
              </a:xfrm>
              <a:prstGeom prst="rect">
                <a:avLst/>
              </a:prstGeom>
              <a:noFill/>
              <a:ln>
                <a:solidFill>
                  <a:schemeClr val="tx1"/>
                </a:solidFill>
              </a:ln>
            </p:spPr>
            <p:txBody>
              <a:bodyPr wrap="square" rtlCol="0">
                <a:spAutoFit/>
              </a:bodyPr>
              <a:lstStyle/>
              <a:p>
                <a:pPr>
                  <a:lnSpc>
                    <a:spcPct val="150000"/>
                  </a:lnSpc>
                </a:pPr>
                <a:r>
                  <a:rPr lang="zh-CN" altLang="en-US" smtClean="0">
                    <a:latin typeface="微软雅黑" pitchFamily="34" charset="-122"/>
                    <a:ea typeface="微软雅黑" pitchFamily="34" charset="-122"/>
                  </a:rPr>
                  <a:t>借：以前年度损益调整</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    贷：应交税费</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应交企业所得税</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借：未分配利润</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年初</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    贷：以前年度损益调整</a:t>
                </a:r>
                <a:endParaRPr lang="en-US" altLang="zh-CN" smtClean="0">
                  <a:latin typeface="微软雅黑" pitchFamily="34" charset="-122"/>
                  <a:ea typeface="微软雅黑" pitchFamily="34" charset="-122"/>
                </a:endParaRPr>
              </a:p>
            </p:txBody>
          </p:sp>
        </p:grpSp>
        <p:sp>
          <p:nvSpPr>
            <p:cNvPr id="11" name="矩形 10"/>
            <p:cNvSpPr/>
            <p:nvPr/>
          </p:nvSpPr>
          <p:spPr>
            <a:xfrm>
              <a:off x="1172791" y="1672109"/>
              <a:ext cx="1869423" cy="458908"/>
            </a:xfrm>
            <a:prstGeom prst="rect">
              <a:avLst/>
            </a:prstGeom>
          </p:spPr>
          <p:txBody>
            <a:bodyPr wrap="none">
              <a:spAutoFit/>
            </a:bodyPr>
            <a:lstStyle/>
            <a:p>
              <a:pPr>
                <a:lnSpc>
                  <a:spcPct val="150000"/>
                </a:lnSpc>
              </a:pPr>
              <a:r>
                <a:rPr lang="zh-CN" altLang="en-US" smtClean="0">
                  <a:solidFill>
                    <a:schemeClr val="bg1"/>
                  </a:solidFill>
                  <a:latin typeface="微软雅黑" pitchFamily="34" charset="-122"/>
                  <a:ea typeface="微软雅黑" pitchFamily="34" charset="-122"/>
                </a:rPr>
                <a:t>企业会计准则下 </a:t>
              </a:r>
              <a:endParaRPr lang="en-US" altLang="zh-CN" smtClean="0">
                <a:solidFill>
                  <a:schemeClr val="bg1"/>
                </a:solidFill>
                <a:latin typeface="微软雅黑" pitchFamily="34" charset="-122"/>
                <a:ea typeface="微软雅黑" pitchFamily="34" charset="-122"/>
              </a:endParaRPr>
            </a:p>
          </p:txBody>
        </p:sp>
        <p:grpSp>
          <p:nvGrpSpPr>
            <p:cNvPr id="14" name="组合 13"/>
            <p:cNvGrpSpPr/>
            <p:nvPr/>
          </p:nvGrpSpPr>
          <p:grpSpPr>
            <a:xfrm>
              <a:off x="6285359" y="1672109"/>
              <a:ext cx="2664296" cy="648072"/>
              <a:chOff x="6285359" y="1672109"/>
              <a:chExt cx="2664296" cy="504056"/>
            </a:xfrm>
          </p:grpSpPr>
          <p:sp>
            <p:nvSpPr>
              <p:cNvPr id="5" name="矩形 4"/>
              <p:cNvSpPr/>
              <p:nvPr/>
            </p:nvSpPr>
            <p:spPr>
              <a:xfrm>
                <a:off x="6285359" y="1672109"/>
                <a:ext cx="2664296" cy="504056"/>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2" name="矩形 11"/>
              <p:cNvSpPr/>
              <p:nvPr/>
            </p:nvSpPr>
            <p:spPr>
              <a:xfrm>
                <a:off x="6501383" y="1717257"/>
                <a:ext cx="2031325" cy="458908"/>
              </a:xfrm>
              <a:prstGeom prst="rect">
                <a:avLst/>
              </a:prstGeom>
            </p:spPr>
            <p:txBody>
              <a:bodyPr wrap="none">
                <a:spAutoFit/>
              </a:bodyPr>
              <a:lstStyle/>
              <a:p>
                <a:pPr>
                  <a:lnSpc>
                    <a:spcPct val="150000"/>
                  </a:lnSpc>
                </a:pPr>
                <a:r>
                  <a:rPr lang="zh-CN" altLang="en-US" smtClean="0">
                    <a:solidFill>
                      <a:schemeClr val="bg1"/>
                    </a:solidFill>
                    <a:latin typeface="微软雅黑" pitchFamily="34" charset="-122"/>
                    <a:ea typeface="微软雅黑" pitchFamily="34" charset="-122"/>
                  </a:rPr>
                  <a:t>小企业会计准则下</a:t>
                </a:r>
                <a:endParaRPr lang="en-US" altLang="zh-CN" smtClean="0">
                  <a:solidFill>
                    <a:schemeClr val="bg1"/>
                  </a:solidFill>
                  <a:latin typeface="微软雅黑" pitchFamily="34" charset="-122"/>
                  <a:ea typeface="微软雅黑" pitchFamily="34" charset="-122"/>
                </a:endParaRPr>
              </a:p>
            </p:txBody>
          </p:sp>
        </p:grpSp>
        <p:sp>
          <p:nvSpPr>
            <p:cNvPr id="13" name="TextBox 12"/>
            <p:cNvSpPr txBox="1"/>
            <p:nvPr/>
          </p:nvSpPr>
          <p:spPr>
            <a:xfrm>
              <a:off x="6213351" y="2752229"/>
              <a:ext cx="3888432" cy="1200329"/>
            </a:xfrm>
            <a:prstGeom prst="rect">
              <a:avLst/>
            </a:prstGeom>
            <a:noFill/>
            <a:ln>
              <a:solidFill>
                <a:schemeClr val="tx1"/>
              </a:solidFill>
            </a:ln>
          </p:spPr>
          <p:txBody>
            <a:bodyPr wrap="square" rtlCol="0">
              <a:spAutoFit/>
            </a:bodyPr>
            <a:lstStyle/>
            <a:p>
              <a:pPr>
                <a:lnSpc>
                  <a:spcPct val="150000"/>
                </a:lnSpc>
              </a:pPr>
              <a:r>
                <a:rPr lang="zh-CN" altLang="en-US" smtClean="0">
                  <a:latin typeface="微软雅黑" pitchFamily="34" charset="-122"/>
                  <a:ea typeface="微软雅黑" pitchFamily="34" charset="-122"/>
                </a:rPr>
                <a:t>借：所得税费用</a:t>
              </a:r>
              <a:endParaRPr lang="en-US" altLang="zh-CN" smtClean="0">
                <a:latin typeface="微软雅黑" pitchFamily="34" charset="-122"/>
                <a:ea typeface="微软雅黑" pitchFamily="34" charset="-122"/>
              </a:endParaRPr>
            </a:p>
            <a:p>
              <a:pPr>
                <a:lnSpc>
                  <a:spcPct val="150000"/>
                </a:lnSpc>
              </a:pPr>
              <a:r>
                <a:rPr lang="zh-CN" altLang="en-US" smtClean="0">
                  <a:latin typeface="微软雅黑" pitchFamily="34" charset="-122"/>
                  <a:ea typeface="微软雅黑" pitchFamily="34" charset="-122"/>
                </a:rPr>
                <a:t>    贷：应交税费</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应交企业所得税</a:t>
              </a:r>
              <a:endParaRPr lang="en-US" altLang="zh-CN" smtClean="0">
                <a:latin typeface="微软雅黑" pitchFamily="34" charset="-122"/>
                <a:ea typeface="微软雅黑" pitchFamily="34" charset="-122"/>
              </a:endParaRPr>
            </a:p>
            <a:p>
              <a:endParaRPr lang="zh-CN" altLang="en-US"/>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44799" y="64712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0" name="任意多边形 9"/>
          <p:cNvSpPr/>
          <p:nvPr/>
        </p:nvSpPr>
        <p:spPr>
          <a:xfrm>
            <a:off x="0" y="3"/>
            <a:ext cx="7116087" cy="7232649"/>
          </a:xfrm>
          <a:custGeom>
            <a:avLst/>
            <a:gdLst>
              <a:gd name="connsiteX0" fmla="*/ 0 w 7116087"/>
              <a:gd name="connsiteY0" fmla="*/ 0 h 7232649"/>
              <a:gd name="connsiteX1" fmla="*/ 7116087 w 7116087"/>
              <a:gd name="connsiteY1" fmla="*/ 0 h 7232649"/>
              <a:gd name="connsiteX2" fmla="*/ 4992954 w 7116087"/>
              <a:gd name="connsiteY2" fmla="*/ 7232649 h 7232649"/>
              <a:gd name="connsiteX3" fmla="*/ 0 w 7116087"/>
              <a:gd name="connsiteY3" fmla="*/ 7232649 h 7232649"/>
            </a:gdLst>
            <a:ahLst/>
            <a:cxnLst>
              <a:cxn ang="0">
                <a:pos x="connsiteX0" y="connsiteY0"/>
              </a:cxn>
              <a:cxn ang="0">
                <a:pos x="connsiteX1" y="connsiteY1"/>
              </a:cxn>
              <a:cxn ang="0">
                <a:pos x="connsiteX2" y="connsiteY2"/>
              </a:cxn>
              <a:cxn ang="0">
                <a:pos x="connsiteX3" y="connsiteY3"/>
              </a:cxn>
            </a:cxnLst>
            <a:rect l="l" t="t" r="r" b="b"/>
            <a:pathLst>
              <a:path w="7116087" h="7232649">
                <a:moveTo>
                  <a:pt x="0" y="0"/>
                </a:moveTo>
                <a:lnTo>
                  <a:pt x="7116087" y="0"/>
                </a:lnTo>
                <a:lnTo>
                  <a:pt x="4992954" y="7232649"/>
                </a:lnTo>
                <a:lnTo>
                  <a:pt x="0" y="7232649"/>
                </a:lnTo>
                <a:close/>
              </a:path>
            </a:pathLst>
          </a:custGeom>
          <a:blipFill dpi="0" rotWithShape="1">
            <a:blip r:embed="rId3"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a:spLocks/>
          </p:cNvSpPr>
          <p:nvPr/>
        </p:nvSpPr>
        <p:spPr bwMode="auto">
          <a:xfrm>
            <a:off x="4306729" y="0"/>
            <a:ext cx="3246338" cy="7232650"/>
          </a:xfrm>
          <a:custGeom>
            <a:avLst/>
            <a:gdLst>
              <a:gd name="T0" fmla="*/ 930 w 1422"/>
              <a:gd name="T1" fmla="*/ 0 h 3163"/>
              <a:gd name="T2" fmla="*/ 1422 w 1422"/>
              <a:gd name="T3" fmla="*/ 0 h 3163"/>
              <a:gd name="T4" fmla="*/ 237 w 1422"/>
              <a:gd name="T5" fmla="*/ 3163 h 3163"/>
              <a:gd name="T6" fmla="*/ 0 w 1422"/>
              <a:gd name="T7" fmla="*/ 3163 h 3163"/>
              <a:gd name="T8" fmla="*/ 930 w 1422"/>
              <a:gd name="T9" fmla="*/ 0 h 3163"/>
            </a:gdLst>
            <a:ahLst/>
            <a:cxnLst>
              <a:cxn ang="0">
                <a:pos x="T0" y="T1"/>
              </a:cxn>
              <a:cxn ang="0">
                <a:pos x="T2" y="T3"/>
              </a:cxn>
              <a:cxn ang="0">
                <a:pos x="T4" y="T5"/>
              </a:cxn>
              <a:cxn ang="0">
                <a:pos x="T6" y="T7"/>
              </a:cxn>
              <a:cxn ang="0">
                <a:pos x="T8" y="T9"/>
              </a:cxn>
            </a:cxnLst>
            <a:rect l="0" t="0" r="r" b="b"/>
            <a:pathLst>
              <a:path w="1422" h="3163">
                <a:moveTo>
                  <a:pt x="930" y="0"/>
                </a:moveTo>
                <a:lnTo>
                  <a:pt x="1422" y="0"/>
                </a:lnTo>
                <a:lnTo>
                  <a:pt x="237" y="3163"/>
                </a:lnTo>
                <a:lnTo>
                  <a:pt x="0" y="3163"/>
                </a:lnTo>
                <a:lnTo>
                  <a:pt x="930" y="0"/>
                </a:lnTo>
                <a:close/>
              </a:path>
            </a:pathLst>
          </a:custGeom>
          <a:solidFill>
            <a:srgbClr val="66CCFF">
              <a:alpha val="80000"/>
            </a:srgb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4" name="任意多边形 13"/>
          <p:cNvSpPr>
            <a:spLocks/>
          </p:cNvSpPr>
          <p:nvPr/>
        </p:nvSpPr>
        <p:spPr bwMode="auto">
          <a:xfrm>
            <a:off x="4306727" y="0"/>
            <a:ext cx="2531779" cy="7232650"/>
          </a:xfrm>
          <a:custGeom>
            <a:avLst/>
            <a:gdLst>
              <a:gd name="connsiteX0" fmla="*/ 1476376 w 1760538"/>
              <a:gd name="connsiteY0" fmla="*/ 0 h 5021263"/>
              <a:gd name="connsiteX1" fmla="*/ 1760538 w 1760538"/>
              <a:gd name="connsiteY1" fmla="*/ 0 h 5021263"/>
              <a:gd name="connsiteX2" fmla="*/ 950913 w 1760538"/>
              <a:gd name="connsiteY2" fmla="*/ 3481388 h 5021263"/>
              <a:gd name="connsiteX3" fmla="*/ 950910 w 1760538"/>
              <a:gd name="connsiteY3" fmla="*/ 3481394 h 5021263"/>
              <a:gd name="connsiteX4" fmla="*/ 593725 w 1760538"/>
              <a:gd name="connsiteY4" fmla="*/ 5021262 h 5021263"/>
              <a:gd name="connsiteX5" fmla="*/ 376238 w 1760538"/>
              <a:gd name="connsiteY5" fmla="*/ 5021262 h 5021263"/>
              <a:gd name="connsiteX6" fmla="*/ 376238 w 1760538"/>
              <a:gd name="connsiteY6" fmla="*/ 5021263 h 5021263"/>
              <a:gd name="connsiteX7" fmla="*/ 0 w 1760538"/>
              <a:gd name="connsiteY7" fmla="*/ 5021263 h 502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38" h="5021263">
                <a:moveTo>
                  <a:pt x="1476376" y="0"/>
                </a:moveTo>
                <a:lnTo>
                  <a:pt x="1760538" y="0"/>
                </a:lnTo>
                <a:lnTo>
                  <a:pt x="950913" y="3481388"/>
                </a:lnTo>
                <a:lnTo>
                  <a:pt x="950910" y="3481394"/>
                </a:lnTo>
                <a:lnTo>
                  <a:pt x="593725" y="5021262"/>
                </a:lnTo>
                <a:lnTo>
                  <a:pt x="376238" y="5021262"/>
                </a:lnTo>
                <a:lnTo>
                  <a:pt x="376238" y="5021263"/>
                </a:lnTo>
                <a:lnTo>
                  <a:pt x="0" y="5021263"/>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noAutofit/>
          </a:bodyPr>
          <a:lstStyle/>
          <a:p>
            <a:endParaRPr lang="zh-CN" altLang="en-US"/>
          </a:p>
        </p:txBody>
      </p:sp>
      <p:sp>
        <p:nvSpPr>
          <p:cNvPr id="4" name="矩形 259"/>
          <p:cNvSpPr>
            <a:spLocks noChangeArrowheads="1"/>
          </p:cNvSpPr>
          <p:nvPr/>
        </p:nvSpPr>
        <p:spPr bwMode="auto">
          <a:xfrm>
            <a:off x="6743256" y="3706788"/>
            <a:ext cx="553553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smtClean="0">
                <a:solidFill>
                  <a:schemeClr val="accent2"/>
                </a:solidFill>
                <a:cs typeface="Arial" panose="020B0604020202020204" pitchFamily="34" charset="0"/>
              </a:rPr>
              <a:t>THANK YOU</a:t>
            </a:r>
            <a:endParaRPr lang="zh-CN" altLang="en-US" sz="6600" b="1" dirty="0">
              <a:solidFill>
                <a:schemeClr val="accent2"/>
              </a:solidFill>
              <a:cs typeface="Arial" panose="020B0604020202020204" pitchFamily="34" charset="0"/>
            </a:endParaRPr>
          </a:p>
        </p:txBody>
      </p:sp>
      <p:sp>
        <p:nvSpPr>
          <p:cNvPr id="6" name="矩形 259"/>
          <p:cNvSpPr>
            <a:spLocks noChangeArrowheads="1"/>
          </p:cNvSpPr>
          <p:nvPr/>
        </p:nvSpPr>
        <p:spPr bwMode="auto">
          <a:xfrm>
            <a:off x="6743256" y="5128493"/>
            <a:ext cx="256643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accent2"/>
                </a:solidFill>
                <a:cs typeface="Arial" panose="020B0604020202020204" pitchFamily="34" charset="0"/>
              </a:rPr>
              <a:t>感谢</a:t>
            </a:r>
            <a:r>
              <a:rPr lang="zh-CN" altLang="en-US" sz="2000">
                <a:solidFill>
                  <a:schemeClr val="accent2"/>
                </a:solidFill>
                <a:cs typeface="Arial" panose="020B0604020202020204" pitchFamily="34" charset="0"/>
              </a:rPr>
              <a:t>聆</a:t>
            </a:r>
            <a:r>
              <a:rPr lang="zh-CN" altLang="en-US" sz="2000" smtClean="0">
                <a:solidFill>
                  <a:schemeClr val="accent2"/>
                </a:solidFill>
                <a:cs typeface="Arial" panose="020B0604020202020204" pitchFamily="34" charset="0"/>
              </a:rPr>
              <a:t>听</a:t>
            </a:r>
            <a:endParaRPr lang="zh-CN" altLang="en-US" sz="2000" dirty="0">
              <a:solidFill>
                <a:schemeClr val="accent2"/>
              </a:solidFill>
              <a:cs typeface="Arial" panose="020B0604020202020204" pitchFamily="34" charset="0"/>
            </a:endParaRPr>
          </a:p>
        </p:txBody>
      </p:sp>
    </p:spTree>
    <p:extLst>
      <p:ext uri="{BB962C8B-B14F-4D97-AF65-F5344CB8AC3E}">
        <p14:creationId xmlns:p14="http://schemas.microsoft.com/office/powerpoint/2010/main" xmlns="" val="2851871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135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par>
                          <p:cTn id="31" fill="hold">
                            <p:stCondLst>
                              <p:cond delay="18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par>
                          <p:cTn id="39" fill="hold">
                            <p:stCondLst>
                              <p:cond delay="25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4" grpId="0"/>
      <p:bldP spid="4" grpId="1"/>
      <p:bldP spid="6" grpId="0"/>
      <p:bldP spid="6"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469805" y="705768"/>
            <a:ext cx="6211418" cy="6294933"/>
            <a:chOff x="2655" y="893"/>
            <a:chExt cx="2245" cy="2683"/>
          </a:xfrm>
        </p:grpSpPr>
        <p:sp>
          <p:nvSpPr>
            <p:cNvPr id="8" name="Rectangle 11"/>
            <p:cNvSpPr>
              <a:spLocks noChangeArrowheads="1"/>
            </p:cNvSpPr>
            <p:nvPr/>
          </p:nvSpPr>
          <p:spPr bwMode="auto">
            <a:xfrm>
              <a:off x="2655" y="907"/>
              <a:ext cx="2245" cy="2669"/>
            </a:xfrm>
            <a:prstGeom prst="rect">
              <a:avLst/>
            </a:prstGeom>
            <a:solidFill>
              <a:schemeClr val="bg1">
                <a:lumMod val="65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2"/>
            <p:cNvSpPr>
              <a:spLocks noChangeArrowheads="1"/>
            </p:cNvSpPr>
            <p:nvPr/>
          </p:nvSpPr>
          <p:spPr bwMode="auto">
            <a:xfrm>
              <a:off x="2655" y="893"/>
              <a:ext cx="2245" cy="221"/>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3"/>
            <p:cNvSpPr>
              <a:spLocks noChangeArrowheads="1"/>
            </p:cNvSpPr>
            <p:nvPr/>
          </p:nvSpPr>
          <p:spPr bwMode="auto">
            <a:xfrm>
              <a:off x="2735" y="952"/>
              <a:ext cx="2085"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marL="168275" indent="-168275">
                <a:spcBef>
                  <a:spcPct val="20000"/>
                </a:spcBef>
                <a:buClr>
                  <a:schemeClr val="tx2"/>
                </a:buClr>
                <a:buFont typeface="Wingdings" panose="05000000000000000000" pitchFamily="2" charset="2"/>
                <a:buChar char="§"/>
                <a:defRPr sz="2000">
                  <a:solidFill>
                    <a:schemeClr val="tx1"/>
                  </a:solidFill>
                  <a:latin typeface="华文楷体" panose="02010600040101010101" pitchFamily="2" charset="-122"/>
                  <a:ea typeface="华文楷体" panose="02010600040101010101" pitchFamily="2" charset="-122"/>
                </a:defRPr>
              </a:lvl1pPr>
              <a:lvl2pPr marL="628650" indent="-171450">
                <a:spcBef>
                  <a:spcPct val="20000"/>
                </a:spcBef>
                <a:buClr>
                  <a:schemeClr val="tx1"/>
                </a:buClr>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085850" indent="-171450">
                <a:spcBef>
                  <a:spcPct val="20000"/>
                </a:spcBef>
                <a:buClr>
                  <a:schemeClr val="tx2"/>
                </a:buClr>
                <a:buFont typeface="Wingdings" panose="05000000000000000000" pitchFamily="2" charset="2"/>
                <a:buChar char="§"/>
                <a:defRPr sz="1600">
                  <a:solidFill>
                    <a:schemeClr val="tx1"/>
                  </a:solidFill>
                  <a:latin typeface="华文楷体" panose="02010600040101010101" pitchFamily="2" charset="-122"/>
                  <a:ea typeface="华文楷体" panose="02010600040101010101" pitchFamily="2" charset="-122"/>
                </a:defRPr>
              </a:lvl3pPr>
              <a:lvl4pPr marL="1543050" indent="-171450">
                <a:spcBef>
                  <a:spcPct val="20000"/>
                </a:spcBef>
                <a:buClr>
                  <a:schemeClr val="tx1"/>
                </a:buClr>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00250" indent="-171450">
                <a:spcBef>
                  <a:spcPct val="20000"/>
                </a:spcBef>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5pPr>
              <a:lvl6pPr marL="24574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6pPr>
              <a:lvl7pPr marL="29146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7pPr>
              <a:lvl8pPr marL="33718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8pPr>
              <a:lvl9pPr marL="38290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填表</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a:t>
              </a:r>
              <a:endParaRPr lang="en-US" altLang="ko-KR"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 name="文本框 10"/>
          <p:cNvSpPr txBox="1"/>
          <p:nvPr/>
        </p:nvSpPr>
        <p:spPr>
          <a:xfrm>
            <a:off x="6511762" y="1990516"/>
            <a:ext cx="6110301" cy="2751947"/>
          </a:xfrm>
          <a:prstGeom prst="rect">
            <a:avLst/>
          </a:prstGeom>
          <a:noFill/>
        </p:spPr>
        <p:txBody>
          <a:bodyPr wrap="square" lIns="96433" tIns="48216" rIns="96433" bIns="48216" rtlCol="0">
            <a:spAutoFit/>
          </a:bodyPr>
          <a:lstStyle/>
          <a:p>
            <a:pPr>
              <a:lnSpc>
                <a:spcPts val="2300"/>
              </a:lnSpc>
            </a:pPr>
            <a:r>
              <a:rPr lang="en-US" altLang="zh-CN" sz="1600" smtClean="0">
                <a:latin typeface="微软雅黑" pitchFamily="34" charset="-122"/>
                <a:ea typeface="微软雅黑" pitchFamily="34" charset="-122"/>
              </a:rPr>
              <a:t>1</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1</a:t>
            </a:r>
            <a:r>
              <a:rPr lang="zh-CN" altLang="zh-CN" sz="1600" smtClean="0">
                <a:latin typeface="微软雅黑" pitchFamily="34" charset="-122"/>
                <a:ea typeface="微软雅黑" pitchFamily="34" charset="-122"/>
              </a:rPr>
              <a:t>行“营业收入”：填报纳税人截至本税款所属期末，按照国家统一会计制度规定核算的本年累计营业收入。</a:t>
            </a:r>
          </a:p>
          <a:p>
            <a:pPr>
              <a:lnSpc>
                <a:spcPts val="2300"/>
              </a:lnSpc>
            </a:pPr>
            <a:r>
              <a:rPr lang="zh-CN" altLang="zh-CN" sz="1600" smtClean="0">
                <a:latin typeface="微软雅黑" pitchFamily="34" charset="-122"/>
                <a:ea typeface="微软雅黑" pitchFamily="34" charset="-122"/>
              </a:rPr>
              <a:t>如：以前年度已经开始经营且按季度预缴纳税申报的纳税人，第二季度预缴纳税申报时本行填报本年</a:t>
            </a:r>
            <a:r>
              <a:rPr lang="en-US" altLang="zh-CN" sz="1600" smtClean="0">
                <a:latin typeface="微软雅黑" pitchFamily="34" charset="-122"/>
                <a:ea typeface="微软雅黑" pitchFamily="34" charset="-122"/>
              </a:rPr>
              <a:t>1</a:t>
            </a:r>
            <a:r>
              <a:rPr lang="zh-CN" altLang="zh-CN" sz="1600" smtClean="0">
                <a:latin typeface="微软雅黑" pitchFamily="34" charset="-122"/>
                <a:ea typeface="微软雅黑" pitchFamily="34" charset="-122"/>
              </a:rPr>
              <a:t>月</a:t>
            </a:r>
            <a:r>
              <a:rPr lang="en-US" altLang="zh-CN" sz="1600" smtClean="0">
                <a:latin typeface="微软雅黑" pitchFamily="34" charset="-122"/>
                <a:ea typeface="微软雅黑" pitchFamily="34" charset="-122"/>
              </a:rPr>
              <a:t>1</a:t>
            </a:r>
            <a:r>
              <a:rPr lang="zh-CN" altLang="zh-CN" sz="1600" smtClean="0">
                <a:latin typeface="微软雅黑" pitchFamily="34" charset="-122"/>
                <a:ea typeface="微软雅黑" pitchFamily="34" charset="-122"/>
              </a:rPr>
              <a:t>日至</a:t>
            </a:r>
            <a:r>
              <a:rPr lang="en-US" altLang="zh-CN" sz="1600" smtClean="0">
                <a:latin typeface="微软雅黑" pitchFamily="34" charset="-122"/>
                <a:ea typeface="微软雅黑" pitchFamily="34" charset="-122"/>
              </a:rPr>
              <a:t>6</a:t>
            </a:r>
            <a:r>
              <a:rPr lang="zh-CN" altLang="zh-CN" sz="1600" smtClean="0">
                <a:latin typeface="微软雅黑" pitchFamily="34" charset="-122"/>
                <a:ea typeface="微软雅黑" pitchFamily="34" charset="-122"/>
              </a:rPr>
              <a:t>月</a:t>
            </a:r>
            <a:r>
              <a:rPr lang="en-US" altLang="zh-CN" sz="1600" smtClean="0">
                <a:latin typeface="微软雅黑" pitchFamily="34" charset="-122"/>
                <a:ea typeface="微软雅黑" pitchFamily="34" charset="-122"/>
              </a:rPr>
              <a:t>30</a:t>
            </a:r>
            <a:r>
              <a:rPr lang="zh-CN" altLang="zh-CN" sz="1600" smtClean="0">
                <a:latin typeface="微软雅黑" pitchFamily="34" charset="-122"/>
                <a:ea typeface="微软雅黑" pitchFamily="34" charset="-122"/>
              </a:rPr>
              <a:t>日期间的累计营业收入。</a:t>
            </a:r>
          </a:p>
          <a:p>
            <a:pPr>
              <a:lnSpc>
                <a:spcPts val="2300"/>
              </a:lnSpc>
            </a:pPr>
            <a:r>
              <a:rPr lang="en-US" altLang="zh-CN" sz="1600" smtClean="0">
                <a:latin typeface="微软雅黑" pitchFamily="34" charset="-122"/>
                <a:ea typeface="微软雅黑" pitchFamily="34" charset="-122"/>
              </a:rPr>
              <a:t>2</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2</a:t>
            </a:r>
            <a:r>
              <a:rPr lang="zh-CN" altLang="zh-CN" sz="1600" smtClean="0">
                <a:latin typeface="微软雅黑" pitchFamily="34" charset="-122"/>
                <a:ea typeface="微软雅黑" pitchFamily="34" charset="-122"/>
              </a:rPr>
              <a:t>行“营业成本”：填报纳税人截至本税款所属期末，按照国家统一会计制度规定核算的本年累计营业成本。</a:t>
            </a:r>
          </a:p>
          <a:p>
            <a:pPr>
              <a:lnSpc>
                <a:spcPts val="2300"/>
              </a:lnSpc>
            </a:pPr>
            <a:r>
              <a:rPr lang="en-US" altLang="zh-CN" sz="1600" smtClean="0">
                <a:latin typeface="微软雅黑" pitchFamily="34" charset="-122"/>
                <a:ea typeface="微软雅黑" pitchFamily="34" charset="-122"/>
              </a:rPr>
              <a:t>3</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3</a:t>
            </a:r>
            <a:r>
              <a:rPr lang="zh-CN" altLang="zh-CN" sz="1600" smtClean="0">
                <a:latin typeface="微软雅黑" pitchFamily="34" charset="-122"/>
                <a:ea typeface="微软雅黑" pitchFamily="34" charset="-122"/>
              </a:rPr>
              <a:t>行“利润总额”：填报纳税人截至本税款所属期末，按照国家统一会计制度规定核算的本年累计利润总额。</a:t>
            </a:r>
          </a:p>
        </p:txBody>
      </p:sp>
      <p:sp>
        <p:nvSpPr>
          <p:cNvPr id="6" name="文本框 5"/>
          <p:cNvSpPr txBox="1"/>
          <p:nvPr/>
        </p:nvSpPr>
        <p:spPr>
          <a:xfrm>
            <a:off x="6469805" y="1240061"/>
            <a:ext cx="6094421" cy="713376"/>
          </a:xfrm>
          <a:prstGeom prst="rect">
            <a:avLst/>
          </a:prstGeom>
          <a:noFill/>
        </p:spPr>
        <p:txBody>
          <a:bodyPr wrap="square" lIns="96433" tIns="48216" rIns="96433" bIns="48216" rtlCol="0">
            <a:spAutoFit/>
          </a:bodyPr>
          <a:lstStyle/>
          <a:p>
            <a:pPr>
              <a:lnSpc>
                <a:spcPts val="2500"/>
              </a:lnSpc>
            </a:pPr>
            <a:r>
              <a:rPr lang="zh-CN" altLang="zh-CN" smtClean="0">
                <a:latin typeface="微软雅黑" pitchFamily="34" charset="-122"/>
                <a:ea typeface="微软雅黑" pitchFamily="34" charset="-122"/>
              </a:rPr>
              <a:t>预缴方式选择“按照实际利润额预缴”的纳税人填报第</a:t>
            </a:r>
            <a:r>
              <a:rPr lang="en-US" altLang="zh-CN" smtClean="0">
                <a:latin typeface="微软雅黑" pitchFamily="34" charset="-122"/>
                <a:ea typeface="微软雅黑" pitchFamily="34" charset="-122"/>
              </a:rPr>
              <a:t>1</a:t>
            </a:r>
            <a:r>
              <a:rPr lang="zh-CN" altLang="zh-CN" smtClean="0">
                <a:latin typeface="微软雅黑" pitchFamily="34" charset="-122"/>
                <a:ea typeface="微软雅黑" pitchFamily="34" charset="-122"/>
              </a:rPr>
              <a:t>行至第</a:t>
            </a:r>
            <a:r>
              <a:rPr lang="en-US" altLang="zh-CN" smtClean="0">
                <a:latin typeface="微软雅黑" pitchFamily="34" charset="-122"/>
                <a:ea typeface="微软雅黑" pitchFamily="34" charset="-122"/>
              </a:rPr>
              <a:t>15</a:t>
            </a:r>
            <a:r>
              <a:rPr lang="zh-CN" altLang="zh-CN" smtClean="0">
                <a:latin typeface="微软雅黑" pitchFamily="34" charset="-122"/>
                <a:ea typeface="微软雅黑" pitchFamily="34" charset="-122"/>
              </a:rPr>
              <a:t>行</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第</a:t>
            </a:r>
            <a:r>
              <a:rPr lang="en-US" altLang="zh-CN" smtClean="0">
                <a:latin typeface="微软雅黑" pitchFamily="34" charset="-122"/>
                <a:ea typeface="微软雅黑" pitchFamily="34" charset="-122"/>
              </a:rPr>
              <a:t>1-5</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8</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13-14)</a:t>
            </a:r>
            <a:endParaRPr lang="zh-CN" altLang="en-US" dirty="0">
              <a:latin typeface="微软雅黑" pitchFamily="34" charset="-122"/>
              <a:ea typeface="微软雅黑" pitchFamily="34" charset="-122"/>
            </a:endParaRPr>
          </a:p>
        </p:txBody>
      </p:sp>
      <p:grpSp>
        <p:nvGrpSpPr>
          <p:cNvPr id="3" name="组合 12"/>
          <p:cNvGrpSpPr/>
          <p:nvPr/>
        </p:nvGrpSpPr>
        <p:grpSpPr>
          <a:xfrm>
            <a:off x="1296980" y="159941"/>
            <a:ext cx="8660789" cy="447533"/>
            <a:chOff x="1214493" y="72448"/>
            <a:chExt cx="6477441" cy="447533"/>
          </a:xfrm>
        </p:grpSpPr>
        <p:sp>
          <p:nvSpPr>
            <p:cNvPr id="18" name="圆角矩形 17"/>
            <p:cNvSpPr>
              <a:spLocks noChangeArrowheads="1"/>
            </p:cNvSpPr>
            <p:nvPr/>
          </p:nvSpPr>
          <p:spPr bwMode="auto">
            <a:xfrm>
              <a:off x="1214493" y="72448"/>
              <a:ext cx="6208164"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4"/>
            <p:cNvSpPr txBox="1"/>
            <p:nvPr/>
          </p:nvSpPr>
          <p:spPr>
            <a:xfrm>
              <a:off x="1283177" y="87933"/>
              <a:ext cx="6408757"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中华人民共和国企业所得税月（季）度预缴纳税申报表</a:t>
              </a:r>
              <a:r>
                <a:rPr lang="en-US" altLang="zh-CN" sz="2000" smtClean="0">
                  <a:solidFill>
                    <a:schemeClr val="bg1"/>
                  </a:solidFill>
                  <a:latin typeface="微软雅黑" pitchFamily="34" charset="-122"/>
                  <a:ea typeface="微软雅黑" pitchFamily="34" charset="-122"/>
                </a:rPr>
                <a:t>(A</a:t>
              </a:r>
              <a:r>
                <a:rPr lang="zh-CN" altLang="en-US" sz="2000" smtClean="0">
                  <a:solidFill>
                    <a:schemeClr val="bg1"/>
                  </a:solidFill>
                  <a:latin typeface="微软雅黑" pitchFamily="34" charset="-122"/>
                  <a:ea typeface="微软雅黑" pitchFamily="34" charset="-122"/>
                </a:rPr>
                <a:t>类</a:t>
              </a:r>
              <a:r>
                <a:rPr lang="en-US" altLang="zh-CN" sz="2000" smtClean="0">
                  <a:solidFill>
                    <a:schemeClr val="bg1"/>
                  </a:solidFill>
                  <a:latin typeface="微软雅黑" pitchFamily="34" charset="-122"/>
                  <a:ea typeface="微软雅黑" pitchFamily="34" charset="-122"/>
                </a:rPr>
                <a:t>) 2018</a:t>
              </a:r>
              <a:r>
                <a:rPr lang="zh-CN" altLang="en-US" sz="2000" smtClean="0">
                  <a:solidFill>
                    <a:schemeClr val="bg1"/>
                  </a:solidFill>
                  <a:latin typeface="微软雅黑" pitchFamily="34" charset="-122"/>
                  <a:ea typeface="微软雅黑" pitchFamily="34" charset="-122"/>
                </a:rPr>
                <a:t>年版</a:t>
              </a:r>
              <a:endParaRPr lang="zh-CN" altLang="en-US" sz="2000" dirty="0">
                <a:solidFill>
                  <a:schemeClr val="bg1"/>
                </a:solidFill>
                <a:latin typeface="微软雅黑" pitchFamily="34" charset="-122"/>
                <a:ea typeface="微软雅黑" pitchFamily="34" charset="-122"/>
              </a:endParaRPr>
            </a:p>
          </p:txBody>
        </p:sp>
      </p:grpSp>
      <p:pic>
        <p:nvPicPr>
          <p:cNvPr id="10243" name="Picture 3"/>
          <p:cNvPicPr>
            <a:picLocks noChangeAspect="1" noChangeArrowheads="1"/>
          </p:cNvPicPr>
          <p:nvPr/>
        </p:nvPicPr>
        <p:blipFill>
          <a:blip r:embed="rId2" cstate="print"/>
          <a:srcRect/>
          <a:stretch>
            <a:fillRect/>
          </a:stretch>
        </p:blipFill>
        <p:spPr bwMode="auto">
          <a:xfrm>
            <a:off x="92671" y="736005"/>
            <a:ext cx="6264696" cy="4896544"/>
          </a:xfrm>
          <a:prstGeom prst="rect">
            <a:avLst/>
          </a:prstGeom>
          <a:noFill/>
          <a:ln w="9525">
            <a:noFill/>
            <a:miter lim="800000"/>
            <a:headEnd/>
            <a:tailEnd/>
          </a:ln>
        </p:spPr>
      </p:pic>
      <p:grpSp>
        <p:nvGrpSpPr>
          <p:cNvPr id="4" name="组合 19"/>
          <p:cNvGrpSpPr/>
          <p:nvPr/>
        </p:nvGrpSpPr>
        <p:grpSpPr>
          <a:xfrm>
            <a:off x="3492753" y="5200501"/>
            <a:ext cx="2360558" cy="1955494"/>
            <a:chOff x="2986343" y="2395176"/>
            <a:chExt cx="2360558" cy="1955494"/>
          </a:xfrm>
        </p:grpSpPr>
        <p:sp>
          <p:nvSpPr>
            <p:cNvPr id="16" name="椭圆 15"/>
            <p:cNvSpPr/>
            <p:nvPr/>
          </p:nvSpPr>
          <p:spPr>
            <a:xfrm>
              <a:off x="2986343" y="2395176"/>
              <a:ext cx="2360558" cy="19554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7" name="文本框 16"/>
            <p:cNvSpPr txBox="1"/>
            <p:nvPr/>
          </p:nvSpPr>
          <p:spPr>
            <a:xfrm>
              <a:off x="3363463" y="2720335"/>
              <a:ext cx="1727895" cy="1205369"/>
            </a:xfrm>
            <a:prstGeom prst="rect">
              <a:avLst/>
            </a:prstGeom>
            <a:noFill/>
          </p:spPr>
          <p:txBody>
            <a:bodyPr wrap="square" lIns="96433" tIns="48216" rIns="96433" bIns="48216" rtlCol="0">
              <a:spAutoFit/>
            </a:bodyPr>
            <a:lstStyle/>
            <a:p>
              <a:r>
                <a:rPr lang="zh-CN" altLang="en-US" smtClean="0">
                  <a:solidFill>
                    <a:srgbClr val="FF0000"/>
                  </a:solidFill>
                </a:rPr>
                <a:t>营业收入和营业成本与利润总额二者之间没有逻辑关系</a:t>
              </a:r>
              <a:endParaRPr lang="zh-CN" altLang="en-US" dirty="0">
                <a:solidFill>
                  <a:srgbClr val="FF0000"/>
                </a:solidFill>
              </a:endParaRPr>
            </a:p>
          </p:txBody>
        </p:sp>
      </p:grpSp>
    </p:spTree>
    <p:extLst>
      <p:ext uri="{BB962C8B-B14F-4D97-AF65-F5344CB8AC3E}">
        <p14:creationId xmlns="" xmlns:p14="http://schemas.microsoft.com/office/powerpoint/2010/main" val="13540580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469805" y="705768"/>
            <a:ext cx="6211418" cy="6294933"/>
            <a:chOff x="2655" y="893"/>
            <a:chExt cx="2245" cy="2683"/>
          </a:xfrm>
        </p:grpSpPr>
        <p:sp>
          <p:nvSpPr>
            <p:cNvPr id="8" name="Rectangle 11"/>
            <p:cNvSpPr>
              <a:spLocks noChangeArrowheads="1"/>
            </p:cNvSpPr>
            <p:nvPr/>
          </p:nvSpPr>
          <p:spPr bwMode="auto">
            <a:xfrm>
              <a:off x="2655" y="907"/>
              <a:ext cx="2245" cy="2669"/>
            </a:xfrm>
            <a:prstGeom prst="rect">
              <a:avLst/>
            </a:prstGeom>
            <a:solidFill>
              <a:schemeClr val="bg1">
                <a:lumMod val="65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2"/>
            <p:cNvSpPr>
              <a:spLocks noChangeArrowheads="1"/>
            </p:cNvSpPr>
            <p:nvPr/>
          </p:nvSpPr>
          <p:spPr bwMode="auto">
            <a:xfrm>
              <a:off x="2655" y="893"/>
              <a:ext cx="2245" cy="221"/>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3"/>
            <p:cNvSpPr>
              <a:spLocks noChangeArrowheads="1"/>
            </p:cNvSpPr>
            <p:nvPr/>
          </p:nvSpPr>
          <p:spPr bwMode="auto">
            <a:xfrm>
              <a:off x="2735" y="952"/>
              <a:ext cx="2085"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marL="168275" indent="-168275">
                <a:spcBef>
                  <a:spcPct val="20000"/>
                </a:spcBef>
                <a:buClr>
                  <a:schemeClr val="tx2"/>
                </a:buClr>
                <a:buFont typeface="Wingdings" panose="05000000000000000000" pitchFamily="2" charset="2"/>
                <a:buChar char="§"/>
                <a:defRPr sz="2000">
                  <a:solidFill>
                    <a:schemeClr val="tx1"/>
                  </a:solidFill>
                  <a:latin typeface="华文楷体" panose="02010600040101010101" pitchFamily="2" charset="-122"/>
                  <a:ea typeface="华文楷体" panose="02010600040101010101" pitchFamily="2" charset="-122"/>
                </a:defRPr>
              </a:lvl1pPr>
              <a:lvl2pPr marL="628650" indent="-171450">
                <a:spcBef>
                  <a:spcPct val="20000"/>
                </a:spcBef>
                <a:buClr>
                  <a:schemeClr val="tx1"/>
                </a:buClr>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085850" indent="-171450">
                <a:spcBef>
                  <a:spcPct val="20000"/>
                </a:spcBef>
                <a:buClr>
                  <a:schemeClr val="tx2"/>
                </a:buClr>
                <a:buFont typeface="Wingdings" panose="05000000000000000000" pitchFamily="2" charset="2"/>
                <a:buChar char="§"/>
                <a:defRPr sz="1600">
                  <a:solidFill>
                    <a:schemeClr val="tx1"/>
                  </a:solidFill>
                  <a:latin typeface="华文楷体" panose="02010600040101010101" pitchFamily="2" charset="-122"/>
                  <a:ea typeface="华文楷体" panose="02010600040101010101" pitchFamily="2" charset="-122"/>
                </a:defRPr>
              </a:lvl3pPr>
              <a:lvl4pPr marL="1543050" indent="-171450">
                <a:spcBef>
                  <a:spcPct val="20000"/>
                </a:spcBef>
                <a:buClr>
                  <a:schemeClr val="tx1"/>
                </a:buClr>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00250" indent="-171450">
                <a:spcBef>
                  <a:spcPct val="20000"/>
                </a:spcBef>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5pPr>
              <a:lvl6pPr marL="24574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6pPr>
              <a:lvl7pPr marL="29146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7pPr>
              <a:lvl8pPr marL="33718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8pPr>
              <a:lvl9pPr marL="38290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填表</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a:t>
              </a:r>
              <a:endParaRPr lang="en-US" altLang="ko-KR"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 name="文本框 10"/>
          <p:cNvSpPr txBox="1"/>
          <p:nvPr/>
        </p:nvSpPr>
        <p:spPr>
          <a:xfrm>
            <a:off x="6511762" y="1990516"/>
            <a:ext cx="6110301" cy="2162041"/>
          </a:xfrm>
          <a:prstGeom prst="rect">
            <a:avLst/>
          </a:prstGeom>
          <a:noFill/>
        </p:spPr>
        <p:txBody>
          <a:bodyPr wrap="square" lIns="96433" tIns="48216" rIns="96433" bIns="48216" rtlCol="0">
            <a:spAutoFit/>
          </a:bodyPr>
          <a:lstStyle/>
          <a:p>
            <a:pPr>
              <a:lnSpc>
                <a:spcPts val="2300"/>
              </a:lnSpc>
            </a:pPr>
            <a:r>
              <a:rPr lang="en-US" altLang="zh-CN" sz="1600" smtClean="0">
                <a:latin typeface="微软雅黑" pitchFamily="34" charset="-122"/>
                <a:ea typeface="微软雅黑" pitchFamily="34" charset="-122"/>
              </a:rPr>
              <a:t>4</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4</a:t>
            </a:r>
            <a:r>
              <a:rPr lang="zh-CN" altLang="zh-CN" sz="1600" smtClean="0">
                <a:latin typeface="微软雅黑" pitchFamily="34" charset="-122"/>
                <a:ea typeface="微软雅黑" pitchFamily="34" charset="-122"/>
              </a:rPr>
              <a:t>行“特定业务计算的应纳税所得额”：从事</a:t>
            </a:r>
            <a:r>
              <a:rPr lang="zh-CN" altLang="zh-CN" sz="1600" smtClean="0">
                <a:solidFill>
                  <a:srgbClr val="FF0000"/>
                </a:solidFill>
                <a:latin typeface="微软雅黑" pitchFamily="34" charset="-122"/>
                <a:ea typeface="微软雅黑" pitchFamily="34" charset="-122"/>
              </a:rPr>
              <a:t>房地产开发</a:t>
            </a:r>
            <a:r>
              <a:rPr lang="zh-CN" altLang="zh-CN" sz="1600" smtClean="0">
                <a:latin typeface="微软雅黑" pitchFamily="34" charset="-122"/>
                <a:ea typeface="微软雅黑" pitchFamily="34" charset="-122"/>
              </a:rPr>
              <a:t>等特定业务的纳税人，填报按照税收规定计算的特定业务的应纳税所得额。房地产开发企业</a:t>
            </a:r>
            <a:r>
              <a:rPr lang="zh-CN" altLang="zh-CN" sz="1600" smtClean="0">
                <a:solidFill>
                  <a:srgbClr val="FF0000"/>
                </a:solidFill>
                <a:latin typeface="微软雅黑" pitchFamily="34" charset="-122"/>
                <a:ea typeface="微软雅黑" pitchFamily="34" charset="-122"/>
              </a:rPr>
              <a:t>销售未完工开发产品</a:t>
            </a:r>
            <a:r>
              <a:rPr lang="zh-CN" altLang="zh-CN" sz="1600" smtClean="0">
                <a:latin typeface="微软雅黑" pitchFamily="34" charset="-122"/>
                <a:ea typeface="微软雅黑" pitchFamily="34" charset="-122"/>
              </a:rPr>
              <a:t>取得的</a:t>
            </a:r>
            <a:r>
              <a:rPr lang="zh-CN" altLang="zh-CN" sz="1600" smtClean="0">
                <a:solidFill>
                  <a:srgbClr val="FF0000"/>
                </a:solidFill>
                <a:latin typeface="微软雅黑" pitchFamily="34" charset="-122"/>
                <a:ea typeface="微软雅黑" pitchFamily="34" charset="-122"/>
              </a:rPr>
              <a:t>预售收入</a:t>
            </a:r>
            <a:r>
              <a:rPr lang="zh-CN" altLang="zh-CN" sz="1600" smtClean="0">
                <a:latin typeface="微软雅黑" pitchFamily="34" charset="-122"/>
                <a:ea typeface="微软雅黑" pitchFamily="34" charset="-122"/>
              </a:rPr>
              <a:t>，按照税收规定的</a:t>
            </a:r>
            <a:r>
              <a:rPr lang="zh-CN" altLang="zh-CN" sz="1600" smtClean="0">
                <a:solidFill>
                  <a:srgbClr val="FF0000"/>
                </a:solidFill>
                <a:latin typeface="微软雅黑" pitchFamily="34" charset="-122"/>
                <a:ea typeface="微软雅黑" pitchFamily="34" charset="-122"/>
              </a:rPr>
              <a:t>预计计税毛利率</a:t>
            </a:r>
            <a:r>
              <a:rPr lang="zh-CN" altLang="zh-CN" sz="1600" smtClean="0">
                <a:latin typeface="微软雅黑" pitchFamily="34" charset="-122"/>
                <a:ea typeface="微软雅黑" pitchFamily="34" charset="-122"/>
              </a:rPr>
              <a:t>计算的</a:t>
            </a:r>
            <a:r>
              <a:rPr lang="zh-CN" altLang="zh-CN" sz="1600" smtClean="0">
                <a:solidFill>
                  <a:srgbClr val="FF0000"/>
                </a:solidFill>
                <a:latin typeface="微软雅黑" pitchFamily="34" charset="-122"/>
                <a:ea typeface="微软雅黑" pitchFamily="34" charset="-122"/>
              </a:rPr>
              <a:t>预计毛利额</a:t>
            </a:r>
            <a:r>
              <a:rPr lang="zh-CN" altLang="zh-CN" sz="1600" smtClean="0">
                <a:latin typeface="微软雅黑" pitchFamily="34" charset="-122"/>
                <a:ea typeface="微软雅黑" pitchFamily="34" charset="-122"/>
              </a:rPr>
              <a:t>填入此行。企业开发产品</a:t>
            </a:r>
            <a:r>
              <a:rPr lang="zh-CN" altLang="zh-CN" sz="1600" smtClean="0">
                <a:solidFill>
                  <a:srgbClr val="FF0000"/>
                </a:solidFill>
                <a:latin typeface="微软雅黑" pitchFamily="34" charset="-122"/>
                <a:ea typeface="微软雅黑" pitchFamily="34" charset="-122"/>
              </a:rPr>
              <a:t>完工后</a:t>
            </a:r>
            <a:r>
              <a:rPr lang="zh-CN" altLang="zh-CN" sz="1600" smtClean="0">
                <a:latin typeface="微软雅黑" pitchFamily="34" charset="-122"/>
                <a:ea typeface="微软雅黑" pitchFamily="34" charset="-122"/>
              </a:rPr>
              <a:t>，其未完工预售环节按照税收规定的预计计税毛利率计算的预计毛利额在汇算清缴时调整，月（季）度预缴纳税申报时不调整。本行填报金额不得小于本年上期申报金额。</a:t>
            </a:r>
          </a:p>
        </p:txBody>
      </p:sp>
      <p:sp>
        <p:nvSpPr>
          <p:cNvPr id="6" name="文本框 5"/>
          <p:cNvSpPr txBox="1"/>
          <p:nvPr/>
        </p:nvSpPr>
        <p:spPr>
          <a:xfrm>
            <a:off x="6469805" y="1240061"/>
            <a:ext cx="6094421" cy="713376"/>
          </a:xfrm>
          <a:prstGeom prst="rect">
            <a:avLst/>
          </a:prstGeom>
          <a:noFill/>
        </p:spPr>
        <p:txBody>
          <a:bodyPr wrap="square" lIns="96433" tIns="48216" rIns="96433" bIns="48216" rtlCol="0">
            <a:spAutoFit/>
          </a:bodyPr>
          <a:lstStyle/>
          <a:p>
            <a:pPr>
              <a:lnSpc>
                <a:spcPts val="2500"/>
              </a:lnSpc>
            </a:pPr>
            <a:r>
              <a:rPr lang="zh-CN" altLang="zh-CN" smtClean="0">
                <a:latin typeface="微软雅黑" pitchFamily="34" charset="-122"/>
                <a:ea typeface="微软雅黑" pitchFamily="34" charset="-122"/>
              </a:rPr>
              <a:t>预缴方式选择“按照实际利润额预缴”的纳税人填报第</a:t>
            </a:r>
            <a:r>
              <a:rPr lang="en-US" altLang="zh-CN" smtClean="0">
                <a:latin typeface="微软雅黑" pitchFamily="34" charset="-122"/>
                <a:ea typeface="微软雅黑" pitchFamily="34" charset="-122"/>
              </a:rPr>
              <a:t>1</a:t>
            </a:r>
            <a:r>
              <a:rPr lang="zh-CN" altLang="zh-CN" smtClean="0">
                <a:latin typeface="微软雅黑" pitchFamily="34" charset="-122"/>
                <a:ea typeface="微软雅黑" pitchFamily="34" charset="-122"/>
              </a:rPr>
              <a:t>行至第</a:t>
            </a:r>
            <a:r>
              <a:rPr lang="en-US" altLang="zh-CN" smtClean="0">
                <a:latin typeface="微软雅黑" pitchFamily="34" charset="-122"/>
                <a:ea typeface="微软雅黑" pitchFamily="34" charset="-122"/>
              </a:rPr>
              <a:t>15</a:t>
            </a:r>
            <a:r>
              <a:rPr lang="zh-CN" altLang="zh-CN" smtClean="0">
                <a:latin typeface="微软雅黑" pitchFamily="34" charset="-122"/>
                <a:ea typeface="微软雅黑" pitchFamily="34" charset="-122"/>
              </a:rPr>
              <a:t>行</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第</a:t>
            </a:r>
            <a:r>
              <a:rPr lang="en-US" altLang="zh-CN" smtClean="0">
                <a:latin typeface="微软雅黑" pitchFamily="34" charset="-122"/>
                <a:ea typeface="微软雅黑" pitchFamily="34" charset="-122"/>
              </a:rPr>
              <a:t>1-5</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8</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13-14)</a:t>
            </a:r>
            <a:endParaRPr lang="zh-CN" altLang="en-US" dirty="0">
              <a:latin typeface="微软雅黑" pitchFamily="34" charset="-122"/>
              <a:ea typeface="微软雅黑" pitchFamily="34" charset="-122"/>
            </a:endParaRPr>
          </a:p>
        </p:txBody>
      </p:sp>
      <p:grpSp>
        <p:nvGrpSpPr>
          <p:cNvPr id="3" name="组合 12"/>
          <p:cNvGrpSpPr/>
          <p:nvPr/>
        </p:nvGrpSpPr>
        <p:grpSpPr>
          <a:xfrm>
            <a:off x="1296980" y="159941"/>
            <a:ext cx="8660789" cy="447533"/>
            <a:chOff x="1214493" y="72448"/>
            <a:chExt cx="6477441" cy="447533"/>
          </a:xfrm>
        </p:grpSpPr>
        <p:sp>
          <p:nvSpPr>
            <p:cNvPr id="18" name="圆角矩形 17"/>
            <p:cNvSpPr>
              <a:spLocks noChangeArrowheads="1"/>
            </p:cNvSpPr>
            <p:nvPr/>
          </p:nvSpPr>
          <p:spPr bwMode="auto">
            <a:xfrm>
              <a:off x="1214493" y="72448"/>
              <a:ext cx="6208164"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4"/>
            <p:cNvSpPr txBox="1"/>
            <p:nvPr/>
          </p:nvSpPr>
          <p:spPr>
            <a:xfrm>
              <a:off x="1283177" y="87933"/>
              <a:ext cx="6408757"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中华人民共和国企业所得税月（季）度预缴纳税申报表</a:t>
              </a:r>
              <a:r>
                <a:rPr lang="en-US" altLang="zh-CN" sz="2000" smtClean="0">
                  <a:solidFill>
                    <a:schemeClr val="bg1"/>
                  </a:solidFill>
                  <a:latin typeface="微软雅黑" pitchFamily="34" charset="-122"/>
                  <a:ea typeface="微软雅黑" pitchFamily="34" charset="-122"/>
                </a:rPr>
                <a:t>(A</a:t>
              </a:r>
              <a:r>
                <a:rPr lang="zh-CN" altLang="en-US" sz="2000" smtClean="0">
                  <a:solidFill>
                    <a:schemeClr val="bg1"/>
                  </a:solidFill>
                  <a:latin typeface="微软雅黑" pitchFamily="34" charset="-122"/>
                  <a:ea typeface="微软雅黑" pitchFamily="34" charset="-122"/>
                </a:rPr>
                <a:t>类</a:t>
              </a:r>
              <a:r>
                <a:rPr lang="en-US" altLang="zh-CN" sz="2000" smtClean="0">
                  <a:solidFill>
                    <a:schemeClr val="bg1"/>
                  </a:solidFill>
                  <a:latin typeface="微软雅黑" pitchFamily="34" charset="-122"/>
                  <a:ea typeface="微软雅黑" pitchFamily="34" charset="-122"/>
                </a:rPr>
                <a:t>) 2018</a:t>
              </a:r>
              <a:r>
                <a:rPr lang="zh-CN" altLang="en-US" sz="2000" smtClean="0">
                  <a:solidFill>
                    <a:schemeClr val="bg1"/>
                  </a:solidFill>
                  <a:latin typeface="微软雅黑" pitchFamily="34" charset="-122"/>
                  <a:ea typeface="微软雅黑" pitchFamily="34" charset="-122"/>
                </a:rPr>
                <a:t>年版</a:t>
              </a:r>
              <a:endParaRPr lang="zh-CN" altLang="en-US" sz="2000" dirty="0">
                <a:solidFill>
                  <a:schemeClr val="bg1"/>
                </a:solidFill>
                <a:latin typeface="微软雅黑" pitchFamily="34" charset="-122"/>
                <a:ea typeface="微软雅黑" pitchFamily="34" charset="-122"/>
              </a:endParaRPr>
            </a:p>
          </p:txBody>
        </p:sp>
      </p:grpSp>
      <p:pic>
        <p:nvPicPr>
          <p:cNvPr id="10243" name="Picture 3"/>
          <p:cNvPicPr>
            <a:picLocks noChangeAspect="1" noChangeArrowheads="1"/>
          </p:cNvPicPr>
          <p:nvPr/>
        </p:nvPicPr>
        <p:blipFill>
          <a:blip r:embed="rId2" cstate="print"/>
          <a:srcRect/>
          <a:stretch>
            <a:fillRect/>
          </a:stretch>
        </p:blipFill>
        <p:spPr bwMode="auto">
          <a:xfrm>
            <a:off x="92671" y="736005"/>
            <a:ext cx="6264696" cy="4896544"/>
          </a:xfrm>
          <a:prstGeom prst="rect">
            <a:avLst/>
          </a:prstGeom>
          <a:noFill/>
          <a:ln w="9525">
            <a:noFill/>
            <a:miter lim="800000"/>
            <a:headEnd/>
            <a:tailEnd/>
          </a:ln>
        </p:spPr>
      </p:pic>
      <p:grpSp>
        <p:nvGrpSpPr>
          <p:cNvPr id="4" name="组合 19"/>
          <p:cNvGrpSpPr/>
          <p:nvPr/>
        </p:nvGrpSpPr>
        <p:grpSpPr>
          <a:xfrm>
            <a:off x="3492753" y="5200501"/>
            <a:ext cx="2360558" cy="1955494"/>
            <a:chOff x="2986343" y="2395176"/>
            <a:chExt cx="2360558" cy="1955494"/>
          </a:xfrm>
        </p:grpSpPr>
        <p:sp>
          <p:nvSpPr>
            <p:cNvPr id="16" name="椭圆 15"/>
            <p:cNvSpPr/>
            <p:nvPr/>
          </p:nvSpPr>
          <p:spPr>
            <a:xfrm>
              <a:off x="2986343" y="2395176"/>
              <a:ext cx="2360558" cy="19554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7" name="文本框 16"/>
            <p:cNvSpPr txBox="1"/>
            <p:nvPr/>
          </p:nvSpPr>
          <p:spPr>
            <a:xfrm>
              <a:off x="3363463" y="2720335"/>
              <a:ext cx="1727895" cy="1205369"/>
            </a:xfrm>
            <a:prstGeom prst="rect">
              <a:avLst/>
            </a:prstGeom>
            <a:noFill/>
          </p:spPr>
          <p:txBody>
            <a:bodyPr wrap="square" lIns="96433" tIns="48216" rIns="96433" bIns="48216" rtlCol="0">
              <a:spAutoFit/>
            </a:bodyPr>
            <a:lstStyle/>
            <a:p>
              <a:r>
                <a:rPr lang="zh-CN" altLang="en-US" smtClean="0">
                  <a:solidFill>
                    <a:srgbClr val="FF0000"/>
                  </a:solidFill>
                </a:rPr>
                <a:t>营业收入和营业成本与利润总额二者之间没有逻辑关系</a:t>
              </a:r>
              <a:endParaRPr lang="zh-CN" altLang="en-US" dirty="0">
                <a:solidFill>
                  <a:srgbClr val="FF0000"/>
                </a:solidFill>
              </a:endParaRPr>
            </a:p>
          </p:txBody>
        </p:sp>
      </p:grpSp>
    </p:spTree>
    <p:extLst>
      <p:ext uri="{BB962C8B-B14F-4D97-AF65-F5344CB8AC3E}">
        <p14:creationId xmlns="" xmlns:p14="http://schemas.microsoft.com/office/powerpoint/2010/main" val="13540580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p:cNvGrpSpPr>
            <a:grpSpLocks/>
          </p:cNvGrpSpPr>
          <p:nvPr/>
        </p:nvGrpSpPr>
        <p:grpSpPr bwMode="auto">
          <a:xfrm>
            <a:off x="6469805" y="705768"/>
            <a:ext cx="6211418" cy="6294933"/>
            <a:chOff x="2655" y="893"/>
            <a:chExt cx="2245" cy="2683"/>
          </a:xfrm>
        </p:grpSpPr>
        <p:sp>
          <p:nvSpPr>
            <p:cNvPr id="8" name="Rectangle 11"/>
            <p:cNvSpPr>
              <a:spLocks noChangeArrowheads="1"/>
            </p:cNvSpPr>
            <p:nvPr/>
          </p:nvSpPr>
          <p:spPr bwMode="auto">
            <a:xfrm>
              <a:off x="2655" y="907"/>
              <a:ext cx="2245" cy="2669"/>
            </a:xfrm>
            <a:prstGeom prst="rect">
              <a:avLst/>
            </a:prstGeom>
            <a:solidFill>
              <a:schemeClr val="bg1">
                <a:lumMod val="65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2"/>
            <p:cNvSpPr>
              <a:spLocks noChangeArrowheads="1"/>
            </p:cNvSpPr>
            <p:nvPr/>
          </p:nvSpPr>
          <p:spPr bwMode="auto">
            <a:xfrm>
              <a:off x="2655" y="893"/>
              <a:ext cx="2245" cy="221"/>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3"/>
            <p:cNvSpPr>
              <a:spLocks noChangeArrowheads="1"/>
            </p:cNvSpPr>
            <p:nvPr/>
          </p:nvSpPr>
          <p:spPr bwMode="auto">
            <a:xfrm>
              <a:off x="2735" y="952"/>
              <a:ext cx="2085"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marL="168275" indent="-168275">
                <a:spcBef>
                  <a:spcPct val="20000"/>
                </a:spcBef>
                <a:buClr>
                  <a:schemeClr val="tx2"/>
                </a:buClr>
                <a:buFont typeface="Wingdings" panose="05000000000000000000" pitchFamily="2" charset="2"/>
                <a:buChar char="§"/>
                <a:defRPr sz="2000">
                  <a:solidFill>
                    <a:schemeClr val="tx1"/>
                  </a:solidFill>
                  <a:latin typeface="华文楷体" panose="02010600040101010101" pitchFamily="2" charset="-122"/>
                  <a:ea typeface="华文楷体" panose="02010600040101010101" pitchFamily="2" charset="-122"/>
                </a:defRPr>
              </a:lvl1pPr>
              <a:lvl2pPr marL="628650" indent="-171450">
                <a:spcBef>
                  <a:spcPct val="20000"/>
                </a:spcBef>
                <a:buClr>
                  <a:schemeClr val="tx1"/>
                </a:buClr>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085850" indent="-171450">
                <a:spcBef>
                  <a:spcPct val="20000"/>
                </a:spcBef>
                <a:buClr>
                  <a:schemeClr val="tx2"/>
                </a:buClr>
                <a:buFont typeface="Wingdings" panose="05000000000000000000" pitchFamily="2" charset="2"/>
                <a:buChar char="§"/>
                <a:defRPr sz="1600">
                  <a:solidFill>
                    <a:schemeClr val="tx1"/>
                  </a:solidFill>
                  <a:latin typeface="华文楷体" panose="02010600040101010101" pitchFamily="2" charset="-122"/>
                  <a:ea typeface="华文楷体" panose="02010600040101010101" pitchFamily="2" charset="-122"/>
                </a:defRPr>
              </a:lvl3pPr>
              <a:lvl4pPr marL="1543050" indent="-171450">
                <a:spcBef>
                  <a:spcPct val="20000"/>
                </a:spcBef>
                <a:buClr>
                  <a:schemeClr val="tx1"/>
                </a:buClr>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00250" indent="-171450">
                <a:spcBef>
                  <a:spcPct val="20000"/>
                </a:spcBef>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5pPr>
              <a:lvl6pPr marL="24574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6pPr>
              <a:lvl7pPr marL="29146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7pPr>
              <a:lvl8pPr marL="33718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8pPr>
              <a:lvl9pPr marL="38290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填表</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a:t>
              </a:r>
              <a:endParaRPr lang="en-US" altLang="ko-KR"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 name="文本框 10"/>
          <p:cNvSpPr txBox="1"/>
          <p:nvPr/>
        </p:nvSpPr>
        <p:spPr>
          <a:xfrm>
            <a:off x="6511762" y="1990516"/>
            <a:ext cx="6110301" cy="2020977"/>
          </a:xfrm>
          <a:prstGeom prst="rect">
            <a:avLst/>
          </a:prstGeom>
          <a:noFill/>
        </p:spPr>
        <p:txBody>
          <a:bodyPr wrap="square" lIns="96433" tIns="48216" rIns="96433" bIns="48216" rtlCol="0">
            <a:spAutoFit/>
          </a:bodyPr>
          <a:lstStyle/>
          <a:p>
            <a:pPr>
              <a:lnSpc>
                <a:spcPts val="2500"/>
              </a:lnSpc>
            </a:pPr>
            <a:r>
              <a:rPr lang="en-US" altLang="zh-CN" sz="1600" smtClean="0">
                <a:latin typeface="微软雅黑" pitchFamily="34" charset="-122"/>
                <a:ea typeface="微软雅黑" pitchFamily="34" charset="-122"/>
              </a:rPr>
              <a:t>5</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5</a:t>
            </a:r>
            <a:r>
              <a:rPr lang="zh-CN" altLang="zh-CN" sz="1600" smtClean="0">
                <a:latin typeface="微软雅黑" pitchFamily="34" charset="-122"/>
                <a:ea typeface="微软雅黑" pitchFamily="34" charset="-122"/>
              </a:rPr>
              <a:t>行“不征税收入”：填报纳税人已经计入本表“利润总额”行次但属于税收规定的不征税收入的本年累计金额。</a:t>
            </a:r>
            <a:endParaRPr lang="en-US" altLang="zh-CN" sz="1600" smtClean="0">
              <a:latin typeface="微软雅黑" pitchFamily="34" charset="-122"/>
              <a:ea typeface="微软雅黑" pitchFamily="34" charset="-122"/>
            </a:endParaRPr>
          </a:p>
          <a:p>
            <a:pPr>
              <a:lnSpc>
                <a:spcPts val="2500"/>
              </a:lnSpc>
            </a:pPr>
            <a:r>
              <a:rPr lang="en-US" altLang="zh-CN" sz="1600" smtClean="0">
                <a:latin typeface="微软雅黑" pitchFamily="34" charset="-122"/>
                <a:ea typeface="微软雅黑" pitchFamily="34" charset="-122"/>
              </a:rPr>
              <a:t>8</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8</a:t>
            </a:r>
            <a:r>
              <a:rPr lang="zh-CN" altLang="zh-CN" sz="1600" smtClean="0">
                <a:latin typeface="微软雅黑" pitchFamily="34" charset="-122"/>
                <a:ea typeface="微软雅黑" pitchFamily="34" charset="-122"/>
              </a:rPr>
              <a:t>行“弥补以前年度亏损”：填报纳税人截至税款所属期末，按照税收规定在企业所得税税前弥补的以前年度尚未弥补亏损的本年累计金额。</a:t>
            </a:r>
          </a:p>
          <a:p>
            <a:pPr>
              <a:lnSpc>
                <a:spcPts val="2500"/>
              </a:lnSpc>
            </a:pPr>
            <a:r>
              <a:rPr lang="zh-CN" altLang="zh-CN" sz="1600" smtClean="0">
                <a:latin typeface="微软雅黑" pitchFamily="34" charset="-122"/>
                <a:ea typeface="微软雅黑" pitchFamily="34" charset="-122"/>
              </a:rPr>
              <a:t>当本表第</a:t>
            </a:r>
            <a:r>
              <a:rPr lang="en-US" altLang="zh-CN" sz="1600" smtClean="0">
                <a:latin typeface="微软雅黑" pitchFamily="34" charset="-122"/>
                <a:ea typeface="微软雅黑" pitchFamily="34" charset="-122"/>
              </a:rPr>
              <a:t>3+4-5-6-7</a:t>
            </a:r>
            <a:r>
              <a:rPr lang="zh-CN" altLang="zh-CN" sz="1600" smtClean="0">
                <a:latin typeface="微软雅黑" pitchFamily="34" charset="-122"/>
                <a:ea typeface="微软雅黑" pitchFamily="34" charset="-122"/>
              </a:rPr>
              <a:t>行≤</a:t>
            </a:r>
            <a:r>
              <a:rPr lang="en-US" altLang="zh-CN" sz="1600" smtClean="0">
                <a:latin typeface="微软雅黑" pitchFamily="34" charset="-122"/>
                <a:ea typeface="微软雅黑" pitchFamily="34" charset="-122"/>
              </a:rPr>
              <a:t>0</a:t>
            </a:r>
            <a:r>
              <a:rPr lang="zh-CN" altLang="zh-CN" sz="1600" smtClean="0">
                <a:latin typeface="微软雅黑" pitchFamily="34" charset="-122"/>
                <a:ea typeface="微软雅黑" pitchFamily="34" charset="-122"/>
              </a:rPr>
              <a:t>时，本行＝</a:t>
            </a:r>
            <a:r>
              <a:rPr lang="en-US" altLang="zh-CN" sz="1600" smtClean="0">
                <a:latin typeface="微软雅黑" pitchFamily="34" charset="-122"/>
                <a:ea typeface="微软雅黑" pitchFamily="34" charset="-122"/>
              </a:rPr>
              <a:t>0</a:t>
            </a:r>
            <a:r>
              <a:rPr lang="zh-CN" altLang="zh-CN" sz="1600" smtClean="0">
                <a:latin typeface="微软雅黑" pitchFamily="34" charset="-122"/>
                <a:ea typeface="微软雅黑" pitchFamily="34" charset="-122"/>
              </a:rPr>
              <a:t>。</a:t>
            </a:r>
          </a:p>
        </p:txBody>
      </p:sp>
      <p:sp>
        <p:nvSpPr>
          <p:cNvPr id="6" name="文本框 5"/>
          <p:cNvSpPr txBox="1"/>
          <p:nvPr/>
        </p:nvSpPr>
        <p:spPr>
          <a:xfrm>
            <a:off x="6469805" y="1240061"/>
            <a:ext cx="6094421" cy="713376"/>
          </a:xfrm>
          <a:prstGeom prst="rect">
            <a:avLst/>
          </a:prstGeom>
          <a:noFill/>
        </p:spPr>
        <p:txBody>
          <a:bodyPr wrap="square" lIns="96433" tIns="48216" rIns="96433" bIns="48216" rtlCol="0">
            <a:spAutoFit/>
          </a:bodyPr>
          <a:lstStyle/>
          <a:p>
            <a:pPr>
              <a:lnSpc>
                <a:spcPts val="2500"/>
              </a:lnSpc>
            </a:pPr>
            <a:r>
              <a:rPr lang="zh-CN" altLang="zh-CN" smtClean="0">
                <a:latin typeface="微软雅黑" pitchFamily="34" charset="-122"/>
                <a:ea typeface="微软雅黑" pitchFamily="34" charset="-122"/>
              </a:rPr>
              <a:t>预缴方式选择“按照实际利润额预缴”的纳税人填报第</a:t>
            </a:r>
            <a:r>
              <a:rPr lang="en-US" altLang="zh-CN" smtClean="0">
                <a:latin typeface="微软雅黑" pitchFamily="34" charset="-122"/>
                <a:ea typeface="微软雅黑" pitchFamily="34" charset="-122"/>
              </a:rPr>
              <a:t>1</a:t>
            </a:r>
            <a:r>
              <a:rPr lang="zh-CN" altLang="zh-CN" smtClean="0">
                <a:latin typeface="微软雅黑" pitchFamily="34" charset="-122"/>
                <a:ea typeface="微软雅黑" pitchFamily="34" charset="-122"/>
              </a:rPr>
              <a:t>行至第</a:t>
            </a:r>
            <a:r>
              <a:rPr lang="en-US" altLang="zh-CN" smtClean="0">
                <a:latin typeface="微软雅黑" pitchFamily="34" charset="-122"/>
                <a:ea typeface="微软雅黑" pitchFamily="34" charset="-122"/>
              </a:rPr>
              <a:t>15</a:t>
            </a:r>
            <a:r>
              <a:rPr lang="zh-CN" altLang="zh-CN" smtClean="0">
                <a:latin typeface="微软雅黑" pitchFamily="34" charset="-122"/>
                <a:ea typeface="微软雅黑" pitchFamily="34" charset="-122"/>
              </a:rPr>
              <a:t>行</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第</a:t>
            </a:r>
            <a:r>
              <a:rPr lang="en-US" altLang="zh-CN" smtClean="0">
                <a:latin typeface="微软雅黑" pitchFamily="34" charset="-122"/>
                <a:ea typeface="微软雅黑" pitchFamily="34" charset="-122"/>
              </a:rPr>
              <a:t>1-5</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8</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13-14)</a:t>
            </a:r>
            <a:endParaRPr lang="zh-CN" altLang="en-US" dirty="0">
              <a:latin typeface="微软雅黑" pitchFamily="34" charset="-122"/>
              <a:ea typeface="微软雅黑" pitchFamily="34" charset="-122"/>
            </a:endParaRPr>
          </a:p>
        </p:txBody>
      </p:sp>
      <p:grpSp>
        <p:nvGrpSpPr>
          <p:cNvPr id="15" name="组合 12"/>
          <p:cNvGrpSpPr/>
          <p:nvPr/>
        </p:nvGrpSpPr>
        <p:grpSpPr>
          <a:xfrm>
            <a:off x="1296980" y="159941"/>
            <a:ext cx="8660789" cy="447533"/>
            <a:chOff x="1214493" y="72448"/>
            <a:chExt cx="6477441" cy="447533"/>
          </a:xfrm>
        </p:grpSpPr>
        <p:sp>
          <p:nvSpPr>
            <p:cNvPr id="18" name="圆角矩形 17"/>
            <p:cNvSpPr>
              <a:spLocks noChangeArrowheads="1"/>
            </p:cNvSpPr>
            <p:nvPr/>
          </p:nvSpPr>
          <p:spPr bwMode="auto">
            <a:xfrm>
              <a:off x="1214493" y="72448"/>
              <a:ext cx="6208164"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4"/>
            <p:cNvSpPr txBox="1"/>
            <p:nvPr/>
          </p:nvSpPr>
          <p:spPr>
            <a:xfrm>
              <a:off x="1283177" y="87933"/>
              <a:ext cx="6408757"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中华人民共和国企业所得税月（季）度预缴纳税申报表</a:t>
              </a:r>
              <a:r>
                <a:rPr lang="en-US" altLang="zh-CN" sz="2000" smtClean="0">
                  <a:solidFill>
                    <a:schemeClr val="bg1"/>
                  </a:solidFill>
                  <a:latin typeface="微软雅黑" pitchFamily="34" charset="-122"/>
                  <a:ea typeface="微软雅黑" pitchFamily="34" charset="-122"/>
                </a:rPr>
                <a:t>(A</a:t>
              </a:r>
              <a:r>
                <a:rPr lang="zh-CN" altLang="en-US" sz="2000" smtClean="0">
                  <a:solidFill>
                    <a:schemeClr val="bg1"/>
                  </a:solidFill>
                  <a:latin typeface="微软雅黑" pitchFamily="34" charset="-122"/>
                  <a:ea typeface="微软雅黑" pitchFamily="34" charset="-122"/>
                </a:rPr>
                <a:t>类</a:t>
              </a:r>
              <a:r>
                <a:rPr lang="en-US" altLang="zh-CN" sz="2000" smtClean="0">
                  <a:solidFill>
                    <a:schemeClr val="bg1"/>
                  </a:solidFill>
                  <a:latin typeface="微软雅黑" pitchFamily="34" charset="-122"/>
                  <a:ea typeface="微软雅黑" pitchFamily="34" charset="-122"/>
                </a:rPr>
                <a:t>) 2018</a:t>
              </a:r>
              <a:r>
                <a:rPr lang="zh-CN" altLang="en-US" sz="2000" smtClean="0">
                  <a:solidFill>
                    <a:schemeClr val="bg1"/>
                  </a:solidFill>
                  <a:latin typeface="微软雅黑" pitchFamily="34" charset="-122"/>
                  <a:ea typeface="微软雅黑" pitchFamily="34" charset="-122"/>
                </a:rPr>
                <a:t>年版</a:t>
              </a:r>
              <a:endParaRPr lang="zh-CN" altLang="en-US" sz="2000" dirty="0">
                <a:solidFill>
                  <a:schemeClr val="bg1"/>
                </a:solidFill>
                <a:latin typeface="微软雅黑" pitchFamily="34" charset="-122"/>
                <a:ea typeface="微软雅黑" pitchFamily="34" charset="-122"/>
              </a:endParaRPr>
            </a:p>
          </p:txBody>
        </p:sp>
      </p:grpSp>
      <p:pic>
        <p:nvPicPr>
          <p:cNvPr id="10243" name="Picture 3"/>
          <p:cNvPicPr>
            <a:picLocks noChangeAspect="1" noChangeArrowheads="1"/>
          </p:cNvPicPr>
          <p:nvPr/>
        </p:nvPicPr>
        <p:blipFill>
          <a:blip r:embed="rId2" cstate="print"/>
          <a:srcRect/>
          <a:stretch>
            <a:fillRect/>
          </a:stretch>
        </p:blipFill>
        <p:spPr bwMode="auto">
          <a:xfrm>
            <a:off x="92671" y="736005"/>
            <a:ext cx="6264696" cy="4896544"/>
          </a:xfrm>
          <a:prstGeom prst="rect">
            <a:avLst/>
          </a:prstGeom>
          <a:noFill/>
          <a:ln w="9525">
            <a:noFill/>
            <a:miter lim="800000"/>
            <a:headEnd/>
            <a:tailEnd/>
          </a:ln>
        </p:spPr>
      </p:pic>
      <p:grpSp>
        <p:nvGrpSpPr>
          <p:cNvPr id="20" name="组合 19"/>
          <p:cNvGrpSpPr/>
          <p:nvPr/>
        </p:nvGrpSpPr>
        <p:grpSpPr>
          <a:xfrm>
            <a:off x="3492753" y="5200501"/>
            <a:ext cx="2360558" cy="1955494"/>
            <a:chOff x="2986343" y="2395176"/>
            <a:chExt cx="2360558" cy="1955494"/>
          </a:xfrm>
        </p:grpSpPr>
        <p:sp>
          <p:nvSpPr>
            <p:cNvPr id="16" name="椭圆 15"/>
            <p:cNvSpPr/>
            <p:nvPr/>
          </p:nvSpPr>
          <p:spPr>
            <a:xfrm>
              <a:off x="2986343" y="2395176"/>
              <a:ext cx="2360558" cy="19554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7" name="文本框 16"/>
            <p:cNvSpPr txBox="1"/>
            <p:nvPr/>
          </p:nvSpPr>
          <p:spPr>
            <a:xfrm>
              <a:off x="3363463" y="2720335"/>
              <a:ext cx="1727895" cy="1205369"/>
            </a:xfrm>
            <a:prstGeom prst="rect">
              <a:avLst/>
            </a:prstGeom>
            <a:noFill/>
          </p:spPr>
          <p:txBody>
            <a:bodyPr wrap="square" lIns="96433" tIns="48216" rIns="96433" bIns="48216" rtlCol="0">
              <a:spAutoFit/>
            </a:bodyPr>
            <a:lstStyle/>
            <a:p>
              <a:r>
                <a:rPr lang="zh-CN" altLang="en-US" smtClean="0">
                  <a:solidFill>
                    <a:srgbClr val="FF0000"/>
                  </a:solidFill>
                </a:rPr>
                <a:t>营业收入和营业成本与利润总额二者之间没有逻辑关系</a:t>
              </a:r>
              <a:endParaRPr lang="zh-CN" altLang="en-US" dirty="0">
                <a:solidFill>
                  <a:srgbClr val="FF0000"/>
                </a:solidFill>
              </a:endParaRPr>
            </a:p>
          </p:txBody>
        </p:sp>
      </p:grpSp>
    </p:spTree>
    <p:extLst>
      <p:ext uri="{BB962C8B-B14F-4D97-AF65-F5344CB8AC3E}">
        <p14:creationId xmlns="" xmlns:p14="http://schemas.microsoft.com/office/powerpoint/2010/main" val="13540580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469805" y="705768"/>
            <a:ext cx="6211418" cy="6294933"/>
            <a:chOff x="2655" y="893"/>
            <a:chExt cx="2245" cy="2683"/>
          </a:xfrm>
        </p:grpSpPr>
        <p:sp>
          <p:nvSpPr>
            <p:cNvPr id="8" name="Rectangle 11"/>
            <p:cNvSpPr>
              <a:spLocks noChangeArrowheads="1"/>
            </p:cNvSpPr>
            <p:nvPr/>
          </p:nvSpPr>
          <p:spPr bwMode="auto">
            <a:xfrm>
              <a:off x="2655" y="907"/>
              <a:ext cx="2245" cy="2669"/>
            </a:xfrm>
            <a:prstGeom prst="rect">
              <a:avLst/>
            </a:prstGeom>
            <a:solidFill>
              <a:schemeClr val="bg1">
                <a:lumMod val="65000"/>
              </a:schemeClr>
            </a:solidFill>
            <a:ln w="9525">
              <a:solidFill>
                <a:schemeClr val="tx1"/>
              </a:solidFill>
              <a:miter lim="800000"/>
              <a:headEnd/>
              <a:tailEnd/>
            </a:ln>
            <a:effectLst>
              <a:outerShdw dist="35921" dir="2700000" algn="ctr" rotWithShape="0">
                <a:schemeClr val="bg2"/>
              </a:outerShdw>
            </a:effec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2"/>
            <p:cNvSpPr>
              <a:spLocks noChangeArrowheads="1"/>
            </p:cNvSpPr>
            <p:nvPr/>
          </p:nvSpPr>
          <p:spPr bwMode="auto">
            <a:xfrm>
              <a:off x="2655" y="893"/>
              <a:ext cx="2245" cy="221"/>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ctr">
                <a:defRPr sz="1600" b="1">
                  <a:solidFill>
                    <a:schemeClr val="tx1"/>
                  </a:solidFill>
                  <a:latin typeface="Arial" panose="020B0604020202020204" pitchFamily="34" charset="0"/>
                  <a:ea typeface="宋体" panose="02010600030101010101" pitchFamily="2" charset="-122"/>
                </a:defRPr>
              </a:lvl1pPr>
              <a:lvl2pPr marL="742950" indent="-285750" algn="ctr">
                <a:defRPr sz="1600" b="1">
                  <a:solidFill>
                    <a:schemeClr val="tx1"/>
                  </a:solidFill>
                  <a:latin typeface="Arial" panose="020B0604020202020204" pitchFamily="34" charset="0"/>
                  <a:ea typeface="宋体" panose="02010600030101010101" pitchFamily="2" charset="-122"/>
                </a:defRPr>
              </a:lvl2pPr>
              <a:lvl3pPr marL="1143000" indent="-228600" algn="ctr">
                <a:defRPr sz="1600" b="1">
                  <a:solidFill>
                    <a:schemeClr val="tx1"/>
                  </a:solidFill>
                  <a:latin typeface="Arial" panose="020B0604020202020204" pitchFamily="34" charset="0"/>
                  <a:ea typeface="宋体" panose="02010600030101010101" pitchFamily="2" charset="-122"/>
                </a:defRPr>
              </a:lvl3pPr>
              <a:lvl4pPr marL="1600200" indent="-228600" algn="ctr">
                <a:defRPr sz="1600" b="1">
                  <a:solidFill>
                    <a:schemeClr val="tx1"/>
                  </a:solidFill>
                  <a:latin typeface="Arial" panose="020B0604020202020204" pitchFamily="34" charset="0"/>
                  <a:ea typeface="宋体" panose="02010600030101010101" pitchFamily="2" charset="-122"/>
                </a:defRPr>
              </a:lvl4pPr>
              <a:lvl5pPr marL="2057400" indent="-228600" algn="ctr">
                <a:defRPr sz="1600"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3"/>
            <p:cNvSpPr>
              <a:spLocks noChangeArrowheads="1"/>
            </p:cNvSpPr>
            <p:nvPr/>
          </p:nvSpPr>
          <p:spPr bwMode="auto">
            <a:xfrm>
              <a:off x="2735" y="952"/>
              <a:ext cx="2085"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marL="168275" indent="-168275">
                <a:spcBef>
                  <a:spcPct val="20000"/>
                </a:spcBef>
                <a:buClr>
                  <a:schemeClr val="tx2"/>
                </a:buClr>
                <a:buFont typeface="Wingdings" panose="05000000000000000000" pitchFamily="2" charset="2"/>
                <a:buChar char="§"/>
                <a:defRPr sz="2000">
                  <a:solidFill>
                    <a:schemeClr val="tx1"/>
                  </a:solidFill>
                  <a:latin typeface="华文楷体" panose="02010600040101010101" pitchFamily="2" charset="-122"/>
                  <a:ea typeface="华文楷体" panose="02010600040101010101" pitchFamily="2" charset="-122"/>
                </a:defRPr>
              </a:lvl1pPr>
              <a:lvl2pPr marL="628650" indent="-171450">
                <a:spcBef>
                  <a:spcPct val="20000"/>
                </a:spcBef>
                <a:buClr>
                  <a:schemeClr val="tx1"/>
                </a:buClr>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085850" indent="-171450">
                <a:spcBef>
                  <a:spcPct val="20000"/>
                </a:spcBef>
                <a:buClr>
                  <a:schemeClr val="tx2"/>
                </a:buClr>
                <a:buFont typeface="Wingdings" panose="05000000000000000000" pitchFamily="2" charset="2"/>
                <a:buChar char="§"/>
                <a:defRPr sz="1600">
                  <a:solidFill>
                    <a:schemeClr val="tx1"/>
                  </a:solidFill>
                  <a:latin typeface="华文楷体" panose="02010600040101010101" pitchFamily="2" charset="-122"/>
                  <a:ea typeface="华文楷体" panose="02010600040101010101" pitchFamily="2" charset="-122"/>
                </a:defRPr>
              </a:lvl3pPr>
              <a:lvl4pPr marL="1543050" indent="-171450">
                <a:spcBef>
                  <a:spcPct val="20000"/>
                </a:spcBef>
                <a:buClr>
                  <a:schemeClr val="tx1"/>
                </a:buClr>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00250" indent="-171450">
                <a:spcBef>
                  <a:spcPct val="20000"/>
                </a:spcBef>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5pPr>
              <a:lvl6pPr marL="24574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6pPr>
              <a:lvl7pPr marL="29146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7pPr>
              <a:lvl8pPr marL="33718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8pPr>
              <a:lvl9pPr marL="3829050" indent="-171450" eaLnBrk="0" fontAlgn="base" hangingPunct="0">
                <a:spcBef>
                  <a:spcPct val="20000"/>
                </a:spcBef>
                <a:spcAft>
                  <a:spcPct val="0"/>
                </a:spcAft>
                <a:buClr>
                  <a:schemeClr val="tx2"/>
                </a:buClr>
                <a:buFont typeface="Wingdings" panose="05000000000000000000" pitchFamily="2" charset="2"/>
                <a:buChar char="§"/>
                <a:defRPr sz="1200">
                  <a:solidFill>
                    <a:schemeClr val="tx1"/>
                  </a:solidFill>
                  <a:latin typeface="华文楷体" panose="02010600040101010101" pitchFamily="2" charset="-122"/>
                  <a:ea typeface="华文楷体" panose="0201060004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填表</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a:t>
              </a:r>
              <a:endParaRPr lang="en-US" altLang="ko-KR"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 name="文本框 10"/>
          <p:cNvSpPr txBox="1"/>
          <p:nvPr/>
        </p:nvSpPr>
        <p:spPr>
          <a:xfrm>
            <a:off x="6511762" y="2032149"/>
            <a:ext cx="6110301" cy="2951488"/>
          </a:xfrm>
          <a:prstGeom prst="rect">
            <a:avLst/>
          </a:prstGeom>
          <a:noFill/>
        </p:spPr>
        <p:txBody>
          <a:bodyPr wrap="square" lIns="96433" tIns="48216" rIns="96433" bIns="48216" rtlCol="0">
            <a:spAutoFit/>
          </a:bodyPr>
          <a:lstStyle/>
          <a:p>
            <a:pPr>
              <a:lnSpc>
                <a:spcPts val="2500"/>
              </a:lnSpc>
            </a:pPr>
            <a:r>
              <a:rPr lang="en-US" altLang="zh-CN" sz="1600" smtClean="0">
                <a:latin typeface="微软雅黑" pitchFamily="34" charset="-122"/>
                <a:ea typeface="微软雅黑" pitchFamily="34" charset="-122"/>
              </a:rPr>
              <a:t>13</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13</a:t>
            </a:r>
            <a:r>
              <a:rPr lang="zh-CN" altLang="zh-CN" sz="1600" smtClean="0">
                <a:latin typeface="微软雅黑" pitchFamily="34" charset="-122"/>
                <a:ea typeface="微软雅黑" pitchFamily="34" charset="-122"/>
              </a:rPr>
              <a:t>行“实际已缴纳所得税额”：填报纳税人按照税收规定已在此前月（季）度申报预缴企业所得税的本年累计金额。</a:t>
            </a:r>
          </a:p>
          <a:p>
            <a:pPr>
              <a:lnSpc>
                <a:spcPts val="2500"/>
              </a:lnSpc>
            </a:pPr>
            <a:r>
              <a:rPr lang="zh-CN" altLang="zh-CN" sz="1600" smtClean="0">
                <a:latin typeface="微软雅黑" pitchFamily="34" charset="-122"/>
                <a:ea typeface="微软雅黑" pitchFamily="34" charset="-122"/>
              </a:rPr>
              <a:t>建筑企业总机构直接管理的跨地区设立的项目部，按照税收规定已经向项目所在地主管税务机关预缴企业所得税的金额不填本行，而是填入本表第</a:t>
            </a:r>
            <a:r>
              <a:rPr lang="en-US" altLang="zh-CN" sz="1600" smtClean="0">
                <a:latin typeface="微软雅黑" pitchFamily="34" charset="-122"/>
                <a:ea typeface="微软雅黑" pitchFamily="34" charset="-122"/>
              </a:rPr>
              <a:t>14</a:t>
            </a:r>
            <a:r>
              <a:rPr lang="zh-CN" altLang="zh-CN" sz="1600" smtClean="0">
                <a:latin typeface="微软雅黑" pitchFamily="34" charset="-122"/>
                <a:ea typeface="微软雅黑" pitchFamily="34" charset="-122"/>
              </a:rPr>
              <a:t>行。</a:t>
            </a:r>
          </a:p>
          <a:p>
            <a:pPr>
              <a:lnSpc>
                <a:spcPts val="2500"/>
              </a:lnSpc>
            </a:pPr>
            <a:r>
              <a:rPr lang="en-US" altLang="zh-CN" sz="1600" smtClean="0">
                <a:latin typeface="微软雅黑" pitchFamily="34" charset="-122"/>
                <a:ea typeface="微软雅黑" pitchFamily="34" charset="-122"/>
              </a:rPr>
              <a:t>14</a:t>
            </a:r>
            <a:r>
              <a:rPr lang="zh-CN" altLang="en-US" sz="1600" smtClean="0">
                <a:latin typeface="微软雅黑" pitchFamily="34" charset="-122"/>
                <a:ea typeface="微软雅黑" pitchFamily="34" charset="-122"/>
              </a:rPr>
              <a:t>、</a:t>
            </a:r>
            <a:r>
              <a:rPr lang="zh-CN" altLang="zh-CN" sz="1600" smtClean="0">
                <a:latin typeface="微软雅黑" pitchFamily="34" charset="-122"/>
                <a:ea typeface="微软雅黑" pitchFamily="34" charset="-122"/>
              </a:rPr>
              <a:t>第</a:t>
            </a:r>
            <a:r>
              <a:rPr lang="en-US" altLang="zh-CN" sz="1600" smtClean="0">
                <a:latin typeface="微软雅黑" pitchFamily="34" charset="-122"/>
                <a:ea typeface="微软雅黑" pitchFamily="34" charset="-122"/>
              </a:rPr>
              <a:t>14</a:t>
            </a:r>
            <a:r>
              <a:rPr lang="zh-CN" altLang="zh-CN" sz="1600" smtClean="0">
                <a:latin typeface="微软雅黑" pitchFamily="34" charset="-122"/>
                <a:ea typeface="微软雅黑" pitchFamily="34" charset="-122"/>
              </a:rPr>
              <a:t>行“特定业务预缴（征）所得税额”：填报建筑企业总机构直接管理的跨地区设立的项目部，按照税收规定已经向项目所在地主管税务机关预缴企业所得税的本年累计金额。</a:t>
            </a:r>
          </a:p>
          <a:p>
            <a:pPr>
              <a:lnSpc>
                <a:spcPts val="2500"/>
              </a:lnSpc>
            </a:pPr>
            <a:r>
              <a:rPr lang="zh-CN" altLang="zh-CN" sz="1600" smtClean="0">
                <a:latin typeface="微软雅黑" pitchFamily="34" charset="-122"/>
                <a:ea typeface="微软雅黑" pitchFamily="34" charset="-122"/>
              </a:rPr>
              <a:t>本行本期填报金额不得小于本年上期申报的金额。</a:t>
            </a:r>
            <a:endParaRPr lang="zh-CN" altLang="zh-CN" sz="1600">
              <a:latin typeface="微软雅黑" pitchFamily="34" charset="-122"/>
              <a:ea typeface="微软雅黑" pitchFamily="34" charset="-122"/>
            </a:endParaRPr>
          </a:p>
        </p:txBody>
      </p:sp>
      <p:grpSp>
        <p:nvGrpSpPr>
          <p:cNvPr id="4" name="组合 12"/>
          <p:cNvGrpSpPr/>
          <p:nvPr/>
        </p:nvGrpSpPr>
        <p:grpSpPr>
          <a:xfrm>
            <a:off x="1296980" y="159941"/>
            <a:ext cx="8660789" cy="447533"/>
            <a:chOff x="1214493" y="72448"/>
            <a:chExt cx="6477441" cy="447533"/>
          </a:xfrm>
        </p:grpSpPr>
        <p:sp>
          <p:nvSpPr>
            <p:cNvPr id="18" name="圆角矩形 17"/>
            <p:cNvSpPr>
              <a:spLocks noChangeArrowheads="1"/>
            </p:cNvSpPr>
            <p:nvPr/>
          </p:nvSpPr>
          <p:spPr bwMode="auto">
            <a:xfrm>
              <a:off x="1214493" y="72448"/>
              <a:ext cx="6208164" cy="447533"/>
            </a:xfrm>
            <a:prstGeom prst="roundRect">
              <a:avLst>
                <a:gd name="adj" fmla="val 16667"/>
              </a:avLst>
            </a:prstGeom>
            <a:solidFill>
              <a:schemeClr val="bg1">
                <a:lumMod val="50000"/>
              </a:schemeClr>
            </a:solidFill>
            <a:ln w="25400">
              <a:noFill/>
              <a:bevel/>
            </a:ln>
          </p:spPr>
          <p:txBody>
            <a:bodyPr lIns="96433" tIns="48216" rIns="96433" bIns="48216"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zh-CN"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4"/>
            <p:cNvSpPr txBox="1"/>
            <p:nvPr/>
          </p:nvSpPr>
          <p:spPr>
            <a:xfrm>
              <a:off x="1283177" y="87933"/>
              <a:ext cx="6408757" cy="405150"/>
            </a:xfrm>
            <a:prstGeom prst="rect">
              <a:avLst/>
            </a:prstGeom>
            <a:noFill/>
          </p:spPr>
          <p:txBody>
            <a:bodyPr wrap="square" lIns="96433" tIns="48216" rIns="96433" bIns="48216" rtlCol="0">
              <a:spAutoFit/>
            </a:bodyPr>
            <a:lstStyle/>
            <a:p>
              <a:pPr lvl="0"/>
              <a:r>
                <a:rPr lang="zh-CN" altLang="en-US" sz="2000" smtClean="0">
                  <a:solidFill>
                    <a:schemeClr val="bg1"/>
                  </a:solidFill>
                  <a:latin typeface="微软雅黑" pitchFamily="34" charset="-122"/>
                  <a:ea typeface="微软雅黑" pitchFamily="34" charset="-122"/>
                </a:rPr>
                <a:t>中华人民共和国企业所得税月（季）度预缴纳税申报表</a:t>
              </a:r>
              <a:r>
                <a:rPr lang="en-US" altLang="zh-CN" sz="2000" smtClean="0">
                  <a:solidFill>
                    <a:schemeClr val="bg1"/>
                  </a:solidFill>
                  <a:latin typeface="微软雅黑" pitchFamily="34" charset="-122"/>
                  <a:ea typeface="微软雅黑" pitchFamily="34" charset="-122"/>
                </a:rPr>
                <a:t>(A</a:t>
              </a:r>
              <a:r>
                <a:rPr lang="zh-CN" altLang="en-US" sz="2000" smtClean="0">
                  <a:solidFill>
                    <a:schemeClr val="bg1"/>
                  </a:solidFill>
                  <a:latin typeface="微软雅黑" pitchFamily="34" charset="-122"/>
                  <a:ea typeface="微软雅黑" pitchFamily="34" charset="-122"/>
                </a:rPr>
                <a:t>类</a:t>
              </a:r>
              <a:r>
                <a:rPr lang="en-US" altLang="zh-CN" sz="2000" smtClean="0">
                  <a:solidFill>
                    <a:schemeClr val="bg1"/>
                  </a:solidFill>
                  <a:latin typeface="微软雅黑" pitchFamily="34" charset="-122"/>
                  <a:ea typeface="微软雅黑" pitchFamily="34" charset="-122"/>
                </a:rPr>
                <a:t>) 2018</a:t>
              </a:r>
              <a:r>
                <a:rPr lang="zh-CN" altLang="en-US" sz="2000" smtClean="0">
                  <a:solidFill>
                    <a:schemeClr val="bg1"/>
                  </a:solidFill>
                  <a:latin typeface="微软雅黑" pitchFamily="34" charset="-122"/>
                  <a:ea typeface="微软雅黑" pitchFamily="34" charset="-122"/>
                </a:rPr>
                <a:t>年版</a:t>
              </a:r>
              <a:endParaRPr lang="zh-CN" altLang="en-US" sz="2000" dirty="0">
                <a:solidFill>
                  <a:schemeClr val="bg1"/>
                </a:solidFill>
                <a:latin typeface="微软雅黑" pitchFamily="34" charset="-122"/>
                <a:ea typeface="微软雅黑" pitchFamily="34" charset="-122"/>
              </a:endParaRPr>
            </a:p>
          </p:txBody>
        </p:sp>
      </p:grpSp>
      <p:pic>
        <p:nvPicPr>
          <p:cNvPr id="10243" name="Picture 3"/>
          <p:cNvPicPr>
            <a:picLocks noChangeAspect="1" noChangeArrowheads="1"/>
          </p:cNvPicPr>
          <p:nvPr/>
        </p:nvPicPr>
        <p:blipFill>
          <a:blip r:embed="rId2" cstate="print"/>
          <a:srcRect/>
          <a:stretch>
            <a:fillRect/>
          </a:stretch>
        </p:blipFill>
        <p:spPr bwMode="auto">
          <a:xfrm>
            <a:off x="92671" y="736005"/>
            <a:ext cx="6264696" cy="4896544"/>
          </a:xfrm>
          <a:prstGeom prst="rect">
            <a:avLst/>
          </a:prstGeom>
          <a:noFill/>
          <a:ln w="9525">
            <a:noFill/>
            <a:miter lim="800000"/>
            <a:headEnd/>
            <a:tailEnd/>
          </a:ln>
        </p:spPr>
      </p:pic>
      <p:grpSp>
        <p:nvGrpSpPr>
          <p:cNvPr id="5" name="组合 19"/>
          <p:cNvGrpSpPr/>
          <p:nvPr/>
        </p:nvGrpSpPr>
        <p:grpSpPr>
          <a:xfrm>
            <a:off x="3492753" y="5189223"/>
            <a:ext cx="2360558" cy="1955494"/>
            <a:chOff x="2986343" y="2395176"/>
            <a:chExt cx="2360558" cy="1955494"/>
          </a:xfrm>
        </p:grpSpPr>
        <p:sp>
          <p:nvSpPr>
            <p:cNvPr id="16" name="椭圆 15"/>
            <p:cNvSpPr/>
            <p:nvPr/>
          </p:nvSpPr>
          <p:spPr>
            <a:xfrm>
              <a:off x="2986343" y="2395176"/>
              <a:ext cx="2360558" cy="19554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zh-CN" altLang="en-US"/>
            </a:p>
          </p:txBody>
        </p:sp>
        <p:sp>
          <p:nvSpPr>
            <p:cNvPr id="17" name="文本框 16"/>
            <p:cNvSpPr txBox="1"/>
            <p:nvPr/>
          </p:nvSpPr>
          <p:spPr>
            <a:xfrm>
              <a:off x="3363463" y="2720335"/>
              <a:ext cx="1727895" cy="1205369"/>
            </a:xfrm>
            <a:prstGeom prst="rect">
              <a:avLst/>
            </a:prstGeom>
            <a:noFill/>
          </p:spPr>
          <p:txBody>
            <a:bodyPr wrap="square" lIns="96433" tIns="48216" rIns="96433" bIns="48216" rtlCol="0">
              <a:spAutoFit/>
            </a:bodyPr>
            <a:lstStyle/>
            <a:p>
              <a:r>
                <a:rPr lang="zh-CN" altLang="en-US" smtClean="0">
                  <a:solidFill>
                    <a:srgbClr val="FF0000"/>
                  </a:solidFill>
                </a:rPr>
                <a:t>营业收入和营业成本与利润总额二者之间没有逻辑关系</a:t>
              </a:r>
              <a:endParaRPr lang="zh-CN" altLang="en-US" dirty="0">
                <a:solidFill>
                  <a:srgbClr val="FF0000"/>
                </a:solidFill>
              </a:endParaRPr>
            </a:p>
          </p:txBody>
        </p:sp>
      </p:grpSp>
      <p:sp>
        <p:nvSpPr>
          <p:cNvPr id="15" name="文本框 5"/>
          <p:cNvSpPr txBox="1"/>
          <p:nvPr/>
        </p:nvSpPr>
        <p:spPr>
          <a:xfrm>
            <a:off x="6469805" y="1240061"/>
            <a:ext cx="6094421" cy="713376"/>
          </a:xfrm>
          <a:prstGeom prst="rect">
            <a:avLst/>
          </a:prstGeom>
          <a:noFill/>
        </p:spPr>
        <p:txBody>
          <a:bodyPr wrap="square" lIns="96433" tIns="48216" rIns="96433" bIns="48216" rtlCol="0">
            <a:spAutoFit/>
          </a:bodyPr>
          <a:lstStyle/>
          <a:p>
            <a:pPr>
              <a:lnSpc>
                <a:spcPts val="2500"/>
              </a:lnSpc>
            </a:pPr>
            <a:r>
              <a:rPr lang="zh-CN" altLang="zh-CN" smtClean="0">
                <a:latin typeface="微软雅黑" pitchFamily="34" charset="-122"/>
                <a:ea typeface="微软雅黑" pitchFamily="34" charset="-122"/>
              </a:rPr>
              <a:t>预缴方式选择“按照实际利润额预缴”的纳税人填报第</a:t>
            </a:r>
            <a:r>
              <a:rPr lang="en-US" altLang="zh-CN" smtClean="0">
                <a:latin typeface="微软雅黑" pitchFamily="34" charset="-122"/>
                <a:ea typeface="微软雅黑" pitchFamily="34" charset="-122"/>
              </a:rPr>
              <a:t>1</a:t>
            </a:r>
            <a:r>
              <a:rPr lang="zh-CN" altLang="zh-CN" smtClean="0">
                <a:latin typeface="微软雅黑" pitchFamily="34" charset="-122"/>
                <a:ea typeface="微软雅黑" pitchFamily="34" charset="-122"/>
              </a:rPr>
              <a:t>行至第</a:t>
            </a:r>
            <a:r>
              <a:rPr lang="en-US" altLang="zh-CN" smtClean="0">
                <a:latin typeface="微软雅黑" pitchFamily="34" charset="-122"/>
                <a:ea typeface="微软雅黑" pitchFamily="34" charset="-122"/>
              </a:rPr>
              <a:t>15</a:t>
            </a:r>
            <a:r>
              <a:rPr lang="zh-CN" altLang="zh-CN" smtClean="0">
                <a:latin typeface="微软雅黑" pitchFamily="34" charset="-122"/>
                <a:ea typeface="微软雅黑" pitchFamily="34" charset="-122"/>
              </a:rPr>
              <a:t>行</a:t>
            </a:r>
            <a:r>
              <a:rPr lang="en-US" altLang="zh-CN" smtClean="0">
                <a:latin typeface="微软雅黑" pitchFamily="34" charset="-122"/>
                <a:ea typeface="微软雅黑" pitchFamily="34" charset="-122"/>
              </a:rPr>
              <a:t>(</a:t>
            </a:r>
            <a:r>
              <a:rPr lang="zh-CN" altLang="en-US" smtClean="0">
                <a:latin typeface="微软雅黑" pitchFamily="34" charset="-122"/>
                <a:ea typeface="微软雅黑" pitchFamily="34" charset="-122"/>
              </a:rPr>
              <a:t>第</a:t>
            </a:r>
            <a:r>
              <a:rPr lang="en-US" altLang="zh-CN" smtClean="0">
                <a:latin typeface="微软雅黑" pitchFamily="34" charset="-122"/>
                <a:ea typeface="微软雅黑" pitchFamily="34" charset="-122"/>
              </a:rPr>
              <a:t>1-5</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8</a:t>
            </a:r>
            <a:r>
              <a:rPr lang="zh-CN" altLang="en-US" smtClean="0">
                <a:latin typeface="微软雅黑" pitchFamily="34" charset="-122"/>
                <a:ea typeface="微软雅黑" pitchFamily="34" charset="-122"/>
              </a:rPr>
              <a:t>、</a:t>
            </a:r>
            <a:r>
              <a:rPr lang="en-US" altLang="zh-CN" smtClean="0">
                <a:latin typeface="微软雅黑" pitchFamily="34" charset="-122"/>
                <a:ea typeface="微软雅黑" pitchFamily="34" charset="-122"/>
              </a:rPr>
              <a:t>13-14)</a:t>
            </a:r>
            <a:endParaRPr lang="zh-CN" altLang="en-US" dirty="0">
              <a:latin typeface="微软雅黑" pitchFamily="34" charset="-122"/>
              <a:ea typeface="微软雅黑" pitchFamily="34" charset="-122"/>
            </a:endParaRPr>
          </a:p>
        </p:txBody>
      </p:sp>
    </p:spTree>
    <p:extLst>
      <p:ext uri="{BB962C8B-B14F-4D97-AF65-F5344CB8AC3E}">
        <p14:creationId xmlns="" xmlns:p14="http://schemas.microsoft.com/office/powerpoint/2010/main" val="135405801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054"/>
</p:tagLst>
</file>

<file path=ppt/tags/tag2.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heme/theme1.xml><?xml version="1.0" encoding="utf-8"?>
<a:theme xmlns:a="http://schemas.openxmlformats.org/drawingml/2006/main" name="第一PPT，www.1ppt.com">
  <a:themeElements>
    <a:clrScheme name="自定义 121">
      <a:dk1>
        <a:sysClr val="windowText" lastClr="000000"/>
      </a:dk1>
      <a:lt1>
        <a:sysClr val="window" lastClr="FFFFFF"/>
      </a:lt1>
      <a:dk2>
        <a:srgbClr val="44546A"/>
      </a:dk2>
      <a:lt2>
        <a:srgbClr val="E7E6E6"/>
      </a:lt2>
      <a:accent1>
        <a:srgbClr val="66CCFF"/>
      </a:accent1>
      <a:accent2>
        <a:srgbClr val="0070C0"/>
      </a:accent2>
      <a:accent3>
        <a:srgbClr val="66CCFF"/>
      </a:accent3>
      <a:accent4>
        <a:srgbClr val="0070C0"/>
      </a:accent4>
      <a:accent5>
        <a:srgbClr val="66CCFF"/>
      </a:accent5>
      <a:accent6>
        <a:srgbClr val="0070C0"/>
      </a:accent6>
      <a:hlink>
        <a:srgbClr val="66CCFF"/>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121">
      <a:dk1>
        <a:sysClr val="windowText" lastClr="000000"/>
      </a:dk1>
      <a:lt1>
        <a:sysClr val="window" lastClr="FFFFFF"/>
      </a:lt1>
      <a:dk2>
        <a:srgbClr val="44546A"/>
      </a:dk2>
      <a:lt2>
        <a:srgbClr val="E7E6E6"/>
      </a:lt2>
      <a:accent1>
        <a:srgbClr val="66CCFF"/>
      </a:accent1>
      <a:accent2>
        <a:srgbClr val="0070C0"/>
      </a:accent2>
      <a:accent3>
        <a:srgbClr val="66CCFF"/>
      </a:accent3>
      <a:accent4>
        <a:srgbClr val="0070C0"/>
      </a:accent4>
      <a:accent5>
        <a:srgbClr val="66CCFF"/>
      </a:accent5>
      <a:accent6>
        <a:srgbClr val="0070C0"/>
      </a:accent6>
      <a:hlink>
        <a:srgbClr val="66CCFF"/>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6692</Words>
  <Application>Microsoft Office PowerPoint</Application>
  <PresentationFormat>自定义</PresentationFormat>
  <Paragraphs>320</Paragraphs>
  <Slides>54</Slides>
  <Notes>5</Notes>
  <HiddenSlides>0</HiddenSlides>
  <MMClips>0</MMClips>
  <ScaleCrop>false</ScaleCrop>
  <HeadingPairs>
    <vt:vector size="4" baseType="variant">
      <vt:variant>
        <vt:lpstr>主题</vt:lpstr>
      </vt:variant>
      <vt:variant>
        <vt:i4>3</vt:i4>
      </vt:variant>
      <vt:variant>
        <vt:lpstr>幻灯片标题</vt:lpstr>
      </vt:variant>
      <vt:variant>
        <vt:i4>54</vt:i4>
      </vt:variant>
    </vt:vector>
  </HeadingPairs>
  <TitlesOfParts>
    <vt:vector size="57" baseType="lpstr">
      <vt:lpstr>第一PPT，www.1ppt.com</vt:lpstr>
      <vt:lpstr>1_第一PPT，www.1ppt.com</vt:lpstr>
      <vt:lpstr>Office 主题</vt:lpstr>
      <vt:lpstr>幻灯片 1</vt:lpstr>
      <vt:lpstr>幻灯片 2</vt:lpstr>
      <vt:lpstr>查账征收企业预缴申报表</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
  <cp:keywords>第一PPT模板网-WWW.1PPT.COM</cp:keywords>
  <cp:lastModifiedBy/>
  <cp:revision>1</cp:revision>
  <dcterms:created xsi:type="dcterms:W3CDTF">2016-11-02T14:46:49Z</dcterms:created>
  <dcterms:modified xsi:type="dcterms:W3CDTF">2018-12-03T01:01:43Z</dcterms:modified>
</cp:coreProperties>
</file>