
<file path=[Content_Types].xml><?xml version="1.0" encoding="utf-8"?>
<Types xmlns="http://schemas.openxmlformats.org/package/2006/content-types">
  <Default Extension="jpeg" ContentType="image/jpeg"/>
  <Default Extension="wdp" ContentType="image/vnd.ms-photo"/>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0" r:id="rId3"/>
    <p:sldId id="450" r:id="rId5"/>
    <p:sldId id="448" r:id="rId6"/>
    <p:sldId id="394" r:id="rId7"/>
    <p:sldId id="258" r:id="rId8"/>
    <p:sldId id="284" r:id="rId9"/>
    <p:sldId id="349" r:id="rId10"/>
    <p:sldId id="351" r:id="rId11"/>
    <p:sldId id="321" r:id="rId12"/>
    <p:sldId id="353" r:id="rId13"/>
    <p:sldId id="285" r:id="rId14"/>
    <p:sldId id="354" r:id="rId15"/>
    <p:sldId id="355" r:id="rId16"/>
    <p:sldId id="356" r:id="rId17"/>
    <p:sldId id="357" r:id="rId18"/>
    <p:sldId id="358" r:id="rId19"/>
    <p:sldId id="290" r:id="rId20"/>
    <p:sldId id="439" r:id="rId21"/>
    <p:sldId id="359" r:id="rId22"/>
    <p:sldId id="360" r:id="rId23"/>
    <p:sldId id="440" r:id="rId24"/>
    <p:sldId id="362" r:id="rId25"/>
    <p:sldId id="361" r:id="rId26"/>
    <p:sldId id="391" r:id="rId27"/>
    <p:sldId id="276" r:id="rId28"/>
    <p:sldId id="348"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1D42"/>
    <a:srgbClr val="A9AD03"/>
    <a:srgbClr val="FE9C52"/>
    <a:srgbClr val="0066FF"/>
    <a:srgbClr val="009999"/>
    <a:srgbClr val="FFCC00"/>
    <a:srgbClr val="0033CC"/>
    <a:srgbClr val="2508D4"/>
    <a:srgbClr val="A6A6A6"/>
    <a:srgbClr val="9BC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9" autoAdjust="0"/>
    <p:restoredTop sz="94660"/>
  </p:normalViewPr>
  <p:slideViewPr>
    <p:cSldViewPr snapToGrid="0" showGuides="1">
      <p:cViewPr varScale="1">
        <p:scale>
          <a:sx n="89" d="100"/>
          <a:sy n="89" d="100"/>
        </p:scale>
        <p:origin x="-648" y="-108"/>
      </p:cViewPr>
      <p:guideLst>
        <p:guide orient="horz" pos="2109"/>
        <p:guide pos="37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7D8FC-38C5-4B57-B93D-C9F2F823DEF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CC3A57-FBE6-4F33-9486-816EBA8B936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B2B7EC-5352-448B-930A-3A43B76C117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B2B7EC-5352-448B-930A-3A43B76C117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B2B7EC-5352-448B-930A-3A43B76C117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B2B7EC-5352-448B-930A-3A43B76C117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矩形 7"/>
          <p:cNvSpPr/>
          <p:nvPr userDrawn="1"/>
        </p:nvSpPr>
        <p:spPr>
          <a:xfrm>
            <a:off x="-14654" y="-13112"/>
            <a:ext cx="12206654" cy="6871111"/>
          </a:xfrm>
          <a:prstGeom prst="rect">
            <a:avLst/>
          </a:prstGeom>
          <a:solidFill>
            <a:srgbClr val="C1D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userDrawn="1"/>
        </p:nvSpPr>
        <p:spPr>
          <a:xfrm>
            <a:off x="30030" y="-6555"/>
            <a:ext cx="12117288" cy="6871111"/>
          </a:xfrm>
          <a:custGeom>
            <a:avLst/>
            <a:gdLst>
              <a:gd name="connsiteX0" fmla="*/ 1068933 w 12117288"/>
              <a:gd name="connsiteY0" fmla="*/ 0 h 6871111"/>
              <a:gd name="connsiteX1" fmla="*/ 11048355 w 12117288"/>
              <a:gd name="connsiteY1" fmla="*/ 0 h 6871111"/>
              <a:gd name="connsiteX2" fmla="*/ 11082567 w 12117288"/>
              <a:gd name="connsiteY2" fmla="*/ 48110 h 6871111"/>
              <a:gd name="connsiteX3" fmla="*/ 12117288 w 12117288"/>
              <a:gd name="connsiteY3" fmla="*/ 3435556 h 6871111"/>
              <a:gd name="connsiteX4" fmla="*/ 11082567 w 12117288"/>
              <a:gd name="connsiteY4" fmla="*/ 6823002 h 6871111"/>
              <a:gd name="connsiteX5" fmla="*/ 11048356 w 12117288"/>
              <a:gd name="connsiteY5" fmla="*/ 6871111 h 6871111"/>
              <a:gd name="connsiteX6" fmla="*/ 1068932 w 12117288"/>
              <a:gd name="connsiteY6" fmla="*/ 6871111 h 6871111"/>
              <a:gd name="connsiteX7" fmla="*/ 1034721 w 12117288"/>
              <a:gd name="connsiteY7" fmla="*/ 6823002 h 6871111"/>
              <a:gd name="connsiteX8" fmla="*/ 0 w 12117288"/>
              <a:gd name="connsiteY8" fmla="*/ 3435556 h 6871111"/>
              <a:gd name="connsiteX9" fmla="*/ 1034721 w 12117288"/>
              <a:gd name="connsiteY9" fmla="*/ 48110 h 6871111"/>
              <a:gd name="connsiteX10" fmla="*/ 1068933 w 12117288"/>
              <a:gd name="connsiteY10" fmla="*/ 0 h 687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17288" h="6871111">
                <a:moveTo>
                  <a:pt x="1068933" y="0"/>
                </a:moveTo>
                <a:lnTo>
                  <a:pt x="11048355" y="0"/>
                </a:lnTo>
                <a:lnTo>
                  <a:pt x="11082567" y="48110"/>
                </a:lnTo>
                <a:cubicBezTo>
                  <a:pt x="11735836" y="1015076"/>
                  <a:pt x="12117288" y="2180770"/>
                  <a:pt x="12117288" y="3435556"/>
                </a:cubicBezTo>
                <a:cubicBezTo>
                  <a:pt x="12117288" y="4690343"/>
                  <a:pt x="11735836" y="5856036"/>
                  <a:pt x="11082567" y="6823002"/>
                </a:cubicBezTo>
                <a:lnTo>
                  <a:pt x="11048356" y="6871111"/>
                </a:lnTo>
                <a:lnTo>
                  <a:pt x="1068932" y="6871111"/>
                </a:lnTo>
                <a:lnTo>
                  <a:pt x="1034721" y="6823002"/>
                </a:lnTo>
                <a:cubicBezTo>
                  <a:pt x="381452" y="5856036"/>
                  <a:pt x="0" y="4690343"/>
                  <a:pt x="0" y="3435556"/>
                </a:cubicBezTo>
                <a:cubicBezTo>
                  <a:pt x="0" y="2180770"/>
                  <a:pt x="381452" y="1015076"/>
                  <a:pt x="1034721" y="48110"/>
                </a:cubicBezTo>
                <a:lnTo>
                  <a:pt x="1068933" y="0"/>
                </a:lnTo>
                <a:close/>
              </a:path>
            </a:pathLst>
          </a:custGeom>
          <a:solidFill>
            <a:schemeClr val="accent1">
              <a:lumMod val="9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8" name="矩形 7"/>
          <p:cNvSpPr/>
          <p:nvPr userDrawn="1"/>
        </p:nvSpPr>
        <p:spPr>
          <a:xfrm>
            <a:off x="-14654" y="-13112"/>
            <a:ext cx="12206654" cy="68711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userDrawn="1"/>
        </p:nvSpPr>
        <p:spPr>
          <a:xfrm>
            <a:off x="30030" y="-6555"/>
            <a:ext cx="12117288" cy="6871111"/>
          </a:xfrm>
          <a:custGeom>
            <a:avLst/>
            <a:gdLst>
              <a:gd name="connsiteX0" fmla="*/ 1068933 w 12117288"/>
              <a:gd name="connsiteY0" fmla="*/ 0 h 6871111"/>
              <a:gd name="connsiteX1" fmla="*/ 11048355 w 12117288"/>
              <a:gd name="connsiteY1" fmla="*/ 0 h 6871111"/>
              <a:gd name="connsiteX2" fmla="*/ 11082567 w 12117288"/>
              <a:gd name="connsiteY2" fmla="*/ 48110 h 6871111"/>
              <a:gd name="connsiteX3" fmla="*/ 12117288 w 12117288"/>
              <a:gd name="connsiteY3" fmla="*/ 3435556 h 6871111"/>
              <a:gd name="connsiteX4" fmla="*/ 11082567 w 12117288"/>
              <a:gd name="connsiteY4" fmla="*/ 6823002 h 6871111"/>
              <a:gd name="connsiteX5" fmla="*/ 11048356 w 12117288"/>
              <a:gd name="connsiteY5" fmla="*/ 6871111 h 6871111"/>
              <a:gd name="connsiteX6" fmla="*/ 1068932 w 12117288"/>
              <a:gd name="connsiteY6" fmla="*/ 6871111 h 6871111"/>
              <a:gd name="connsiteX7" fmla="*/ 1034721 w 12117288"/>
              <a:gd name="connsiteY7" fmla="*/ 6823002 h 6871111"/>
              <a:gd name="connsiteX8" fmla="*/ 0 w 12117288"/>
              <a:gd name="connsiteY8" fmla="*/ 3435556 h 6871111"/>
              <a:gd name="connsiteX9" fmla="*/ 1034721 w 12117288"/>
              <a:gd name="connsiteY9" fmla="*/ 48110 h 6871111"/>
              <a:gd name="connsiteX10" fmla="*/ 1068933 w 12117288"/>
              <a:gd name="connsiteY10" fmla="*/ 0 h 687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17288" h="6871111">
                <a:moveTo>
                  <a:pt x="1068933" y="0"/>
                </a:moveTo>
                <a:lnTo>
                  <a:pt x="11048355" y="0"/>
                </a:lnTo>
                <a:lnTo>
                  <a:pt x="11082567" y="48110"/>
                </a:lnTo>
                <a:cubicBezTo>
                  <a:pt x="11735836" y="1015076"/>
                  <a:pt x="12117288" y="2180770"/>
                  <a:pt x="12117288" y="3435556"/>
                </a:cubicBezTo>
                <a:cubicBezTo>
                  <a:pt x="12117288" y="4690343"/>
                  <a:pt x="11735836" y="5856036"/>
                  <a:pt x="11082567" y="6823002"/>
                </a:cubicBezTo>
                <a:lnTo>
                  <a:pt x="11048356" y="6871111"/>
                </a:lnTo>
                <a:lnTo>
                  <a:pt x="1068932" y="6871111"/>
                </a:lnTo>
                <a:lnTo>
                  <a:pt x="1034721" y="6823002"/>
                </a:lnTo>
                <a:cubicBezTo>
                  <a:pt x="381452" y="5856036"/>
                  <a:pt x="0" y="4690343"/>
                  <a:pt x="0" y="3435556"/>
                </a:cubicBezTo>
                <a:cubicBezTo>
                  <a:pt x="0" y="2180770"/>
                  <a:pt x="381452" y="1015076"/>
                  <a:pt x="1034721" y="48110"/>
                </a:cubicBezTo>
                <a:lnTo>
                  <a:pt x="1068933" y="0"/>
                </a:lnTo>
                <a:close/>
              </a:path>
            </a:pathLst>
          </a:custGeom>
          <a:solidFill>
            <a:schemeClr val="accent3">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8" name="矩形 7"/>
          <p:cNvSpPr/>
          <p:nvPr userDrawn="1"/>
        </p:nvSpPr>
        <p:spPr>
          <a:xfrm>
            <a:off x="-14654" y="-13112"/>
            <a:ext cx="12206654" cy="68711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userDrawn="1"/>
        </p:nvSpPr>
        <p:spPr>
          <a:xfrm>
            <a:off x="30030" y="-6555"/>
            <a:ext cx="12117288" cy="6871111"/>
          </a:xfrm>
          <a:custGeom>
            <a:avLst/>
            <a:gdLst>
              <a:gd name="connsiteX0" fmla="*/ 1068933 w 12117288"/>
              <a:gd name="connsiteY0" fmla="*/ 0 h 6871111"/>
              <a:gd name="connsiteX1" fmla="*/ 11048355 w 12117288"/>
              <a:gd name="connsiteY1" fmla="*/ 0 h 6871111"/>
              <a:gd name="connsiteX2" fmla="*/ 11082567 w 12117288"/>
              <a:gd name="connsiteY2" fmla="*/ 48110 h 6871111"/>
              <a:gd name="connsiteX3" fmla="*/ 12117288 w 12117288"/>
              <a:gd name="connsiteY3" fmla="*/ 3435556 h 6871111"/>
              <a:gd name="connsiteX4" fmla="*/ 11082567 w 12117288"/>
              <a:gd name="connsiteY4" fmla="*/ 6823002 h 6871111"/>
              <a:gd name="connsiteX5" fmla="*/ 11048356 w 12117288"/>
              <a:gd name="connsiteY5" fmla="*/ 6871111 h 6871111"/>
              <a:gd name="connsiteX6" fmla="*/ 1068932 w 12117288"/>
              <a:gd name="connsiteY6" fmla="*/ 6871111 h 6871111"/>
              <a:gd name="connsiteX7" fmla="*/ 1034721 w 12117288"/>
              <a:gd name="connsiteY7" fmla="*/ 6823002 h 6871111"/>
              <a:gd name="connsiteX8" fmla="*/ 0 w 12117288"/>
              <a:gd name="connsiteY8" fmla="*/ 3435556 h 6871111"/>
              <a:gd name="connsiteX9" fmla="*/ 1034721 w 12117288"/>
              <a:gd name="connsiteY9" fmla="*/ 48110 h 6871111"/>
              <a:gd name="connsiteX10" fmla="*/ 1068933 w 12117288"/>
              <a:gd name="connsiteY10" fmla="*/ 0 h 687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17288" h="6871111">
                <a:moveTo>
                  <a:pt x="1068933" y="0"/>
                </a:moveTo>
                <a:lnTo>
                  <a:pt x="11048355" y="0"/>
                </a:lnTo>
                <a:lnTo>
                  <a:pt x="11082567" y="48110"/>
                </a:lnTo>
                <a:cubicBezTo>
                  <a:pt x="11735836" y="1015076"/>
                  <a:pt x="12117288" y="2180770"/>
                  <a:pt x="12117288" y="3435556"/>
                </a:cubicBezTo>
                <a:cubicBezTo>
                  <a:pt x="12117288" y="4690343"/>
                  <a:pt x="11735836" y="5856036"/>
                  <a:pt x="11082567" y="6823002"/>
                </a:cubicBezTo>
                <a:lnTo>
                  <a:pt x="11048356" y="6871111"/>
                </a:lnTo>
                <a:lnTo>
                  <a:pt x="1068932" y="6871111"/>
                </a:lnTo>
                <a:lnTo>
                  <a:pt x="1034721" y="6823002"/>
                </a:lnTo>
                <a:cubicBezTo>
                  <a:pt x="381452" y="5856036"/>
                  <a:pt x="0" y="4690343"/>
                  <a:pt x="0" y="3435556"/>
                </a:cubicBezTo>
                <a:cubicBezTo>
                  <a:pt x="0" y="2180770"/>
                  <a:pt x="381452" y="1015076"/>
                  <a:pt x="1034721" y="48110"/>
                </a:cubicBezTo>
                <a:lnTo>
                  <a:pt x="1068933" y="0"/>
                </a:lnTo>
                <a:close/>
              </a:path>
            </a:pathLst>
          </a:custGeom>
          <a:solidFill>
            <a:schemeClr val="accent5">
              <a:lumMod val="9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
        <p:nvSpPr>
          <p:cNvPr id="8" name="矩形 7"/>
          <p:cNvSpPr/>
          <p:nvPr userDrawn="1"/>
        </p:nvSpPr>
        <p:spPr>
          <a:xfrm>
            <a:off x="-14654" y="-13112"/>
            <a:ext cx="12206654" cy="687111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p:cNvSpPr/>
          <p:nvPr userDrawn="1"/>
        </p:nvSpPr>
        <p:spPr>
          <a:xfrm>
            <a:off x="30030" y="-6555"/>
            <a:ext cx="12117288" cy="6871111"/>
          </a:xfrm>
          <a:custGeom>
            <a:avLst/>
            <a:gdLst>
              <a:gd name="connsiteX0" fmla="*/ 1068933 w 12117288"/>
              <a:gd name="connsiteY0" fmla="*/ 0 h 6871111"/>
              <a:gd name="connsiteX1" fmla="*/ 11048355 w 12117288"/>
              <a:gd name="connsiteY1" fmla="*/ 0 h 6871111"/>
              <a:gd name="connsiteX2" fmla="*/ 11082567 w 12117288"/>
              <a:gd name="connsiteY2" fmla="*/ 48110 h 6871111"/>
              <a:gd name="connsiteX3" fmla="*/ 12117288 w 12117288"/>
              <a:gd name="connsiteY3" fmla="*/ 3435556 h 6871111"/>
              <a:gd name="connsiteX4" fmla="*/ 11082567 w 12117288"/>
              <a:gd name="connsiteY4" fmla="*/ 6823002 h 6871111"/>
              <a:gd name="connsiteX5" fmla="*/ 11048356 w 12117288"/>
              <a:gd name="connsiteY5" fmla="*/ 6871111 h 6871111"/>
              <a:gd name="connsiteX6" fmla="*/ 1068932 w 12117288"/>
              <a:gd name="connsiteY6" fmla="*/ 6871111 h 6871111"/>
              <a:gd name="connsiteX7" fmla="*/ 1034721 w 12117288"/>
              <a:gd name="connsiteY7" fmla="*/ 6823002 h 6871111"/>
              <a:gd name="connsiteX8" fmla="*/ 0 w 12117288"/>
              <a:gd name="connsiteY8" fmla="*/ 3435556 h 6871111"/>
              <a:gd name="connsiteX9" fmla="*/ 1034721 w 12117288"/>
              <a:gd name="connsiteY9" fmla="*/ 48110 h 6871111"/>
              <a:gd name="connsiteX10" fmla="*/ 1068933 w 12117288"/>
              <a:gd name="connsiteY10" fmla="*/ 0 h 687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17288" h="6871111">
                <a:moveTo>
                  <a:pt x="1068933" y="0"/>
                </a:moveTo>
                <a:lnTo>
                  <a:pt x="11048355" y="0"/>
                </a:lnTo>
                <a:lnTo>
                  <a:pt x="11082567" y="48110"/>
                </a:lnTo>
                <a:cubicBezTo>
                  <a:pt x="11735836" y="1015076"/>
                  <a:pt x="12117288" y="2180770"/>
                  <a:pt x="12117288" y="3435556"/>
                </a:cubicBezTo>
                <a:cubicBezTo>
                  <a:pt x="12117288" y="4690343"/>
                  <a:pt x="11735836" y="5856036"/>
                  <a:pt x="11082567" y="6823002"/>
                </a:cubicBezTo>
                <a:lnTo>
                  <a:pt x="11048356" y="6871111"/>
                </a:lnTo>
                <a:lnTo>
                  <a:pt x="1068932" y="6871111"/>
                </a:lnTo>
                <a:lnTo>
                  <a:pt x="1034721" y="6823002"/>
                </a:lnTo>
                <a:cubicBezTo>
                  <a:pt x="381452" y="5856036"/>
                  <a:pt x="0" y="4690343"/>
                  <a:pt x="0" y="3435556"/>
                </a:cubicBezTo>
                <a:cubicBezTo>
                  <a:pt x="0" y="2180770"/>
                  <a:pt x="381452" y="1015076"/>
                  <a:pt x="1034721" y="48110"/>
                </a:cubicBezTo>
                <a:lnTo>
                  <a:pt x="1068933" y="0"/>
                </a:lnTo>
                <a:close/>
              </a:path>
            </a:pathLst>
          </a:cu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4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7AD2C70-8F45-48EE-A751-A059B994B3E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QQ：53733876</a:t>
            </a:r>
            <a:endParaRPr lang="zh-CN" altLang="en-US"/>
          </a:p>
        </p:txBody>
      </p:sp>
      <p:sp>
        <p:nvSpPr>
          <p:cNvPr id="6" name="灯片编号占位符 5"/>
          <p:cNvSpPr>
            <a:spLocks noGrp="1"/>
          </p:cNvSpPr>
          <p:nvPr>
            <p:ph type="sldNum" sz="quarter" idx="12"/>
          </p:nvPr>
        </p:nvSpPr>
        <p:spPr/>
        <p:txBody>
          <a:bodyPr/>
          <a:lstStyle/>
          <a:p>
            <a:fld id="{18335E12-7683-450B-A51E-C84CE7EDAC7A}" type="slidenum">
              <a:rPr lang="zh-CN" altLang="en-US" smtClean="0"/>
            </a:fld>
            <a:endParaRPr lang="zh-CN" alt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0C5B3-A3DD-4FBD-8B7F-26B9EC6C065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QQ：53733876</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05918-C1A4-4167-89DF-99117304C3A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hdphoto1.wdp"/><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microsoft.com/office/2007/relationships/hdphoto" Target="../media/hdphoto1.wdp"/><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microsoft.com/office/2007/relationships/hdphoto" Target="../media/hdphoto1.wdp"/><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microsoft.com/office/2007/relationships/hdphoto" Target="../media/hdphoto1.wdp"/><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hdphoto1.wdp"/><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hdphoto1.wdp"/><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hdphoto1.wdp"/><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hdphoto1.wdp"/><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等腰三角形 1"/>
          <p:cNvSpPr/>
          <p:nvPr/>
        </p:nvSpPr>
        <p:spPr>
          <a:xfrm rot="10800000">
            <a:off x="9168341" y="0"/>
            <a:ext cx="3023659" cy="115874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3" name="等腰三角形 2"/>
          <p:cNvSpPr/>
          <p:nvPr/>
        </p:nvSpPr>
        <p:spPr>
          <a:xfrm rot="5400000">
            <a:off x="-334247" y="5064112"/>
            <a:ext cx="1567411" cy="9854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 name="等腰三角形 3"/>
          <p:cNvSpPr/>
          <p:nvPr/>
        </p:nvSpPr>
        <p:spPr>
          <a:xfrm rot="5400000">
            <a:off x="-472804" y="5774031"/>
            <a:ext cx="2281975" cy="143476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6" name="等腰三角形 5"/>
          <p:cNvSpPr/>
          <p:nvPr/>
        </p:nvSpPr>
        <p:spPr>
          <a:xfrm rot="16200000">
            <a:off x="11300395" y="6032504"/>
            <a:ext cx="1094845" cy="688369"/>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accent5">
                  <a:lumMod val="75000"/>
                </a:schemeClr>
              </a:solidFill>
            </a:endParaRPr>
          </a:p>
        </p:txBody>
      </p:sp>
      <p:sp>
        <p:nvSpPr>
          <p:cNvPr id="7" name="等腰三角形 6"/>
          <p:cNvSpPr/>
          <p:nvPr/>
        </p:nvSpPr>
        <p:spPr>
          <a:xfrm rot="16200000">
            <a:off x="10795681" y="4811404"/>
            <a:ext cx="1714611" cy="1078041"/>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4" name="菱形 43"/>
          <p:cNvSpPr/>
          <p:nvPr/>
        </p:nvSpPr>
        <p:spPr>
          <a:xfrm>
            <a:off x="3906596" y="1796819"/>
            <a:ext cx="3456384" cy="3456384"/>
          </a:xfrm>
          <a:prstGeom prst="diamon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5" name="菱形 44"/>
          <p:cNvSpPr/>
          <p:nvPr/>
        </p:nvSpPr>
        <p:spPr>
          <a:xfrm>
            <a:off x="3445384" y="1814539"/>
            <a:ext cx="3420944" cy="3420944"/>
          </a:xfrm>
          <a:prstGeom prst="diamond">
            <a:avLst/>
          </a:prstGeom>
          <a:noFill/>
          <a:ln>
            <a:solidFill>
              <a:schemeClr val="accent2">
                <a:alpha val="49804"/>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6" name="菱形 45"/>
          <p:cNvSpPr/>
          <p:nvPr/>
        </p:nvSpPr>
        <p:spPr>
          <a:xfrm>
            <a:off x="4403248" y="1814539"/>
            <a:ext cx="3420944" cy="3420944"/>
          </a:xfrm>
          <a:prstGeom prst="diamond">
            <a:avLst/>
          </a:prstGeom>
          <a:noFill/>
          <a:ln>
            <a:solidFill>
              <a:schemeClr val="accent4">
                <a:alpha val="49804"/>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45057" y="131619"/>
            <a:ext cx="1756937" cy="630975"/>
          </a:xfrm>
          <a:prstGeom prst="rect">
            <a:avLst/>
          </a:prstGeom>
        </p:spPr>
      </p:pic>
      <p:sp>
        <p:nvSpPr>
          <p:cNvPr id="11" name="TextBox 10"/>
          <p:cNvSpPr txBox="1"/>
          <p:nvPr/>
        </p:nvSpPr>
        <p:spPr>
          <a:xfrm>
            <a:off x="2001995" y="3093379"/>
            <a:ext cx="8564880" cy="1014730"/>
          </a:xfrm>
          <a:prstGeom prst="rect">
            <a:avLst/>
          </a:prstGeom>
          <a:noFill/>
        </p:spPr>
        <p:txBody>
          <a:bodyPr wrap="none" rtlCol="0">
            <a:spAutoFit/>
          </a:bodyPr>
          <a:lstStyle/>
          <a:p>
            <a:r>
              <a:rPr lang="zh-CN" altLang="en-US" sz="6000" b="1" dirty="0">
                <a:solidFill>
                  <a:srgbClr val="4D4D4D"/>
                </a:solidFill>
                <a:latin typeface="微软雅黑" panose="020B0503020204020204" pitchFamily="34" charset="-122"/>
                <a:ea typeface="微软雅黑" panose="020B0503020204020204" pitchFamily="34" charset="-122"/>
              </a:rPr>
              <a:t>出口退（免）税系列之前</a:t>
            </a:r>
            <a:endParaRPr lang="en-US" altLang="zh-CN" sz="6000" b="1" dirty="0">
              <a:solidFill>
                <a:srgbClr val="4D4D4D"/>
              </a:solidFill>
              <a:latin typeface="微软雅黑" panose="020B0503020204020204" pitchFamily="34" charset="-122"/>
              <a:ea typeface="微软雅黑" panose="020B0503020204020204" pitchFamily="34" charset="-122"/>
            </a:endParaRPr>
          </a:p>
        </p:txBody>
      </p:sp>
      <p:sp>
        <p:nvSpPr>
          <p:cNvPr id="10" name="灯片编号占位符 9"/>
          <p:cNvSpPr>
            <a:spLocks noGrp="1"/>
          </p:cNvSpPr>
          <p:nvPr>
            <p:ph type="sldNum" sz="quarter" idx="12"/>
          </p:nvPr>
        </p:nvSpPr>
        <p:spPr/>
        <p:txBody>
          <a:bodyPr/>
          <a:p>
            <a:fld id="{18335E12-7683-450B-A51E-C84CE7EDAC7A}" type="slidenum">
              <a:rPr lang="zh-CN" altLang="en-US" smtClean="0"/>
            </a:fld>
            <a:endParaRPr lang="zh-CN" altLang="en-US"/>
          </a:p>
        </p:txBody>
      </p:sp>
      <p:sp>
        <p:nvSpPr>
          <p:cNvPr id="15" name="文本框 14"/>
          <p:cNvSpPr txBox="1"/>
          <p:nvPr/>
        </p:nvSpPr>
        <p:spPr>
          <a:xfrm>
            <a:off x="2365375" y="5418455"/>
            <a:ext cx="8748395" cy="645160"/>
          </a:xfrm>
          <a:prstGeom prst="rect">
            <a:avLst/>
          </a:prstGeom>
          <a:noFill/>
        </p:spPr>
        <p:txBody>
          <a:bodyPr wrap="square" rtlCol="0" anchor="t">
            <a:spAutoFit/>
          </a:bodyPr>
          <a:p>
            <a:r>
              <a:rPr lang="zh-CN" altLang="en-US">
                <a:sym typeface="+mn-ea"/>
              </a:rPr>
              <a:t>远阳老师微信交流号：</a:t>
            </a:r>
            <a:r>
              <a:rPr lang="en-US" altLang="zh-CN">
                <a:sym typeface="+mn-ea"/>
              </a:rPr>
              <a:t>WYBZZC       </a:t>
            </a:r>
            <a:r>
              <a:rPr lang="zh-CN" altLang="en-US">
                <a:sym typeface="+mn-ea"/>
              </a:rPr>
              <a:t>QQ：53733876</a:t>
            </a:r>
            <a:endParaRPr lang="zh-CN" altLang="en-US"/>
          </a:p>
          <a:p>
            <a:endParaRPr lang="zh-CN" altLang="en-US"/>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2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0000">
                                          <p:cBhvr additive="base">
                                            <p:cTn id="7" dur="500" fill="hold"/>
                                            <p:tgtEl>
                                              <p:spTgt spid="4"/>
                                            </p:tgtEl>
                                            <p:attrNameLst>
                                              <p:attrName>ppt_x</p:attrName>
                                            </p:attrNameLst>
                                          </p:cBhvr>
                                          <p:tavLst>
                                            <p:tav tm="0">
                                              <p:val>
                                                <p:strVal val="0-#ppt_w/2"/>
                                              </p:val>
                                            </p:tav>
                                            <p:tav tm="100000">
                                              <p:val>
                                                <p:strVal val="#ppt_x"/>
                                              </p:val>
                                            </p:tav>
                                          </p:tavLst>
                                        </p:anim>
                                        <p:anim calcmode="lin" valueType="num" p14:bounceEnd="20000">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20000">
                                      <p:stCondLst>
                                        <p:cond delay="100"/>
                                      </p:stCondLst>
                                      <p:childTnLst>
                                        <p:set>
                                          <p:cBhvr>
                                            <p:cTn id="10" dur="1" fill="hold">
                                              <p:stCondLst>
                                                <p:cond delay="0"/>
                                              </p:stCondLst>
                                            </p:cTn>
                                            <p:tgtEl>
                                              <p:spTgt spid="3"/>
                                            </p:tgtEl>
                                            <p:attrNameLst>
                                              <p:attrName>style.visibility</p:attrName>
                                            </p:attrNameLst>
                                          </p:cBhvr>
                                          <p:to>
                                            <p:strVal val="visible"/>
                                          </p:to>
                                        </p:set>
                                        <p:anim calcmode="lin" valueType="num" p14:bounceEnd="20000">
                                          <p:cBhvr additive="base">
                                            <p:cTn id="11" dur="500" fill="hold"/>
                                            <p:tgtEl>
                                              <p:spTgt spid="3"/>
                                            </p:tgtEl>
                                            <p:attrNameLst>
                                              <p:attrName>ppt_x</p:attrName>
                                            </p:attrNameLst>
                                          </p:cBhvr>
                                          <p:tavLst>
                                            <p:tav tm="0">
                                              <p:val>
                                                <p:strVal val="0-#ppt_w/2"/>
                                              </p:val>
                                            </p:tav>
                                            <p:tav tm="100000">
                                              <p:val>
                                                <p:strVal val="#ppt_x"/>
                                              </p:val>
                                            </p:tav>
                                          </p:tavLst>
                                        </p:anim>
                                        <p:anim calcmode="lin" valueType="num" p14:bounceEnd="20000">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20000">
                                      <p:stCondLst>
                                        <p:cond delay="200"/>
                                      </p:stCondLst>
                                      <p:childTnLst>
                                        <p:set>
                                          <p:cBhvr>
                                            <p:cTn id="14" dur="1" fill="hold">
                                              <p:stCondLst>
                                                <p:cond delay="0"/>
                                              </p:stCondLst>
                                            </p:cTn>
                                            <p:tgtEl>
                                              <p:spTgt spid="7"/>
                                            </p:tgtEl>
                                            <p:attrNameLst>
                                              <p:attrName>style.visibility</p:attrName>
                                            </p:attrNameLst>
                                          </p:cBhvr>
                                          <p:to>
                                            <p:strVal val="visible"/>
                                          </p:to>
                                        </p:set>
                                        <p:anim calcmode="lin" valueType="num" p14:bounceEnd="20000">
                                          <p:cBhvr additive="base">
                                            <p:cTn id="15" dur="500" fill="hold"/>
                                            <p:tgtEl>
                                              <p:spTgt spid="7"/>
                                            </p:tgtEl>
                                            <p:attrNameLst>
                                              <p:attrName>ppt_x</p:attrName>
                                            </p:attrNameLst>
                                          </p:cBhvr>
                                          <p:tavLst>
                                            <p:tav tm="0">
                                              <p:val>
                                                <p:strVal val="1+#ppt_w/2"/>
                                              </p:val>
                                            </p:tav>
                                            <p:tav tm="100000">
                                              <p:val>
                                                <p:strVal val="#ppt_x"/>
                                              </p:val>
                                            </p:tav>
                                          </p:tavLst>
                                        </p:anim>
                                        <p:anim calcmode="lin" valueType="num" p14:bounceEnd="20000">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14:presetBounceEnd="20000">
                                      <p:stCondLst>
                                        <p:cond delay="300"/>
                                      </p:stCondLst>
                                      <p:childTnLst>
                                        <p:set>
                                          <p:cBhvr>
                                            <p:cTn id="18" dur="1" fill="hold">
                                              <p:stCondLst>
                                                <p:cond delay="0"/>
                                              </p:stCondLst>
                                            </p:cTn>
                                            <p:tgtEl>
                                              <p:spTgt spid="6"/>
                                            </p:tgtEl>
                                            <p:attrNameLst>
                                              <p:attrName>style.visibility</p:attrName>
                                            </p:attrNameLst>
                                          </p:cBhvr>
                                          <p:to>
                                            <p:strVal val="visible"/>
                                          </p:to>
                                        </p:set>
                                        <p:anim calcmode="lin" valueType="num" p14:bounceEnd="20000">
                                          <p:cBhvr additive="base">
                                            <p:cTn id="19" dur="500" fill="hold"/>
                                            <p:tgtEl>
                                              <p:spTgt spid="6"/>
                                            </p:tgtEl>
                                            <p:attrNameLst>
                                              <p:attrName>ppt_x</p:attrName>
                                            </p:attrNameLst>
                                          </p:cBhvr>
                                          <p:tavLst>
                                            <p:tav tm="0">
                                              <p:val>
                                                <p:strVal val="1+#ppt_w/2"/>
                                              </p:val>
                                            </p:tav>
                                            <p:tav tm="100000">
                                              <p:val>
                                                <p:strVal val="#ppt_x"/>
                                              </p:val>
                                            </p:tav>
                                          </p:tavLst>
                                        </p:anim>
                                        <p:anim calcmode="lin" valueType="num" p14:bounceEnd="20000">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1" fill="hold" grpId="0" nodeType="withEffect" p14:presetBounceEnd="20000">
                                      <p:stCondLst>
                                        <p:cond delay="400"/>
                                      </p:stCondLst>
                                      <p:childTnLst>
                                        <p:set>
                                          <p:cBhvr>
                                            <p:cTn id="22" dur="1" fill="hold">
                                              <p:stCondLst>
                                                <p:cond delay="0"/>
                                              </p:stCondLst>
                                            </p:cTn>
                                            <p:tgtEl>
                                              <p:spTgt spid="2"/>
                                            </p:tgtEl>
                                            <p:attrNameLst>
                                              <p:attrName>style.visibility</p:attrName>
                                            </p:attrNameLst>
                                          </p:cBhvr>
                                          <p:to>
                                            <p:strVal val="visible"/>
                                          </p:to>
                                        </p:set>
                                        <p:anim calcmode="lin" valueType="num" p14:bounceEnd="20000">
                                          <p:cBhvr additive="base">
                                            <p:cTn id="23" dur="500" fill="hold"/>
                                            <p:tgtEl>
                                              <p:spTgt spid="2"/>
                                            </p:tgtEl>
                                            <p:attrNameLst>
                                              <p:attrName>ppt_x</p:attrName>
                                            </p:attrNameLst>
                                          </p:cBhvr>
                                          <p:tavLst>
                                            <p:tav tm="0">
                                              <p:val>
                                                <p:strVal val="#ppt_x"/>
                                              </p:val>
                                            </p:tav>
                                            <p:tav tm="100000">
                                              <p:val>
                                                <p:strVal val="#ppt_x"/>
                                              </p:val>
                                            </p:tav>
                                          </p:tavLst>
                                        </p:anim>
                                        <p:anim calcmode="lin" valueType="num" p14:bounceEnd="20000">
                                          <p:cBhvr additive="base">
                                            <p:cTn id="24" dur="500" fill="hold"/>
                                            <p:tgtEl>
                                              <p:spTgt spid="2"/>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23" presetClass="entr" presetSubtype="36"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300" fill="hold"/>
                                            <p:tgtEl>
                                              <p:spTgt spid="44"/>
                                            </p:tgtEl>
                                            <p:attrNameLst>
                                              <p:attrName>ppt_w</p:attrName>
                                            </p:attrNameLst>
                                          </p:cBhvr>
                                          <p:tavLst>
                                            <p:tav tm="0">
                                              <p:val>
                                                <p:strVal val="(6*min(max(#ppt_w*#ppt_h,.3),1)-7.4)/-.7*#ppt_w"/>
                                              </p:val>
                                            </p:tav>
                                            <p:tav tm="100000">
                                              <p:val>
                                                <p:strVal val="#ppt_w"/>
                                              </p:val>
                                            </p:tav>
                                          </p:tavLst>
                                        </p:anim>
                                        <p:anim calcmode="lin" valueType="num">
                                          <p:cBhvr>
                                            <p:cTn id="29" dur="300" fill="hold"/>
                                            <p:tgtEl>
                                              <p:spTgt spid="44"/>
                                            </p:tgtEl>
                                            <p:attrNameLst>
                                              <p:attrName>ppt_h</p:attrName>
                                            </p:attrNameLst>
                                          </p:cBhvr>
                                          <p:tavLst>
                                            <p:tav tm="0">
                                              <p:val>
                                                <p:strVal val="(6*min(max(#ppt_w*#ppt_h,.3),1)-7.4)/-.7*#ppt_h"/>
                                              </p:val>
                                            </p:tav>
                                            <p:tav tm="100000">
                                              <p:val>
                                                <p:strVal val="#ppt_h"/>
                                              </p:val>
                                            </p:tav>
                                          </p:tavLst>
                                        </p:anim>
                                        <p:anim calcmode="lin" valueType="num">
                                          <p:cBhvr>
                                            <p:cTn id="30" dur="300" fill="hold"/>
                                            <p:tgtEl>
                                              <p:spTgt spid="44"/>
                                            </p:tgtEl>
                                            <p:attrNameLst>
                                              <p:attrName>ppt_x</p:attrName>
                                            </p:attrNameLst>
                                          </p:cBhvr>
                                          <p:tavLst>
                                            <p:tav tm="0">
                                              <p:val>
                                                <p:fltVal val="0.5"/>
                                              </p:val>
                                            </p:tav>
                                            <p:tav tm="100000">
                                              <p:val>
                                                <p:strVal val="#ppt_x"/>
                                              </p:val>
                                            </p:tav>
                                          </p:tavLst>
                                        </p:anim>
                                        <p:anim calcmode="lin" valueType="num">
                                          <p:cBhvr>
                                            <p:cTn id="31" dur="300" fill="hold"/>
                                            <p:tgtEl>
                                              <p:spTgt spid="44"/>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p:tgtEl>
                                              <p:spTgt spid="46"/>
                                            </p:tgtEl>
                                            <p:attrNameLst>
                                              <p:attrName>ppt_x</p:attrName>
                                            </p:attrNameLst>
                                          </p:cBhvr>
                                          <p:tavLst>
                                            <p:tav tm="0">
                                              <p:val>
                                                <p:strVal val="#ppt_x-#ppt_w*1.125000"/>
                                              </p:val>
                                            </p:tav>
                                            <p:tav tm="100000">
                                              <p:val>
                                                <p:strVal val="#ppt_x"/>
                                              </p:val>
                                            </p:tav>
                                          </p:tavLst>
                                        </p:anim>
                                        <p:animEffect transition="in" filter="wipe(right)">
                                          <p:cBhvr>
                                            <p:cTn id="36" dur="500"/>
                                            <p:tgtEl>
                                              <p:spTgt spid="46"/>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p:tgtEl>
                                              <p:spTgt spid="45"/>
                                            </p:tgtEl>
                                            <p:attrNameLst>
                                              <p:attrName>ppt_x</p:attrName>
                                            </p:attrNameLst>
                                          </p:cBhvr>
                                          <p:tavLst>
                                            <p:tav tm="0">
                                              <p:val>
                                                <p:strVal val="#ppt_x+#ppt_w*1.125000"/>
                                              </p:val>
                                            </p:tav>
                                            <p:tav tm="100000">
                                              <p:val>
                                                <p:strVal val="#ppt_x"/>
                                              </p:val>
                                            </p:tav>
                                          </p:tavLst>
                                        </p:anim>
                                        <p:animEffect transition="in" filter="wipe(left)">
                                          <p:cBhvr>
                                            <p:cTn id="40" dur="500"/>
                                            <p:tgtEl>
                                              <p:spTgt spid="45"/>
                                            </p:tgtEl>
                                          </p:cBhvr>
                                        </p:animEffect>
                                      </p:childTnLst>
                                    </p:cTn>
                                  </p:par>
                                </p:childTnLst>
                              </p:cTn>
                            </p:par>
                            <p:par>
                              <p:cTn id="41" fill="hold">
                                <p:stCondLst>
                                  <p:cond delay="1500"/>
                                </p:stCondLst>
                                <p:childTnLst>
                                  <p:par>
                                    <p:cTn id="42" presetID="9" presetClass="entr" presetSubtype="0"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childTnLst>
                              </p:cTn>
                            </p:par>
                            <p:par>
                              <p:cTn id="45" fill="hold">
                                <p:stCondLst>
                                  <p:cond delay="20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1"/>
                                            </p:tgtEl>
                                            <p:attrNameLst>
                                              <p:attrName>ppt_y</p:attrName>
                                            </p:attrNameLst>
                                          </p:cBhvr>
                                          <p:tavLst>
                                            <p:tav tm="0">
                                              <p:val>
                                                <p:strVal val="#ppt_y"/>
                                              </p:val>
                                            </p:tav>
                                            <p:tav tm="100000">
                                              <p:val>
                                                <p:strVal val="#ppt_y"/>
                                              </p:val>
                                            </p:tav>
                                          </p:tavLst>
                                        </p:anim>
                                        <p:anim calcmode="lin" valueType="num">
                                          <p:cBhvr>
                                            <p:cTn id="5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44" grpId="0" animBg="1"/>
          <p:bldP spid="45" grpId="0" animBg="1"/>
          <p:bldP spid="46" grpId="0" animBg="1"/>
          <p:bldP spid="1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3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1" fill="hold" grpId="0" nodeType="withEffect">
                                      <p:stCondLst>
                                        <p:cond delay="40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23" presetClass="entr" presetSubtype="36"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300" fill="hold"/>
                                            <p:tgtEl>
                                              <p:spTgt spid="44"/>
                                            </p:tgtEl>
                                            <p:attrNameLst>
                                              <p:attrName>ppt_w</p:attrName>
                                            </p:attrNameLst>
                                          </p:cBhvr>
                                          <p:tavLst>
                                            <p:tav tm="0">
                                              <p:val>
                                                <p:strVal val="(6*min(max(#ppt_w*#ppt_h,.3),1)-7.4)/-.7*#ppt_w"/>
                                              </p:val>
                                            </p:tav>
                                            <p:tav tm="100000">
                                              <p:val>
                                                <p:strVal val="#ppt_w"/>
                                              </p:val>
                                            </p:tav>
                                          </p:tavLst>
                                        </p:anim>
                                        <p:anim calcmode="lin" valueType="num">
                                          <p:cBhvr>
                                            <p:cTn id="29" dur="300" fill="hold"/>
                                            <p:tgtEl>
                                              <p:spTgt spid="44"/>
                                            </p:tgtEl>
                                            <p:attrNameLst>
                                              <p:attrName>ppt_h</p:attrName>
                                            </p:attrNameLst>
                                          </p:cBhvr>
                                          <p:tavLst>
                                            <p:tav tm="0">
                                              <p:val>
                                                <p:strVal val="(6*min(max(#ppt_w*#ppt_h,.3),1)-7.4)/-.7*#ppt_h"/>
                                              </p:val>
                                            </p:tav>
                                            <p:tav tm="100000">
                                              <p:val>
                                                <p:strVal val="#ppt_h"/>
                                              </p:val>
                                            </p:tav>
                                          </p:tavLst>
                                        </p:anim>
                                        <p:anim calcmode="lin" valueType="num">
                                          <p:cBhvr>
                                            <p:cTn id="30" dur="300" fill="hold"/>
                                            <p:tgtEl>
                                              <p:spTgt spid="44"/>
                                            </p:tgtEl>
                                            <p:attrNameLst>
                                              <p:attrName>ppt_x</p:attrName>
                                            </p:attrNameLst>
                                          </p:cBhvr>
                                          <p:tavLst>
                                            <p:tav tm="0">
                                              <p:val>
                                                <p:fltVal val="0.5"/>
                                              </p:val>
                                            </p:tav>
                                            <p:tav tm="100000">
                                              <p:val>
                                                <p:strVal val="#ppt_x"/>
                                              </p:val>
                                            </p:tav>
                                          </p:tavLst>
                                        </p:anim>
                                        <p:anim calcmode="lin" valueType="num">
                                          <p:cBhvr>
                                            <p:cTn id="31" dur="300" fill="hold"/>
                                            <p:tgtEl>
                                              <p:spTgt spid="44"/>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p:tgtEl>
                                              <p:spTgt spid="46"/>
                                            </p:tgtEl>
                                            <p:attrNameLst>
                                              <p:attrName>ppt_x</p:attrName>
                                            </p:attrNameLst>
                                          </p:cBhvr>
                                          <p:tavLst>
                                            <p:tav tm="0">
                                              <p:val>
                                                <p:strVal val="#ppt_x-#ppt_w*1.125000"/>
                                              </p:val>
                                            </p:tav>
                                            <p:tav tm="100000">
                                              <p:val>
                                                <p:strVal val="#ppt_x"/>
                                              </p:val>
                                            </p:tav>
                                          </p:tavLst>
                                        </p:anim>
                                        <p:animEffect transition="in" filter="wipe(right)">
                                          <p:cBhvr>
                                            <p:cTn id="36" dur="500"/>
                                            <p:tgtEl>
                                              <p:spTgt spid="46"/>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p:tgtEl>
                                              <p:spTgt spid="45"/>
                                            </p:tgtEl>
                                            <p:attrNameLst>
                                              <p:attrName>ppt_x</p:attrName>
                                            </p:attrNameLst>
                                          </p:cBhvr>
                                          <p:tavLst>
                                            <p:tav tm="0">
                                              <p:val>
                                                <p:strVal val="#ppt_x+#ppt_w*1.125000"/>
                                              </p:val>
                                            </p:tav>
                                            <p:tav tm="100000">
                                              <p:val>
                                                <p:strVal val="#ppt_x"/>
                                              </p:val>
                                            </p:tav>
                                          </p:tavLst>
                                        </p:anim>
                                        <p:animEffect transition="in" filter="wipe(left)">
                                          <p:cBhvr>
                                            <p:cTn id="40" dur="500"/>
                                            <p:tgtEl>
                                              <p:spTgt spid="45"/>
                                            </p:tgtEl>
                                          </p:cBhvr>
                                        </p:animEffect>
                                      </p:childTnLst>
                                    </p:cTn>
                                  </p:par>
                                </p:childTnLst>
                              </p:cTn>
                            </p:par>
                            <p:par>
                              <p:cTn id="41" fill="hold">
                                <p:stCondLst>
                                  <p:cond delay="1500"/>
                                </p:stCondLst>
                                <p:childTnLst>
                                  <p:par>
                                    <p:cTn id="42" presetID="9" presetClass="entr" presetSubtype="0"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childTnLst>
                              </p:cTn>
                            </p:par>
                            <p:par>
                              <p:cTn id="45" fill="hold">
                                <p:stCondLst>
                                  <p:cond delay="20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1"/>
                                            </p:tgtEl>
                                            <p:attrNameLst>
                                              <p:attrName>ppt_y</p:attrName>
                                            </p:attrNameLst>
                                          </p:cBhvr>
                                          <p:tavLst>
                                            <p:tav tm="0">
                                              <p:val>
                                                <p:strVal val="#ppt_y"/>
                                              </p:val>
                                            </p:tav>
                                            <p:tav tm="100000">
                                              <p:val>
                                                <p:strVal val="#ppt_y"/>
                                              </p:val>
                                            </p:tav>
                                          </p:tavLst>
                                        </p:anim>
                                        <p:anim calcmode="lin" valueType="num">
                                          <p:cBhvr>
                                            <p:cTn id="5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44" grpId="0" animBg="1"/>
          <p:bldP spid="45" grpId="0" animBg="1"/>
          <p:bldP spid="46" grpId="0" animBg="1"/>
          <p:bldP spid="11"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2540635" y="320040"/>
            <a:ext cx="8732520" cy="5908040"/>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lvl="0">
              <a:lnSpc>
                <a:spcPct val="150000"/>
              </a:lnSpc>
            </a:pPr>
            <a:r>
              <a:rPr lang="en-US" altLang="zh-CN" sz="2800" b="1" dirty="0">
                <a:solidFill>
                  <a:srgbClr val="FFCC00"/>
                </a:solidFill>
              </a:rPr>
              <a:t>从报关的角度而言，一般贸易就是常规的贸易方式：</a:t>
            </a:r>
            <a:endParaRPr lang="en-US" altLang="zh-CN" sz="2800" b="1" dirty="0">
              <a:solidFill>
                <a:srgbClr val="FFCC00"/>
              </a:solidFill>
            </a:endParaRPr>
          </a:p>
          <a:p>
            <a:pPr lvl="0">
              <a:lnSpc>
                <a:spcPct val="150000"/>
              </a:lnSpc>
            </a:pPr>
            <a:r>
              <a:rPr lang="en-US" altLang="zh-CN" sz="2800" b="1" dirty="0">
                <a:solidFill>
                  <a:srgbClr val="FFCC00"/>
                </a:solidFill>
              </a:rPr>
              <a:t>对于进口来说：一般贸易申报的货物需要缴纳关税后放行，放行后的货物海关就不管了，所有人可以随便处理。不过必须要完成付汇动作。</a:t>
            </a:r>
            <a:endParaRPr lang="en-US" altLang="zh-CN" sz="2800" b="1" dirty="0">
              <a:solidFill>
                <a:srgbClr val="FFCC00"/>
              </a:solidFill>
            </a:endParaRPr>
          </a:p>
          <a:p>
            <a:pPr lvl="0">
              <a:lnSpc>
                <a:spcPct val="150000"/>
              </a:lnSpc>
            </a:pPr>
            <a:r>
              <a:rPr lang="en-US" altLang="zh-CN" sz="2800" b="1" dirty="0">
                <a:solidFill>
                  <a:srgbClr val="FFCC00"/>
                </a:solidFill>
              </a:rPr>
              <a:t>对于出口来说：一般贸易出口的货物必须要完成收汇动作，同时可以享受退税政策（如果有）</a:t>
            </a:r>
            <a:endParaRPr lang="en-US" altLang="zh-CN" sz="2800" b="1" dirty="0">
              <a:solidFill>
                <a:srgbClr val="FFCC00"/>
              </a:solidFill>
            </a:endParaRPr>
          </a:p>
          <a:p>
            <a:pPr lvl="0">
              <a:lnSpc>
                <a:spcPct val="150000"/>
              </a:lnSpc>
            </a:pPr>
            <a:r>
              <a:rPr lang="en-US" altLang="zh-CN" sz="2800" b="1" dirty="0">
                <a:solidFill>
                  <a:srgbClr val="FFCC00"/>
                </a:solidFill>
              </a:rPr>
              <a:t>其他的贸易方式在操作流程上就有不同了，例如：来料加工、进料加工、暂时出口、维修、无代价抵偿等等；这些方式海关都有特殊的监管方式和操作流程。</a:t>
            </a:r>
            <a:endParaRPr lang="en-US" altLang="zh-CN" sz="2800" b="1" dirty="0">
              <a:solidFill>
                <a:srgbClr val="FFCC00"/>
              </a:solidFill>
            </a:endParaRPr>
          </a:p>
        </p:txBody>
      </p:sp>
      <p:sp>
        <p:nvSpPr>
          <p:cNvPr id="45" name="椭圆 44"/>
          <p:cNvSpPr/>
          <p:nvPr/>
        </p:nvSpPr>
        <p:spPr>
          <a:xfrm>
            <a:off x="878746" y="5304901"/>
            <a:ext cx="1756233" cy="1093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3"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70255" y="2405070"/>
            <a:ext cx="1771013" cy="3022096"/>
          </a:xfrm>
          <a:prstGeom prst="rect">
            <a:avLst/>
          </a:prstGeom>
          <a:noFill/>
          <a:extLst>
            <a:ext uri="{909E8E84-426E-40DD-AFC4-6F175D3DCCD1}">
              <a14:hiddenFill xmlns:a14="http://schemas.microsoft.com/office/drawing/2010/main">
                <a:solidFill>
                  <a:srgbClr val="FFFFFF"/>
                </a:solidFill>
              </a14:hiddenFill>
            </a:ext>
          </a:extLst>
        </p:spPr>
      </p:pic>
      <p:sp>
        <p:nvSpPr>
          <p:cNvPr id="47" name="圆角矩形 46"/>
          <p:cNvSpPr/>
          <p:nvPr/>
        </p:nvSpPr>
        <p:spPr>
          <a:xfrm>
            <a:off x="11200765" y="341630"/>
            <a:ext cx="113030" cy="99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731135" y="459740"/>
            <a:ext cx="7058025" cy="861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400" b="1" spc="100" dirty="0"/>
              <a:t>贸易方式增值税适用政策来说</a:t>
            </a:r>
            <a:endParaRPr lang="en-US" altLang="zh-CN" sz="2400" b="1" spc="100" dirty="0"/>
          </a:p>
        </p:txBody>
      </p:sp>
      <p:sp>
        <p:nvSpPr>
          <p:cNvPr id="2" name="文本框 1"/>
          <p:cNvSpPr txBox="1"/>
          <p:nvPr/>
        </p:nvSpPr>
        <p:spPr>
          <a:xfrm>
            <a:off x="2731135" y="1883410"/>
            <a:ext cx="8524875" cy="645160"/>
          </a:xfrm>
          <a:prstGeom prst="rect">
            <a:avLst/>
          </a:prstGeom>
          <a:noFill/>
        </p:spPr>
        <p:txBody>
          <a:bodyPr wrap="square" rtlCol="0">
            <a:spAutoFit/>
          </a:bodyPr>
          <a:p>
            <a:r>
              <a:rPr lang="zh-CN" altLang="en-US" sz="3600">
                <a:solidFill>
                  <a:srgbClr val="00B050"/>
                </a:solidFill>
              </a:rPr>
              <a:t>一般贸易：免税、免退税、退免税</a:t>
            </a:r>
            <a:endParaRPr lang="zh-CN" altLang="en-US" sz="3600">
              <a:solidFill>
                <a:srgbClr val="00B050"/>
              </a:solidFill>
            </a:endParaRPr>
          </a:p>
        </p:txBody>
      </p:sp>
      <p:sp>
        <p:nvSpPr>
          <p:cNvPr id="3" name="文本框 2"/>
          <p:cNvSpPr txBox="1"/>
          <p:nvPr/>
        </p:nvSpPr>
        <p:spPr>
          <a:xfrm>
            <a:off x="3789680" y="3034030"/>
            <a:ext cx="4754880" cy="645160"/>
          </a:xfrm>
          <a:prstGeom prst="rect">
            <a:avLst/>
          </a:prstGeom>
          <a:noFill/>
        </p:spPr>
        <p:txBody>
          <a:bodyPr wrap="none" rtlCol="0">
            <a:spAutoFit/>
          </a:bodyPr>
          <a:p>
            <a:r>
              <a:rPr lang="zh-CN" altLang="en-US" sz="3600">
                <a:solidFill>
                  <a:srgbClr val="00B050"/>
                </a:solidFill>
              </a:rPr>
              <a:t>来料加工：免税不退税</a:t>
            </a:r>
            <a:endParaRPr lang="zh-CN" altLang="en-US" sz="3600">
              <a:solidFill>
                <a:srgbClr val="00B050"/>
              </a:solidFill>
            </a:endParaRPr>
          </a:p>
        </p:txBody>
      </p:sp>
      <p:sp>
        <p:nvSpPr>
          <p:cNvPr id="4" name="文本框 3"/>
          <p:cNvSpPr txBox="1"/>
          <p:nvPr/>
        </p:nvSpPr>
        <p:spPr>
          <a:xfrm>
            <a:off x="4383405" y="4231005"/>
            <a:ext cx="4754880" cy="645160"/>
          </a:xfrm>
          <a:prstGeom prst="rect">
            <a:avLst/>
          </a:prstGeom>
          <a:noFill/>
        </p:spPr>
        <p:txBody>
          <a:bodyPr wrap="none" rtlCol="0">
            <a:spAutoFit/>
          </a:bodyPr>
          <a:p>
            <a:r>
              <a:rPr lang="zh-CN" altLang="en-US" sz="3600">
                <a:solidFill>
                  <a:srgbClr val="00B050"/>
                </a:solidFill>
              </a:rPr>
              <a:t>进料加工：免、抵、退</a:t>
            </a:r>
            <a:endParaRPr lang="zh-CN" altLang="en-US" sz="3600">
              <a:solidFill>
                <a:srgbClr val="00B050"/>
              </a:solidFill>
            </a:endParaRPr>
          </a:p>
        </p:txBody>
      </p:sp>
      <p:sp>
        <p:nvSpPr>
          <p:cNvPr id="40" name="等腰三角形 39"/>
          <p:cNvSpPr/>
          <p:nvPr/>
        </p:nvSpPr>
        <p:spPr>
          <a:xfrm flipV="1">
            <a:off x="2328864" y="143504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dirty="0"/>
              <a:t>1</a:t>
            </a:r>
            <a:endParaRPr lang="en-US" altLang="zh-CN" dirty="0"/>
          </a:p>
        </p:txBody>
      </p:sp>
      <p:sp>
        <p:nvSpPr>
          <p:cNvPr id="5" name="等腰三角形 4"/>
          <p:cNvSpPr/>
          <p:nvPr/>
        </p:nvSpPr>
        <p:spPr>
          <a:xfrm flipV="1">
            <a:off x="2935289" y="273552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2</a:t>
            </a:r>
            <a:endParaRPr lang="en-US" altLang="zh-CN" dirty="0"/>
          </a:p>
        </p:txBody>
      </p:sp>
      <p:sp>
        <p:nvSpPr>
          <p:cNvPr id="6" name="等腰三角形 5"/>
          <p:cNvSpPr/>
          <p:nvPr/>
        </p:nvSpPr>
        <p:spPr>
          <a:xfrm rot="11100000">
            <a:off x="3302635" y="3969385"/>
            <a:ext cx="683260" cy="894715"/>
          </a:xfrm>
          <a:prstGeom prst="triangle">
            <a:avLst>
              <a:gd name="adj" fmla="val 20870"/>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3</a:t>
            </a:r>
            <a:endParaRPr lang="en-US" altLang="zh-CN" dirty="0"/>
          </a:p>
        </p:txBody>
      </p:sp>
      <p:pic>
        <p:nvPicPr>
          <p:cNvPr id="43"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70255" y="2405070"/>
            <a:ext cx="1771013" cy="3022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5" grpId="0" bldLvl="0" animBg="1"/>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268345" y="815340"/>
            <a:ext cx="6823075" cy="815975"/>
            <a:chOff x="1102630" y="414758"/>
            <a:chExt cx="10053224" cy="816110"/>
          </a:xfrm>
          <a:solidFill>
            <a:srgbClr val="009999"/>
          </a:solidFill>
        </p:grpSpPr>
        <p:sp>
          <p:nvSpPr>
            <p:cNvPr id="7" name="箭头: V 形 107"/>
            <p:cNvSpPr/>
            <p:nvPr/>
          </p:nvSpPr>
          <p:spPr>
            <a:xfrm flipH="1">
              <a:off x="1102630" y="414758"/>
              <a:ext cx="10053224" cy="816110"/>
            </a:xfrm>
            <a:prstGeom prst="chevron">
              <a:avLst>
                <a:gd name="adj" fmla="val 3390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lvl="0"/>
              <a:r>
                <a:rPr lang="zh-CN" altLang="en-US" sz="2800" b="1" dirty="0"/>
                <a:t>  </a:t>
              </a:r>
              <a:r>
                <a:rPr lang="zh-CN" altLang="en-US" sz="3600" b="1" dirty="0"/>
                <a:t>  成交方式</a:t>
              </a:r>
              <a:r>
                <a:rPr lang="zh-CN" altLang="en-US" sz="2800" b="1" dirty="0"/>
                <a:t> </a:t>
              </a:r>
              <a:endParaRPr lang="en-US" altLang="zh-CN" sz="2800" b="1" dirty="0"/>
            </a:p>
          </p:txBody>
        </p:sp>
        <p:sp>
          <p:nvSpPr>
            <p:cNvPr id="9" name="椭圆 8"/>
            <p:cNvSpPr/>
            <p:nvPr/>
          </p:nvSpPr>
          <p:spPr>
            <a:xfrm>
              <a:off x="1267806" y="691705"/>
              <a:ext cx="262216" cy="262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椭圆 7"/>
          <p:cNvSpPr/>
          <p:nvPr/>
        </p:nvSpPr>
        <p:spPr>
          <a:xfrm>
            <a:off x="3063838" y="1058447"/>
            <a:ext cx="329458" cy="329458"/>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cstate="screen"/>
          <a:srcRect/>
          <a:stretch>
            <a:fillRect/>
          </a:stretch>
        </p:blipFill>
        <p:spPr>
          <a:xfrm>
            <a:off x="726030" y="3034041"/>
            <a:ext cx="2457573" cy="3823959"/>
          </a:xfrm>
          <a:prstGeom prst="rect">
            <a:avLst/>
          </a:prstGeom>
        </p:spPr>
      </p:pic>
      <p:grpSp>
        <p:nvGrpSpPr>
          <p:cNvPr id="31" name="组合 19"/>
          <p:cNvGrpSpPr/>
          <p:nvPr/>
        </p:nvGrpSpPr>
        <p:grpSpPr bwMode="auto">
          <a:xfrm>
            <a:off x="3368031" y="2058307"/>
            <a:ext cx="7243446" cy="2209073"/>
            <a:chOff x="1418130" y="1735250"/>
            <a:chExt cx="3620913" cy="1187159"/>
          </a:xfrm>
        </p:grpSpPr>
        <p:sp>
          <p:nvSpPr>
            <p:cNvPr id="32" name="矩形 31"/>
            <p:cNvSpPr/>
            <p:nvPr/>
          </p:nvSpPr>
          <p:spPr>
            <a:xfrm>
              <a:off x="1480664" y="1735250"/>
              <a:ext cx="3558379" cy="4692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sz="2400" b="1" dirty="0">
                  <a:solidFill>
                    <a:prstClr val="white"/>
                  </a:solidFill>
                  <a:latin typeface="微软雅黑" panose="020B0503020204020204" pitchFamily="34" charset="-122"/>
                </a:rPr>
                <a:t>EXW</a:t>
              </a:r>
              <a:endParaRPr lang="en-US" altLang="zh-CN" sz="2400" b="1" dirty="0">
                <a:solidFill>
                  <a:prstClr val="white"/>
                </a:solidFill>
                <a:latin typeface="微软雅黑" panose="020B0503020204020204" pitchFamily="34" charset="-122"/>
              </a:endParaRPr>
            </a:p>
          </p:txBody>
        </p:sp>
        <p:cxnSp>
          <p:nvCxnSpPr>
            <p:cNvPr id="33" name="直接连接符 32"/>
            <p:cNvCxnSpPr/>
            <p:nvPr/>
          </p:nvCxnSpPr>
          <p:spPr>
            <a:xfrm flipH="1">
              <a:off x="3851828" y="1988683"/>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1418130" y="2452898"/>
              <a:ext cx="3558379" cy="4692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sz="2400" b="1" dirty="0">
                  <a:solidFill>
                    <a:prstClr val="white"/>
                  </a:solidFill>
                  <a:latin typeface="微软雅黑" panose="020B0503020204020204" pitchFamily="34" charset="-122"/>
                </a:rPr>
                <a:t>FOB</a:t>
              </a:r>
              <a:endParaRPr lang="en-US" altLang="zh-CN" sz="2400" b="1" dirty="0">
                <a:solidFill>
                  <a:prstClr val="white"/>
                </a:solidFill>
                <a:latin typeface="微软雅黑" panose="020B0503020204020204" pitchFamily="34" charset="-122"/>
              </a:endParaRPr>
            </a:p>
          </p:txBody>
        </p:sp>
        <p:cxnSp>
          <p:nvCxnSpPr>
            <p:cNvPr id="17" name="直接连接符 16"/>
            <p:cNvCxnSpPr/>
            <p:nvPr/>
          </p:nvCxnSpPr>
          <p:spPr>
            <a:xfrm flipH="1">
              <a:off x="3789294" y="2706673"/>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组合 19"/>
          <p:cNvGrpSpPr/>
          <p:nvPr/>
        </p:nvGrpSpPr>
        <p:grpSpPr bwMode="auto">
          <a:xfrm>
            <a:off x="3368040" y="4650740"/>
            <a:ext cx="7131050" cy="1982470"/>
            <a:chOff x="1474315" y="1735250"/>
            <a:chExt cx="3564728" cy="1186868"/>
          </a:xfrm>
        </p:grpSpPr>
        <p:sp>
          <p:nvSpPr>
            <p:cNvPr id="19" name="矩形 18"/>
            <p:cNvSpPr/>
            <p:nvPr/>
          </p:nvSpPr>
          <p:spPr>
            <a:xfrm>
              <a:off x="1480664" y="1735250"/>
              <a:ext cx="3558379" cy="4692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sz="2400" b="1" dirty="0">
                  <a:solidFill>
                    <a:prstClr val="white"/>
                  </a:solidFill>
                  <a:latin typeface="微软雅黑" panose="020B0503020204020204" pitchFamily="34" charset="-122"/>
                </a:rPr>
                <a:t>C&amp;F(CFR)</a:t>
              </a:r>
              <a:endParaRPr lang="en-US" altLang="zh-CN" sz="2400" b="1" dirty="0">
                <a:solidFill>
                  <a:prstClr val="white"/>
                </a:solidFill>
                <a:latin typeface="微软雅黑" panose="020B0503020204020204" pitchFamily="34" charset="-122"/>
              </a:endParaRPr>
            </a:p>
          </p:txBody>
        </p:sp>
        <p:cxnSp>
          <p:nvCxnSpPr>
            <p:cNvPr id="20" name="直接连接符 19"/>
            <p:cNvCxnSpPr/>
            <p:nvPr/>
          </p:nvCxnSpPr>
          <p:spPr>
            <a:xfrm flipH="1">
              <a:off x="3851828" y="1988683"/>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474315" y="2369634"/>
              <a:ext cx="3502194" cy="5524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sz="2400" b="1" dirty="0">
                  <a:solidFill>
                    <a:prstClr val="white"/>
                  </a:solidFill>
                  <a:latin typeface="微软雅黑" panose="020B0503020204020204" pitchFamily="34" charset="-122"/>
                </a:rPr>
                <a:t>CIF</a:t>
              </a:r>
              <a:endParaRPr lang="en-US" altLang="zh-CN" sz="2400" b="1" dirty="0">
                <a:solidFill>
                  <a:prstClr val="white"/>
                </a:solidFill>
                <a:latin typeface="微软雅黑" panose="020B0503020204020204" pitchFamily="34" charset="-122"/>
              </a:endParaRPr>
            </a:p>
          </p:txBody>
        </p:sp>
        <p:cxnSp>
          <p:nvCxnSpPr>
            <p:cNvPr id="22" name="直接连接符 21"/>
            <p:cNvCxnSpPr/>
            <p:nvPr/>
          </p:nvCxnSpPr>
          <p:spPr>
            <a:xfrm flipH="1">
              <a:off x="3851828" y="2705649"/>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2743798" y="433607"/>
            <a:ext cx="329458" cy="329458"/>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cstate="screen"/>
          <a:srcRect/>
          <a:stretch>
            <a:fillRect/>
          </a:stretch>
        </p:blipFill>
        <p:spPr>
          <a:xfrm>
            <a:off x="726030" y="3034041"/>
            <a:ext cx="2457573" cy="3823959"/>
          </a:xfrm>
          <a:prstGeom prst="rect">
            <a:avLst/>
          </a:prstGeom>
        </p:spPr>
      </p:pic>
      <p:sp>
        <p:nvSpPr>
          <p:cNvPr id="59" name="箭头: V 形 107"/>
          <p:cNvSpPr/>
          <p:nvPr/>
        </p:nvSpPr>
        <p:spPr>
          <a:xfrm flipH="1">
            <a:off x="2988310" y="433705"/>
            <a:ext cx="6823075" cy="815975"/>
          </a:xfrm>
          <a:prstGeom prst="chevron">
            <a:avLst>
              <a:gd name="adj" fmla="val 33901"/>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p>
            <a:pPr lvl="0"/>
            <a:r>
              <a:rPr lang="zh-CN" altLang="en-US" sz="2800" b="1" dirty="0"/>
              <a:t>  </a:t>
            </a:r>
            <a:r>
              <a:rPr lang="zh-CN" altLang="en-US" sz="3600" b="1" dirty="0"/>
              <a:t>  </a:t>
            </a:r>
            <a:r>
              <a:rPr lang="en-US" altLang="zh-CN" sz="3600" b="1" dirty="0"/>
              <a:t>EXW</a:t>
            </a:r>
            <a:endParaRPr lang="en-US" altLang="zh-CN" sz="3600" b="1" dirty="0"/>
          </a:p>
        </p:txBody>
      </p:sp>
      <p:grpSp>
        <p:nvGrpSpPr>
          <p:cNvPr id="60" name="组合 59"/>
          <p:cNvGrpSpPr/>
          <p:nvPr/>
        </p:nvGrpSpPr>
        <p:grpSpPr>
          <a:xfrm>
            <a:off x="2743564" y="1818369"/>
            <a:ext cx="8147597" cy="4774091"/>
            <a:chOff x="2702229" y="1285071"/>
            <a:chExt cx="1416087" cy="1675963"/>
          </a:xfrm>
          <a:solidFill>
            <a:schemeClr val="accent1">
              <a:lumMod val="50000"/>
            </a:schemeClr>
          </a:solidFill>
        </p:grpSpPr>
        <p:sp>
          <p:nvSpPr>
            <p:cNvPr id="61" name="矩形: 圆角 82"/>
            <p:cNvSpPr/>
            <p:nvPr/>
          </p:nvSpPr>
          <p:spPr>
            <a:xfrm>
              <a:off x="2702229" y="1285071"/>
              <a:ext cx="1416087" cy="16759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t>用的很少。就是说，出口商在工厂交货即可。进口商需要从工厂接货。后续的运输，保险等所有费用进口商承担，后续的包括出口报关的手续，批文，费用等也由进口商负责。EXW是对出口商最有利，对进口商风险费用最高的一种价格条件。</a:t>
              </a:r>
              <a:endParaRPr lang="zh-CN" altLang="en-US" sz="3200"/>
            </a:p>
          </p:txBody>
        </p:sp>
        <p:grpSp>
          <p:nvGrpSpPr>
            <p:cNvPr id="62" name="组合 61"/>
            <p:cNvGrpSpPr/>
            <p:nvPr/>
          </p:nvGrpSpPr>
          <p:grpSpPr>
            <a:xfrm>
              <a:off x="2998328" y="1970260"/>
              <a:ext cx="637221" cy="755597"/>
              <a:chOff x="2827946" y="2049728"/>
              <a:chExt cx="637221" cy="755597"/>
            </a:xfrm>
            <a:grpFill/>
          </p:grpSpPr>
          <p:sp>
            <p:nvSpPr>
              <p:cNvPr id="63" name="椭圆 62"/>
              <p:cNvSpPr/>
              <p:nvPr/>
            </p:nvSpPr>
            <p:spPr>
              <a:xfrm>
                <a:off x="2843531" y="2747644"/>
                <a:ext cx="452557" cy="576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64" name="组合 63"/>
              <p:cNvGrpSpPr/>
              <p:nvPr/>
            </p:nvGrpSpPr>
            <p:grpSpPr>
              <a:xfrm>
                <a:off x="2827946" y="2049728"/>
                <a:ext cx="637221" cy="734485"/>
                <a:chOff x="7048500" y="3305175"/>
                <a:chExt cx="1112838" cy="1282700"/>
              </a:xfrm>
              <a:grpFill/>
            </p:grpSpPr>
            <p:sp>
              <p:nvSpPr>
                <p:cNvPr id="71" name="Freeform 36"/>
                <p:cNvSpPr/>
                <p:nvPr/>
              </p:nvSpPr>
              <p:spPr bwMode="auto">
                <a:xfrm>
                  <a:off x="7173913" y="3305175"/>
                  <a:ext cx="82550" cy="57150"/>
                </a:xfrm>
                <a:custGeom>
                  <a:avLst/>
                  <a:gdLst>
                    <a:gd name="T0" fmla="*/ 15 w 25"/>
                    <a:gd name="T1" fmla="*/ 16 h 17"/>
                    <a:gd name="T2" fmla="*/ 22 w 25"/>
                    <a:gd name="T3" fmla="*/ 12 h 17"/>
                    <a:gd name="T4" fmla="*/ 22 w 25"/>
                    <a:gd name="T5" fmla="*/ 12 h 17"/>
                    <a:gd name="T6" fmla="*/ 22 w 25"/>
                    <a:gd name="T7" fmla="*/ 6 h 17"/>
                    <a:gd name="T8" fmla="*/ 11 w 25"/>
                    <a:gd name="T9" fmla="*/ 1 h 17"/>
                    <a:gd name="T10" fmla="*/ 0 w 25"/>
                    <a:gd name="T11" fmla="*/ 4 h 17"/>
                    <a:gd name="T12" fmla="*/ 0 w 25"/>
                    <a:gd name="T13" fmla="*/ 4 h 17"/>
                    <a:gd name="T14" fmla="*/ 4 w 25"/>
                    <a:gd name="T15" fmla="*/ 11 h 17"/>
                    <a:gd name="T16" fmla="*/ 15 w 25"/>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15" y="16"/>
                      </a:moveTo>
                      <a:cubicBezTo>
                        <a:pt x="18" y="17"/>
                        <a:pt x="21" y="15"/>
                        <a:pt x="22" y="12"/>
                      </a:cubicBezTo>
                      <a:cubicBezTo>
                        <a:pt x="22" y="12"/>
                        <a:pt x="22" y="12"/>
                        <a:pt x="22" y="12"/>
                      </a:cubicBezTo>
                      <a:cubicBezTo>
                        <a:pt x="22" y="9"/>
                        <a:pt x="25" y="7"/>
                        <a:pt x="22" y="6"/>
                      </a:cubicBezTo>
                      <a:cubicBezTo>
                        <a:pt x="11" y="1"/>
                        <a:pt x="11" y="1"/>
                        <a:pt x="11" y="1"/>
                      </a:cubicBezTo>
                      <a:cubicBezTo>
                        <a:pt x="8" y="0"/>
                        <a:pt x="1" y="2"/>
                        <a:pt x="0" y="4"/>
                      </a:cubicBezTo>
                      <a:cubicBezTo>
                        <a:pt x="0" y="4"/>
                        <a:pt x="0" y="4"/>
                        <a:pt x="0" y="4"/>
                      </a:cubicBezTo>
                      <a:cubicBezTo>
                        <a:pt x="0" y="7"/>
                        <a:pt x="1" y="10"/>
                        <a:pt x="4" y="11"/>
                      </a:cubicBezTo>
                      <a:lnTo>
                        <a:pt x="15" y="16"/>
                      </a:lnTo>
                      <a:close/>
                    </a:path>
                  </a:pathLst>
                </a:custGeom>
                <a:grpFill/>
                <a:ln>
                  <a:noFill/>
                </a:ln>
              </p:spPr>
              <p:txBody>
                <a:bodyPr vert="horz" wrap="square" lIns="91440" tIns="45720" rIns="91440" bIns="45720" numCol="1" anchor="t" anchorCtr="0" compatLnSpc="1"/>
                <a:p>
                  <a:endParaRPr lang="zh-CN" altLang="en-US"/>
                </a:p>
              </p:txBody>
            </p:sp>
            <p:sp>
              <p:nvSpPr>
                <p:cNvPr id="79" name="Freeform 44"/>
                <p:cNvSpPr/>
                <p:nvPr/>
              </p:nvSpPr>
              <p:spPr bwMode="auto">
                <a:xfrm>
                  <a:off x="7048500" y="4449763"/>
                  <a:ext cx="280988" cy="138112"/>
                </a:xfrm>
                <a:custGeom>
                  <a:avLst/>
                  <a:gdLst>
                    <a:gd name="T0" fmla="*/ 0 w 85"/>
                    <a:gd name="T1" fmla="*/ 17 h 42"/>
                    <a:gd name="T2" fmla="*/ 0 w 85"/>
                    <a:gd name="T3" fmla="*/ 15 h 42"/>
                    <a:gd name="T4" fmla="*/ 44 w 85"/>
                    <a:gd name="T5" fmla="*/ 4 h 42"/>
                    <a:gd name="T6" fmla="*/ 79 w 85"/>
                    <a:gd name="T7" fmla="*/ 17 h 42"/>
                    <a:gd name="T8" fmla="*/ 81 w 85"/>
                    <a:gd name="T9" fmla="*/ 40 h 42"/>
                    <a:gd name="T10" fmla="*/ 81 w 85"/>
                    <a:gd name="T11" fmla="*/ 42 h 42"/>
                    <a:gd name="T12" fmla="*/ 0 w 85"/>
                    <a:gd name="T13" fmla="*/ 17 h 42"/>
                  </a:gdLst>
                  <a:ahLst/>
                  <a:cxnLst>
                    <a:cxn ang="0">
                      <a:pos x="T0" y="T1"/>
                    </a:cxn>
                    <a:cxn ang="0">
                      <a:pos x="T2" y="T3"/>
                    </a:cxn>
                    <a:cxn ang="0">
                      <a:pos x="T4" y="T5"/>
                    </a:cxn>
                    <a:cxn ang="0">
                      <a:pos x="T6" y="T7"/>
                    </a:cxn>
                    <a:cxn ang="0">
                      <a:pos x="T8" y="T9"/>
                    </a:cxn>
                    <a:cxn ang="0">
                      <a:pos x="T10" y="T11"/>
                    </a:cxn>
                    <a:cxn ang="0">
                      <a:pos x="T12" y="T13"/>
                    </a:cxn>
                  </a:cxnLst>
                  <a:rect l="0" t="0" r="r" b="b"/>
                  <a:pathLst>
                    <a:path w="85" h="42">
                      <a:moveTo>
                        <a:pt x="0" y="17"/>
                      </a:moveTo>
                      <a:cubicBezTo>
                        <a:pt x="0" y="16"/>
                        <a:pt x="0" y="15"/>
                        <a:pt x="0" y="15"/>
                      </a:cubicBezTo>
                      <a:cubicBezTo>
                        <a:pt x="4" y="2"/>
                        <a:pt x="32" y="0"/>
                        <a:pt x="44" y="4"/>
                      </a:cubicBezTo>
                      <a:cubicBezTo>
                        <a:pt x="79" y="17"/>
                        <a:pt x="79" y="17"/>
                        <a:pt x="79" y="17"/>
                      </a:cubicBezTo>
                      <a:cubicBezTo>
                        <a:pt x="84" y="22"/>
                        <a:pt x="85" y="28"/>
                        <a:pt x="81" y="40"/>
                      </a:cubicBezTo>
                      <a:cubicBezTo>
                        <a:pt x="81" y="41"/>
                        <a:pt x="81" y="41"/>
                        <a:pt x="81" y="42"/>
                      </a:cubicBezTo>
                      <a:lnTo>
                        <a:pt x="0"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1" name="Freeform 46"/>
                <p:cNvSpPr/>
                <p:nvPr/>
              </p:nvSpPr>
              <p:spPr bwMode="auto">
                <a:xfrm>
                  <a:off x="7191375" y="4398963"/>
                  <a:ext cx="146050" cy="122237"/>
                </a:xfrm>
                <a:custGeom>
                  <a:avLst/>
                  <a:gdLst>
                    <a:gd name="T0" fmla="*/ 44 w 44"/>
                    <a:gd name="T1" fmla="*/ 16 h 37"/>
                    <a:gd name="T2" fmla="*/ 36 w 44"/>
                    <a:gd name="T3" fmla="*/ 32 h 37"/>
                    <a:gd name="T4" fmla="*/ 15 w 44"/>
                    <a:gd name="T5" fmla="*/ 32 h 37"/>
                    <a:gd name="T6" fmla="*/ 1 w 44"/>
                    <a:gd name="T7" fmla="*/ 19 h 37"/>
                    <a:gd name="T8" fmla="*/ 10 w 44"/>
                    <a:gd name="T9" fmla="*/ 0 h 37"/>
                    <a:gd name="T10" fmla="*/ 44 w 44"/>
                    <a:gd name="T11" fmla="*/ 16 h 37"/>
                  </a:gdLst>
                  <a:ahLst/>
                  <a:cxnLst>
                    <a:cxn ang="0">
                      <a:pos x="T0" y="T1"/>
                    </a:cxn>
                    <a:cxn ang="0">
                      <a:pos x="T2" y="T3"/>
                    </a:cxn>
                    <a:cxn ang="0">
                      <a:pos x="T4" y="T5"/>
                    </a:cxn>
                    <a:cxn ang="0">
                      <a:pos x="T6" y="T7"/>
                    </a:cxn>
                    <a:cxn ang="0">
                      <a:pos x="T8" y="T9"/>
                    </a:cxn>
                    <a:cxn ang="0">
                      <a:pos x="T10" y="T11"/>
                    </a:cxn>
                  </a:cxnLst>
                  <a:rect l="0" t="0" r="r" b="b"/>
                  <a:pathLst>
                    <a:path w="44" h="37">
                      <a:moveTo>
                        <a:pt x="44" y="16"/>
                      </a:moveTo>
                      <a:cubicBezTo>
                        <a:pt x="36" y="32"/>
                        <a:pt x="36" y="32"/>
                        <a:pt x="36" y="32"/>
                      </a:cubicBezTo>
                      <a:cubicBezTo>
                        <a:pt x="34" y="36"/>
                        <a:pt x="25" y="37"/>
                        <a:pt x="15" y="32"/>
                      </a:cubicBezTo>
                      <a:cubicBezTo>
                        <a:pt x="6" y="28"/>
                        <a:pt x="0" y="21"/>
                        <a:pt x="1" y="19"/>
                      </a:cubicBezTo>
                      <a:cubicBezTo>
                        <a:pt x="10" y="0"/>
                        <a:pt x="10" y="0"/>
                        <a:pt x="10" y="0"/>
                      </a:cubicBezTo>
                      <a:lnTo>
                        <a:pt x="44"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2" name="Freeform 57"/>
                <p:cNvSpPr/>
                <p:nvPr/>
              </p:nvSpPr>
              <p:spPr bwMode="auto">
                <a:xfrm>
                  <a:off x="8107363" y="3711575"/>
                  <a:ext cx="53975" cy="96837"/>
                </a:xfrm>
                <a:custGeom>
                  <a:avLst/>
                  <a:gdLst>
                    <a:gd name="T0" fmla="*/ 15 w 16"/>
                    <a:gd name="T1" fmla="*/ 7 h 29"/>
                    <a:gd name="T2" fmla="*/ 12 w 16"/>
                    <a:gd name="T3" fmla="*/ 1 h 29"/>
                    <a:gd name="T4" fmla="*/ 12 w 16"/>
                    <a:gd name="T5" fmla="*/ 1 h 29"/>
                    <a:gd name="T6" fmla="*/ 6 w 16"/>
                    <a:gd name="T7" fmla="*/ 4 h 29"/>
                    <a:gd name="T8" fmla="*/ 0 w 16"/>
                    <a:gd name="T9" fmla="*/ 23 h 29"/>
                    <a:gd name="T10" fmla="*/ 4 w 16"/>
                    <a:gd name="T11" fmla="*/ 29 h 29"/>
                    <a:gd name="T12" fmla="*/ 4 w 16"/>
                    <a:gd name="T13" fmla="*/ 29 h 29"/>
                    <a:gd name="T14" fmla="*/ 10 w 16"/>
                    <a:gd name="T15" fmla="*/ 25 h 29"/>
                    <a:gd name="T16" fmla="*/ 15 w 16"/>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9">
                      <a:moveTo>
                        <a:pt x="15" y="7"/>
                      </a:moveTo>
                      <a:cubicBezTo>
                        <a:pt x="16" y="4"/>
                        <a:pt x="15" y="2"/>
                        <a:pt x="12" y="1"/>
                      </a:cubicBezTo>
                      <a:cubicBezTo>
                        <a:pt x="12" y="1"/>
                        <a:pt x="12" y="1"/>
                        <a:pt x="12" y="1"/>
                      </a:cubicBezTo>
                      <a:cubicBezTo>
                        <a:pt x="9" y="0"/>
                        <a:pt x="7" y="2"/>
                        <a:pt x="6" y="4"/>
                      </a:cubicBezTo>
                      <a:cubicBezTo>
                        <a:pt x="0" y="23"/>
                        <a:pt x="0" y="23"/>
                        <a:pt x="0" y="23"/>
                      </a:cubicBezTo>
                      <a:cubicBezTo>
                        <a:pt x="0" y="25"/>
                        <a:pt x="1" y="28"/>
                        <a:pt x="4" y="29"/>
                      </a:cubicBezTo>
                      <a:cubicBezTo>
                        <a:pt x="4" y="29"/>
                        <a:pt x="4" y="29"/>
                        <a:pt x="4" y="29"/>
                      </a:cubicBezTo>
                      <a:cubicBezTo>
                        <a:pt x="6" y="29"/>
                        <a:pt x="9" y="28"/>
                        <a:pt x="10" y="25"/>
                      </a:cubicBezTo>
                      <a:lnTo>
                        <a:pt x="15" y="7"/>
                      </a:lnTo>
                      <a:close/>
                    </a:path>
                  </a:pathLst>
                </a:custGeom>
                <a:grpFill/>
                <a:ln>
                  <a:noFill/>
                </a:ln>
              </p:spPr>
              <p:txBody>
                <a:bodyPr vert="horz" wrap="square" lIns="91440" tIns="45720" rIns="91440" bIns="45720" numCol="1" anchor="t" anchorCtr="0" compatLnSpc="1"/>
                <a:p>
                  <a:endParaRPr lang="zh-CN" altLang="en-US"/>
                </a:p>
              </p:txBody>
            </p:sp>
          </p:gr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2743798" y="433607"/>
            <a:ext cx="329458" cy="329458"/>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cstate="screen"/>
          <a:srcRect/>
          <a:stretch>
            <a:fillRect/>
          </a:stretch>
        </p:blipFill>
        <p:spPr>
          <a:xfrm>
            <a:off x="726030" y="3034041"/>
            <a:ext cx="2457573" cy="3823959"/>
          </a:xfrm>
          <a:prstGeom prst="rect">
            <a:avLst/>
          </a:prstGeom>
        </p:spPr>
      </p:pic>
      <p:sp>
        <p:nvSpPr>
          <p:cNvPr id="59" name="箭头: V 形 107"/>
          <p:cNvSpPr/>
          <p:nvPr/>
        </p:nvSpPr>
        <p:spPr>
          <a:xfrm flipH="1">
            <a:off x="2988310" y="433705"/>
            <a:ext cx="6823075" cy="815975"/>
          </a:xfrm>
          <a:prstGeom prst="chevron">
            <a:avLst>
              <a:gd name="adj" fmla="val 33901"/>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p>
            <a:pPr lvl="0"/>
            <a:r>
              <a:rPr lang="zh-CN" altLang="en-US" sz="2800" b="1" dirty="0"/>
              <a:t>  </a:t>
            </a:r>
            <a:r>
              <a:rPr lang="zh-CN" altLang="en-US" sz="3600" b="1" dirty="0"/>
              <a:t>  </a:t>
            </a:r>
            <a:r>
              <a:rPr lang="en-US" altLang="zh-CN" sz="3600" b="1" dirty="0"/>
              <a:t>FOB</a:t>
            </a:r>
            <a:endParaRPr lang="en-US" altLang="zh-CN" sz="3600" b="1" dirty="0"/>
          </a:p>
        </p:txBody>
      </p:sp>
      <p:grpSp>
        <p:nvGrpSpPr>
          <p:cNvPr id="60" name="组合 59"/>
          <p:cNvGrpSpPr/>
          <p:nvPr/>
        </p:nvGrpSpPr>
        <p:grpSpPr>
          <a:xfrm>
            <a:off x="2743564" y="1818369"/>
            <a:ext cx="8147597" cy="4774091"/>
            <a:chOff x="2702229" y="1285071"/>
            <a:chExt cx="1416087" cy="1675963"/>
          </a:xfrm>
          <a:solidFill>
            <a:schemeClr val="accent1">
              <a:lumMod val="50000"/>
            </a:schemeClr>
          </a:solidFill>
        </p:grpSpPr>
        <p:sp>
          <p:nvSpPr>
            <p:cNvPr id="61" name="矩形: 圆角 82"/>
            <p:cNvSpPr/>
            <p:nvPr/>
          </p:nvSpPr>
          <p:spPr>
            <a:xfrm>
              <a:off x="2702229" y="1285071"/>
              <a:ext cx="1416087" cy="16759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t>FOB（Free On Board，Insert named port of shipment），也称“船上交货价” ，是国际贸易中常用的贸易术语之一。按离岸价进行的交易，买方负责派船接运货物，卖方应在合同规定的装运港和规定的期限内将货物装上买方指定的船只，并及时通知买方。货物在装运港被装上指定船时，风险即由卖方转移至买方。</a:t>
              </a:r>
              <a:endParaRPr lang="zh-CN" altLang="en-US" sz="3200"/>
            </a:p>
          </p:txBody>
        </p:sp>
        <p:grpSp>
          <p:nvGrpSpPr>
            <p:cNvPr id="64" name="组合 63"/>
            <p:cNvGrpSpPr/>
            <p:nvPr/>
          </p:nvGrpSpPr>
          <p:grpSpPr>
            <a:xfrm rot="0">
              <a:off x="3070141" y="1970260"/>
              <a:ext cx="565408" cy="288158"/>
              <a:chOff x="7173913" y="3305175"/>
              <a:chExt cx="987425" cy="503237"/>
            </a:xfrm>
            <a:grpFill/>
          </p:grpSpPr>
          <p:sp>
            <p:nvSpPr>
              <p:cNvPr id="71" name="Freeform 36"/>
              <p:cNvSpPr/>
              <p:nvPr/>
            </p:nvSpPr>
            <p:spPr bwMode="auto">
              <a:xfrm>
                <a:off x="7173913" y="3305175"/>
                <a:ext cx="82550" cy="57150"/>
              </a:xfrm>
              <a:custGeom>
                <a:avLst/>
                <a:gdLst>
                  <a:gd name="T0" fmla="*/ 15 w 25"/>
                  <a:gd name="T1" fmla="*/ 16 h 17"/>
                  <a:gd name="T2" fmla="*/ 22 w 25"/>
                  <a:gd name="T3" fmla="*/ 12 h 17"/>
                  <a:gd name="T4" fmla="*/ 22 w 25"/>
                  <a:gd name="T5" fmla="*/ 12 h 17"/>
                  <a:gd name="T6" fmla="*/ 22 w 25"/>
                  <a:gd name="T7" fmla="*/ 6 h 17"/>
                  <a:gd name="T8" fmla="*/ 11 w 25"/>
                  <a:gd name="T9" fmla="*/ 1 h 17"/>
                  <a:gd name="T10" fmla="*/ 0 w 25"/>
                  <a:gd name="T11" fmla="*/ 4 h 17"/>
                  <a:gd name="T12" fmla="*/ 0 w 25"/>
                  <a:gd name="T13" fmla="*/ 4 h 17"/>
                  <a:gd name="T14" fmla="*/ 4 w 25"/>
                  <a:gd name="T15" fmla="*/ 11 h 17"/>
                  <a:gd name="T16" fmla="*/ 15 w 25"/>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15" y="16"/>
                    </a:moveTo>
                    <a:cubicBezTo>
                      <a:pt x="18" y="17"/>
                      <a:pt x="21" y="15"/>
                      <a:pt x="22" y="12"/>
                    </a:cubicBezTo>
                    <a:cubicBezTo>
                      <a:pt x="22" y="12"/>
                      <a:pt x="22" y="12"/>
                      <a:pt x="22" y="12"/>
                    </a:cubicBezTo>
                    <a:cubicBezTo>
                      <a:pt x="22" y="9"/>
                      <a:pt x="25" y="7"/>
                      <a:pt x="22" y="6"/>
                    </a:cubicBezTo>
                    <a:cubicBezTo>
                      <a:pt x="11" y="1"/>
                      <a:pt x="11" y="1"/>
                      <a:pt x="11" y="1"/>
                    </a:cubicBezTo>
                    <a:cubicBezTo>
                      <a:pt x="8" y="0"/>
                      <a:pt x="1" y="2"/>
                      <a:pt x="0" y="4"/>
                    </a:cubicBezTo>
                    <a:cubicBezTo>
                      <a:pt x="0" y="4"/>
                      <a:pt x="0" y="4"/>
                      <a:pt x="0" y="4"/>
                    </a:cubicBezTo>
                    <a:cubicBezTo>
                      <a:pt x="0" y="7"/>
                      <a:pt x="1" y="10"/>
                      <a:pt x="4" y="11"/>
                    </a:cubicBezTo>
                    <a:lnTo>
                      <a:pt x="15" y="16"/>
                    </a:lnTo>
                    <a:close/>
                  </a:path>
                </a:pathLst>
              </a:custGeom>
              <a:grpFill/>
              <a:ln>
                <a:noFill/>
              </a:ln>
            </p:spPr>
            <p:txBody>
              <a:bodyPr vert="horz" wrap="square" lIns="91440" tIns="45720" rIns="91440" bIns="45720" numCol="1" anchor="t" anchorCtr="0" compatLnSpc="1"/>
              <a:p>
                <a:endParaRPr lang="zh-CN" altLang="en-US"/>
              </a:p>
            </p:txBody>
          </p:sp>
          <p:sp>
            <p:nvSpPr>
              <p:cNvPr id="92" name="Freeform 57"/>
              <p:cNvSpPr/>
              <p:nvPr/>
            </p:nvSpPr>
            <p:spPr bwMode="auto">
              <a:xfrm>
                <a:off x="8107363" y="3711575"/>
                <a:ext cx="53975" cy="96837"/>
              </a:xfrm>
              <a:custGeom>
                <a:avLst/>
                <a:gdLst>
                  <a:gd name="T0" fmla="*/ 15 w 16"/>
                  <a:gd name="T1" fmla="*/ 7 h 29"/>
                  <a:gd name="T2" fmla="*/ 12 w 16"/>
                  <a:gd name="T3" fmla="*/ 1 h 29"/>
                  <a:gd name="T4" fmla="*/ 12 w 16"/>
                  <a:gd name="T5" fmla="*/ 1 h 29"/>
                  <a:gd name="T6" fmla="*/ 6 w 16"/>
                  <a:gd name="T7" fmla="*/ 4 h 29"/>
                  <a:gd name="T8" fmla="*/ 0 w 16"/>
                  <a:gd name="T9" fmla="*/ 23 h 29"/>
                  <a:gd name="T10" fmla="*/ 4 w 16"/>
                  <a:gd name="T11" fmla="*/ 29 h 29"/>
                  <a:gd name="T12" fmla="*/ 4 w 16"/>
                  <a:gd name="T13" fmla="*/ 29 h 29"/>
                  <a:gd name="T14" fmla="*/ 10 w 16"/>
                  <a:gd name="T15" fmla="*/ 25 h 29"/>
                  <a:gd name="T16" fmla="*/ 15 w 16"/>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9">
                    <a:moveTo>
                      <a:pt x="15" y="7"/>
                    </a:moveTo>
                    <a:cubicBezTo>
                      <a:pt x="16" y="4"/>
                      <a:pt x="15" y="2"/>
                      <a:pt x="12" y="1"/>
                    </a:cubicBezTo>
                    <a:cubicBezTo>
                      <a:pt x="12" y="1"/>
                      <a:pt x="12" y="1"/>
                      <a:pt x="12" y="1"/>
                    </a:cubicBezTo>
                    <a:cubicBezTo>
                      <a:pt x="9" y="0"/>
                      <a:pt x="7" y="2"/>
                      <a:pt x="6" y="4"/>
                    </a:cubicBezTo>
                    <a:cubicBezTo>
                      <a:pt x="0" y="23"/>
                      <a:pt x="0" y="23"/>
                      <a:pt x="0" y="23"/>
                    </a:cubicBezTo>
                    <a:cubicBezTo>
                      <a:pt x="0" y="25"/>
                      <a:pt x="1" y="28"/>
                      <a:pt x="4" y="29"/>
                    </a:cubicBezTo>
                    <a:cubicBezTo>
                      <a:pt x="4" y="29"/>
                      <a:pt x="4" y="29"/>
                      <a:pt x="4" y="29"/>
                    </a:cubicBezTo>
                    <a:cubicBezTo>
                      <a:pt x="6" y="29"/>
                      <a:pt x="9" y="28"/>
                      <a:pt x="10" y="25"/>
                    </a:cubicBezTo>
                    <a:lnTo>
                      <a:pt x="15" y="7"/>
                    </a:lnTo>
                    <a:close/>
                  </a:path>
                </a:pathLst>
              </a:custGeom>
              <a:grpFill/>
              <a:ln>
                <a:noFill/>
              </a:ln>
            </p:spPr>
            <p:txBody>
              <a:bodyPr vert="horz" wrap="square" lIns="91440" tIns="45720" rIns="91440" bIns="45720" numCol="1" anchor="t" anchorCtr="0" compatLnSpc="1"/>
              <a:p>
                <a:endParaRPr lang="zh-CN" altLang="en-US"/>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2743798" y="433607"/>
            <a:ext cx="329458" cy="329458"/>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cstate="screen"/>
          <a:srcRect/>
          <a:stretch>
            <a:fillRect/>
          </a:stretch>
        </p:blipFill>
        <p:spPr>
          <a:xfrm>
            <a:off x="726030" y="3034041"/>
            <a:ext cx="2457573" cy="3823959"/>
          </a:xfrm>
          <a:prstGeom prst="rect">
            <a:avLst/>
          </a:prstGeom>
        </p:spPr>
      </p:pic>
      <p:sp>
        <p:nvSpPr>
          <p:cNvPr id="59" name="箭头: V 形 107"/>
          <p:cNvSpPr/>
          <p:nvPr/>
        </p:nvSpPr>
        <p:spPr>
          <a:xfrm flipH="1">
            <a:off x="2988310" y="433705"/>
            <a:ext cx="6823075" cy="815975"/>
          </a:xfrm>
          <a:prstGeom prst="chevron">
            <a:avLst>
              <a:gd name="adj" fmla="val 33901"/>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p>
            <a:pPr lvl="0"/>
            <a:r>
              <a:rPr lang="zh-CN" altLang="en-US" sz="2800" b="1" dirty="0"/>
              <a:t>  </a:t>
            </a:r>
            <a:r>
              <a:rPr lang="zh-CN" altLang="en-US" sz="3600" b="1" dirty="0"/>
              <a:t>  </a:t>
            </a:r>
            <a:r>
              <a:rPr lang="en-US" altLang="zh-CN" sz="3600" b="1" dirty="0"/>
              <a:t>C&amp;F(CFR)</a:t>
            </a:r>
            <a:endParaRPr lang="en-US" altLang="zh-CN" sz="3600" b="1" dirty="0"/>
          </a:p>
        </p:txBody>
      </p:sp>
      <p:grpSp>
        <p:nvGrpSpPr>
          <p:cNvPr id="60" name="组合 59"/>
          <p:cNvGrpSpPr/>
          <p:nvPr/>
        </p:nvGrpSpPr>
        <p:grpSpPr>
          <a:xfrm>
            <a:off x="2743564" y="1818369"/>
            <a:ext cx="8147683" cy="3783964"/>
            <a:chOff x="2702229" y="1285071"/>
            <a:chExt cx="1416102" cy="1328375"/>
          </a:xfrm>
          <a:solidFill>
            <a:schemeClr val="accent1">
              <a:lumMod val="50000"/>
            </a:schemeClr>
          </a:solidFill>
        </p:grpSpPr>
        <p:sp>
          <p:nvSpPr>
            <p:cNvPr id="61" name="矩形: 圆角 82"/>
            <p:cNvSpPr/>
            <p:nvPr/>
          </p:nvSpPr>
          <p:spPr>
            <a:xfrm>
              <a:off x="2702229" y="1285071"/>
              <a:ext cx="1416102" cy="132837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t>CFR，全称Cost and Freight，指在装运港船上交货，卖方需支付将货物运至指定目的地港所需的费用。但货物的风险是在装运港船上交货时转移。</a:t>
              </a:r>
              <a:endParaRPr lang="zh-CN" altLang="en-US" sz="3200"/>
            </a:p>
          </p:txBody>
        </p:sp>
        <p:grpSp>
          <p:nvGrpSpPr>
            <p:cNvPr id="64" name="组合 63"/>
            <p:cNvGrpSpPr/>
            <p:nvPr/>
          </p:nvGrpSpPr>
          <p:grpSpPr>
            <a:xfrm rot="0">
              <a:off x="3070141" y="1970260"/>
              <a:ext cx="565408" cy="288158"/>
              <a:chOff x="7173913" y="3305175"/>
              <a:chExt cx="987425" cy="503237"/>
            </a:xfrm>
            <a:grpFill/>
          </p:grpSpPr>
          <p:sp>
            <p:nvSpPr>
              <p:cNvPr id="71" name="Freeform 36"/>
              <p:cNvSpPr/>
              <p:nvPr/>
            </p:nvSpPr>
            <p:spPr bwMode="auto">
              <a:xfrm>
                <a:off x="7173913" y="3305175"/>
                <a:ext cx="82550" cy="57150"/>
              </a:xfrm>
              <a:custGeom>
                <a:avLst/>
                <a:gdLst>
                  <a:gd name="T0" fmla="*/ 15 w 25"/>
                  <a:gd name="T1" fmla="*/ 16 h 17"/>
                  <a:gd name="T2" fmla="*/ 22 w 25"/>
                  <a:gd name="T3" fmla="*/ 12 h 17"/>
                  <a:gd name="T4" fmla="*/ 22 w 25"/>
                  <a:gd name="T5" fmla="*/ 12 h 17"/>
                  <a:gd name="T6" fmla="*/ 22 w 25"/>
                  <a:gd name="T7" fmla="*/ 6 h 17"/>
                  <a:gd name="T8" fmla="*/ 11 w 25"/>
                  <a:gd name="T9" fmla="*/ 1 h 17"/>
                  <a:gd name="T10" fmla="*/ 0 w 25"/>
                  <a:gd name="T11" fmla="*/ 4 h 17"/>
                  <a:gd name="T12" fmla="*/ 0 w 25"/>
                  <a:gd name="T13" fmla="*/ 4 h 17"/>
                  <a:gd name="T14" fmla="*/ 4 w 25"/>
                  <a:gd name="T15" fmla="*/ 11 h 17"/>
                  <a:gd name="T16" fmla="*/ 15 w 25"/>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15" y="16"/>
                    </a:moveTo>
                    <a:cubicBezTo>
                      <a:pt x="18" y="17"/>
                      <a:pt x="21" y="15"/>
                      <a:pt x="22" y="12"/>
                    </a:cubicBezTo>
                    <a:cubicBezTo>
                      <a:pt x="22" y="12"/>
                      <a:pt x="22" y="12"/>
                      <a:pt x="22" y="12"/>
                    </a:cubicBezTo>
                    <a:cubicBezTo>
                      <a:pt x="22" y="9"/>
                      <a:pt x="25" y="7"/>
                      <a:pt x="22" y="6"/>
                    </a:cubicBezTo>
                    <a:cubicBezTo>
                      <a:pt x="11" y="1"/>
                      <a:pt x="11" y="1"/>
                      <a:pt x="11" y="1"/>
                    </a:cubicBezTo>
                    <a:cubicBezTo>
                      <a:pt x="8" y="0"/>
                      <a:pt x="1" y="2"/>
                      <a:pt x="0" y="4"/>
                    </a:cubicBezTo>
                    <a:cubicBezTo>
                      <a:pt x="0" y="4"/>
                      <a:pt x="0" y="4"/>
                      <a:pt x="0" y="4"/>
                    </a:cubicBezTo>
                    <a:cubicBezTo>
                      <a:pt x="0" y="7"/>
                      <a:pt x="1" y="10"/>
                      <a:pt x="4" y="11"/>
                    </a:cubicBezTo>
                    <a:lnTo>
                      <a:pt x="15" y="16"/>
                    </a:lnTo>
                    <a:close/>
                  </a:path>
                </a:pathLst>
              </a:custGeom>
              <a:grpFill/>
              <a:ln>
                <a:noFill/>
              </a:ln>
            </p:spPr>
            <p:txBody>
              <a:bodyPr vert="horz" wrap="square" lIns="91440" tIns="45720" rIns="91440" bIns="45720" numCol="1" anchor="t" anchorCtr="0" compatLnSpc="1"/>
              <a:p>
                <a:endParaRPr lang="zh-CN" altLang="en-US"/>
              </a:p>
            </p:txBody>
          </p:sp>
          <p:sp>
            <p:nvSpPr>
              <p:cNvPr id="92" name="Freeform 57"/>
              <p:cNvSpPr/>
              <p:nvPr/>
            </p:nvSpPr>
            <p:spPr bwMode="auto">
              <a:xfrm>
                <a:off x="8107363" y="3711575"/>
                <a:ext cx="53975" cy="96837"/>
              </a:xfrm>
              <a:custGeom>
                <a:avLst/>
                <a:gdLst>
                  <a:gd name="T0" fmla="*/ 15 w 16"/>
                  <a:gd name="T1" fmla="*/ 7 h 29"/>
                  <a:gd name="T2" fmla="*/ 12 w 16"/>
                  <a:gd name="T3" fmla="*/ 1 h 29"/>
                  <a:gd name="T4" fmla="*/ 12 w 16"/>
                  <a:gd name="T5" fmla="*/ 1 h 29"/>
                  <a:gd name="T6" fmla="*/ 6 w 16"/>
                  <a:gd name="T7" fmla="*/ 4 h 29"/>
                  <a:gd name="T8" fmla="*/ 0 w 16"/>
                  <a:gd name="T9" fmla="*/ 23 h 29"/>
                  <a:gd name="T10" fmla="*/ 4 w 16"/>
                  <a:gd name="T11" fmla="*/ 29 h 29"/>
                  <a:gd name="T12" fmla="*/ 4 w 16"/>
                  <a:gd name="T13" fmla="*/ 29 h 29"/>
                  <a:gd name="T14" fmla="*/ 10 w 16"/>
                  <a:gd name="T15" fmla="*/ 25 h 29"/>
                  <a:gd name="T16" fmla="*/ 15 w 16"/>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9">
                    <a:moveTo>
                      <a:pt x="15" y="7"/>
                    </a:moveTo>
                    <a:cubicBezTo>
                      <a:pt x="16" y="4"/>
                      <a:pt x="15" y="2"/>
                      <a:pt x="12" y="1"/>
                    </a:cubicBezTo>
                    <a:cubicBezTo>
                      <a:pt x="12" y="1"/>
                      <a:pt x="12" y="1"/>
                      <a:pt x="12" y="1"/>
                    </a:cubicBezTo>
                    <a:cubicBezTo>
                      <a:pt x="9" y="0"/>
                      <a:pt x="7" y="2"/>
                      <a:pt x="6" y="4"/>
                    </a:cubicBezTo>
                    <a:cubicBezTo>
                      <a:pt x="0" y="23"/>
                      <a:pt x="0" y="23"/>
                      <a:pt x="0" y="23"/>
                    </a:cubicBezTo>
                    <a:cubicBezTo>
                      <a:pt x="0" y="25"/>
                      <a:pt x="1" y="28"/>
                      <a:pt x="4" y="29"/>
                    </a:cubicBezTo>
                    <a:cubicBezTo>
                      <a:pt x="4" y="29"/>
                      <a:pt x="4" y="29"/>
                      <a:pt x="4" y="29"/>
                    </a:cubicBezTo>
                    <a:cubicBezTo>
                      <a:pt x="6" y="29"/>
                      <a:pt x="9" y="28"/>
                      <a:pt x="10" y="25"/>
                    </a:cubicBezTo>
                    <a:lnTo>
                      <a:pt x="15" y="7"/>
                    </a:lnTo>
                    <a:close/>
                  </a:path>
                </a:pathLst>
              </a:custGeom>
              <a:grpFill/>
              <a:ln>
                <a:noFill/>
              </a:ln>
            </p:spPr>
            <p:txBody>
              <a:bodyPr vert="horz" wrap="square" lIns="91440" tIns="45720" rIns="91440" bIns="45720" numCol="1" anchor="t" anchorCtr="0" compatLnSpc="1"/>
              <a:p>
                <a:endParaRPr lang="zh-CN" altLang="en-US"/>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2743798" y="433607"/>
            <a:ext cx="329458" cy="329458"/>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cstate="screen"/>
          <a:srcRect/>
          <a:stretch>
            <a:fillRect/>
          </a:stretch>
        </p:blipFill>
        <p:spPr>
          <a:xfrm>
            <a:off x="726030" y="3034041"/>
            <a:ext cx="2457573" cy="3823959"/>
          </a:xfrm>
          <a:prstGeom prst="rect">
            <a:avLst/>
          </a:prstGeom>
        </p:spPr>
      </p:pic>
      <p:sp>
        <p:nvSpPr>
          <p:cNvPr id="59" name="箭头: V 形 107"/>
          <p:cNvSpPr/>
          <p:nvPr/>
        </p:nvSpPr>
        <p:spPr>
          <a:xfrm flipH="1">
            <a:off x="2988310" y="433705"/>
            <a:ext cx="6823075" cy="815975"/>
          </a:xfrm>
          <a:prstGeom prst="chevron">
            <a:avLst>
              <a:gd name="adj" fmla="val 33901"/>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p>
            <a:pPr lvl="0"/>
            <a:r>
              <a:rPr lang="zh-CN" altLang="en-US" sz="2800" b="1" dirty="0"/>
              <a:t>  </a:t>
            </a:r>
            <a:r>
              <a:rPr lang="zh-CN" altLang="en-US" sz="3600" b="1" dirty="0"/>
              <a:t>  </a:t>
            </a:r>
            <a:r>
              <a:rPr lang="en-US" altLang="zh-CN" sz="3600" b="1" dirty="0"/>
              <a:t>CIF</a:t>
            </a:r>
            <a:endParaRPr lang="en-US" altLang="zh-CN" sz="3600" b="1" dirty="0"/>
          </a:p>
        </p:txBody>
      </p:sp>
      <p:grpSp>
        <p:nvGrpSpPr>
          <p:cNvPr id="60" name="组合 59"/>
          <p:cNvGrpSpPr/>
          <p:nvPr/>
        </p:nvGrpSpPr>
        <p:grpSpPr>
          <a:xfrm>
            <a:off x="2743835" y="1352550"/>
            <a:ext cx="9010650" cy="5196205"/>
            <a:chOff x="2702229" y="1147627"/>
            <a:chExt cx="1416102" cy="1465819"/>
          </a:xfrm>
          <a:solidFill>
            <a:schemeClr val="accent1">
              <a:lumMod val="50000"/>
            </a:schemeClr>
          </a:solidFill>
        </p:grpSpPr>
        <p:sp>
          <p:nvSpPr>
            <p:cNvPr id="61" name="矩形: 圆角 82"/>
            <p:cNvSpPr/>
            <p:nvPr/>
          </p:nvSpPr>
          <p:spPr>
            <a:xfrm>
              <a:off x="2702229" y="1147627"/>
              <a:ext cx="1416102" cy="146581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t>CIF术语的中译名为成本加保险费加运费，（指定目的港，其原文为Cost,Insurance and Freight(insert named port of destination)按此术语成交，货价的构成因素中包括从装运港至约定目的地港的通常运费和约定的保险费，故卖方除具有与CFR术语的相同的义务外，还要为买方办理货运保险，支付保险费，按一般国际贸易惯例，卖方投保的保险金额应按CIF价加成10%。如买卖双方未约定具体险别，则卖方只需取得最低限底的保险险别，如买方要求加保战争保险，在保险费由买方负担的前提下，卖方应予加保，卖方投保时，如能办到，必须以合同货币投保。</a:t>
              </a:r>
              <a:endParaRPr lang="en-US" altLang="zh-CN" sz="2800"/>
            </a:p>
          </p:txBody>
        </p:sp>
        <p:grpSp>
          <p:nvGrpSpPr>
            <p:cNvPr id="64" name="组合 63"/>
            <p:cNvGrpSpPr/>
            <p:nvPr/>
          </p:nvGrpSpPr>
          <p:grpSpPr>
            <a:xfrm rot="0">
              <a:off x="3070141" y="1970260"/>
              <a:ext cx="565408" cy="288158"/>
              <a:chOff x="7173913" y="3305175"/>
              <a:chExt cx="987425" cy="503237"/>
            </a:xfrm>
            <a:grpFill/>
          </p:grpSpPr>
          <p:sp>
            <p:nvSpPr>
              <p:cNvPr id="71" name="Freeform 36"/>
              <p:cNvSpPr/>
              <p:nvPr/>
            </p:nvSpPr>
            <p:spPr bwMode="auto">
              <a:xfrm>
                <a:off x="7173913" y="3305175"/>
                <a:ext cx="82550" cy="57150"/>
              </a:xfrm>
              <a:custGeom>
                <a:avLst/>
                <a:gdLst>
                  <a:gd name="T0" fmla="*/ 15 w 25"/>
                  <a:gd name="T1" fmla="*/ 16 h 17"/>
                  <a:gd name="T2" fmla="*/ 22 w 25"/>
                  <a:gd name="T3" fmla="*/ 12 h 17"/>
                  <a:gd name="T4" fmla="*/ 22 w 25"/>
                  <a:gd name="T5" fmla="*/ 12 h 17"/>
                  <a:gd name="T6" fmla="*/ 22 w 25"/>
                  <a:gd name="T7" fmla="*/ 6 h 17"/>
                  <a:gd name="T8" fmla="*/ 11 w 25"/>
                  <a:gd name="T9" fmla="*/ 1 h 17"/>
                  <a:gd name="T10" fmla="*/ 0 w 25"/>
                  <a:gd name="T11" fmla="*/ 4 h 17"/>
                  <a:gd name="T12" fmla="*/ 0 w 25"/>
                  <a:gd name="T13" fmla="*/ 4 h 17"/>
                  <a:gd name="T14" fmla="*/ 4 w 25"/>
                  <a:gd name="T15" fmla="*/ 11 h 17"/>
                  <a:gd name="T16" fmla="*/ 15 w 25"/>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15" y="16"/>
                    </a:moveTo>
                    <a:cubicBezTo>
                      <a:pt x="18" y="17"/>
                      <a:pt x="21" y="15"/>
                      <a:pt x="22" y="12"/>
                    </a:cubicBezTo>
                    <a:cubicBezTo>
                      <a:pt x="22" y="12"/>
                      <a:pt x="22" y="12"/>
                      <a:pt x="22" y="12"/>
                    </a:cubicBezTo>
                    <a:cubicBezTo>
                      <a:pt x="22" y="9"/>
                      <a:pt x="25" y="7"/>
                      <a:pt x="22" y="6"/>
                    </a:cubicBezTo>
                    <a:cubicBezTo>
                      <a:pt x="11" y="1"/>
                      <a:pt x="11" y="1"/>
                      <a:pt x="11" y="1"/>
                    </a:cubicBezTo>
                    <a:cubicBezTo>
                      <a:pt x="8" y="0"/>
                      <a:pt x="1" y="2"/>
                      <a:pt x="0" y="4"/>
                    </a:cubicBezTo>
                    <a:cubicBezTo>
                      <a:pt x="0" y="4"/>
                      <a:pt x="0" y="4"/>
                      <a:pt x="0" y="4"/>
                    </a:cubicBezTo>
                    <a:cubicBezTo>
                      <a:pt x="0" y="7"/>
                      <a:pt x="1" y="10"/>
                      <a:pt x="4" y="11"/>
                    </a:cubicBezTo>
                    <a:lnTo>
                      <a:pt x="15" y="16"/>
                    </a:lnTo>
                    <a:close/>
                  </a:path>
                </a:pathLst>
              </a:custGeom>
              <a:grpFill/>
              <a:ln>
                <a:noFill/>
              </a:ln>
            </p:spPr>
            <p:txBody>
              <a:bodyPr vert="horz" wrap="square" lIns="91440" tIns="45720" rIns="91440" bIns="45720" numCol="1" anchor="t" anchorCtr="0" compatLnSpc="1"/>
              <a:p>
                <a:endParaRPr lang="zh-CN" altLang="en-US"/>
              </a:p>
            </p:txBody>
          </p:sp>
          <p:sp>
            <p:nvSpPr>
              <p:cNvPr id="92" name="Freeform 57"/>
              <p:cNvSpPr/>
              <p:nvPr/>
            </p:nvSpPr>
            <p:spPr bwMode="auto">
              <a:xfrm>
                <a:off x="8107363" y="3711575"/>
                <a:ext cx="53975" cy="96837"/>
              </a:xfrm>
              <a:custGeom>
                <a:avLst/>
                <a:gdLst>
                  <a:gd name="T0" fmla="*/ 15 w 16"/>
                  <a:gd name="T1" fmla="*/ 7 h 29"/>
                  <a:gd name="T2" fmla="*/ 12 w 16"/>
                  <a:gd name="T3" fmla="*/ 1 h 29"/>
                  <a:gd name="T4" fmla="*/ 12 w 16"/>
                  <a:gd name="T5" fmla="*/ 1 h 29"/>
                  <a:gd name="T6" fmla="*/ 6 w 16"/>
                  <a:gd name="T7" fmla="*/ 4 h 29"/>
                  <a:gd name="T8" fmla="*/ 0 w 16"/>
                  <a:gd name="T9" fmla="*/ 23 h 29"/>
                  <a:gd name="T10" fmla="*/ 4 w 16"/>
                  <a:gd name="T11" fmla="*/ 29 h 29"/>
                  <a:gd name="T12" fmla="*/ 4 w 16"/>
                  <a:gd name="T13" fmla="*/ 29 h 29"/>
                  <a:gd name="T14" fmla="*/ 10 w 16"/>
                  <a:gd name="T15" fmla="*/ 25 h 29"/>
                  <a:gd name="T16" fmla="*/ 15 w 16"/>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9">
                    <a:moveTo>
                      <a:pt x="15" y="7"/>
                    </a:moveTo>
                    <a:cubicBezTo>
                      <a:pt x="16" y="4"/>
                      <a:pt x="15" y="2"/>
                      <a:pt x="12" y="1"/>
                    </a:cubicBezTo>
                    <a:cubicBezTo>
                      <a:pt x="12" y="1"/>
                      <a:pt x="12" y="1"/>
                      <a:pt x="12" y="1"/>
                    </a:cubicBezTo>
                    <a:cubicBezTo>
                      <a:pt x="9" y="0"/>
                      <a:pt x="7" y="2"/>
                      <a:pt x="6" y="4"/>
                    </a:cubicBezTo>
                    <a:cubicBezTo>
                      <a:pt x="0" y="23"/>
                      <a:pt x="0" y="23"/>
                      <a:pt x="0" y="23"/>
                    </a:cubicBezTo>
                    <a:cubicBezTo>
                      <a:pt x="0" y="25"/>
                      <a:pt x="1" y="28"/>
                      <a:pt x="4" y="29"/>
                    </a:cubicBezTo>
                    <a:cubicBezTo>
                      <a:pt x="4" y="29"/>
                      <a:pt x="4" y="29"/>
                      <a:pt x="4" y="29"/>
                    </a:cubicBezTo>
                    <a:cubicBezTo>
                      <a:pt x="6" y="29"/>
                      <a:pt x="9" y="28"/>
                      <a:pt x="10" y="25"/>
                    </a:cubicBezTo>
                    <a:lnTo>
                      <a:pt x="15" y="7"/>
                    </a:lnTo>
                    <a:close/>
                  </a:path>
                </a:pathLst>
              </a:custGeom>
              <a:grpFill/>
              <a:ln>
                <a:noFill/>
              </a:ln>
            </p:spPr>
            <p:txBody>
              <a:bodyPr vert="horz" wrap="square" lIns="91440" tIns="45720" rIns="91440" bIns="45720" numCol="1" anchor="t" anchorCtr="0" compatLnSpc="1"/>
              <a:p>
                <a:endParaRPr lang="zh-CN" altLang="en-US"/>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19"/>
          <p:cNvGrpSpPr/>
          <p:nvPr/>
        </p:nvGrpSpPr>
        <p:grpSpPr bwMode="auto">
          <a:xfrm>
            <a:off x="1183633" y="1840734"/>
            <a:ext cx="8291612" cy="1071412"/>
            <a:chOff x="1869514" y="1994825"/>
            <a:chExt cx="4144879" cy="575778"/>
          </a:xfrm>
        </p:grpSpPr>
        <p:sp>
          <p:nvSpPr>
            <p:cNvPr id="8" name="矩形 7"/>
            <p:cNvSpPr/>
            <p:nvPr/>
          </p:nvSpPr>
          <p:spPr>
            <a:xfrm>
              <a:off x="1869514" y="1994941"/>
              <a:ext cx="4144879" cy="57566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b="1" dirty="0">
                  <a:solidFill>
                    <a:prstClr val="white"/>
                  </a:solidFill>
                  <a:latin typeface="微软雅黑" panose="020B0503020204020204" pitchFamily="34" charset="-122"/>
                </a:rPr>
                <a:t>EXW=</a:t>
              </a:r>
              <a:r>
                <a:rPr lang="zh-CN" altLang="en-US" sz="2400" b="1" dirty="0">
                  <a:solidFill>
                    <a:prstClr val="white"/>
                  </a:solidFill>
                  <a:latin typeface="微软雅黑" panose="020B0503020204020204" pitchFamily="34" charset="-122"/>
                </a:rPr>
                <a:t>出厂价</a:t>
              </a:r>
              <a:r>
                <a:rPr lang="en-US" altLang="zh-CN" sz="2400" b="1" dirty="0">
                  <a:solidFill>
                    <a:prstClr val="white"/>
                  </a:solidFill>
                  <a:latin typeface="微软雅黑" panose="020B0503020204020204" pitchFamily="34" charset="-122"/>
                </a:rPr>
                <a:t>=FOB</a:t>
              </a:r>
              <a:r>
                <a:rPr lang="zh-CN" altLang="en-US" sz="2400" b="1" dirty="0">
                  <a:solidFill>
                    <a:prstClr val="white"/>
                  </a:solidFill>
                  <a:latin typeface="微软雅黑" panose="020B0503020204020204" pitchFamily="34" charset="-122"/>
                </a:rPr>
                <a:t>价</a:t>
              </a:r>
              <a:r>
                <a:rPr lang="en-US" altLang="zh-CN" sz="2400" b="1" dirty="0">
                  <a:solidFill>
                    <a:prstClr val="white"/>
                  </a:solidFill>
                  <a:latin typeface="微软雅黑" panose="020B0503020204020204" pitchFamily="34" charset="-122"/>
                </a:rPr>
                <a:t>-</a:t>
              </a:r>
              <a:r>
                <a:rPr lang="zh-CN" altLang="en-US" sz="2400" b="1" dirty="0">
                  <a:solidFill>
                    <a:prstClr val="white"/>
                  </a:solidFill>
                  <a:latin typeface="微软雅黑" panose="020B0503020204020204" pitchFamily="34" charset="-122"/>
                </a:rPr>
                <a:t>到国内输出地点的各种杂费</a:t>
              </a:r>
              <a:endParaRPr lang="zh-CN" altLang="en-US" sz="2400" b="1" dirty="0">
                <a:solidFill>
                  <a:prstClr val="white"/>
                </a:solidFill>
                <a:latin typeface="微软雅黑" panose="020B0503020204020204" pitchFamily="34" charset="-122"/>
              </a:endParaRPr>
            </a:p>
          </p:txBody>
        </p:sp>
        <p:cxnSp>
          <p:nvCxnSpPr>
            <p:cNvPr id="9" name="直接连接符 8"/>
            <p:cNvCxnSpPr/>
            <p:nvPr/>
          </p:nvCxnSpPr>
          <p:spPr>
            <a:xfrm flipH="1">
              <a:off x="3851828" y="1994825"/>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6" name="直接连接符 25"/>
          <p:cNvCxnSpPr/>
          <p:nvPr/>
        </p:nvCxnSpPr>
        <p:spPr bwMode="auto">
          <a:xfrm>
            <a:off x="1871407" y="6427454"/>
            <a:ext cx="8483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组合 19"/>
          <p:cNvGrpSpPr/>
          <p:nvPr/>
        </p:nvGrpSpPr>
        <p:grpSpPr bwMode="auto">
          <a:xfrm>
            <a:off x="1465572" y="3425462"/>
            <a:ext cx="8291612" cy="1082582"/>
            <a:chOff x="894055" y="1628780"/>
            <a:chExt cx="4144879" cy="581781"/>
          </a:xfrm>
        </p:grpSpPr>
        <p:sp>
          <p:nvSpPr>
            <p:cNvPr id="32" name="矩形 31"/>
            <p:cNvSpPr/>
            <p:nvPr/>
          </p:nvSpPr>
          <p:spPr>
            <a:xfrm>
              <a:off x="894055" y="1628780"/>
              <a:ext cx="4144879" cy="57566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b="1" dirty="0">
                  <a:solidFill>
                    <a:prstClr val="white"/>
                  </a:solidFill>
                  <a:latin typeface="微软雅黑" panose="020B0503020204020204" pitchFamily="34" charset="-122"/>
                </a:rPr>
                <a:t>CFR=FOB+</a:t>
              </a:r>
              <a:r>
                <a:rPr lang="zh-CN" altLang="en-US" sz="2400" b="1" dirty="0">
                  <a:solidFill>
                    <a:prstClr val="white"/>
                  </a:solidFill>
                  <a:latin typeface="微软雅黑" panose="020B0503020204020204" pitchFamily="34" charset="-122"/>
                </a:rPr>
                <a:t>运费</a:t>
              </a:r>
              <a:endParaRPr lang="zh-CN" altLang="en-US" sz="2400" b="1" dirty="0">
                <a:solidFill>
                  <a:prstClr val="white"/>
                </a:solidFill>
                <a:latin typeface="微软雅黑" panose="020B0503020204020204" pitchFamily="34" charset="-122"/>
              </a:endParaRPr>
            </a:p>
          </p:txBody>
        </p:sp>
        <p:cxnSp>
          <p:nvCxnSpPr>
            <p:cNvPr id="33" name="直接连接符 32"/>
            <p:cNvCxnSpPr/>
            <p:nvPr/>
          </p:nvCxnSpPr>
          <p:spPr>
            <a:xfrm flipH="1">
              <a:off x="3851828" y="1994825"/>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组合 19"/>
          <p:cNvGrpSpPr/>
          <p:nvPr/>
        </p:nvGrpSpPr>
        <p:grpSpPr bwMode="auto">
          <a:xfrm>
            <a:off x="1465570" y="5080762"/>
            <a:ext cx="8433220" cy="1071196"/>
            <a:chOff x="894053" y="1815079"/>
            <a:chExt cx="4215667" cy="575662"/>
          </a:xfrm>
        </p:grpSpPr>
        <p:sp>
          <p:nvSpPr>
            <p:cNvPr id="35" name="矩形 34"/>
            <p:cNvSpPr/>
            <p:nvPr/>
          </p:nvSpPr>
          <p:spPr>
            <a:xfrm>
              <a:off x="894053" y="1815079"/>
              <a:ext cx="4144879" cy="57566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b="1" dirty="0">
                  <a:solidFill>
                    <a:prstClr val="white"/>
                  </a:solidFill>
                  <a:latin typeface="微软雅黑" panose="020B0503020204020204" pitchFamily="34" charset="-122"/>
                </a:rPr>
                <a:t>CIF=FOB+</a:t>
              </a:r>
              <a:r>
                <a:rPr lang="zh-CN" altLang="en-US" sz="2400" b="1" dirty="0">
                  <a:solidFill>
                    <a:prstClr val="white"/>
                  </a:solidFill>
                  <a:latin typeface="微软雅黑" panose="020B0503020204020204" pitchFamily="34" charset="-122"/>
                </a:rPr>
                <a:t>运费</a:t>
              </a:r>
              <a:r>
                <a:rPr lang="en-US" altLang="zh-CN" sz="2400" b="1" dirty="0">
                  <a:solidFill>
                    <a:prstClr val="white"/>
                  </a:solidFill>
                  <a:latin typeface="微软雅黑" panose="020B0503020204020204" pitchFamily="34" charset="-122"/>
                </a:rPr>
                <a:t>+</a:t>
              </a:r>
              <a:r>
                <a:rPr lang="zh-CN" altLang="en-US" sz="2400" b="1" dirty="0">
                  <a:solidFill>
                    <a:prstClr val="white"/>
                  </a:solidFill>
                  <a:latin typeface="微软雅黑" panose="020B0503020204020204" pitchFamily="34" charset="-122"/>
                </a:rPr>
                <a:t>保险</a:t>
              </a:r>
              <a:r>
                <a:rPr lang="en-US" altLang="zh-CN" sz="2400" b="1" dirty="0">
                  <a:solidFill>
                    <a:prstClr val="white"/>
                  </a:solidFill>
                  <a:latin typeface="微软雅黑" panose="020B0503020204020204" pitchFamily="34" charset="-122"/>
                </a:rPr>
                <a:t>=CFR+</a:t>
              </a:r>
              <a:r>
                <a:rPr lang="zh-CN" altLang="en-US" sz="2400" b="1" dirty="0">
                  <a:solidFill>
                    <a:prstClr val="white"/>
                  </a:solidFill>
                  <a:latin typeface="微软雅黑" panose="020B0503020204020204" pitchFamily="34" charset="-122"/>
                </a:rPr>
                <a:t>保险</a:t>
              </a:r>
              <a:endParaRPr lang="zh-CN" altLang="en-US" sz="2400" b="1" dirty="0">
                <a:solidFill>
                  <a:prstClr val="white"/>
                </a:solidFill>
                <a:latin typeface="微软雅黑" panose="020B0503020204020204" pitchFamily="34" charset="-122"/>
              </a:endParaRPr>
            </a:p>
          </p:txBody>
        </p:sp>
        <p:cxnSp>
          <p:nvCxnSpPr>
            <p:cNvPr id="36" name="直接连接符 35"/>
            <p:cNvCxnSpPr/>
            <p:nvPr/>
          </p:nvCxnSpPr>
          <p:spPr>
            <a:xfrm flipH="1">
              <a:off x="3922615" y="2175005"/>
              <a:ext cx="1187105" cy="21573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7" name="图片 26"/>
          <p:cNvPicPr>
            <a:picLocks noChangeAspect="1"/>
          </p:cNvPicPr>
          <p:nvPr/>
        </p:nvPicPr>
        <p:blipFill rotWithShape="1">
          <a:blip r:embed="rId1" cstate="screen"/>
          <a:srcRect/>
          <a:stretch>
            <a:fillRect/>
          </a:stretch>
        </p:blipFill>
        <p:spPr>
          <a:xfrm>
            <a:off x="9789348" y="2603312"/>
            <a:ext cx="2457573" cy="3823959"/>
          </a:xfrm>
          <a:prstGeom prst="rect">
            <a:avLst/>
          </a:prstGeom>
          <a:scene3d>
            <a:camera prst="orthographicFront">
              <a:rot lat="0" lon="10800000" rev="0"/>
            </a:camera>
            <a:lightRig rig="threePt" dir="t"/>
          </a:scene3d>
        </p:spPr>
      </p:pic>
      <p:sp>
        <p:nvSpPr>
          <p:cNvPr id="40" name="等腰三角形 39"/>
          <p:cNvSpPr/>
          <p:nvPr/>
        </p:nvSpPr>
        <p:spPr>
          <a:xfrm flipV="1">
            <a:off x="1307149" y="95879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dirty="0"/>
          </a:p>
        </p:txBody>
      </p:sp>
      <p:sp>
        <p:nvSpPr>
          <p:cNvPr id="41" name="TextBox 12"/>
          <p:cNvSpPr txBox="1">
            <a:spLocks noChangeArrowheads="1"/>
          </p:cNvSpPr>
          <p:nvPr/>
        </p:nvSpPr>
        <p:spPr bwMode="auto">
          <a:xfrm>
            <a:off x="1500276" y="816346"/>
            <a:ext cx="470000" cy="707886"/>
          </a:xfrm>
          <a:prstGeom prst="rect">
            <a:avLst/>
          </a:prstGeom>
          <a:noFill/>
          <a:ln w="9525">
            <a:noFill/>
            <a:miter lim="800000"/>
          </a:ln>
        </p:spPr>
        <p:txBody>
          <a:bodyPr wrap="none">
            <a:spAutoFit/>
          </a:bodyPr>
          <a:lstStyle/>
          <a:p>
            <a:r>
              <a:rPr lang="en-US" altLang="zh-CN" sz="4000" b="1" dirty="0">
                <a:solidFill>
                  <a:schemeClr val="bg1"/>
                </a:solidFill>
                <a:ea typeface="微软雅黑" panose="020B0503020204020204" pitchFamily="34" charset="-122"/>
                <a:cs typeface="Arial" panose="020B0604020202020204" pitchFamily="34" charset="0"/>
              </a:rPr>
              <a:t>1</a:t>
            </a:r>
            <a:endParaRPr lang="zh-CN" altLang="en-US" sz="4000" b="1" dirty="0">
              <a:solidFill>
                <a:schemeClr val="bg1"/>
              </a:solidFill>
              <a:ea typeface="微软雅黑" panose="020B0503020204020204" pitchFamily="34" charset="-122"/>
              <a:cs typeface="Arial" panose="020B0604020202020204" pitchFamily="34" charset="0"/>
            </a:endParaRPr>
          </a:p>
        </p:txBody>
      </p:sp>
      <p:sp>
        <p:nvSpPr>
          <p:cNvPr id="42" name="等腰三角形 41"/>
          <p:cNvSpPr/>
          <p:nvPr/>
        </p:nvSpPr>
        <p:spPr>
          <a:xfrm flipV="1">
            <a:off x="1308090" y="3086971"/>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dirty="0"/>
          </a:p>
        </p:txBody>
      </p:sp>
      <p:sp>
        <p:nvSpPr>
          <p:cNvPr id="43" name="TextBox 12"/>
          <p:cNvSpPr txBox="1">
            <a:spLocks noChangeArrowheads="1"/>
          </p:cNvSpPr>
          <p:nvPr/>
        </p:nvSpPr>
        <p:spPr bwMode="auto">
          <a:xfrm>
            <a:off x="1499748" y="3062814"/>
            <a:ext cx="470000" cy="707886"/>
          </a:xfrm>
          <a:prstGeom prst="rect">
            <a:avLst/>
          </a:prstGeom>
          <a:noFill/>
          <a:ln w="9525">
            <a:noFill/>
            <a:miter lim="800000"/>
          </a:ln>
        </p:spPr>
        <p:txBody>
          <a:bodyPr wrap="none">
            <a:spAutoFit/>
          </a:bodyPr>
          <a:lstStyle/>
          <a:p>
            <a:r>
              <a:rPr lang="en-US" altLang="zh-CN" sz="4000" b="1" dirty="0">
                <a:solidFill>
                  <a:schemeClr val="bg1"/>
                </a:solidFill>
                <a:ea typeface="微软雅黑" panose="020B0503020204020204" pitchFamily="34" charset="-122"/>
                <a:cs typeface="Arial" panose="020B0604020202020204" pitchFamily="34" charset="0"/>
              </a:rPr>
              <a:t>2</a:t>
            </a:r>
            <a:endParaRPr lang="zh-CN" altLang="en-US" sz="4000" b="1" dirty="0">
              <a:solidFill>
                <a:schemeClr val="bg1"/>
              </a:solidFill>
              <a:ea typeface="微软雅黑" panose="020B0503020204020204" pitchFamily="34" charset="-122"/>
              <a:cs typeface="Arial" panose="020B0604020202020204" pitchFamily="34" charset="0"/>
            </a:endParaRPr>
          </a:p>
        </p:txBody>
      </p:sp>
      <p:sp>
        <p:nvSpPr>
          <p:cNvPr id="44" name="等腰三角形 43"/>
          <p:cNvSpPr/>
          <p:nvPr/>
        </p:nvSpPr>
        <p:spPr>
          <a:xfrm flipV="1">
            <a:off x="1273264" y="473116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dirty="0"/>
          </a:p>
        </p:txBody>
      </p:sp>
      <p:sp>
        <p:nvSpPr>
          <p:cNvPr id="45" name="TextBox 12"/>
          <p:cNvSpPr txBox="1">
            <a:spLocks noChangeArrowheads="1"/>
          </p:cNvSpPr>
          <p:nvPr/>
        </p:nvSpPr>
        <p:spPr bwMode="auto">
          <a:xfrm>
            <a:off x="1465794" y="4707208"/>
            <a:ext cx="470000" cy="707886"/>
          </a:xfrm>
          <a:prstGeom prst="rect">
            <a:avLst/>
          </a:prstGeom>
          <a:noFill/>
          <a:ln w="9525">
            <a:noFill/>
            <a:miter lim="800000"/>
          </a:ln>
        </p:spPr>
        <p:txBody>
          <a:bodyPr wrap="none">
            <a:spAutoFit/>
          </a:bodyPr>
          <a:lstStyle/>
          <a:p>
            <a:r>
              <a:rPr lang="en-US" altLang="zh-CN" sz="4000" b="1" dirty="0">
                <a:solidFill>
                  <a:schemeClr val="bg1"/>
                </a:solidFill>
                <a:ea typeface="微软雅黑" panose="020B0503020204020204" pitchFamily="34" charset="-122"/>
                <a:cs typeface="Arial" panose="020B0604020202020204" pitchFamily="34" charset="0"/>
              </a:rPr>
              <a:t>3</a:t>
            </a:r>
            <a:endParaRPr lang="zh-CN" altLang="en-US" sz="4000" b="1" dirty="0">
              <a:solidFill>
                <a:schemeClr val="bg1"/>
              </a:solidFill>
              <a:ea typeface="微软雅黑" panose="020B0503020204020204" pitchFamily="34" charset="-122"/>
              <a:cs typeface="Arial" panose="020B0604020202020204" pitchFamily="34" charset="0"/>
            </a:endParaRPr>
          </a:p>
        </p:txBody>
      </p:sp>
      <p:sp>
        <p:nvSpPr>
          <p:cNvPr id="13" name="矩形 12"/>
          <p:cNvSpPr/>
          <p:nvPr/>
        </p:nvSpPr>
        <p:spPr>
          <a:xfrm>
            <a:off x="2699385" y="565785"/>
            <a:ext cx="7058025" cy="861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zh-CN" altLang="en-US" sz="2400" b="1" spc="100" dirty="0"/>
              <a:t>各种成交方式的换算</a:t>
            </a:r>
            <a:endParaRPr lang="en-US" altLang="zh-CN" sz="2400" b="1" spc="1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p:tgtEl>
                                          <p:spTgt spid="27"/>
                                        </p:tgtEl>
                                        <p:attrNameLst>
                                          <p:attrName>ppt_y</p:attrName>
                                        </p:attrNameLst>
                                      </p:cBhvr>
                                      <p:tavLst>
                                        <p:tav tm="0">
                                          <p:val>
                                            <p:strVal val="#ppt_y+#ppt_h*1.125000"/>
                                          </p:val>
                                        </p:tav>
                                        <p:tav tm="100000">
                                          <p:val>
                                            <p:strVal val="#ppt_y"/>
                                          </p:val>
                                        </p:tav>
                                      </p:tavLst>
                                    </p:anim>
                                    <p:animEffect transition="in" filter="wipe(up)">
                                      <p:cBhvr>
                                        <p:cTn id="8" dur="500"/>
                                        <p:tgtEl>
                                          <p:spTgt spid="27"/>
                                        </p:tgtEl>
                                      </p:cBhvr>
                                    </p:animEffec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barn(inVertical)">
                                      <p:cBhvr>
                                        <p:cTn id="13" dur="500"/>
                                        <p:tgtEl>
                                          <p:spTgt spid="4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inVertical)">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barn(inVertical)">
                                      <p:cBhvr>
                                        <p:cTn id="21" dur="500"/>
                                        <p:tgtEl>
                                          <p:spTgt spid="4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barn(inVertical)">
                                      <p:cBhvr>
                                        <p:cTn id="24" dur="500"/>
                                        <p:tgtEl>
                                          <p:spTgt spid="4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barn(inVertical)">
                                      <p:cBhvr>
                                        <p:cTn id="29" dur="500"/>
                                        <p:tgtEl>
                                          <p:spTgt spid="45"/>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arn(inVertical)">
                                      <p:cBhvr>
                                        <p:cTn id="3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41" grpId="0"/>
      <p:bldP spid="42" grpId="0" bldLvl="0" animBg="1"/>
      <p:bldP spid="43" grpId="0"/>
      <p:bldP spid="44" grpId="0" bldLvl="0" animBg="1"/>
      <p:bldP spid="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20495" y="781050"/>
            <a:ext cx="9676130" cy="3969385"/>
          </a:xfrm>
          <a:prstGeom prst="rect">
            <a:avLst/>
          </a:prstGeom>
          <a:noFill/>
          <a:ln w="9525">
            <a:noFill/>
          </a:ln>
        </p:spPr>
        <p:txBody>
          <a:bodyPr wrap="square">
            <a:spAutoFit/>
          </a:bodyPr>
          <a:p>
            <a:pPr indent="0"/>
            <a:r>
              <a:rPr lang="zh-CN" altLang="en-US" sz="2800" b="0">
                <a:latin typeface="宋体" panose="02010600030101010101" pitchFamily="2" charset="-122"/>
                <a:ea typeface="宋体" panose="02010600030101010101" pitchFamily="2" charset="-122"/>
                <a:cs typeface="宋体" panose="02010600030101010101" pitchFamily="2" charset="-122"/>
              </a:rPr>
              <a:t>【退税实战问题】不同成交方式对出口退税有何影响？ 我公司是一间外贸公司，出口货物的成交方式为</a:t>
            </a:r>
            <a:r>
              <a:rPr lang="en-US" altLang="zh-CN" sz="2800" b="0">
                <a:latin typeface="宋体" panose="02010600030101010101" pitchFamily="2" charset="-122"/>
                <a:ea typeface="宋体" panose="02010600030101010101" pitchFamily="2" charset="-122"/>
                <a:cs typeface="宋体" panose="02010600030101010101" pitchFamily="2" charset="-122"/>
              </a:rPr>
              <a:t>EXW</a:t>
            </a:r>
            <a:r>
              <a:rPr lang="zh-CN" altLang="en-US" sz="2800" b="0">
                <a:latin typeface="宋体" panose="02010600030101010101" pitchFamily="2" charset="-122"/>
                <a:ea typeface="宋体" panose="02010600030101010101" pitchFamily="2" charset="-122"/>
                <a:cs typeface="宋体" panose="02010600030101010101" pitchFamily="2" charset="-122"/>
              </a:rPr>
              <a:t>，申报退税有何影响？在海关进出口报关时，成交方式只分为三种</a:t>
            </a:r>
            <a:r>
              <a:rPr lang="en-US" altLang="zh-CN" sz="2800" b="0">
                <a:latin typeface="宋体" panose="02010600030101010101" pitchFamily="2" charset="-122"/>
                <a:ea typeface="宋体" panose="02010600030101010101" pitchFamily="2" charset="-122"/>
                <a:cs typeface="宋体" panose="02010600030101010101" pitchFamily="2" charset="-122"/>
              </a:rPr>
              <a:t>FOB \CFR\CIF1 FOB FCA EXW </a:t>
            </a:r>
            <a:r>
              <a:rPr lang="zh-CN" altLang="en-US" sz="2800" b="0">
                <a:latin typeface="宋体" panose="02010600030101010101" pitchFamily="2" charset="-122"/>
                <a:ea typeface="宋体" panose="02010600030101010101" pitchFamily="2" charset="-122"/>
                <a:cs typeface="宋体" panose="02010600030101010101" pitchFamily="2" charset="-122"/>
              </a:rPr>
              <a:t>都属于</a:t>
            </a:r>
            <a:r>
              <a:rPr lang="en-US" altLang="zh-CN" sz="2800" b="0">
                <a:latin typeface="Calibri" panose="020F0502020204030204" charset="0"/>
                <a:cs typeface="Calibri" panose="020F0502020204030204" charset="0"/>
              </a:rPr>
              <a:t>FOB</a:t>
            </a:r>
            <a:r>
              <a:rPr lang="zh-CN" altLang="en-US" sz="2800" b="0">
                <a:latin typeface="宋体" panose="02010600030101010101" pitchFamily="2" charset="-122"/>
                <a:ea typeface="宋体" panose="02010600030101010101" pitchFamily="2" charset="-122"/>
                <a:cs typeface="宋体" panose="02010600030101010101" pitchFamily="2" charset="-122"/>
              </a:rPr>
              <a:t>范畴</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a:r>
              <a:rPr lang="en-US" altLang="zh-CN" sz="2800" b="0">
                <a:latin typeface="宋体" panose="02010600030101010101" pitchFamily="2" charset="-122"/>
                <a:ea typeface="宋体" panose="02010600030101010101" pitchFamily="2" charset="-122"/>
                <a:cs typeface="宋体" panose="02010600030101010101" pitchFamily="2" charset="-122"/>
              </a:rPr>
              <a:t>2 C&amp;F  CPT  CFR </a:t>
            </a:r>
            <a:r>
              <a:rPr lang="zh-CN" altLang="en-US" sz="2800" b="0">
                <a:latin typeface="宋体" panose="02010600030101010101" pitchFamily="2" charset="-122"/>
                <a:ea typeface="宋体" panose="02010600030101010101" pitchFamily="2" charset="-122"/>
                <a:cs typeface="宋体" panose="02010600030101010101" pitchFamily="2" charset="-122"/>
              </a:rPr>
              <a:t>都属于</a:t>
            </a:r>
            <a:r>
              <a:rPr lang="en-US" altLang="zh-CN" sz="2800" b="0">
                <a:latin typeface="Calibri" panose="020F0502020204030204" charset="0"/>
                <a:cs typeface="Calibri" panose="020F0502020204030204" charset="0"/>
              </a:rPr>
              <a:t>CFR</a:t>
            </a:r>
            <a:r>
              <a:rPr lang="zh-CN" altLang="en-US" sz="2800" b="0">
                <a:latin typeface="宋体" panose="02010600030101010101" pitchFamily="2" charset="-122"/>
                <a:ea typeface="宋体" panose="02010600030101010101" pitchFamily="2" charset="-122"/>
                <a:cs typeface="宋体" panose="02010600030101010101" pitchFamily="2" charset="-122"/>
              </a:rPr>
              <a:t>范畴</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a:r>
              <a:rPr lang="en-US" altLang="zh-CN" sz="2800" b="0">
                <a:latin typeface="宋体" panose="02010600030101010101" pitchFamily="2" charset="-122"/>
                <a:ea typeface="宋体" panose="02010600030101010101" pitchFamily="2" charset="-122"/>
                <a:cs typeface="宋体" panose="02010600030101010101" pitchFamily="2" charset="-122"/>
              </a:rPr>
              <a:t>3 CIF DDU DDP,</a:t>
            </a:r>
            <a:r>
              <a:rPr lang="zh-CN" altLang="en-US" sz="2800" b="0">
                <a:latin typeface="宋体" panose="02010600030101010101" pitchFamily="2" charset="-122"/>
                <a:ea typeface="宋体" panose="02010600030101010101" pitchFamily="2" charset="-122"/>
                <a:cs typeface="宋体" panose="02010600030101010101" pitchFamily="2" charset="-122"/>
              </a:rPr>
              <a:t>都属于</a:t>
            </a:r>
            <a:r>
              <a:rPr lang="en-US" altLang="zh-CN" sz="2800" b="0">
                <a:latin typeface="Calibri" panose="020F0502020204030204" charset="0"/>
                <a:cs typeface="Calibri" panose="020F0502020204030204" charset="0"/>
              </a:rPr>
              <a:t>CIF</a:t>
            </a:r>
            <a:r>
              <a:rPr lang="zh-CN" altLang="en-US" sz="2800" b="0">
                <a:latin typeface="宋体" panose="02010600030101010101" pitchFamily="2" charset="-122"/>
                <a:ea typeface="宋体" panose="02010600030101010101" pitchFamily="2" charset="-122"/>
                <a:cs typeface="宋体" panose="02010600030101010101" pitchFamily="2" charset="-122"/>
              </a:rPr>
              <a:t>范畴不管你公司使用何种成交方式，都不会影响退税，但是要在退税申报时换算为</a:t>
            </a:r>
            <a:r>
              <a:rPr lang="en-US" altLang="zh-CN" sz="2800" b="0">
                <a:latin typeface="宋体" panose="02010600030101010101" pitchFamily="2" charset="-122"/>
                <a:ea typeface="宋体" panose="02010600030101010101" pitchFamily="2" charset="-122"/>
                <a:cs typeface="宋体" panose="02010600030101010101" pitchFamily="2" charset="-122"/>
              </a:rPr>
              <a:t>FOB</a:t>
            </a:r>
            <a:r>
              <a:rPr lang="zh-CN" altLang="en-US" sz="2800" b="0">
                <a:latin typeface="宋体" panose="02010600030101010101" pitchFamily="2" charset="-122"/>
                <a:ea typeface="宋体" panose="02010600030101010101" pitchFamily="2" charset="-122"/>
                <a:cs typeface="宋体" panose="02010600030101010101" pitchFamily="2" charset="-122"/>
              </a:rPr>
              <a:t>价。</a:t>
            </a:r>
            <a:endParaRPr lang="zh-CN" altLang="en-US" sz="2800"/>
          </a:p>
        </p:txBody>
      </p:sp>
    </p:spTree>
  </p:cSld>
  <p:clrMapOvr>
    <a:masterClrMapping/>
  </p:clrMapOvr>
  <p:transition spd="slow">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DLCN6G})K6Y`X[H4R]_D~0F"/>
          <p:cNvPicPr>
            <a:picLocks noChangeAspect="1"/>
          </p:cNvPicPr>
          <p:nvPr/>
        </p:nvPicPr>
        <p:blipFill>
          <a:blip r:embed="rId1"/>
          <a:stretch>
            <a:fillRect/>
          </a:stretch>
        </p:blipFill>
        <p:spPr>
          <a:xfrm>
            <a:off x="2388870" y="247015"/>
            <a:ext cx="7917180" cy="6050915"/>
          </a:xfrm>
          <a:prstGeom prst="rect">
            <a:avLst/>
          </a:prstGeom>
        </p:spPr>
      </p:pic>
    </p:spTree>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10800000">
            <a:off x="9168341" y="0"/>
            <a:ext cx="3023659" cy="115874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3" name="等腰三角形 2"/>
          <p:cNvSpPr/>
          <p:nvPr/>
        </p:nvSpPr>
        <p:spPr>
          <a:xfrm rot="5400000">
            <a:off x="-334247" y="5064112"/>
            <a:ext cx="1567411" cy="9854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 name="等腰三角形 3"/>
          <p:cNvSpPr/>
          <p:nvPr/>
        </p:nvSpPr>
        <p:spPr>
          <a:xfrm rot="5400000">
            <a:off x="-472804" y="5774031"/>
            <a:ext cx="2281975" cy="143476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6" name="等腰三角形 5"/>
          <p:cNvSpPr/>
          <p:nvPr/>
        </p:nvSpPr>
        <p:spPr>
          <a:xfrm rot="16200000">
            <a:off x="11300395" y="6032504"/>
            <a:ext cx="1094845" cy="688369"/>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accent5">
                  <a:lumMod val="75000"/>
                </a:schemeClr>
              </a:solidFill>
            </a:endParaRPr>
          </a:p>
        </p:txBody>
      </p:sp>
      <p:sp>
        <p:nvSpPr>
          <p:cNvPr id="7" name="等腰三角形 6"/>
          <p:cNvSpPr/>
          <p:nvPr/>
        </p:nvSpPr>
        <p:spPr>
          <a:xfrm rot="16200000">
            <a:off x="10795681" y="4811404"/>
            <a:ext cx="1714611" cy="1078041"/>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5" name="文本框 4"/>
          <p:cNvSpPr txBox="1"/>
          <p:nvPr/>
        </p:nvSpPr>
        <p:spPr>
          <a:xfrm>
            <a:off x="7898987" y="5561399"/>
            <a:ext cx="1783080" cy="368300"/>
          </a:xfrm>
          <a:prstGeom prst="rect">
            <a:avLst/>
          </a:prstGeom>
          <a:noFill/>
        </p:spPr>
        <p:txBody>
          <a:bodyPr wrap="none" rtlCol="0">
            <a:spAutoFit/>
          </a:bodyPr>
          <a:lstStyle/>
          <a:p>
            <a:r>
              <a:rPr lang="en-US" altLang="zh-CN" i="1" dirty="0">
                <a:solidFill>
                  <a:schemeClr val="accent2">
                    <a:lumMod val="75000"/>
                  </a:schemeClr>
                </a:solidFill>
              </a:rPr>
              <a:t>QQ</a:t>
            </a:r>
            <a:r>
              <a:rPr lang="zh-CN" altLang="en-US" i="1" dirty="0">
                <a:solidFill>
                  <a:schemeClr val="accent2">
                    <a:lumMod val="75000"/>
                  </a:schemeClr>
                </a:solidFill>
              </a:rPr>
              <a:t>：</a:t>
            </a:r>
            <a:r>
              <a:rPr lang="en-US" i="1" dirty="0">
                <a:solidFill>
                  <a:schemeClr val="accent2">
                    <a:lumMod val="75000"/>
                  </a:schemeClr>
                </a:solidFill>
              </a:rPr>
              <a:t>53733876</a:t>
            </a:r>
            <a:endParaRPr lang="en-US" i="1" dirty="0">
              <a:solidFill>
                <a:schemeClr val="accent2">
                  <a:lumMod val="75000"/>
                </a:schemeClr>
              </a:solidFill>
            </a:endParaRPr>
          </a:p>
        </p:txBody>
      </p:sp>
      <p:sp>
        <p:nvSpPr>
          <p:cNvPr id="8" name="文本框 7"/>
          <p:cNvSpPr txBox="1"/>
          <p:nvPr/>
        </p:nvSpPr>
        <p:spPr>
          <a:xfrm>
            <a:off x="1500505" y="878840"/>
            <a:ext cx="9145270" cy="5077460"/>
          </a:xfrm>
          <a:prstGeom prst="rect">
            <a:avLst/>
          </a:prstGeom>
          <a:noFill/>
        </p:spPr>
        <p:txBody>
          <a:bodyPr wrap="square" rtlCol="0" anchor="t">
            <a:spAutoFit/>
          </a:bodyPr>
          <a:p>
            <a:r>
              <a:rPr lang="zh-CN" altLang="en-US"/>
              <a:t>所谓明佣，是指在买卖合同、信用证或发票等相关单证上公开表明的金额。在单证中，通常表示在贸易术语后面，如 “CIF C5% HONGKONG”。这个“C”就是COMMISSION，即佣金。</a:t>
            </a:r>
            <a:endParaRPr lang="zh-CN" altLang="en-US"/>
          </a:p>
          <a:p>
            <a:r>
              <a:rPr lang="zh-CN" altLang="en-US"/>
              <a:t>　　而暗佣的金额则是对真正买主保密，由卖方（出口商）暗中支付给中间商的费用，它的数额一般不在发票等相关单据上显示。等到卖方货款收妥之后，另行支付给中间商。</a:t>
            </a:r>
            <a:endParaRPr lang="zh-CN" altLang="en-US"/>
          </a:p>
          <a:p>
            <a:r>
              <a:rPr lang="zh-CN" altLang="en-US"/>
              <a:t>明佣——在合同价格条件中规定，并在出口发票中列明的佣金。</a:t>
            </a:r>
            <a:endParaRPr lang="zh-CN" altLang="en-US"/>
          </a:p>
          <a:p>
            <a:r>
              <a:rPr lang="zh-CN" altLang="en-US"/>
              <a:t>明佣由国外客户在支付出口货物时直接扣除，因而出口企业不需另付。</a:t>
            </a:r>
            <a:endParaRPr lang="zh-CN" altLang="en-US"/>
          </a:p>
          <a:p>
            <a:r>
              <a:rPr lang="zh-CN" altLang="en-US"/>
              <a:t>但在出口销售收入的核算中，应单独反映，在反映销售收入的同时，将明佣作冲减销售收入处理。</a:t>
            </a:r>
            <a:endParaRPr lang="zh-CN" altLang="en-US"/>
          </a:p>
          <a:p>
            <a:r>
              <a:rPr lang="zh-CN" altLang="en-US"/>
              <a:t>暗佣——在出口合同中定有佣金，但在价格条件、出口发票上未列明的佣金。</a:t>
            </a:r>
            <a:endParaRPr lang="zh-CN" altLang="en-US"/>
          </a:p>
          <a:p>
            <a:r>
              <a:rPr lang="zh-CN" altLang="en-US"/>
              <a:t>暗佣的支付方式有两种： 议付佣金和汇付佣金</a:t>
            </a:r>
            <a:endParaRPr lang="zh-CN" altLang="en-US"/>
          </a:p>
          <a:p>
            <a:r>
              <a:rPr lang="zh-CN" altLang="en-US"/>
              <a:t>议付佣金——指在出口货物结汇时，由银行从货款总额中扣留佣金并付给国外中间商的佣金支付方式。(该方式下，出口企业收到的结汇款为扣除佣金后的货款净额。)</a:t>
            </a:r>
            <a:endParaRPr lang="zh-CN" altLang="en-US"/>
          </a:p>
          <a:p>
            <a:r>
              <a:rPr lang="zh-CN" altLang="en-US"/>
              <a:t>汇付佣金——指出口结汇时，按货款总额收汇，结汇后另行到银行购买外汇，汇付给国外中间商的佣金支付方式。</a:t>
            </a:r>
            <a:endParaRPr lang="zh-CN" altLang="en-US"/>
          </a:p>
          <a:p>
            <a:r>
              <a:rPr lang="zh-CN" altLang="en-US"/>
              <a:t>只有当该佣金实际上减少了来自购买方的经济利益流入时，才能冲减收入。也就是：如果该佣金是支付给与本公司（销售方）无购销合同关系的中间人，则只能作为销售费用而不能冲减销售收入。</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6555">
        <p14:ferris dir="l"/>
      </p:transition>
    </mc:Choice>
    <mc:Fallback>
      <p:transition spd="slow" advTm="655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M9C6QHZV2DG9N@2A%LD{N3H"/>
          <p:cNvPicPr>
            <a:picLocks noChangeAspect="1"/>
          </p:cNvPicPr>
          <p:nvPr/>
        </p:nvPicPr>
        <p:blipFill>
          <a:blip r:embed="rId1"/>
          <a:stretch>
            <a:fillRect/>
          </a:stretch>
        </p:blipFill>
        <p:spPr>
          <a:xfrm>
            <a:off x="968375" y="208915"/>
            <a:ext cx="11189970" cy="6456045"/>
          </a:xfrm>
          <a:prstGeom prst="rect">
            <a:avLst/>
          </a:prstGeom>
        </p:spPr>
      </p:pic>
    </p:spTree>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2147482621" descr="GT3MLCS{%6VY9CGKKWK18_0"/>
          <p:cNvPicPr>
            <a:picLocks noChangeAspect="1"/>
          </p:cNvPicPr>
          <p:nvPr/>
        </p:nvPicPr>
        <p:blipFill>
          <a:blip r:embed="rId1"/>
          <a:stretch>
            <a:fillRect/>
          </a:stretch>
        </p:blipFill>
        <p:spPr>
          <a:xfrm>
            <a:off x="231140" y="321310"/>
            <a:ext cx="11682095" cy="6189980"/>
          </a:xfrm>
          <a:prstGeom prst="rect">
            <a:avLst/>
          </a:prstGeom>
          <a:noFill/>
          <a:ln w="9525">
            <a:noFill/>
          </a:ln>
        </p:spPr>
      </p:pic>
    </p:spTree>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85800" y="487045"/>
            <a:ext cx="10650855" cy="5507990"/>
          </a:xfrm>
          <a:prstGeom prst="rect">
            <a:avLst/>
          </a:prstGeom>
          <a:noFill/>
          <a:ln w="9525">
            <a:noFill/>
          </a:ln>
          <a:effectLst>
            <a:outerShdw blurRad="50800" dist="50800" dir="5400000" algn="ctr" rotWithShape="0">
              <a:schemeClr val="bg1">
                <a:alpha val="100000"/>
              </a:schemeClr>
            </a:outerShdw>
          </a:effectLst>
        </p:spPr>
        <p:txBody>
          <a:bodyPr wrap="square">
            <a:spAutoFit/>
          </a:bodyPr>
          <a:p>
            <a:pPr indent="0"/>
            <a:r>
              <a:rPr lang="zh-CN" altLang="en-US" sz="105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4400" b="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rPr>
              <a:t>）进口货物的保险费应当按照实际支付的费用计算，如果进口货物的保险费用无法确定或未实际发生，海关应当按照“货价＋运费”两者总额的</a:t>
            </a:r>
            <a:r>
              <a:rPr lang="en-US" altLang="zh-CN" sz="4400" b="0">
                <a:solidFill>
                  <a:srgbClr val="000000"/>
                </a:solidFill>
                <a:latin typeface="宋体" panose="02010600030101010101" pitchFamily="2" charset="-122"/>
                <a:ea typeface="宋体" panose="02010600030101010101" pitchFamily="2" charset="-122"/>
                <a:cs typeface="宋体" panose="02010600030101010101" pitchFamily="2" charset="-122"/>
              </a:rPr>
              <a:t>3‰</a:t>
            </a:r>
            <a:r>
              <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rPr>
              <a:t>计算保险费。</a:t>
            </a:r>
            <a:endPar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r>
              <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4400" b="0">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rPr>
              <a:t>）以境外边境口岸价格条件成交的铁路或者公路运输进口货物，海关应当按照境外边境口岸价格的</a:t>
            </a:r>
            <a:r>
              <a:rPr lang="en-US" altLang="zh-CN" sz="4400" b="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zh-CN" altLang="en-US" sz="4400" b="0">
                <a:solidFill>
                  <a:srgbClr val="000000"/>
                </a:solidFill>
                <a:latin typeface="宋体" panose="02010600030101010101" pitchFamily="2" charset="-122"/>
                <a:ea typeface="宋体" panose="02010600030101010101" pitchFamily="2" charset="-122"/>
                <a:cs typeface="宋体" panose="02010600030101010101" pitchFamily="2" charset="-122"/>
              </a:rPr>
              <a:t>计算运输及其相关费用、保险费。</a:t>
            </a:r>
            <a:endParaRPr lang="zh-CN" altLang="en-US" sz="4400"/>
          </a:p>
        </p:txBody>
      </p:sp>
    </p:spTree>
  </p:cSld>
  <p:clrMapOvr>
    <a:masterClrMapping/>
  </p:clrMapOvr>
  <p:transition spd="slow">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a:off x="1883685" y="571171"/>
            <a:ext cx="260952" cy="3294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6" name="矩形 15"/>
          <p:cNvSpPr/>
          <p:nvPr/>
        </p:nvSpPr>
        <p:spPr>
          <a:xfrm>
            <a:off x="4752088" y="1575554"/>
            <a:ext cx="6096000" cy="398780"/>
          </a:xfrm>
          <a:prstGeom prst="rect">
            <a:avLst/>
          </a:prstGeom>
        </p:spPr>
        <p:txBody>
          <a:bodyPr>
            <a:spAutoFit/>
          </a:bodyPr>
          <a:lstStyle/>
          <a:p>
            <a:r>
              <a:rPr lang="zh-CN" altLang="en-US" sz="2000" b="1" dirty="0">
                <a:solidFill>
                  <a:schemeClr val="accent1">
                    <a:lumMod val="25000"/>
                  </a:schemeClr>
                </a:solidFill>
              </a:rPr>
              <a:t>小规模纳税人：免税不退税</a:t>
            </a:r>
            <a:endParaRPr lang="zh-CN" altLang="en-US" sz="2000" b="1" dirty="0">
              <a:solidFill>
                <a:schemeClr val="accent1">
                  <a:lumMod val="25000"/>
                </a:schemeClr>
              </a:solidFill>
            </a:endParaRPr>
          </a:p>
        </p:txBody>
      </p:sp>
      <p:grpSp>
        <p:nvGrpSpPr>
          <p:cNvPr id="17" name="组合 16"/>
          <p:cNvGrpSpPr/>
          <p:nvPr/>
        </p:nvGrpSpPr>
        <p:grpSpPr>
          <a:xfrm>
            <a:off x="1069473" y="418675"/>
            <a:ext cx="10053225" cy="816110"/>
            <a:chOff x="1055503" y="414758"/>
            <a:chExt cx="10053225" cy="816110"/>
          </a:xfrm>
          <a:solidFill>
            <a:srgbClr val="009999"/>
          </a:solidFill>
        </p:grpSpPr>
        <p:sp>
          <p:nvSpPr>
            <p:cNvPr id="18" name="箭头: V 形 107"/>
            <p:cNvSpPr/>
            <p:nvPr/>
          </p:nvSpPr>
          <p:spPr>
            <a:xfrm flipH="1">
              <a:off x="1055503" y="414758"/>
              <a:ext cx="10053225" cy="816110"/>
            </a:xfrm>
            <a:prstGeom prst="chevron">
              <a:avLst>
                <a:gd name="adj" fmla="val 3390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lvl="0"/>
              <a:r>
                <a:rPr lang="zh-CN" altLang="zh-CN" sz="2800" b="1" dirty="0">
                  <a:solidFill>
                    <a:schemeClr val="bg1"/>
                  </a:solidFill>
                </a:rPr>
                <a:t>出口企业退税增值税适用政策</a:t>
              </a:r>
              <a:endParaRPr lang="zh-CN" altLang="zh-CN" sz="2800" b="1" dirty="0">
                <a:solidFill>
                  <a:schemeClr val="bg1"/>
                </a:solidFill>
              </a:endParaRPr>
            </a:p>
          </p:txBody>
        </p:sp>
        <p:sp>
          <p:nvSpPr>
            <p:cNvPr id="19" name="椭圆 18"/>
            <p:cNvSpPr/>
            <p:nvPr/>
          </p:nvSpPr>
          <p:spPr>
            <a:xfrm>
              <a:off x="1267806" y="691705"/>
              <a:ext cx="262216" cy="262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Oval 6"/>
          <p:cNvSpPr>
            <a:spLocks noChangeArrowheads="1"/>
          </p:cNvSpPr>
          <p:nvPr/>
        </p:nvSpPr>
        <p:spPr bwMode="auto">
          <a:xfrm>
            <a:off x="1227871" y="1646940"/>
            <a:ext cx="3768210" cy="3771001"/>
          </a:xfrm>
          <a:prstGeom prst="ellipse">
            <a:avLst/>
          </a:prstGeom>
          <a:noFill/>
          <a:ln w="9">
            <a:solidFill>
              <a:srgbClr val="0067B4"/>
            </a:solidFill>
            <a:prstDash val="dash"/>
            <a:round/>
          </a:ln>
          <a:extLst>
            <a:ext uri="{909E8E84-426E-40DD-AFC4-6F175D3DCCD1}">
              <a14:hiddenFill xmlns:a14="http://schemas.microsoft.com/office/drawing/2010/main">
                <a:solidFill>
                  <a:srgbClr val="FFFFFF"/>
                </a:solidFill>
              </a14:hiddenFill>
            </a:ext>
          </a:extLst>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sp>
        <p:nvSpPr>
          <p:cNvPr id="23" name="Oval 10"/>
          <p:cNvSpPr>
            <a:spLocks noChangeArrowheads="1"/>
          </p:cNvSpPr>
          <p:nvPr/>
        </p:nvSpPr>
        <p:spPr bwMode="auto">
          <a:xfrm>
            <a:off x="4052243" y="1818401"/>
            <a:ext cx="439189" cy="439375"/>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1</a:t>
            </a:r>
            <a:endParaRPr lang="zh-CN" altLang="en-US" sz="1800" b="1" dirty="0">
              <a:solidFill>
                <a:schemeClr val="bg1"/>
              </a:solidFill>
              <a:latin typeface="微软雅黑" panose="020B0503020204020204" pitchFamily="34" charset="-122"/>
            </a:endParaRPr>
          </a:p>
        </p:txBody>
      </p:sp>
      <p:sp>
        <p:nvSpPr>
          <p:cNvPr id="25" name="Oval 12"/>
          <p:cNvSpPr>
            <a:spLocks noChangeArrowheads="1"/>
          </p:cNvSpPr>
          <p:nvPr/>
        </p:nvSpPr>
        <p:spPr bwMode="auto">
          <a:xfrm>
            <a:off x="4580698" y="4112915"/>
            <a:ext cx="440378" cy="439374"/>
          </a:xfrm>
          <a:prstGeom prst="ellipse">
            <a:avLst/>
          </a:prstGeom>
          <a:solidFill>
            <a:schemeClr val="accent3">
              <a:lumMod val="75000"/>
            </a:schemeClr>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4</a:t>
            </a:r>
            <a:endParaRPr lang="zh-CN" altLang="en-US" sz="1800" b="1" dirty="0">
              <a:solidFill>
                <a:schemeClr val="bg1"/>
              </a:solidFill>
              <a:latin typeface="微软雅黑" panose="020B0503020204020204" pitchFamily="34" charset="-122"/>
            </a:endParaRPr>
          </a:p>
        </p:txBody>
      </p:sp>
      <p:sp>
        <p:nvSpPr>
          <p:cNvPr id="26" name="Oval 13"/>
          <p:cNvSpPr>
            <a:spLocks noChangeArrowheads="1"/>
          </p:cNvSpPr>
          <p:nvPr/>
        </p:nvSpPr>
        <p:spPr bwMode="auto">
          <a:xfrm>
            <a:off x="4580698" y="2512592"/>
            <a:ext cx="440378" cy="439374"/>
          </a:xfrm>
          <a:prstGeom prst="ellipse">
            <a:avLst/>
          </a:prstGeom>
          <a:solidFill>
            <a:schemeClr val="accent3">
              <a:lumMod val="75000"/>
            </a:schemeClr>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a:solidFill>
                  <a:schemeClr val="bg1"/>
                </a:solidFill>
                <a:latin typeface="微软雅黑" panose="020B0503020204020204" pitchFamily="34" charset="-122"/>
              </a:rPr>
              <a:t>2</a:t>
            </a:r>
            <a:endParaRPr lang="zh-CN" altLang="en-US" sz="1800" b="1">
              <a:solidFill>
                <a:schemeClr val="bg1"/>
              </a:solidFill>
              <a:latin typeface="微软雅黑" panose="020B0503020204020204" pitchFamily="34" charset="-122"/>
            </a:endParaRPr>
          </a:p>
        </p:txBody>
      </p:sp>
      <p:sp>
        <p:nvSpPr>
          <p:cNvPr id="27" name="Oval 14"/>
          <p:cNvSpPr>
            <a:spLocks noChangeArrowheads="1"/>
          </p:cNvSpPr>
          <p:nvPr/>
        </p:nvSpPr>
        <p:spPr bwMode="auto">
          <a:xfrm>
            <a:off x="4752088" y="3312754"/>
            <a:ext cx="439189" cy="439374"/>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a:solidFill>
                  <a:schemeClr val="bg1"/>
                </a:solidFill>
                <a:latin typeface="微软雅黑" panose="020B0503020204020204" pitchFamily="34" charset="-122"/>
              </a:rPr>
              <a:t>3</a:t>
            </a:r>
            <a:endParaRPr lang="zh-CN" altLang="en-US" sz="1800" b="1">
              <a:solidFill>
                <a:schemeClr val="bg1"/>
              </a:solidFill>
              <a:latin typeface="微软雅黑" panose="020B0503020204020204" pitchFamily="34" charset="-122"/>
            </a:endParaRPr>
          </a:p>
        </p:txBody>
      </p:sp>
      <p:sp>
        <p:nvSpPr>
          <p:cNvPr id="28" name="Oval 7"/>
          <p:cNvSpPr>
            <a:spLocks noChangeArrowheads="1"/>
          </p:cNvSpPr>
          <p:nvPr/>
        </p:nvSpPr>
        <p:spPr bwMode="auto">
          <a:xfrm>
            <a:off x="1145746" y="1851743"/>
            <a:ext cx="3338545" cy="33375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sp>
        <p:nvSpPr>
          <p:cNvPr id="29" name="Oval 9"/>
          <p:cNvSpPr>
            <a:spLocks noChangeArrowheads="1"/>
          </p:cNvSpPr>
          <p:nvPr/>
        </p:nvSpPr>
        <p:spPr bwMode="auto">
          <a:xfrm>
            <a:off x="838994" y="3742922"/>
            <a:ext cx="1193460" cy="1193967"/>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pic>
        <p:nvPicPr>
          <p:cNvPr id="30" name="图片 29"/>
          <p:cNvPicPr>
            <a:picLocks noChangeAspect="1"/>
          </p:cNvPicPr>
          <p:nvPr/>
        </p:nvPicPr>
        <p:blipFill rotWithShape="1">
          <a:blip r:embed="rId1" cstate="screen"/>
          <a:srcRect/>
          <a:stretch>
            <a:fillRect/>
          </a:stretch>
        </p:blipFill>
        <p:spPr>
          <a:xfrm>
            <a:off x="1797004" y="1646928"/>
            <a:ext cx="2457573" cy="3823959"/>
          </a:xfrm>
          <a:prstGeom prst="rect">
            <a:avLst/>
          </a:prstGeom>
        </p:spPr>
      </p:pic>
      <p:sp>
        <p:nvSpPr>
          <p:cNvPr id="31" name="矩形 30"/>
          <p:cNvSpPr/>
          <p:nvPr/>
        </p:nvSpPr>
        <p:spPr>
          <a:xfrm>
            <a:off x="5021076" y="2374073"/>
            <a:ext cx="6848324" cy="583565"/>
          </a:xfrm>
          <a:prstGeom prst="rect">
            <a:avLst/>
          </a:prstGeom>
        </p:spPr>
        <p:txBody>
          <a:bodyPr wrap="square">
            <a:spAutoFit/>
          </a:bodyPr>
          <a:lstStyle/>
          <a:p>
            <a:br>
              <a:rPr lang="en-US" altLang="zh-CN" sz="1600" dirty="0"/>
            </a:br>
            <a:endParaRPr lang="zh-CN" altLang="en-US" sz="1600" dirty="0"/>
          </a:p>
        </p:txBody>
      </p:sp>
      <p:sp>
        <p:nvSpPr>
          <p:cNvPr id="32" name="矩形 31"/>
          <p:cNvSpPr/>
          <p:nvPr/>
        </p:nvSpPr>
        <p:spPr>
          <a:xfrm>
            <a:off x="5191277" y="3347775"/>
            <a:ext cx="2609850" cy="398780"/>
          </a:xfrm>
          <a:prstGeom prst="rect">
            <a:avLst/>
          </a:prstGeom>
        </p:spPr>
        <p:txBody>
          <a:bodyPr wrap="none">
            <a:spAutoFit/>
          </a:bodyPr>
          <a:lstStyle/>
          <a:p>
            <a:r>
              <a:rPr lang="zh-CN" altLang="en-US" sz="2000" b="1" dirty="0">
                <a:solidFill>
                  <a:schemeClr val="accent1">
                    <a:lumMod val="25000"/>
                  </a:schemeClr>
                </a:solidFill>
              </a:rPr>
              <a:t>贸易公司：免、退  税</a:t>
            </a:r>
            <a:endParaRPr lang="zh-CN" altLang="en-US" sz="2000" b="1" dirty="0">
              <a:solidFill>
                <a:schemeClr val="accent1">
                  <a:lumMod val="25000"/>
                </a:schemeClr>
              </a:solidFill>
            </a:endParaRPr>
          </a:p>
        </p:txBody>
      </p:sp>
      <p:sp>
        <p:nvSpPr>
          <p:cNvPr id="33" name="矩形 32"/>
          <p:cNvSpPr/>
          <p:nvPr/>
        </p:nvSpPr>
        <p:spPr>
          <a:xfrm>
            <a:off x="5021075" y="4088107"/>
            <a:ext cx="6931439" cy="398780"/>
          </a:xfrm>
          <a:prstGeom prst="rect">
            <a:avLst/>
          </a:prstGeom>
        </p:spPr>
        <p:txBody>
          <a:bodyPr wrap="square">
            <a:spAutoFit/>
          </a:bodyPr>
          <a:lstStyle/>
          <a:p>
            <a:r>
              <a:rPr lang="zh-CN" altLang="en-US" sz="2000" b="1" dirty="0">
                <a:solidFill>
                  <a:schemeClr val="accent1">
                    <a:lumMod val="25000"/>
                  </a:schemeClr>
                </a:solidFill>
              </a:rPr>
              <a:t>生产企业：免、抵、退</a:t>
            </a:r>
            <a:endParaRPr lang="zh-CN" altLang="en-US" sz="2000" b="1" dirty="0">
              <a:solidFill>
                <a:schemeClr val="accent1">
                  <a:lumMod val="25000"/>
                </a:schemeClr>
              </a:solidFill>
            </a:endParaRPr>
          </a:p>
        </p:txBody>
      </p:sp>
      <p:sp>
        <p:nvSpPr>
          <p:cNvPr id="35" name="椭圆 34"/>
          <p:cNvSpPr/>
          <p:nvPr/>
        </p:nvSpPr>
        <p:spPr>
          <a:xfrm>
            <a:off x="1342785" y="661967"/>
            <a:ext cx="329458" cy="32945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10835" y="2374265"/>
            <a:ext cx="5598795" cy="368300"/>
          </a:xfrm>
          <a:prstGeom prst="rect">
            <a:avLst/>
          </a:prstGeom>
          <a:noFill/>
        </p:spPr>
        <p:txBody>
          <a:bodyPr wrap="square" rtlCol="0" anchor="t">
            <a:spAutoFit/>
            <a:scene3d>
              <a:camera prst="orthographicFront"/>
              <a:lightRig rig="soft" dir="t">
                <a:rot lat="0" lon="0" rev="15600000"/>
              </a:lightRig>
            </a:scene3d>
            <a:sp3d extrusionH="57150" prstMaterial="softEdge">
              <a:bevelT w="25400" h="38100"/>
            </a:sp3d>
          </a:bodyPr>
          <a:p>
            <a:r>
              <a:rPr lang="zh-CN" altLang="en-US" b="1" dirty="0">
                <a:solidFill>
                  <a:schemeClr val="accent1">
                    <a:lumMod val="25000"/>
                  </a:schemeClr>
                </a:solidFill>
                <a:sym typeface="+mn-ea"/>
              </a:rPr>
              <a:t>一般纳税人：</a:t>
            </a:r>
            <a:endParaRPr lang="zh-CN" altLang="en-US" b="1" dirty="0">
              <a:solidFill>
                <a:schemeClr val="accent4"/>
              </a:solidFill>
              <a:effectLst/>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565150" y="1074420"/>
            <a:ext cx="11124565" cy="309816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a:off x="1883685" y="571171"/>
            <a:ext cx="260952" cy="3294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6" name="矩形 15"/>
          <p:cNvSpPr/>
          <p:nvPr/>
        </p:nvSpPr>
        <p:spPr>
          <a:xfrm>
            <a:off x="4752088" y="1575554"/>
            <a:ext cx="6096000" cy="398780"/>
          </a:xfrm>
          <a:prstGeom prst="rect">
            <a:avLst/>
          </a:prstGeom>
        </p:spPr>
        <p:txBody>
          <a:bodyPr>
            <a:spAutoFit/>
          </a:bodyPr>
          <a:lstStyle/>
          <a:p>
            <a:r>
              <a:rPr lang="zh-CN" altLang="en-US" sz="2000" b="1" dirty="0">
                <a:solidFill>
                  <a:schemeClr val="accent1">
                    <a:lumMod val="25000"/>
                  </a:schemeClr>
                </a:solidFill>
              </a:rPr>
              <a:t>1.成立两年或以上</a:t>
            </a:r>
            <a:endParaRPr lang="zh-CN" altLang="en-US" sz="2000" b="1" dirty="0">
              <a:solidFill>
                <a:schemeClr val="accent1">
                  <a:lumMod val="25000"/>
                </a:schemeClr>
              </a:solidFill>
            </a:endParaRPr>
          </a:p>
        </p:txBody>
      </p:sp>
      <p:grpSp>
        <p:nvGrpSpPr>
          <p:cNvPr id="17" name="组合 16"/>
          <p:cNvGrpSpPr/>
          <p:nvPr/>
        </p:nvGrpSpPr>
        <p:grpSpPr>
          <a:xfrm>
            <a:off x="1069473" y="418675"/>
            <a:ext cx="10053225" cy="816110"/>
            <a:chOff x="1055503" y="414758"/>
            <a:chExt cx="10053225" cy="816110"/>
          </a:xfrm>
          <a:solidFill>
            <a:srgbClr val="009999"/>
          </a:solidFill>
        </p:grpSpPr>
        <p:sp>
          <p:nvSpPr>
            <p:cNvPr id="18" name="箭头: V 形 107"/>
            <p:cNvSpPr/>
            <p:nvPr/>
          </p:nvSpPr>
          <p:spPr>
            <a:xfrm flipH="1">
              <a:off x="1055503" y="414758"/>
              <a:ext cx="10053225" cy="816110"/>
            </a:xfrm>
            <a:prstGeom prst="chevron">
              <a:avLst>
                <a:gd name="adj" fmla="val 3390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lvl="0"/>
              <a:r>
                <a:rPr lang="zh-CN" altLang="zh-CN" sz="2800" b="1" dirty="0">
                  <a:solidFill>
                    <a:schemeClr val="bg1"/>
                  </a:solidFill>
                </a:rPr>
                <a:t>视同自产货物</a:t>
              </a:r>
              <a:endParaRPr lang="zh-CN" altLang="zh-CN" sz="2800" b="1" dirty="0">
                <a:solidFill>
                  <a:schemeClr val="bg1"/>
                </a:solidFill>
              </a:endParaRPr>
            </a:p>
          </p:txBody>
        </p:sp>
        <p:sp>
          <p:nvSpPr>
            <p:cNvPr id="19" name="椭圆 18"/>
            <p:cNvSpPr/>
            <p:nvPr/>
          </p:nvSpPr>
          <p:spPr>
            <a:xfrm>
              <a:off x="1267806" y="691705"/>
              <a:ext cx="262216" cy="262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Oval 6"/>
          <p:cNvSpPr>
            <a:spLocks noChangeArrowheads="1"/>
          </p:cNvSpPr>
          <p:nvPr/>
        </p:nvSpPr>
        <p:spPr bwMode="auto">
          <a:xfrm>
            <a:off x="1227871" y="1646940"/>
            <a:ext cx="3768210" cy="3771001"/>
          </a:xfrm>
          <a:prstGeom prst="ellipse">
            <a:avLst/>
          </a:prstGeom>
          <a:noFill/>
          <a:ln w="9">
            <a:solidFill>
              <a:srgbClr val="0067B4"/>
            </a:solidFill>
            <a:prstDash val="dash"/>
            <a:round/>
          </a:ln>
          <a:extLst>
            <a:ext uri="{909E8E84-426E-40DD-AFC4-6F175D3DCCD1}">
              <a14:hiddenFill xmlns:a14="http://schemas.microsoft.com/office/drawing/2010/main">
                <a:solidFill>
                  <a:srgbClr val="FFFFFF"/>
                </a:solidFill>
              </a14:hiddenFill>
            </a:ext>
          </a:extLst>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sp>
        <p:nvSpPr>
          <p:cNvPr id="23" name="Oval 10"/>
          <p:cNvSpPr>
            <a:spLocks noChangeArrowheads="1"/>
          </p:cNvSpPr>
          <p:nvPr/>
        </p:nvSpPr>
        <p:spPr bwMode="auto">
          <a:xfrm>
            <a:off x="4052243" y="1818401"/>
            <a:ext cx="439189" cy="439375"/>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1</a:t>
            </a:r>
            <a:endParaRPr lang="zh-CN" altLang="en-US" sz="1800" b="1" dirty="0">
              <a:solidFill>
                <a:schemeClr val="bg1"/>
              </a:solidFill>
              <a:latin typeface="微软雅黑" panose="020B0503020204020204" pitchFamily="34" charset="-122"/>
            </a:endParaRPr>
          </a:p>
        </p:txBody>
      </p:sp>
      <p:sp>
        <p:nvSpPr>
          <p:cNvPr id="24" name="Oval 11"/>
          <p:cNvSpPr>
            <a:spLocks noChangeArrowheads="1"/>
          </p:cNvSpPr>
          <p:nvPr/>
        </p:nvSpPr>
        <p:spPr bwMode="auto">
          <a:xfrm>
            <a:off x="4052243" y="4807101"/>
            <a:ext cx="439189" cy="439375"/>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a:solidFill>
                  <a:schemeClr val="bg1"/>
                </a:solidFill>
                <a:latin typeface="微软雅黑" panose="020B0503020204020204" pitchFamily="34" charset="-122"/>
              </a:rPr>
              <a:t>5</a:t>
            </a:r>
            <a:endParaRPr lang="zh-CN" altLang="en-US" sz="1800" b="1">
              <a:solidFill>
                <a:schemeClr val="bg1"/>
              </a:solidFill>
              <a:latin typeface="微软雅黑" panose="020B0503020204020204" pitchFamily="34" charset="-122"/>
            </a:endParaRPr>
          </a:p>
        </p:txBody>
      </p:sp>
      <p:sp>
        <p:nvSpPr>
          <p:cNvPr id="25" name="Oval 12"/>
          <p:cNvSpPr>
            <a:spLocks noChangeArrowheads="1"/>
          </p:cNvSpPr>
          <p:nvPr/>
        </p:nvSpPr>
        <p:spPr bwMode="auto">
          <a:xfrm>
            <a:off x="4580698" y="4112915"/>
            <a:ext cx="440378" cy="439374"/>
          </a:xfrm>
          <a:prstGeom prst="ellipse">
            <a:avLst/>
          </a:prstGeom>
          <a:solidFill>
            <a:schemeClr val="accent3">
              <a:lumMod val="75000"/>
            </a:schemeClr>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4</a:t>
            </a:r>
            <a:endParaRPr lang="zh-CN" altLang="en-US" sz="1800" b="1" dirty="0">
              <a:solidFill>
                <a:schemeClr val="bg1"/>
              </a:solidFill>
              <a:latin typeface="微软雅黑" panose="020B0503020204020204" pitchFamily="34" charset="-122"/>
            </a:endParaRPr>
          </a:p>
        </p:txBody>
      </p:sp>
      <p:sp>
        <p:nvSpPr>
          <p:cNvPr id="26" name="Oval 13"/>
          <p:cNvSpPr>
            <a:spLocks noChangeArrowheads="1"/>
          </p:cNvSpPr>
          <p:nvPr/>
        </p:nvSpPr>
        <p:spPr bwMode="auto">
          <a:xfrm>
            <a:off x="4580698" y="2512592"/>
            <a:ext cx="440378" cy="439374"/>
          </a:xfrm>
          <a:prstGeom prst="ellipse">
            <a:avLst/>
          </a:prstGeom>
          <a:solidFill>
            <a:schemeClr val="accent3">
              <a:lumMod val="75000"/>
            </a:schemeClr>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a:solidFill>
                  <a:schemeClr val="bg1"/>
                </a:solidFill>
                <a:latin typeface="微软雅黑" panose="020B0503020204020204" pitchFamily="34" charset="-122"/>
              </a:rPr>
              <a:t>2</a:t>
            </a:r>
            <a:endParaRPr lang="zh-CN" altLang="en-US" sz="1800" b="1">
              <a:solidFill>
                <a:schemeClr val="bg1"/>
              </a:solidFill>
              <a:latin typeface="微软雅黑" panose="020B0503020204020204" pitchFamily="34" charset="-122"/>
            </a:endParaRPr>
          </a:p>
        </p:txBody>
      </p:sp>
      <p:sp>
        <p:nvSpPr>
          <p:cNvPr id="27" name="Oval 14"/>
          <p:cNvSpPr>
            <a:spLocks noChangeArrowheads="1"/>
          </p:cNvSpPr>
          <p:nvPr/>
        </p:nvSpPr>
        <p:spPr bwMode="auto">
          <a:xfrm>
            <a:off x="4752088" y="3312754"/>
            <a:ext cx="439189" cy="439374"/>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a:solidFill>
                  <a:schemeClr val="bg1"/>
                </a:solidFill>
                <a:latin typeface="微软雅黑" panose="020B0503020204020204" pitchFamily="34" charset="-122"/>
              </a:rPr>
              <a:t>3</a:t>
            </a:r>
            <a:endParaRPr lang="zh-CN" altLang="en-US" sz="1800" b="1">
              <a:solidFill>
                <a:schemeClr val="bg1"/>
              </a:solidFill>
              <a:latin typeface="微软雅黑" panose="020B0503020204020204" pitchFamily="34" charset="-122"/>
            </a:endParaRPr>
          </a:p>
        </p:txBody>
      </p:sp>
      <p:sp>
        <p:nvSpPr>
          <p:cNvPr id="28" name="Oval 7"/>
          <p:cNvSpPr>
            <a:spLocks noChangeArrowheads="1"/>
          </p:cNvSpPr>
          <p:nvPr/>
        </p:nvSpPr>
        <p:spPr bwMode="auto">
          <a:xfrm>
            <a:off x="1145746" y="1851743"/>
            <a:ext cx="3338545" cy="33375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sp>
        <p:nvSpPr>
          <p:cNvPr id="29" name="Oval 9"/>
          <p:cNvSpPr>
            <a:spLocks noChangeArrowheads="1"/>
          </p:cNvSpPr>
          <p:nvPr/>
        </p:nvSpPr>
        <p:spPr bwMode="auto">
          <a:xfrm>
            <a:off x="838994" y="3742922"/>
            <a:ext cx="1193460" cy="1193967"/>
          </a:xfrm>
          <a:prstGeom prst="ellipse">
            <a:avLst/>
          </a:prstGeom>
          <a:solidFill>
            <a:srgbClr val="009999"/>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a:solidFill>
                <a:schemeClr val="tx1"/>
              </a:solidFill>
              <a:ea typeface="宋体" panose="02010600030101010101" pitchFamily="2" charset="-122"/>
            </a:endParaRPr>
          </a:p>
        </p:txBody>
      </p:sp>
      <p:pic>
        <p:nvPicPr>
          <p:cNvPr id="30" name="图片 29"/>
          <p:cNvPicPr>
            <a:picLocks noChangeAspect="1"/>
          </p:cNvPicPr>
          <p:nvPr/>
        </p:nvPicPr>
        <p:blipFill rotWithShape="1">
          <a:blip r:embed="rId1" cstate="screen"/>
          <a:srcRect/>
          <a:stretch>
            <a:fillRect/>
          </a:stretch>
        </p:blipFill>
        <p:spPr>
          <a:xfrm>
            <a:off x="2033859" y="2038088"/>
            <a:ext cx="2457573" cy="3823959"/>
          </a:xfrm>
          <a:prstGeom prst="rect">
            <a:avLst/>
          </a:prstGeom>
        </p:spPr>
      </p:pic>
      <p:sp>
        <p:nvSpPr>
          <p:cNvPr id="31" name="矩形 30"/>
          <p:cNvSpPr/>
          <p:nvPr/>
        </p:nvSpPr>
        <p:spPr>
          <a:xfrm>
            <a:off x="5021076" y="2374073"/>
            <a:ext cx="6848324" cy="583565"/>
          </a:xfrm>
          <a:prstGeom prst="rect">
            <a:avLst/>
          </a:prstGeom>
        </p:spPr>
        <p:txBody>
          <a:bodyPr wrap="square">
            <a:spAutoFit/>
          </a:bodyPr>
          <a:lstStyle/>
          <a:p>
            <a:br>
              <a:rPr lang="en-US" altLang="zh-CN" sz="1600" dirty="0"/>
            </a:br>
            <a:endParaRPr lang="zh-CN" altLang="en-US" sz="1600" dirty="0"/>
          </a:p>
        </p:txBody>
      </p:sp>
      <p:sp>
        <p:nvSpPr>
          <p:cNvPr id="32" name="矩形 31"/>
          <p:cNvSpPr/>
          <p:nvPr/>
        </p:nvSpPr>
        <p:spPr>
          <a:xfrm>
            <a:off x="5191277" y="3347775"/>
            <a:ext cx="2609850" cy="398780"/>
          </a:xfrm>
          <a:prstGeom prst="rect">
            <a:avLst/>
          </a:prstGeom>
        </p:spPr>
        <p:txBody>
          <a:bodyPr wrap="none">
            <a:spAutoFit/>
          </a:bodyPr>
          <a:lstStyle/>
          <a:p>
            <a:pPr algn="l"/>
            <a:r>
              <a:rPr lang="zh-CN" altLang="en-US" sz="2000" b="1" dirty="0">
                <a:solidFill>
                  <a:schemeClr val="accent1">
                    <a:lumMod val="25000"/>
                  </a:schemeClr>
                </a:solidFill>
              </a:rPr>
              <a:t>3.纳税信用等级为A级</a:t>
            </a:r>
            <a:endParaRPr lang="zh-CN" altLang="en-US" sz="2000" b="1" dirty="0">
              <a:solidFill>
                <a:schemeClr val="accent1">
                  <a:lumMod val="25000"/>
                </a:schemeClr>
              </a:solidFill>
            </a:endParaRPr>
          </a:p>
        </p:txBody>
      </p:sp>
      <p:sp>
        <p:nvSpPr>
          <p:cNvPr id="33" name="矩形 32"/>
          <p:cNvSpPr/>
          <p:nvPr/>
        </p:nvSpPr>
        <p:spPr>
          <a:xfrm>
            <a:off x="5021075" y="4088107"/>
            <a:ext cx="6931439" cy="398780"/>
          </a:xfrm>
          <a:prstGeom prst="rect">
            <a:avLst/>
          </a:prstGeom>
        </p:spPr>
        <p:txBody>
          <a:bodyPr wrap="square">
            <a:spAutoFit/>
          </a:bodyPr>
          <a:lstStyle/>
          <a:p>
            <a:r>
              <a:rPr lang="zh-CN" altLang="en-US" sz="2000" b="1" dirty="0">
                <a:solidFill>
                  <a:schemeClr val="accent1">
                    <a:lumMod val="25000"/>
                  </a:schemeClr>
                </a:solidFill>
              </a:rPr>
              <a:t>4.上一年度销售额5亿以上</a:t>
            </a:r>
            <a:endParaRPr lang="zh-CN" altLang="en-US" sz="2000" b="1" dirty="0">
              <a:solidFill>
                <a:schemeClr val="accent1">
                  <a:lumMod val="25000"/>
                </a:schemeClr>
              </a:solidFill>
            </a:endParaRPr>
          </a:p>
        </p:txBody>
      </p:sp>
      <p:sp>
        <p:nvSpPr>
          <p:cNvPr id="35" name="椭圆 34"/>
          <p:cNvSpPr/>
          <p:nvPr/>
        </p:nvSpPr>
        <p:spPr>
          <a:xfrm>
            <a:off x="1342785" y="661967"/>
            <a:ext cx="329458" cy="32945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10835" y="2374265"/>
            <a:ext cx="5598795" cy="368300"/>
          </a:xfrm>
          <a:prstGeom prst="rect">
            <a:avLst/>
          </a:prstGeom>
          <a:noFill/>
        </p:spPr>
        <p:txBody>
          <a:bodyPr wrap="square" rtlCol="0" anchor="t">
            <a:spAutoFit/>
            <a:scene3d>
              <a:camera prst="orthographicFront"/>
              <a:lightRig rig="soft" dir="t">
                <a:rot lat="0" lon="0" rev="15600000"/>
              </a:lightRig>
            </a:scene3d>
            <a:sp3d extrusionH="57150" prstMaterial="softEdge">
              <a:bevelT w="25400" h="38100"/>
            </a:sp3d>
          </a:bodyPr>
          <a:p>
            <a:r>
              <a:rPr lang="zh-CN" altLang="en-US" b="1" dirty="0">
                <a:solidFill>
                  <a:schemeClr val="accent1">
                    <a:lumMod val="25000"/>
                  </a:schemeClr>
                </a:solidFill>
                <a:sym typeface="+mn-ea"/>
              </a:rPr>
              <a:t>2.一般纳税人资格</a:t>
            </a:r>
            <a:endParaRPr lang="zh-CN" altLang="en-US" b="1" dirty="0">
              <a:solidFill>
                <a:schemeClr val="accent1">
                  <a:lumMod val="25000"/>
                </a:schemeClr>
              </a:solidFill>
              <a:sym typeface="+mn-ea"/>
            </a:endParaRPr>
          </a:p>
        </p:txBody>
      </p:sp>
      <p:sp>
        <p:nvSpPr>
          <p:cNvPr id="3" name="矩形 2"/>
          <p:cNvSpPr/>
          <p:nvPr/>
        </p:nvSpPr>
        <p:spPr>
          <a:xfrm>
            <a:off x="4753105" y="5019652"/>
            <a:ext cx="6931439" cy="398780"/>
          </a:xfrm>
          <a:prstGeom prst="rect">
            <a:avLst/>
          </a:prstGeom>
        </p:spPr>
        <p:txBody>
          <a:bodyPr wrap="square">
            <a:spAutoFit/>
          </a:bodyPr>
          <a:p>
            <a:r>
              <a:rPr lang="en-US" altLang="zh-CN" sz="2000" b="1" dirty="0">
                <a:solidFill>
                  <a:schemeClr val="accent1">
                    <a:lumMod val="25000"/>
                  </a:schemeClr>
                </a:solidFill>
              </a:rPr>
              <a:t>5</a:t>
            </a:r>
            <a:r>
              <a:rPr lang="zh-CN" altLang="en-US" sz="2000" b="1" dirty="0">
                <a:solidFill>
                  <a:schemeClr val="accent1">
                    <a:lumMod val="25000"/>
                  </a:schemeClr>
                </a:solidFill>
              </a:rPr>
              <a:t>.</a:t>
            </a:r>
            <a:r>
              <a:rPr lang="zh-CN" altLang="en-US" sz="2000" dirty="0">
                <a:solidFill>
                  <a:schemeClr val="accent1">
                    <a:lumMod val="25000"/>
                  </a:schemeClr>
                </a:solidFill>
              </a:rPr>
              <a:t>外购出口的货物与本企业自产货物同类型或具有相关性。</a:t>
            </a:r>
            <a:endParaRPr lang="zh-CN" altLang="en-US" sz="2000" dirty="0">
              <a:solidFill>
                <a:schemeClr val="accent1">
                  <a:lumMod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10800000">
            <a:off x="9168341" y="0"/>
            <a:ext cx="3023659" cy="115874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3" name="等腰三角形 2"/>
          <p:cNvSpPr/>
          <p:nvPr/>
        </p:nvSpPr>
        <p:spPr>
          <a:xfrm rot="5400000">
            <a:off x="-334247" y="5064112"/>
            <a:ext cx="1567411" cy="9854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 name="等腰三角形 3"/>
          <p:cNvSpPr/>
          <p:nvPr/>
        </p:nvSpPr>
        <p:spPr>
          <a:xfrm rot="5400000">
            <a:off x="-472804" y="5774031"/>
            <a:ext cx="2281975" cy="143476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6" name="等腰三角形 5"/>
          <p:cNvSpPr/>
          <p:nvPr/>
        </p:nvSpPr>
        <p:spPr>
          <a:xfrm rot="16200000">
            <a:off x="11300395" y="6032504"/>
            <a:ext cx="1094845" cy="688369"/>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accent5">
                  <a:lumMod val="75000"/>
                </a:schemeClr>
              </a:solidFill>
            </a:endParaRPr>
          </a:p>
        </p:txBody>
      </p:sp>
      <p:sp>
        <p:nvSpPr>
          <p:cNvPr id="7" name="等腰三角形 6"/>
          <p:cNvSpPr/>
          <p:nvPr/>
        </p:nvSpPr>
        <p:spPr>
          <a:xfrm rot="16200000">
            <a:off x="10795681" y="4811404"/>
            <a:ext cx="1714611" cy="1078041"/>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15" name="TextBox 14"/>
          <p:cNvSpPr txBox="1"/>
          <p:nvPr/>
        </p:nvSpPr>
        <p:spPr>
          <a:xfrm>
            <a:off x="3537895" y="2650211"/>
            <a:ext cx="4698722" cy="1446550"/>
          </a:xfrm>
          <a:prstGeom prst="rect">
            <a:avLst/>
          </a:prstGeom>
          <a:noFill/>
        </p:spPr>
        <p:txBody>
          <a:bodyPr wrap="none" rtlCol="0">
            <a:spAutoFit/>
          </a:bodyPr>
          <a:lstStyle/>
          <a:p>
            <a:r>
              <a:rPr lang="zh-CN" altLang="en-US" sz="8800" b="1" dirty="0">
                <a:solidFill>
                  <a:srgbClr val="4D4D4D"/>
                </a:solidFill>
                <a:latin typeface="微软雅黑" panose="020B0503020204020204" pitchFamily="34" charset="-122"/>
                <a:ea typeface="微软雅黑" panose="020B0503020204020204" pitchFamily="34" charset="-122"/>
              </a:rPr>
              <a:t>谢谢收看</a:t>
            </a:r>
            <a:endParaRPr lang="zh-CN" altLang="en-US" sz="8800" b="1" dirty="0">
              <a:solidFill>
                <a:srgbClr val="4D4D4D"/>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7898987" y="5561399"/>
            <a:ext cx="1783080" cy="645160"/>
          </a:xfrm>
          <a:prstGeom prst="rect">
            <a:avLst/>
          </a:prstGeom>
          <a:noFill/>
        </p:spPr>
        <p:txBody>
          <a:bodyPr wrap="none" rtlCol="0">
            <a:spAutoFit/>
          </a:bodyPr>
          <a:lstStyle/>
          <a:p>
            <a:endParaRPr lang="zh-CN" altLang="zh-CN" i="1" dirty="0">
              <a:solidFill>
                <a:schemeClr val="accent2">
                  <a:lumMod val="75000"/>
                </a:schemeClr>
              </a:solidFill>
            </a:endParaRPr>
          </a:p>
          <a:p>
            <a:r>
              <a:rPr lang="en-US" altLang="zh-CN" i="1" dirty="0">
                <a:solidFill>
                  <a:schemeClr val="accent2">
                    <a:lumMod val="75000"/>
                  </a:schemeClr>
                </a:solidFill>
              </a:rPr>
              <a:t>QQ</a:t>
            </a:r>
            <a:r>
              <a:rPr lang="zh-CN" altLang="en-US" i="1" dirty="0">
                <a:solidFill>
                  <a:schemeClr val="accent2">
                    <a:lumMod val="75000"/>
                  </a:schemeClr>
                </a:solidFill>
              </a:rPr>
              <a:t>：</a:t>
            </a:r>
            <a:r>
              <a:rPr lang="en-US" i="1" dirty="0">
                <a:solidFill>
                  <a:schemeClr val="accent2">
                    <a:lumMod val="75000"/>
                  </a:schemeClr>
                </a:solidFill>
              </a:rPr>
              <a:t>53733876</a:t>
            </a:r>
            <a:endParaRPr lang="en-US" i="1" dirty="0">
              <a:solidFill>
                <a:schemeClr val="accent2">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6555">
        <p14:ferris dir="l"/>
      </p:transition>
    </mc:Choice>
    <mc:Fallback>
      <p:transition spd="slow" advTm="655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5"/>
                                        </p:tgtEl>
                                        <p:attrNameLst>
                                          <p:attrName>ppt_y</p:attrName>
                                        </p:attrNameLst>
                                      </p:cBhvr>
                                      <p:tavLst>
                                        <p:tav tm="0">
                                          <p:val>
                                            <p:strVal val="#ppt_y"/>
                                          </p:val>
                                        </p:tav>
                                        <p:tav tm="100000">
                                          <p:val>
                                            <p:strVal val="#ppt_y"/>
                                          </p:val>
                                        </p:tav>
                                      </p:tavLst>
                                    </p:anim>
                                    <p:anim calcmode="lin" valueType="num">
                                      <p:cBhvr>
                                        <p:cTn id="16"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10800000">
            <a:off x="9168341" y="0"/>
            <a:ext cx="3023659" cy="115874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3" name="等腰三角形 2"/>
          <p:cNvSpPr/>
          <p:nvPr/>
        </p:nvSpPr>
        <p:spPr>
          <a:xfrm rot="5400000">
            <a:off x="-334247" y="5064112"/>
            <a:ext cx="1567411" cy="9854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4" name="等腰三角形 3"/>
          <p:cNvSpPr/>
          <p:nvPr/>
        </p:nvSpPr>
        <p:spPr>
          <a:xfrm rot="5400000">
            <a:off x="-472804" y="5774031"/>
            <a:ext cx="2281975" cy="143476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6" name="等腰三角形 5"/>
          <p:cNvSpPr/>
          <p:nvPr/>
        </p:nvSpPr>
        <p:spPr>
          <a:xfrm rot="16200000">
            <a:off x="11300395" y="6032504"/>
            <a:ext cx="1094845" cy="688369"/>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accent5">
                  <a:lumMod val="75000"/>
                </a:schemeClr>
              </a:solidFill>
            </a:endParaRPr>
          </a:p>
        </p:txBody>
      </p:sp>
      <p:sp>
        <p:nvSpPr>
          <p:cNvPr id="7" name="等腰三角形 6"/>
          <p:cNvSpPr/>
          <p:nvPr/>
        </p:nvSpPr>
        <p:spPr>
          <a:xfrm rot="16200000">
            <a:off x="10795681" y="4811404"/>
            <a:ext cx="1714611" cy="1078041"/>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
        <p:nvSpPr>
          <p:cNvPr id="5" name="文本框 4"/>
          <p:cNvSpPr txBox="1"/>
          <p:nvPr/>
        </p:nvSpPr>
        <p:spPr>
          <a:xfrm>
            <a:off x="7898987" y="5561399"/>
            <a:ext cx="1783080" cy="368300"/>
          </a:xfrm>
          <a:prstGeom prst="rect">
            <a:avLst/>
          </a:prstGeom>
          <a:noFill/>
        </p:spPr>
        <p:txBody>
          <a:bodyPr wrap="none" rtlCol="0">
            <a:spAutoFit/>
          </a:bodyPr>
          <a:lstStyle/>
          <a:p>
            <a:r>
              <a:rPr lang="en-US" altLang="zh-CN" i="1" dirty="0">
                <a:solidFill>
                  <a:schemeClr val="accent2">
                    <a:lumMod val="75000"/>
                  </a:schemeClr>
                </a:solidFill>
              </a:rPr>
              <a:t>QQ</a:t>
            </a:r>
            <a:r>
              <a:rPr lang="zh-CN" altLang="en-US" i="1" dirty="0">
                <a:solidFill>
                  <a:schemeClr val="accent2">
                    <a:lumMod val="75000"/>
                  </a:schemeClr>
                </a:solidFill>
              </a:rPr>
              <a:t>：</a:t>
            </a:r>
            <a:r>
              <a:rPr lang="en-US" i="1" dirty="0">
                <a:solidFill>
                  <a:schemeClr val="accent2">
                    <a:lumMod val="75000"/>
                  </a:schemeClr>
                </a:solidFill>
              </a:rPr>
              <a:t>53733876</a:t>
            </a:r>
            <a:endParaRPr lang="en-US" i="1" dirty="0">
              <a:solidFill>
                <a:schemeClr val="accent2">
                  <a:lumMod val="75000"/>
                </a:schemeClr>
              </a:solidFill>
            </a:endParaRPr>
          </a:p>
        </p:txBody>
      </p:sp>
      <p:pic>
        <p:nvPicPr>
          <p:cNvPr id="8" name="图片 7" descr="DLCN6G})K6Y`X[H4R]_D~0F"/>
          <p:cNvPicPr>
            <a:picLocks noChangeAspect="1"/>
          </p:cNvPicPr>
          <p:nvPr/>
        </p:nvPicPr>
        <p:blipFill>
          <a:blip r:embed="rId1"/>
          <a:stretch>
            <a:fillRect/>
          </a:stretch>
        </p:blipFill>
        <p:spPr>
          <a:xfrm>
            <a:off x="2271395" y="403860"/>
            <a:ext cx="7917180" cy="60509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6555">
        <p14:ferris dir="l"/>
      </p:transition>
    </mc:Choice>
    <mc:Fallback>
      <p:transition spd="slow" advTm="655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731135" y="459740"/>
            <a:ext cx="7058025" cy="861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400" b="1" spc="100" dirty="0"/>
              <a:t>贸易方式增值税适用政策来说</a:t>
            </a:r>
            <a:endParaRPr lang="en-US" altLang="zh-CN" sz="2400" b="1" spc="100" dirty="0"/>
          </a:p>
        </p:txBody>
      </p:sp>
      <p:sp>
        <p:nvSpPr>
          <p:cNvPr id="2" name="文本框 1"/>
          <p:cNvSpPr txBox="1"/>
          <p:nvPr/>
        </p:nvSpPr>
        <p:spPr>
          <a:xfrm>
            <a:off x="2731135" y="1883410"/>
            <a:ext cx="8524875" cy="645160"/>
          </a:xfrm>
          <a:prstGeom prst="rect">
            <a:avLst/>
          </a:prstGeom>
          <a:noFill/>
        </p:spPr>
        <p:txBody>
          <a:bodyPr wrap="square" rtlCol="0">
            <a:spAutoFit/>
          </a:bodyPr>
          <a:p>
            <a:r>
              <a:rPr lang="zh-CN" altLang="en-US" sz="3600">
                <a:solidFill>
                  <a:srgbClr val="00B050"/>
                </a:solidFill>
              </a:rPr>
              <a:t>一般贸易：免税、免退税、免抵退</a:t>
            </a:r>
            <a:endParaRPr lang="zh-CN" altLang="en-US" sz="3600">
              <a:solidFill>
                <a:srgbClr val="00B050"/>
              </a:solidFill>
            </a:endParaRPr>
          </a:p>
        </p:txBody>
      </p:sp>
      <p:sp>
        <p:nvSpPr>
          <p:cNvPr id="3" name="文本框 2"/>
          <p:cNvSpPr txBox="1"/>
          <p:nvPr/>
        </p:nvSpPr>
        <p:spPr>
          <a:xfrm>
            <a:off x="3789680" y="3034030"/>
            <a:ext cx="4754880" cy="645160"/>
          </a:xfrm>
          <a:prstGeom prst="rect">
            <a:avLst/>
          </a:prstGeom>
          <a:noFill/>
        </p:spPr>
        <p:txBody>
          <a:bodyPr wrap="none" rtlCol="0">
            <a:spAutoFit/>
          </a:bodyPr>
          <a:p>
            <a:r>
              <a:rPr lang="zh-CN" altLang="en-US" sz="3600">
                <a:solidFill>
                  <a:srgbClr val="00B050"/>
                </a:solidFill>
              </a:rPr>
              <a:t>来料加工：免税不退税</a:t>
            </a:r>
            <a:endParaRPr lang="zh-CN" altLang="en-US" sz="3600">
              <a:solidFill>
                <a:srgbClr val="00B050"/>
              </a:solidFill>
            </a:endParaRPr>
          </a:p>
        </p:txBody>
      </p:sp>
      <p:sp>
        <p:nvSpPr>
          <p:cNvPr id="4" name="文本框 3"/>
          <p:cNvSpPr txBox="1"/>
          <p:nvPr/>
        </p:nvSpPr>
        <p:spPr>
          <a:xfrm>
            <a:off x="4383405" y="4231005"/>
            <a:ext cx="4754880" cy="645160"/>
          </a:xfrm>
          <a:prstGeom prst="rect">
            <a:avLst/>
          </a:prstGeom>
          <a:noFill/>
        </p:spPr>
        <p:txBody>
          <a:bodyPr wrap="none" rtlCol="0">
            <a:spAutoFit/>
          </a:bodyPr>
          <a:p>
            <a:r>
              <a:rPr lang="zh-CN" altLang="en-US" sz="3600">
                <a:solidFill>
                  <a:srgbClr val="00B050"/>
                </a:solidFill>
              </a:rPr>
              <a:t>进料加工：免、抵、退</a:t>
            </a:r>
            <a:endParaRPr lang="zh-CN" altLang="en-US" sz="3600">
              <a:solidFill>
                <a:srgbClr val="00B050"/>
              </a:solidFill>
            </a:endParaRPr>
          </a:p>
        </p:txBody>
      </p:sp>
      <p:sp>
        <p:nvSpPr>
          <p:cNvPr id="40" name="等腰三角形 39"/>
          <p:cNvSpPr/>
          <p:nvPr/>
        </p:nvSpPr>
        <p:spPr>
          <a:xfrm flipV="1">
            <a:off x="2328864" y="143504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dirty="0"/>
              <a:t>1</a:t>
            </a:r>
            <a:endParaRPr lang="en-US" altLang="zh-CN" dirty="0"/>
          </a:p>
        </p:txBody>
      </p:sp>
      <p:sp>
        <p:nvSpPr>
          <p:cNvPr id="5" name="等腰三角形 4"/>
          <p:cNvSpPr/>
          <p:nvPr/>
        </p:nvSpPr>
        <p:spPr>
          <a:xfrm flipV="1">
            <a:off x="2935289" y="2735528"/>
            <a:ext cx="854075" cy="683948"/>
          </a:xfrm>
          <a:prstGeom prst="triangl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2</a:t>
            </a:r>
            <a:endParaRPr lang="en-US" altLang="zh-CN" dirty="0"/>
          </a:p>
        </p:txBody>
      </p:sp>
      <p:sp>
        <p:nvSpPr>
          <p:cNvPr id="6" name="等腰三角形 5"/>
          <p:cNvSpPr/>
          <p:nvPr/>
        </p:nvSpPr>
        <p:spPr>
          <a:xfrm rot="11100000">
            <a:off x="3302635" y="3969385"/>
            <a:ext cx="683260" cy="894715"/>
          </a:xfrm>
          <a:prstGeom prst="triangle">
            <a:avLst>
              <a:gd name="adj" fmla="val 20870"/>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3</a:t>
            </a:r>
            <a:endParaRPr lang="en-US" altLang="zh-CN" dirty="0"/>
          </a:p>
        </p:txBody>
      </p:sp>
      <p:pic>
        <p:nvPicPr>
          <p:cNvPr id="43"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70255" y="2405070"/>
            <a:ext cx="1771013" cy="3022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5" grpId="0" bldLvl="0" animBg="1"/>
      <p:bldP spid="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292752" y="2155471"/>
            <a:ext cx="1771013" cy="302209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组合 5"/>
          <p:cNvGrpSpPr/>
          <p:nvPr/>
        </p:nvGrpSpPr>
        <p:grpSpPr>
          <a:xfrm>
            <a:off x="3240299" y="815300"/>
            <a:ext cx="5960180" cy="816110"/>
            <a:chOff x="1055503" y="414758"/>
            <a:chExt cx="10053224" cy="816110"/>
          </a:xfrm>
          <a:solidFill>
            <a:srgbClr val="009999"/>
          </a:solidFill>
        </p:grpSpPr>
        <p:sp>
          <p:nvSpPr>
            <p:cNvPr id="7" name="箭头: V 形 107"/>
            <p:cNvSpPr/>
            <p:nvPr/>
          </p:nvSpPr>
          <p:spPr>
            <a:xfrm flipH="1">
              <a:off x="1055503" y="414758"/>
              <a:ext cx="10053224" cy="816110"/>
            </a:xfrm>
            <a:prstGeom prst="chevron">
              <a:avLst>
                <a:gd name="adj" fmla="val 3390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lvl="0"/>
              <a:r>
                <a:rPr lang="zh-CN" altLang="en-US" sz="2800" b="1" dirty="0"/>
                <a:t>    贸易方式 </a:t>
              </a:r>
              <a:endParaRPr lang="en-US" altLang="zh-CN" sz="2800" b="1" dirty="0"/>
            </a:p>
          </p:txBody>
        </p:sp>
        <p:sp>
          <p:nvSpPr>
            <p:cNvPr id="9" name="椭圆 8"/>
            <p:cNvSpPr/>
            <p:nvPr/>
          </p:nvSpPr>
          <p:spPr>
            <a:xfrm>
              <a:off x="1267806" y="691705"/>
              <a:ext cx="262216" cy="262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圆角 82"/>
          <p:cNvSpPr/>
          <p:nvPr/>
        </p:nvSpPr>
        <p:spPr>
          <a:xfrm>
            <a:off x="3479800" y="2591435"/>
            <a:ext cx="6697345" cy="59182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一般贸易</a:t>
            </a:r>
            <a:endParaRPr lang="zh-CN" altLang="en-US" sz="2400" dirty="0"/>
          </a:p>
        </p:txBody>
      </p:sp>
      <p:sp>
        <p:nvSpPr>
          <p:cNvPr id="2" name="矩形: 圆角 82"/>
          <p:cNvSpPr/>
          <p:nvPr/>
        </p:nvSpPr>
        <p:spPr>
          <a:xfrm>
            <a:off x="3393440" y="3772535"/>
            <a:ext cx="6697345" cy="59182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dirty="0"/>
              <a:t>来料加工</a:t>
            </a:r>
            <a:endParaRPr lang="zh-CN" altLang="en-US" sz="2400" dirty="0"/>
          </a:p>
        </p:txBody>
      </p:sp>
      <p:sp>
        <p:nvSpPr>
          <p:cNvPr id="4" name="矩形: 圆角 82"/>
          <p:cNvSpPr/>
          <p:nvPr/>
        </p:nvSpPr>
        <p:spPr>
          <a:xfrm>
            <a:off x="3479800" y="4953000"/>
            <a:ext cx="6697345" cy="59182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dirty="0"/>
              <a:t>进料加工</a:t>
            </a:r>
            <a:endParaRPr lang="zh-CN" altLang="en-US" sz="24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箭头: V 形 3"/>
          <p:cNvSpPr/>
          <p:nvPr/>
        </p:nvSpPr>
        <p:spPr>
          <a:xfrm flipH="1">
            <a:off x="588010" y="415290"/>
            <a:ext cx="10058400" cy="1242695"/>
          </a:xfrm>
          <a:prstGeom prst="chevron">
            <a:avLst>
              <a:gd name="adj" fmla="val 3390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algn="just">
              <a:lnSpc>
                <a:spcPct val="150000"/>
              </a:lnSpc>
            </a:pPr>
            <a:endParaRPr lang="zh-CN" altLang="en-US" sz="3600" b="1" dirty="0">
              <a:solidFill>
                <a:schemeClr val="bg1"/>
              </a:solidFill>
            </a:endParaRPr>
          </a:p>
          <a:p>
            <a:pPr algn="just">
              <a:lnSpc>
                <a:spcPct val="150000"/>
              </a:lnSpc>
            </a:pPr>
            <a:r>
              <a:rPr lang="zh-CN" altLang="en-US" sz="4800" b="1" dirty="0">
                <a:solidFill>
                  <a:schemeClr val="bg1"/>
                </a:solidFill>
              </a:rPr>
              <a:t>一般贸易</a:t>
            </a:r>
            <a:endParaRPr lang="zh-CN" altLang="en-US" sz="4800" b="1" dirty="0">
              <a:solidFill>
                <a:schemeClr val="bg1"/>
              </a:solidFill>
            </a:endParaRPr>
          </a:p>
          <a:p>
            <a:endParaRPr lang="zh-CN" altLang="en-US" sz="4800" b="1" dirty="0">
              <a:solidFill>
                <a:schemeClr val="bg1"/>
              </a:solidFill>
            </a:endParaRPr>
          </a:p>
          <a:p>
            <a:pPr algn="r"/>
            <a:endParaRPr lang="zh-CN" altLang="en-US" dirty="0">
              <a:solidFill>
                <a:schemeClr val="bg1"/>
              </a:solidFill>
            </a:endParaRPr>
          </a:p>
        </p:txBody>
      </p:sp>
      <p:pic>
        <p:nvPicPr>
          <p:cNvPr id="47"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437078" y="2414115"/>
            <a:ext cx="1771013" cy="3022096"/>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490595" y="2945130"/>
            <a:ext cx="8064500" cy="3046095"/>
          </a:xfrm>
          <a:prstGeom prst="rect">
            <a:avLst/>
          </a:prstGeom>
          <a:noFill/>
        </p:spPr>
        <p:txBody>
          <a:bodyPr wrap="square" rtlCol="0">
            <a:spAutoFit/>
          </a:bodyPr>
          <a:lstStyle/>
          <a:p>
            <a:r>
              <a:rPr lang="zh-CN" altLang="en-US" sz="4800" dirty="0">
                <a:solidFill>
                  <a:schemeClr val="accent2">
                    <a:lumMod val="50000"/>
                  </a:schemeClr>
                </a:solidFill>
              </a:rPr>
              <a:t>一般贸易货物是海关监管货物的一种，指单边输入关境或单边输出关境的进出口贸易方式。</a:t>
            </a:r>
            <a:endParaRPr lang="zh-CN" altLang="en-US" sz="4800" dirty="0">
              <a:solidFill>
                <a:schemeClr val="accent2">
                  <a:lumMod val="50000"/>
                </a:schemeClr>
              </a:solidFill>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箭头: V 形 3"/>
          <p:cNvSpPr/>
          <p:nvPr/>
        </p:nvSpPr>
        <p:spPr>
          <a:xfrm flipH="1">
            <a:off x="588010" y="415290"/>
            <a:ext cx="10058400" cy="1242695"/>
          </a:xfrm>
          <a:prstGeom prst="chevron">
            <a:avLst>
              <a:gd name="adj" fmla="val 3390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algn="just">
              <a:lnSpc>
                <a:spcPct val="150000"/>
              </a:lnSpc>
            </a:pPr>
            <a:endParaRPr lang="zh-CN" altLang="en-US" sz="3600" b="1" dirty="0">
              <a:solidFill>
                <a:schemeClr val="bg1"/>
              </a:solidFill>
            </a:endParaRPr>
          </a:p>
          <a:p>
            <a:pPr algn="just">
              <a:lnSpc>
                <a:spcPct val="150000"/>
              </a:lnSpc>
            </a:pPr>
            <a:r>
              <a:rPr lang="zh-CN" altLang="en-US" sz="4800" b="1" dirty="0">
                <a:solidFill>
                  <a:schemeClr val="bg1"/>
                </a:solidFill>
              </a:rPr>
              <a:t>来料加工</a:t>
            </a:r>
            <a:endParaRPr lang="zh-CN" altLang="en-US" sz="4800" b="1" dirty="0">
              <a:solidFill>
                <a:schemeClr val="bg1"/>
              </a:solidFill>
            </a:endParaRPr>
          </a:p>
          <a:p>
            <a:endParaRPr lang="zh-CN" altLang="en-US" sz="4800" b="1" dirty="0">
              <a:solidFill>
                <a:schemeClr val="bg1"/>
              </a:solidFill>
            </a:endParaRPr>
          </a:p>
          <a:p>
            <a:pPr algn="r"/>
            <a:endParaRPr lang="zh-CN" altLang="en-US" dirty="0">
              <a:solidFill>
                <a:schemeClr val="bg1"/>
              </a:solidFill>
            </a:endParaRPr>
          </a:p>
        </p:txBody>
      </p:sp>
      <p:pic>
        <p:nvPicPr>
          <p:cNvPr id="47"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437078" y="2414115"/>
            <a:ext cx="1771013" cy="3022096"/>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419475" y="2209800"/>
            <a:ext cx="8064500" cy="3969385"/>
          </a:xfrm>
          <a:prstGeom prst="rect">
            <a:avLst/>
          </a:prstGeom>
          <a:noFill/>
        </p:spPr>
        <p:txBody>
          <a:bodyPr wrap="square" rtlCol="0">
            <a:spAutoFit/>
          </a:bodyPr>
          <a:lstStyle/>
          <a:p>
            <a:r>
              <a:rPr lang="zh-CN" altLang="en-US" sz="3600" dirty="0">
                <a:solidFill>
                  <a:schemeClr val="accent2">
                    <a:lumMod val="50000"/>
                  </a:schemeClr>
                </a:solidFill>
              </a:rPr>
              <a:t>来料加工贸易（Processing）是指外商提供全部原材料、辅料、零部件、元器件、配套件和包装物料，必要时提供设备，由承接方加工单位按外商的要求进行加工装配，成品交外商销售，承接方收取工缴费，外商提供的作价设备价款，承接方用工缴费偿还的业务。</a:t>
            </a:r>
            <a:endParaRPr lang="zh-CN" altLang="en-US" sz="3600" dirty="0">
              <a:solidFill>
                <a:schemeClr val="accent2">
                  <a:lumMod val="50000"/>
                </a:schemeClr>
              </a:solidFill>
            </a:endParaRP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箭头: V 形 3"/>
          <p:cNvSpPr/>
          <p:nvPr/>
        </p:nvSpPr>
        <p:spPr>
          <a:xfrm flipH="1">
            <a:off x="588010" y="415290"/>
            <a:ext cx="10058400" cy="1242695"/>
          </a:xfrm>
          <a:prstGeom prst="chevron">
            <a:avLst>
              <a:gd name="adj" fmla="val 3390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nchorCtr="0"/>
          <a:lstStyle/>
          <a:p>
            <a:pPr algn="just">
              <a:lnSpc>
                <a:spcPct val="150000"/>
              </a:lnSpc>
            </a:pPr>
            <a:endParaRPr lang="zh-CN" altLang="en-US" sz="3600" b="1" dirty="0">
              <a:solidFill>
                <a:schemeClr val="bg1"/>
              </a:solidFill>
            </a:endParaRPr>
          </a:p>
          <a:p>
            <a:pPr algn="just">
              <a:lnSpc>
                <a:spcPct val="150000"/>
              </a:lnSpc>
            </a:pPr>
            <a:r>
              <a:rPr lang="zh-CN" altLang="en-US" sz="4800" b="1" dirty="0">
                <a:solidFill>
                  <a:schemeClr val="bg1"/>
                </a:solidFill>
              </a:rPr>
              <a:t>进料加工</a:t>
            </a:r>
            <a:endParaRPr lang="zh-CN" altLang="en-US" sz="4800" b="1" dirty="0">
              <a:solidFill>
                <a:schemeClr val="bg1"/>
              </a:solidFill>
            </a:endParaRPr>
          </a:p>
          <a:p>
            <a:endParaRPr lang="zh-CN" altLang="en-US" sz="4800" b="1" dirty="0">
              <a:solidFill>
                <a:schemeClr val="bg1"/>
              </a:solidFill>
            </a:endParaRPr>
          </a:p>
          <a:p>
            <a:pPr algn="r"/>
            <a:endParaRPr lang="zh-CN" altLang="en-US" dirty="0">
              <a:solidFill>
                <a:schemeClr val="bg1"/>
              </a:solidFill>
            </a:endParaRPr>
          </a:p>
        </p:txBody>
      </p:sp>
      <p:pic>
        <p:nvPicPr>
          <p:cNvPr id="47"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437078" y="2414115"/>
            <a:ext cx="1771013" cy="3022096"/>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419475" y="2209800"/>
            <a:ext cx="8064500" cy="2861310"/>
          </a:xfrm>
          <a:prstGeom prst="rect">
            <a:avLst/>
          </a:prstGeom>
          <a:noFill/>
        </p:spPr>
        <p:txBody>
          <a:bodyPr wrap="square" rtlCol="0">
            <a:spAutoFit/>
          </a:bodyPr>
          <a:lstStyle/>
          <a:p>
            <a:r>
              <a:rPr lang="zh-CN" altLang="en-US" sz="3600" dirty="0">
                <a:solidFill>
                  <a:schemeClr val="accent2">
                    <a:lumMod val="50000"/>
                  </a:schemeClr>
                </a:solidFill>
              </a:rPr>
              <a:t>进料加工是指国内有外贸经营权的单位用外汇购买进口部分或全部原料、材料、辅料、元器件、配套件和包装物料加工成品或半成品后再返销出口国外市场的业务。</a:t>
            </a:r>
            <a:endParaRPr lang="zh-CN" altLang="en-US" sz="3600" dirty="0">
              <a:solidFill>
                <a:schemeClr val="accent2">
                  <a:lumMod val="50000"/>
                </a:schemeClr>
              </a:solidFill>
            </a:endParaRP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椭圆 44"/>
          <p:cNvSpPr/>
          <p:nvPr/>
        </p:nvSpPr>
        <p:spPr>
          <a:xfrm>
            <a:off x="878746" y="5304901"/>
            <a:ext cx="1756233" cy="1093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2644499" y="1041763"/>
            <a:ext cx="8147597" cy="4774091"/>
            <a:chOff x="2698255" y="1207272"/>
            <a:chExt cx="1416087" cy="1675963"/>
          </a:xfrm>
          <a:solidFill>
            <a:schemeClr val="accent1">
              <a:lumMod val="50000"/>
            </a:schemeClr>
          </a:solidFill>
        </p:grpSpPr>
        <p:sp>
          <p:nvSpPr>
            <p:cNvPr id="3" name="矩形: 圆角 82"/>
            <p:cNvSpPr/>
            <p:nvPr/>
          </p:nvSpPr>
          <p:spPr>
            <a:xfrm>
              <a:off x="2698255" y="1207272"/>
              <a:ext cx="1416087" cy="16759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2998328" y="1511207"/>
              <a:ext cx="1016280" cy="1214650"/>
              <a:chOff x="2827946" y="1590675"/>
              <a:chExt cx="1016280" cy="1214650"/>
            </a:xfrm>
            <a:grpFill/>
          </p:grpSpPr>
          <p:sp>
            <p:nvSpPr>
              <p:cNvPr id="5" name="椭圆 4"/>
              <p:cNvSpPr/>
              <p:nvPr/>
            </p:nvSpPr>
            <p:spPr>
              <a:xfrm>
                <a:off x="2843531" y="2747644"/>
                <a:ext cx="452557" cy="576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2827946" y="1590675"/>
                <a:ext cx="1016280" cy="1193538"/>
                <a:chOff x="7048500" y="2503488"/>
                <a:chExt cx="1774825" cy="2084387"/>
              </a:xfrm>
              <a:grpFill/>
            </p:grpSpPr>
            <p:sp>
              <p:nvSpPr>
                <p:cNvPr id="7" name="Freeform 30"/>
                <p:cNvSpPr/>
                <p:nvPr/>
              </p:nvSpPr>
              <p:spPr bwMode="auto">
                <a:xfrm>
                  <a:off x="7481888" y="3133725"/>
                  <a:ext cx="304800" cy="452437"/>
                </a:xfrm>
                <a:custGeom>
                  <a:avLst/>
                  <a:gdLst>
                    <a:gd name="T0" fmla="*/ 5 w 92"/>
                    <a:gd name="T1" fmla="*/ 106 h 137"/>
                    <a:gd name="T2" fmla="*/ 15 w 92"/>
                    <a:gd name="T3" fmla="*/ 133 h 137"/>
                    <a:gd name="T4" fmla="*/ 15 w 92"/>
                    <a:gd name="T5" fmla="*/ 133 h 137"/>
                    <a:gd name="T6" fmla="*/ 42 w 92"/>
                    <a:gd name="T7" fmla="*/ 122 h 137"/>
                    <a:gd name="T8" fmla="*/ 88 w 92"/>
                    <a:gd name="T9" fmla="*/ 31 h 137"/>
                    <a:gd name="T10" fmla="*/ 77 w 92"/>
                    <a:gd name="T11" fmla="*/ 4 h 137"/>
                    <a:gd name="T12" fmla="*/ 77 w 92"/>
                    <a:gd name="T13" fmla="*/ 4 h 137"/>
                    <a:gd name="T14" fmla="*/ 50 w 92"/>
                    <a:gd name="T15" fmla="*/ 14 h 137"/>
                    <a:gd name="T16" fmla="*/ 5 w 92"/>
                    <a:gd name="T17" fmla="*/ 106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137">
                      <a:moveTo>
                        <a:pt x="5" y="106"/>
                      </a:moveTo>
                      <a:cubicBezTo>
                        <a:pt x="0" y="116"/>
                        <a:pt x="5" y="128"/>
                        <a:pt x="15" y="133"/>
                      </a:cubicBezTo>
                      <a:cubicBezTo>
                        <a:pt x="15" y="133"/>
                        <a:pt x="15" y="133"/>
                        <a:pt x="15" y="133"/>
                      </a:cubicBezTo>
                      <a:cubicBezTo>
                        <a:pt x="25" y="137"/>
                        <a:pt x="37" y="133"/>
                        <a:pt x="42" y="122"/>
                      </a:cubicBezTo>
                      <a:cubicBezTo>
                        <a:pt x="88" y="31"/>
                        <a:pt x="88" y="31"/>
                        <a:pt x="88" y="31"/>
                      </a:cubicBezTo>
                      <a:cubicBezTo>
                        <a:pt x="92" y="21"/>
                        <a:pt x="88" y="9"/>
                        <a:pt x="77" y="4"/>
                      </a:cubicBezTo>
                      <a:cubicBezTo>
                        <a:pt x="77" y="4"/>
                        <a:pt x="77" y="4"/>
                        <a:pt x="77" y="4"/>
                      </a:cubicBezTo>
                      <a:cubicBezTo>
                        <a:pt x="67" y="0"/>
                        <a:pt x="55" y="4"/>
                        <a:pt x="50" y="14"/>
                      </a:cubicBezTo>
                      <a:lnTo>
                        <a:pt x="5" y="106"/>
                      </a:lnTo>
                      <a:close/>
                    </a:path>
                  </a:pathLst>
                </a:custGeom>
                <a:grpFill/>
                <a:ln>
                  <a:noFill/>
                </a:ln>
              </p:spPr>
              <p:txBody>
                <a:bodyPr vert="horz" wrap="square" lIns="91440" tIns="45720" rIns="91440" bIns="45720" numCol="1" anchor="t" anchorCtr="0" compatLnSpc="1"/>
                <a:lstStyle/>
                <a:p>
                  <a:endParaRPr lang="zh-CN" altLang="en-US"/>
                </a:p>
              </p:txBody>
            </p:sp>
            <p:sp>
              <p:nvSpPr>
                <p:cNvPr id="8" name="Freeform 31"/>
                <p:cNvSpPr/>
                <p:nvPr/>
              </p:nvSpPr>
              <p:spPr bwMode="auto">
                <a:xfrm>
                  <a:off x="7634288" y="3060700"/>
                  <a:ext cx="520700" cy="179387"/>
                </a:xfrm>
                <a:custGeom>
                  <a:avLst/>
                  <a:gdLst>
                    <a:gd name="T0" fmla="*/ 110 w 157"/>
                    <a:gd name="T1" fmla="*/ 4 h 54"/>
                    <a:gd name="T2" fmla="*/ 33 w 157"/>
                    <a:gd name="T3" fmla="*/ 6 h 54"/>
                    <a:gd name="T4" fmla="*/ 0 w 157"/>
                    <a:gd name="T5" fmla="*/ 41 h 54"/>
                    <a:gd name="T6" fmla="*/ 19 w 157"/>
                    <a:gd name="T7" fmla="*/ 54 h 54"/>
                    <a:gd name="T8" fmla="*/ 157 w 157"/>
                    <a:gd name="T9" fmla="*/ 41 h 54"/>
                    <a:gd name="T10" fmla="*/ 156 w 157"/>
                    <a:gd name="T11" fmla="*/ 36 h 54"/>
                    <a:gd name="T12" fmla="*/ 110 w 157"/>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157" h="54">
                      <a:moveTo>
                        <a:pt x="110" y="4"/>
                      </a:moveTo>
                      <a:cubicBezTo>
                        <a:pt x="33" y="6"/>
                        <a:pt x="33" y="6"/>
                        <a:pt x="33" y="6"/>
                      </a:cubicBezTo>
                      <a:cubicBezTo>
                        <a:pt x="7" y="10"/>
                        <a:pt x="0" y="24"/>
                        <a:pt x="0" y="41"/>
                      </a:cubicBezTo>
                      <a:cubicBezTo>
                        <a:pt x="6" y="45"/>
                        <a:pt x="13" y="50"/>
                        <a:pt x="19" y="54"/>
                      </a:cubicBezTo>
                      <a:cubicBezTo>
                        <a:pt x="157" y="41"/>
                        <a:pt x="157" y="41"/>
                        <a:pt x="157" y="41"/>
                      </a:cubicBezTo>
                      <a:cubicBezTo>
                        <a:pt x="157" y="39"/>
                        <a:pt x="157" y="38"/>
                        <a:pt x="156" y="36"/>
                      </a:cubicBezTo>
                      <a:cubicBezTo>
                        <a:pt x="152" y="14"/>
                        <a:pt x="132" y="0"/>
                        <a:pt x="1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32"/>
                <p:cNvSpPr/>
                <p:nvPr/>
              </p:nvSpPr>
              <p:spPr bwMode="auto">
                <a:xfrm>
                  <a:off x="7237413" y="3289300"/>
                  <a:ext cx="384175" cy="293687"/>
                </a:xfrm>
                <a:custGeom>
                  <a:avLst/>
                  <a:gdLst>
                    <a:gd name="T0" fmla="*/ 31 w 116"/>
                    <a:gd name="T1" fmla="*/ 5 h 89"/>
                    <a:gd name="T2" fmla="*/ 7 w 116"/>
                    <a:gd name="T3" fmla="*/ 10 h 89"/>
                    <a:gd name="T4" fmla="*/ 7 w 116"/>
                    <a:gd name="T5" fmla="*/ 10 h 89"/>
                    <a:gd name="T6" fmla="*/ 8 w 116"/>
                    <a:gd name="T7" fmla="*/ 33 h 89"/>
                    <a:gd name="T8" fmla="*/ 87 w 116"/>
                    <a:gd name="T9" fmla="*/ 84 h 89"/>
                    <a:gd name="T10" fmla="*/ 110 w 116"/>
                    <a:gd name="T11" fmla="*/ 79 h 89"/>
                    <a:gd name="T12" fmla="*/ 110 w 116"/>
                    <a:gd name="T13" fmla="*/ 79 h 89"/>
                    <a:gd name="T14" fmla="*/ 106 w 116"/>
                    <a:gd name="T15" fmla="*/ 55 h 89"/>
                    <a:gd name="T16" fmla="*/ 31 w 116"/>
                    <a:gd name="T1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9">
                      <a:moveTo>
                        <a:pt x="31" y="5"/>
                      </a:moveTo>
                      <a:cubicBezTo>
                        <a:pt x="23" y="0"/>
                        <a:pt x="12" y="2"/>
                        <a:pt x="7" y="10"/>
                      </a:cubicBezTo>
                      <a:cubicBezTo>
                        <a:pt x="7" y="10"/>
                        <a:pt x="7" y="10"/>
                        <a:pt x="7" y="10"/>
                      </a:cubicBezTo>
                      <a:cubicBezTo>
                        <a:pt x="1" y="18"/>
                        <a:pt x="0" y="28"/>
                        <a:pt x="8" y="33"/>
                      </a:cubicBezTo>
                      <a:cubicBezTo>
                        <a:pt x="87" y="84"/>
                        <a:pt x="87" y="84"/>
                        <a:pt x="87" y="84"/>
                      </a:cubicBezTo>
                      <a:cubicBezTo>
                        <a:pt x="94" y="89"/>
                        <a:pt x="105" y="87"/>
                        <a:pt x="110" y="79"/>
                      </a:cubicBezTo>
                      <a:cubicBezTo>
                        <a:pt x="110" y="79"/>
                        <a:pt x="110" y="79"/>
                        <a:pt x="110" y="79"/>
                      </a:cubicBezTo>
                      <a:cubicBezTo>
                        <a:pt x="116" y="71"/>
                        <a:pt x="113" y="61"/>
                        <a:pt x="106" y="55"/>
                      </a:cubicBezTo>
                      <a:lnTo>
                        <a:pt x="31" y="5"/>
                      </a:lnTo>
                      <a:close/>
                    </a:path>
                  </a:pathLst>
                </a:custGeom>
                <a:grpFill/>
                <a:ln>
                  <a:noFill/>
                </a:ln>
              </p:spPr>
              <p:txBody>
                <a:bodyPr vert="horz" wrap="square" lIns="91440" tIns="45720" rIns="91440" bIns="45720" numCol="1" anchor="t" anchorCtr="0" compatLnSpc="1"/>
                <a:lstStyle/>
                <a:p>
                  <a:endParaRPr lang="zh-CN" altLang="en-US"/>
                </a:p>
              </p:txBody>
            </p:sp>
            <p:sp>
              <p:nvSpPr>
                <p:cNvPr id="10" name="Freeform 33"/>
                <p:cNvSpPr/>
                <p:nvPr/>
              </p:nvSpPr>
              <p:spPr bwMode="auto">
                <a:xfrm>
                  <a:off x="7267575" y="3243263"/>
                  <a:ext cx="85725" cy="61912"/>
                </a:xfrm>
                <a:custGeom>
                  <a:avLst/>
                  <a:gdLst>
                    <a:gd name="T0" fmla="*/ 12 w 26"/>
                    <a:gd name="T1" fmla="*/ 16 h 19"/>
                    <a:gd name="T2" fmla="*/ 20 w 26"/>
                    <a:gd name="T3" fmla="*/ 18 h 19"/>
                    <a:gd name="T4" fmla="*/ 20 w 26"/>
                    <a:gd name="T5" fmla="*/ 18 h 19"/>
                    <a:gd name="T6" fmla="*/ 24 w 26"/>
                    <a:gd name="T7" fmla="*/ 13 h 19"/>
                    <a:gd name="T8" fmla="*/ 14 w 26"/>
                    <a:gd name="T9" fmla="*/ 3 h 19"/>
                    <a:gd name="T10" fmla="*/ 4 w 26"/>
                    <a:gd name="T11" fmla="*/ 2 h 19"/>
                    <a:gd name="T12" fmla="*/ 4 w 26"/>
                    <a:gd name="T13" fmla="*/ 2 h 19"/>
                    <a:gd name="T14" fmla="*/ 2 w 26"/>
                    <a:gd name="T15" fmla="*/ 10 h 19"/>
                    <a:gd name="T16" fmla="*/ 12 w 26"/>
                    <a:gd name="T1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9">
                      <a:moveTo>
                        <a:pt x="12" y="16"/>
                      </a:moveTo>
                      <a:cubicBezTo>
                        <a:pt x="14" y="18"/>
                        <a:pt x="18" y="19"/>
                        <a:pt x="20" y="18"/>
                      </a:cubicBezTo>
                      <a:cubicBezTo>
                        <a:pt x="20" y="18"/>
                        <a:pt x="20" y="18"/>
                        <a:pt x="20" y="18"/>
                      </a:cubicBezTo>
                      <a:cubicBezTo>
                        <a:pt x="23" y="16"/>
                        <a:pt x="26" y="16"/>
                        <a:pt x="24" y="13"/>
                      </a:cubicBezTo>
                      <a:cubicBezTo>
                        <a:pt x="24" y="13"/>
                        <a:pt x="17" y="5"/>
                        <a:pt x="14" y="3"/>
                      </a:cubicBezTo>
                      <a:cubicBezTo>
                        <a:pt x="9" y="0"/>
                        <a:pt x="6" y="0"/>
                        <a:pt x="4" y="2"/>
                      </a:cubicBezTo>
                      <a:cubicBezTo>
                        <a:pt x="4" y="2"/>
                        <a:pt x="4" y="2"/>
                        <a:pt x="4" y="2"/>
                      </a:cubicBezTo>
                      <a:cubicBezTo>
                        <a:pt x="1" y="3"/>
                        <a:pt x="0" y="7"/>
                        <a:pt x="2" y="10"/>
                      </a:cubicBezTo>
                      <a:lnTo>
                        <a:pt x="12" y="16"/>
                      </a:lnTo>
                      <a:close/>
                    </a:path>
                  </a:pathLst>
                </a:custGeom>
                <a:grpFill/>
                <a:ln>
                  <a:noFill/>
                </a:ln>
              </p:spPr>
              <p:txBody>
                <a:bodyPr vert="horz" wrap="square" lIns="91440" tIns="45720" rIns="91440" bIns="45720" numCol="1" anchor="t" anchorCtr="0" compatLnSpc="1"/>
                <a:lstStyle/>
                <a:p>
                  <a:endParaRPr lang="zh-CN" altLang="en-US"/>
                </a:p>
              </p:txBody>
            </p:sp>
            <p:sp>
              <p:nvSpPr>
                <p:cNvPr id="11" name="Freeform 34"/>
                <p:cNvSpPr/>
                <p:nvPr/>
              </p:nvSpPr>
              <p:spPr bwMode="auto">
                <a:xfrm>
                  <a:off x="7216775" y="3233738"/>
                  <a:ext cx="84138" cy="58737"/>
                </a:xfrm>
                <a:custGeom>
                  <a:avLst/>
                  <a:gdLst>
                    <a:gd name="T0" fmla="*/ 10 w 25"/>
                    <a:gd name="T1" fmla="*/ 16 h 18"/>
                    <a:gd name="T2" fmla="*/ 18 w 25"/>
                    <a:gd name="T3" fmla="*/ 14 h 18"/>
                    <a:gd name="T4" fmla="*/ 18 w 25"/>
                    <a:gd name="T5" fmla="*/ 14 h 18"/>
                    <a:gd name="T6" fmla="*/ 22 w 25"/>
                    <a:gd name="T7" fmla="*/ 10 h 18"/>
                    <a:gd name="T8" fmla="*/ 9 w 25"/>
                    <a:gd name="T9" fmla="*/ 2 h 18"/>
                    <a:gd name="T10" fmla="*/ 1 w 25"/>
                    <a:gd name="T11" fmla="*/ 4 h 18"/>
                    <a:gd name="T12" fmla="*/ 1 w 25"/>
                    <a:gd name="T13" fmla="*/ 4 h 18"/>
                    <a:gd name="T14" fmla="*/ 3 w 25"/>
                    <a:gd name="T15" fmla="*/ 11 h 18"/>
                    <a:gd name="T16" fmla="*/ 10 w 25"/>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8">
                      <a:moveTo>
                        <a:pt x="10" y="16"/>
                      </a:moveTo>
                      <a:cubicBezTo>
                        <a:pt x="13" y="18"/>
                        <a:pt x="16" y="17"/>
                        <a:pt x="18" y="14"/>
                      </a:cubicBezTo>
                      <a:cubicBezTo>
                        <a:pt x="18" y="14"/>
                        <a:pt x="18" y="14"/>
                        <a:pt x="18" y="14"/>
                      </a:cubicBezTo>
                      <a:cubicBezTo>
                        <a:pt x="19" y="12"/>
                        <a:pt x="25" y="11"/>
                        <a:pt x="22" y="10"/>
                      </a:cubicBezTo>
                      <a:cubicBezTo>
                        <a:pt x="9" y="2"/>
                        <a:pt x="9" y="2"/>
                        <a:pt x="9" y="2"/>
                      </a:cubicBezTo>
                      <a:cubicBezTo>
                        <a:pt x="7" y="0"/>
                        <a:pt x="3" y="1"/>
                        <a:pt x="1" y="4"/>
                      </a:cubicBezTo>
                      <a:cubicBezTo>
                        <a:pt x="1" y="4"/>
                        <a:pt x="1" y="4"/>
                        <a:pt x="1" y="4"/>
                      </a:cubicBezTo>
                      <a:cubicBezTo>
                        <a:pt x="0" y="6"/>
                        <a:pt x="1" y="10"/>
                        <a:pt x="3" y="11"/>
                      </a:cubicBezTo>
                      <a:lnTo>
                        <a:pt x="10" y="16"/>
                      </a:lnTo>
                      <a:close/>
                    </a:path>
                  </a:pathLst>
                </a:custGeom>
                <a:grpFill/>
                <a:ln>
                  <a:noFill/>
                </a:ln>
              </p:spPr>
              <p:txBody>
                <a:bodyPr vert="horz" wrap="square" lIns="91440" tIns="45720" rIns="91440" bIns="45720" numCol="1" anchor="t" anchorCtr="0" compatLnSpc="1"/>
                <a:lstStyle/>
                <a:p>
                  <a:endParaRPr lang="zh-CN" altLang="en-US"/>
                </a:p>
              </p:txBody>
            </p:sp>
            <p:sp>
              <p:nvSpPr>
                <p:cNvPr id="12" name="Freeform 35"/>
                <p:cNvSpPr/>
                <p:nvPr/>
              </p:nvSpPr>
              <p:spPr bwMode="auto">
                <a:xfrm>
                  <a:off x="7188200" y="3265488"/>
                  <a:ext cx="68263" cy="57150"/>
                </a:xfrm>
                <a:custGeom>
                  <a:avLst/>
                  <a:gdLst>
                    <a:gd name="T0" fmla="*/ 13 w 21"/>
                    <a:gd name="T1" fmla="*/ 16 h 17"/>
                    <a:gd name="T2" fmla="*/ 20 w 21"/>
                    <a:gd name="T3" fmla="*/ 13 h 17"/>
                    <a:gd name="T4" fmla="*/ 20 w 21"/>
                    <a:gd name="T5" fmla="*/ 13 h 17"/>
                    <a:gd name="T6" fmla="*/ 17 w 21"/>
                    <a:gd name="T7" fmla="*/ 5 h 17"/>
                    <a:gd name="T8" fmla="*/ 9 w 21"/>
                    <a:gd name="T9" fmla="*/ 1 h 17"/>
                    <a:gd name="T10" fmla="*/ 2 w 21"/>
                    <a:gd name="T11" fmla="*/ 4 h 17"/>
                    <a:gd name="T12" fmla="*/ 2 w 21"/>
                    <a:gd name="T13" fmla="*/ 4 h 17"/>
                    <a:gd name="T14" fmla="*/ 5 w 21"/>
                    <a:gd name="T15" fmla="*/ 11 h 17"/>
                    <a:gd name="T16" fmla="*/ 13 w 21"/>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
                      <a:moveTo>
                        <a:pt x="13" y="16"/>
                      </a:moveTo>
                      <a:cubicBezTo>
                        <a:pt x="16" y="17"/>
                        <a:pt x="19" y="16"/>
                        <a:pt x="20" y="13"/>
                      </a:cubicBezTo>
                      <a:cubicBezTo>
                        <a:pt x="20" y="13"/>
                        <a:pt x="20" y="13"/>
                        <a:pt x="20" y="13"/>
                      </a:cubicBezTo>
                      <a:cubicBezTo>
                        <a:pt x="21" y="10"/>
                        <a:pt x="20" y="7"/>
                        <a:pt x="17" y="5"/>
                      </a:cubicBezTo>
                      <a:cubicBezTo>
                        <a:pt x="9" y="1"/>
                        <a:pt x="9" y="1"/>
                        <a:pt x="9" y="1"/>
                      </a:cubicBezTo>
                      <a:cubicBezTo>
                        <a:pt x="6" y="0"/>
                        <a:pt x="3" y="1"/>
                        <a:pt x="2" y="4"/>
                      </a:cubicBezTo>
                      <a:cubicBezTo>
                        <a:pt x="2" y="4"/>
                        <a:pt x="2" y="4"/>
                        <a:pt x="2" y="4"/>
                      </a:cubicBezTo>
                      <a:cubicBezTo>
                        <a:pt x="0" y="7"/>
                        <a:pt x="2" y="10"/>
                        <a:pt x="5" y="11"/>
                      </a:cubicBezTo>
                      <a:lnTo>
                        <a:pt x="13" y="16"/>
                      </a:lnTo>
                      <a:close/>
                    </a:path>
                  </a:pathLst>
                </a:custGeom>
                <a:grpFill/>
                <a:ln>
                  <a:noFill/>
                </a:ln>
              </p:spPr>
              <p:txBody>
                <a:bodyPr vert="horz" wrap="square" lIns="91440" tIns="45720" rIns="91440" bIns="45720" numCol="1" anchor="t" anchorCtr="0" compatLnSpc="1"/>
                <a:lstStyle/>
                <a:p>
                  <a:endParaRPr lang="zh-CN" altLang="en-US"/>
                </a:p>
              </p:txBody>
            </p:sp>
            <p:sp>
              <p:nvSpPr>
                <p:cNvPr id="13" name="Freeform 36"/>
                <p:cNvSpPr/>
                <p:nvPr/>
              </p:nvSpPr>
              <p:spPr bwMode="auto">
                <a:xfrm>
                  <a:off x="7173913" y="3305175"/>
                  <a:ext cx="82550" cy="57150"/>
                </a:xfrm>
                <a:custGeom>
                  <a:avLst/>
                  <a:gdLst>
                    <a:gd name="T0" fmla="*/ 15 w 25"/>
                    <a:gd name="T1" fmla="*/ 16 h 17"/>
                    <a:gd name="T2" fmla="*/ 22 w 25"/>
                    <a:gd name="T3" fmla="*/ 12 h 17"/>
                    <a:gd name="T4" fmla="*/ 22 w 25"/>
                    <a:gd name="T5" fmla="*/ 12 h 17"/>
                    <a:gd name="T6" fmla="*/ 22 w 25"/>
                    <a:gd name="T7" fmla="*/ 6 h 17"/>
                    <a:gd name="T8" fmla="*/ 11 w 25"/>
                    <a:gd name="T9" fmla="*/ 1 h 17"/>
                    <a:gd name="T10" fmla="*/ 0 w 25"/>
                    <a:gd name="T11" fmla="*/ 4 h 17"/>
                    <a:gd name="T12" fmla="*/ 0 w 25"/>
                    <a:gd name="T13" fmla="*/ 4 h 17"/>
                    <a:gd name="T14" fmla="*/ 4 w 25"/>
                    <a:gd name="T15" fmla="*/ 11 h 17"/>
                    <a:gd name="T16" fmla="*/ 15 w 25"/>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15" y="16"/>
                      </a:moveTo>
                      <a:cubicBezTo>
                        <a:pt x="18" y="17"/>
                        <a:pt x="21" y="15"/>
                        <a:pt x="22" y="12"/>
                      </a:cubicBezTo>
                      <a:cubicBezTo>
                        <a:pt x="22" y="12"/>
                        <a:pt x="22" y="12"/>
                        <a:pt x="22" y="12"/>
                      </a:cubicBezTo>
                      <a:cubicBezTo>
                        <a:pt x="22" y="9"/>
                        <a:pt x="25" y="7"/>
                        <a:pt x="22" y="6"/>
                      </a:cubicBezTo>
                      <a:cubicBezTo>
                        <a:pt x="11" y="1"/>
                        <a:pt x="11" y="1"/>
                        <a:pt x="11" y="1"/>
                      </a:cubicBezTo>
                      <a:cubicBezTo>
                        <a:pt x="8" y="0"/>
                        <a:pt x="1" y="2"/>
                        <a:pt x="0" y="4"/>
                      </a:cubicBezTo>
                      <a:cubicBezTo>
                        <a:pt x="0" y="4"/>
                        <a:pt x="0" y="4"/>
                        <a:pt x="0" y="4"/>
                      </a:cubicBezTo>
                      <a:cubicBezTo>
                        <a:pt x="0" y="7"/>
                        <a:pt x="1" y="10"/>
                        <a:pt x="4" y="11"/>
                      </a:cubicBezTo>
                      <a:lnTo>
                        <a:pt x="15" y="16"/>
                      </a:lnTo>
                      <a:close/>
                    </a:path>
                  </a:pathLst>
                </a:custGeom>
                <a:grpFill/>
                <a:ln>
                  <a:noFill/>
                </a:ln>
              </p:spPr>
              <p:txBody>
                <a:bodyPr vert="horz" wrap="square" lIns="91440" tIns="45720" rIns="91440" bIns="45720" numCol="1" anchor="t" anchorCtr="0" compatLnSpc="1"/>
                <a:lstStyle/>
                <a:p>
                  <a:endParaRPr lang="zh-CN" altLang="en-US"/>
                </a:p>
              </p:txBody>
            </p:sp>
            <p:sp>
              <p:nvSpPr>
                <p:cNvPr id="14" name="Freeform 37"/>
                <p:cNvSpPr/>
                <p:nvPr/>
              </p:nvSpPr>
              <p:spPr bwMode="auto">
                <a:xfrm>
                  <a:off x="7188200" y="3344863"/>
                  <a:ext cx="95250" cy="53975"/>
                </a:xfrm>
                <a:custGeom>
                  <a:avLst/>
                  <a:gdLst>
                    <a:gd name="T0" fmla="*/ 22 w 29"/>
                    <a:gd name="T1" fmla="*/ 16 h 16"/>
                    <a:gd name="T2" fmla="*/ 28 w 29"/>
                    <a:gd name="T3" fmla="*/ 12 h 16"/>
                    <a:gd name="T4" fmla="*/ 28 w 29"/>
                    <a:gd name="T5" fmla="*/ 12 h 16"/>
                    <a:gd name="T6" fmla="*/ 25 w 29"/>
                    <a:gd name="T7" fmla="*/ 7 h 16"/>
                    <a:gd name="T8" fmla="*/ 6 w 29"/>
                    <a:gd name="T9" fmla="*/ 1 h 16"/>
                    <a:gd name="T10" fmla="*/ 1 w 29"/>
                    <a:gd name="T11" fmla="*/ 4 h 16"/>
                    <a:gd name="T12" fmla="*/ 1 w 29"/>
                    <a:gd name="T13" fmla="*/ 4 h 16"/>
                    <a:gd name="T14" fmla="*/ 4 w 29"/>
                    <a:gd name="T15" fmla="*/ 10 h 16"/>
                    <a:gd name="T16" fmla="*/ 22 w 29"/>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6">
                      <a:moveTo>
                        <a:pt x="22" y="16"/>
                      </a:moveTo>
                      <a:cubicBezTo>
                        <a:pt x="25" y="16"/>
                        <a:pt x="28" y="15"/>
                        <a:pt x="28" y="12"/>
                      </a:cubicBezTo>
                      <a:cubicBezTo>
                        <a:pt x="28" y="12"/>
                        <a:pt x="28" y="12"/>
                        <a:pt x="28" y="12"/>
                      </a:cubicBezTo>
                      <a:cubicBezTo>
                        <a:pt x="29" y="10"/>
                        <a:pt x="27" y="7"/>
                        <a:pt x="25" y="7"/>
                      </a:cubicBezTo>
                      <a:cubicBezTo>
                        <a:pt x="6" y="1"/>
                        <a:pt x="6" y="1"/>
                        <a:pt x="6" y="1"/>
                      </a:cubicBezTo>
                      <a:cubicBezTo>
                        <a:pt x="4" y="0"/>
                        <a:pt x="1" y="2"/>
                        <a:pt x="1" y="4"/>
                      </a:cubicBezTo>
                      <a:cubicBezTo>
                        <a:pt x="1" y="4"/>
                        <a:pt x="1" y="4"/>
                        <a:pt x="1" y="4"/>
                      </a:cubicBezTo>
                      <a:cubicBezTo>
                        <a:pt x="0" y="7"/>
                        <a:pt x="1" y="9"/>
                        <a:pt x="4" y="10"/>
                      </a:cubicBezTo>
                      <a:lnTo>
                        <a:pt x="22" y="16"/>
                      </a:lnTo>
                      <a:close/>
                    </a:path>
                  </a:pathLst>
                </a:custGeom>
                <a:grpFill/>
                <a:ln>
                  <a:noFill/>
                </a:ln>
              </p:spPr>
              <p:txBody>
                <a:bodyPr vert="horz" wrap="square" lIns="91440" tIns="45720" rIns="91440" bIns="45720" numCol="1" anchor="t" anchorCtr="0" compatLnSpc="1"/>
                <a:lstStyle/>
                <a:p>
                  <a:endParaRPr lang="zh-CN" altLang="en-US"/>
                </a:p>
              </p:txBody>
            </p:sp>
            <p:sp>
              <p:nvSpPr>
                <p:cNvPr id="15" name="Freeform 38"/>
                <p:cNvSpPr/>
                <p:nvPr/>
              </p:nvSpPr>
              <p:spPr bwMode="auto">
                <a:xfrm>
                  <a:off x="7204075" y="3252788"/>
                  <a:ext cx="165100" cy="158750"/>
                </a:xfrm>
                <a:custGeom>
                  <a:avLst/>
                  <a:gdLst>
                    <a:gd name="T0" fmla="*/ 21 w 50"/>
                    <a:gd name="T1" fmla="*/ 46 h 48"/>
                    <a:gd name="T2" fmla="*/ 44 w 50"/>
                    <a:gd name="T3" fmla="*/ 36 h 48"/>
                    <a:gd name="T4" fmla="*/ 44 w 50"/>
                    <a:gd name="T5" fmla="*/ 36 h 48"/>
                    <a:gd name="T6" fmla="*/ 39 w 50"/>
                    <a:gd name="T7" fmla="*/ 7 h 48"/>
                    <a:gd name="T8" fmla="*/ 35 w 50"/>
                    <a:gd name="T9" fmla="*/ 5 h 48"/>
                    <a:gd name="T10" fmla="*/ 6 w 50"/>
                    <a:gd name="T11" fmla="*/ 14 h 48"/>
                    <a:gd name="T12" fmla="*/ 6 w 50"/>
                    <a:gd name="T13" fmla="*/ 14 h 48"/>
                    <a:gd name="T14" fmla="*/ 11 w 50"/>
                    <a:gd name="T15" fmla="*/ 43 h 48"/>
                    <a:gd name="T16" fmla="*/ 21 w 50"/>
                    <a:gd name="T1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8">
                      <a:moveTo>
                        <a:pt x="21" y="46"/>
                      </a:moveTo>
                      <a:cubicBezTo>
                        <a:pt x="30" y="48"/>
                        <a:pt x="39" y="46"/>
                        <a:pt x="44" y="36"/>
                      </a:cubicBezTo>
                      <a:cubicBezTo>
                        <a:pt x="44" y="36"/>
                        <a:pt x="44" y="36"/>
                        <a:pt x="44" y="36"/>
                      </a:cubicBezTo>
                      <a:cubicBezTo>
                        <a:pt x="50" y="25"/>
                        <a:pt x="49" y="13"/>
                        <a:pt x="39" y="7"/>
                      </a:cubicBezTo>
                      <a:cubicBezTo>
                        <a:pt x="35" y="5"/>
                        <a:pt x="35" y="5"/>
                        <a:pt x="35" y="5"/>
                      </a:cubicBezTo>
                      <a:cubicBezTo>
                        <a:pt x="24" y="0"/>
                        <a:pt x="11" y="4"/>
                        <a:pt x="6" y="14"/>
                      </a:cubicBezTo>
                      <a:cubicBezTo>
                        <a:pt x="6" y="14"/>
                        <a:pt x="6" y="14"/>
                        <a:pt x="6" y="14"/>
                      </a:cubicBezTo>
                      <a:cubicBezTo>
                        <a:pt x="0" y="25"/>
                        <a:pt x="0" y="37"/>
                        <a:pt x="11" y="43"/>
                      </a:cubicBezTo>
                      <a:cubicBezTo>
                        <a:pt x="11" y="43"/>
                        <a:pt x="15" y="46"/>
                        <a:pt x="21" y="4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Freeform 39"/>
                <p:cNvSpPr/>
                <p:nvPr/>
              </p:nvSpPr>
              <p:spPr bwMode="auto">
                <a:xfrm>
                  <a:off x="7991475" y="3854450"/>
                  <a:ext cx="420688" cy="342900"/>
                </a:xfrm>
                <a:custGeom>
                  <a:avLst/>
                  <a:gdLst>
                    <a:gd name="T0" fmla="*/ 97 w 127"/>
                    <a:gd name="T1" fmla="*/ 99 h 104"/>
                    <a:gd name="T2" fmla="*/ 122 w 127"/>
                    <a:gd name="T3" fmla="*/ 95 h 104"/>
                    <a:gd name="T4" fmla="*/ 122 w 127"/>
                    <a:gd name="T5" fmla="*/ 95 h 104"/>
                    <a:gd name="T6" fmla="*/ 118 w 127"/>
                    <a:gd name="T7" fmla="*/ 70 h 104"/>
                    <a:gd name="T8" fmla="*/ 31 w 127"/>
                    <a:gd name="T9" fmla="*/ 6 h 104"/>
                    <a:gd name="T10" fmla="*/ 6 w 127"/>
                    <a:gd name="T11" fmla="*/ 9 h 104"/>
                    <a:gd name="T12" fmla="*/ 6 w 127"/>
                    <a:gd name="T13" fmla="*/ 9 h 104"/>
                    <a:gd name="T14" fmla="*/ 10 w 127"/>
                    <a:gd name="T15" fmla="*/ 34 h 104"/>
                    <a:gd name="T16" fmla="*/ 97 w 127"/>
                    <a:gd name="T17" fmla="*/ 9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104">
                      <a:moveTo>
                        <a:pt x="97" y="99"/>
                      </a:moveTo>
                      <a:cubicBezTo>
                        <a:pt x="105" y="104"/>
                        <a:pt x="116" y="103"/>
                        <a:pt x="122" y="95"/>
                      </a:cubicBezTo>
                      <a:cubicBezTo>
                        <a:pt x="122" y="95"/>
                        <a:pt x="122" y="95"/>
                        <a:pt x="122" y="95"/>
                      </a:cubicBezTo>
                      <a:cubicBezTo>
                        <a:pt x="127" y="87"/>
                        <a:pt x="126" y="76"/>
                        <a:pt x="118" y="70"/>
                      </a:cubicBezTo>
                      <a:cubicBezTo>
                        <a:pt x="31" y="6"/>
                        <a:pt x="31" y="6"/>
                        <a:pt x="31" y="6"/>
                      </a:cubicBezTo>
                      <a:cubicBezTo>
                        <a:pt x="23" y="0"/>
                        <a:pt x="12" y="1"/>
                        <a:pt x="6" y="9"/>
                      </a:cubicBezTo>
                      <a:cubicBezTo>
                        <a:pt x="6" y="9"/>
                        <a:pt x="6" y="9"/>
                        <a:pt x="6" y="9"/>
                      </a:cubicBezTo>
                      <a:cubicBezTo>
                        <a:pt x="0" y="17"/>
                        <a:pt x="2" y="28"/>
                        <a:pt x="10" y="34"/>
                      </a:cubicBezTo>
                      <a:lnTo>
                        <a:pt x="97" y="99"/>
                      </a:lnTo>
                      <a:close/>
                    </a:path>
                  </a:pathLst>
                </a:custGeom>
                <a:grpFill/>
                <a:ln>
                  <a:noFill/>
                </a:ln>
              </p:spPr>
              <p:txBody>
                <a:bodyPr vert="horz" wrap="square" lIns="91440" tIns="45720" rIns="91440" bIns="45720" numCol="1" anchor="t" anchorCtr="0" compatLnSpc="1"/>
                <a:lstStyle/>
                <a:p>
                  <a:endParaRPr lang="zh-CN" altLang="en-US"/>
                </a:p>
              </p:txBody>
            </p:sp>
            <p:sp>
              <p:nvSpPr>
                <p:cNvPr id="17" name="Freeform 40"/>
                <p:cNvSpPr/>
                <p:nvPr/>
              </p:nvSpPr>
              <p:spPr bwMode="auto">
                <a:xfrm>
                  <a:off x="8588375" y="3781425"/>
                  <a:ext cx="234950" cy="217487"/>
                </a:xfrm>
                <a:custGeom>
                  <a:avLst/>
                  <a:gdLst>
                    <a:gd name="T0" fmla="*/ 71 w 71"/>
                    <a:gd name="T1" fmla="*/ 55 h 66"/>
                    <a:gd name="T2" fmla="*/ 70 w 71"/>
                    <a:gd name="T3" fmla="*/ 57 h 66"/>
                    <a:gd name="T4" fmla="*/ 27 w 71"/>
                    <a:gd name="T5" fmla="*/ 48 h 66"/>
                    <a:gd name="T6" fmla="*/ 2 w 71"/>
                    <a:gd name="T7" fmla="*/ 23 h 66"/>
                    <a:gd name="T8" fmla="*/ 10 w 71"/>
                    <a:gd name="T9" fmla="*/ 2 h 66"/>
                    <a:gd name="T10" fmla="*/ 11 w 71"/>
                    <a:gd name="T11" fmla="*/ 0 h 66"/>
                    <a:gd name="T12" fmla="*/ 71 w 71"/>
                    <a:gd name="T13" fmla="*/ 55 h 66"/>
                  </a:gdLst>
                  <a:ahLst/>
                  <a:cxnLst>
                    <a:cxn ang="0">
                      <a:pos x="T0" y="T1"/>
                    </a:cxn>
                    <a:cxn ang="0">
                      <a:pos x="T2" y="T3"/>
                    </a:cxn>
                    <a:cxn ang="0">
                      <a:pos x="T4" y="T5"/>
                    </a:cxn>
                    <a:cxn ang="0">
                      <a:pos x="T6" y="T7"/>
                    </a:cxn>
                    <a:cxn ang="0">
                      <a:pos x="T8" y="T9"/>
                    </a:cxn>
                    <a:cxn ang="0">
                      <a:pos x="T10" y="T11"/>
                    </a:cxn>
                    <a:cxn ang="0">
                      <a:pos x="T12" y="T13"/>
                    </a:cxn>
                  </a:cxnLst>
                  <a:rect l="0" t="0" r="r" b="b"/>
                  <a:pathLst>
                    <a:path w="71" h="66">
                      <a:moveTo>
                        <a:pt x="71" y="55"/>
                      </a:moveTo>
                      <a:cubicBezTo>
                        <a:pt x="70" y="56"/>
                        <a:pt x="70" y="56"/>
                        <a:pt x="70" y="57"/>
                      </a:cubicBezTo>
                      <a:cubicBezTo>
                        <a:pt x="61" y="66"/>
                        <a:pt x="36" y="57"/>
                        <a:pt x="27" y="48"/>
                      </a:cubicBezTo>
                      <a:cubicBezTo>
                        <a:pt x="2" y="23"/>
                        <a:pt x="2" y="23"/>
                        <a:pt x="2" y="23"/>
                      </a:cubicBezTo>
                      <a:cubicBezTo>
                        <a:pt x="0" y="16"/>
                        <a:pt x="1" y="11"/>
                        <a:pt x="10" y="2"/>
                      </a:cubicBezTo>
                      <a:cubicBezTo>
                        <a:pt x="10" y="1"/>
                        <a:pt x="11" y="1"/>
                        <a:pt x="11" y="0"/>
                      </a:cubicBezTo>
                      <a:lnTo>
                        <a:pt x="71" y="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41"/>
                <p:cNvSpPr/>
                <p:nvPr/>
              </p:nvSpPr>
              <p:spPr bwMode="auto">
                <a:xfrm>
                  <a:off x="8280400" y="3844925"/>
                  <a:ext cx="400050" cy="352425"/>
                </a:xfrm>
                <a:custGeom>
                  <a:avLst/>
                  <a:gdLst>
                    <a:gd name="T0" fmla="*/ 120 w 121"/>
                    <a:gd name="T1" fmla="*/ 29 h 107"/>
                    <a:gd name="T2" fmla="*/ 113 w 121"/>
                    <a:gd name="T3" fmla="*/ 12 h 107"/>
                    <a:gd name="T4" fmla="*/ 113 w 121"/>
                    <a:gd name="T5" fmla="*/ 12 h 107"/>
                    <a:gd name="T6" fmla="*/ 96 w 121"/>
                    <a:gd name="T7" fmla="*/ 3 h 107"/>
                    <a:gd name="T8" fmla="*/ 9 w 121"/>
                    <a:gd name="T9" fmla="*/ 74 h 107"/>
                    <a:gd name="T10" fmla="*/ 7 w 121"/>
                    <a:gd name="T11" fmla="*/ 99 h 107"/>
                    <a:gd name="T12" fmla="*/ 7 w 121"/>
                    <a:gd name="T13" fmla="*/ 99 h 107"/>
                    <a:gd name="T14" fmla="*/ 31 w 121"/>
                    <a:gd name="T15" fmla="*/ 101 h 107"/>
                    <a:gd name="T16" fmla="*/ 120 w 121"/>
                    <a:gd name="T1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107">
                      <a:moveTo>
                        <a:pt x="120" y="29"/>
                      </a:moveTo>
                      <a:cubicBezTo>
                        <a:pt x="121" y="28"/>
                        <a:pt x="119" y="19"/>
                        <a:pt x="113" y="12"/>
                      </a:cubicBezTo>
                      <a:cubicBezTo>
                        <a:pt x="113" y="12"/>
                        <a:pt x="113" y="12"/>
                        <a:pt x="113" y="12"/>
                      </a:cubicBezTo>
                      <a:cubicBezTo>
                        <a:pt x="107" y="4"/>
                        <a:pt x="98" y="0"/>
                        <a:pt x="96" y="3"/>
                      </a:cubicBezTo>
                      <a:cubicBezTo>
                        <a:pt x="9" y="74"/>
                        <a:pt x="9" y="74"/>
                        <a:pt x="9" y="74"/>
                      </a:cubicBezTo>
                      <a:cubicBezTo>
                        <a:pt x="2" y="80"/>
                        <a:pt x="0" y="91"/>
                        <a:pt x="7" y="99"/>
                      </a:cubicBezTo>
                      <a:cubicBezTo>
                        <a:pt x="7" y="99"/>
                        <a:pt x="7" y="99"/>
                        <a:pt x="7" y="99"/>
                      </a:cubicBezTo>
                      <a:cubicBezTo>
                        <a:pt x="13" y="106"/>
                        <a:pt x="24" y="107"/>
                        <a:pt x="31" y="101"/>
                      </a:cubicBezTo>
                      <a:lnTo>
                        <a:pt x="120" y="29"/>
                      </a:lnTo>
                      <a:close/>
                    </a:path>
                  </a:pathLst>
                </a:custGeom>
                <a:grpFill/>
                <a:ln>
                  <a:noFill/>
                </a:ln>
              </p:spPr>
              <p:txBody>
                <a:bodyPr vert="horz" wrap="square" lIns="91440" tIns="45720" rIns="91440" bIns="45720" numCol="1" anchor="t" anchorCtr="0" compatLnSpc="1"/>
                <a:lstStyle/>
                <a:p>
                  <a:endParaRPr lang="zh-CN" altLang="en-US"/>
                </a:p>
              </p:txBody>
            </p:sp>
            <p:sp>
              <p:nvSpPr>
                <p:cNvPr id="19" name="Freeform 42"/>
                <p:cNvSpPr/>
                <p:nvPr/>
              </p:nvSpPr>
              <p:spPr bwMode="auto">
                <a:xfrm>
                  <a:off x="8551863" y="3848100"/>
                  <a:ext cx="131763" cy="134937"/>
                </a:xfrm>
                <a:custGeom>
                  <a:avLst/>
                  <a:gdLst>
                    <a:gd name="T0" fmla="*/ 0 w 40"/>
                    <a:gd name="T1" fmla="*/ 13 h 41"/>
                    <a:gd name="T2" fmla="*/ 14 w 40"/>
                    <a:gd name="T3" fmla="*/ 2 h 41"/>
                    <a:gd name="T4" fmla="*/ 31 w 40"/>
                    <a:gd name="T5" fmla="*/ 11 h 41"/>
                    <a:gd name="T6" fmla="*/ 38 w 40"/>
                    <a:gd name="T7" fmla="*/ 28 h 41"/>
                    <a:gd name="T8" fmla="*/ 22 w 40"/>
                    <a:gd name="T9" fmla="*/ 41 h 41"/>
                    <a:gd name="T10" fmla="*/ 0 w 40"/>
                    <a:gd name="T11" fmla="*/ 13 h 41"/>
                  </a:gdLst>
                  <a:ahLst/>
                  <a:cxnLst>
                    <a:cxn ang="0">
                      <a:pos x="T0" y="T1"/>
                    </a:cxn>
                    <a:cxn ang="0">
                      <a:pos x="T2" y="T3"/>
                    </a:cxn>
                    <a:cxn ang="0">
                      <a:pos x="T4" y="T5"/>
                    </a:cxn>
                    <a:cxn ang="0">
                      <a:pos x="T6" y="T7"/>
                    </a:cxn>
                    <a:cxn ang="0">
                      <a:pos x="T8" y="T9"/>
                    </a:cxn>
                    <a:cxn ang="0">
                      <a:pos x="T10" y="T11"/>
                    </a:cxn>
                  </a:cxnLst>
                  <a:rect l="0" t="0" r="r" b="b"/>
                  <a:pathLst>
                    <a:path w="40" h="41">
                      <a:moveTo>
                        <a:pt x="0" y="13"/>
                      </a:moveTo>
                      <a:cubicBezTo>
                        <a:pt x="14" y="2"/>
                        <a:pt x="14" y="2"/>
                        <a:pt x="14" y="2"/>
                      </a:cubicBezTo>
                      <a:cubicBezTo>
                        <a:pt x="17" y="0"/>
                        <a:pt x="25" y="3"/>
                        <a:pt x="31" y="11"/>
                      </a:cubicBezTo>
                      <a:cubicBezTo>
                        <a:pt x="37" y="18"/>
                        <a:pt x="40" y="26"/>
                        <a:pt x="38" y="28"/>
                      </a:cubicBezTo>
                      <a:cubicBezTo>
                        <a:pt x="22" y="41"/>
                        <a:pt x="22" y="41"/>
                        <a:pt x="22" y="41"/>
                      </a:cubicBez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43"/>
                <p:cNvSpPr/>
                <p:nvPr/>
              </p:nvSpPr>
              <p:spPr bwMode="auto">
                <a:xfrm>
                  <a:off x="7356475" y="3781425"/>
                  <a:ext cx="390525" cy="409575"/>
                </a:xfrm>
                <a:custGeom>
                  <a:avLst/>
                  <a:gdLst>
                    <a:gd name="T0" fmla="*/ 7 w 118"/>
                    <a:gd name="T1" fmla="*/ 91 h 124"/>
                    <a:gd name="T2" fmla="*/ 8 w 118"/>
                    <a:gd name="T3" fmla="*/ 117 h 124"/>
                    <a:gd name="T4" fmla="*/ 8 w 118"/>
                    <a:gd name="T5" fmla="*/ 117 h 124"/>
                    <a:gd name="T6" fmla="*/ 34 w 118"/>
                    <a:gd name="T7" fmla="*/ 116 h 124"/>
                    <a:gd name="T8" fmla="*/ 111 w 118"/>
                    <a:gd name="T9" fmla="*/ 33 h 124"/>
                    <a:gd name="T10" fmla="*/ 111 w 118"/>
                    <a:gd name="T11" fmla="*/ 7 h 124"/>
                    <a:gd name="T12" fmla="*/ 111 w 118"/>
                    <a:gd name="T13" fmla="*/ 7 h 124"/>
                    <a:gd name="T14" fmla="*/ 85 w 118"/>
                    <a:gd name="T15" fmla="*/ 8 h 124"/>
                    <a:gd name="T16" fmla="*/ 7 w 118"/>
                    <a:gd name="T17" fmla="*/ 91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124">
                      <a:moveTo>
                        <a:pt x="7" y="91"/>
                      </a:moveTo>
                      <a:cubicBezTo>
                        <a:pt x="0" y="98"/>
                        <a:pt x="0" y="110"/>
                        <a:pt x="8" y="117"/>
                      </a:cubicBezTo>
                      <a:cubicBezTo>
                        <a:pt x="8" y="117"/>
                        <a:pt x="8" y="117"/>
                        <a:pt x="8" y="117"/>
                      </a:cubicBezTo>
                      <a:cubicBezTo>
                        <a:pt x="15" y="124"/>
                        <a:pt x="27" y="123"/>
                        <a:pt x="34" y="116"/>
                      </a:cubicBezTo>
                      <a:cubicBezTo>
                        <a:pt x="111" y="33"/>
                        <a:pt x="111" y="33"/>
                        <a:pt x="111" y="33"/>
                      </a:cubicBezTo>
                      <a:cubicBezTo>
                        <a:pt x="118" y="26"/>
                        <a:pt x="118" y="14"/>
                        <a:pt x="111" y="7"/>
                      </a:cubicBezTo>
                      <a:cubicBezTo>
                        <a:pt x="111" y="7"/>
                        <a:pt x="111" y="7"/>
                        <a:pt x="111" y="7"/>
                      </a:cubicBezTo>
                      <a:cubicBezTo>
                        <a:pt x="103" y="0"/>
                        <a:pt x="92" y="0"/>
                        <a:pt x="85" y="8"/>
                      </a:cubicBezTo>
                      <a:lnTo>
                        <a:pt x="7" y="91"/>
                      </a:lnTo>
                      <a:close/>
                    </a:path>
                  </a:pathLst>
                </a:custGeom>
                <a:grpFill/>
                <a:ln>
                  <a:noFill/>
                </a:ln>
              </p:spPr>
              <p:txBody>
                <a:bodyPr vert="horz" wrap="square" lIns="91440" tIns="45720" rIns="91440" bIns="45720" numCol="1" anchor="t" anchorCtr="0" compatLnSpc="1"/>
                <a:lstStyle/>
                <a:p>
                  <a:endParaRPr lang="zh-CN" altLang="en-US"/>
                </a:p>
              </p:txBody>
            </p:sp>
            <p:sp>
              <p:nvSpPr>
                <p:cNvPr id="21" name="Freeform 44"/>
                <p:cNvSpPr/>
                <p:nvPr/>
              </p:nvSpPr>
              <p:spPr bwMode="auto">
                <a:xfrm>
                  <a:off x="7048500" y="4449763"/>
                  <a:ext cx="280988" cy="138112"/>
                </a:xfrm>
                <a:custGeom>
                  <a:avLst/>
                  <a:gdLst>
                    <a:gd name="T0" fmla="*/ 0 w 85"/>
                    <a:gd name="T1" fmla="*/ 17 h 42"/>
                    <a:gd name="T2" fmla="*/ 0 w 85"/>
                    <a:gd name="T3" fmla="*/ 15 h 42"/>
                    <a:gd name="T4" fmla="*/ 44 w 85"/>
                    <a:gd name="T5" fmla="*/ 4 h 42"/>
                    <a:gd name="T6" fmla="*/ 79 w 85"/>
                    <a:gd name="T7" fmla="*/ 17 h 42"/>
                    <a:gd name="T8" fmla="*/ 81 w 85"/>
                    <a:gd name="T9" fmla="*/ 40 h 42"/>
                    <a:gd name="T10" fmla="*/ 81 w 85"/>
                    <a:gd name="T11" fmla="*/ 42 h 42"/>
                    <a:gd name="T12" fmla="*/ 0 w 85"/>
                    <a:gd name="T13" fmla="*/ 17 h 42"/>
                  </a:gdLst>
                  <a:ahLst/>
                  <a:cxnLst>
                    <a:cxn ang="0">
                      <a:pos x="T0" y="T1"/>
                    </a:cxn>
                    <a:cxn ang="0">
                      <a:pos x="T2" y="T3"/>
                    </a:cxn>
                    <a:cxn ang="0">
                      <a:pos x="T4" y="T5"/>
                    </a:cxn>
                    <a:cxn ang="0">
                      <a:pos x="T6" y="T7"/>
                    </a:cxn>
                    <a:cxn ang="0">
                      <a:pos x="T8" y="T9"/>
                    </a:cxn>
                    <a:cxn ang="0">
                      <a:pos x="T10" y="T11"/>
                    </a:cxn>
                    <a:cxn ang="0">
                      <a:pos x="T12" y="T13"/>
                    </a:cxn>
                  </a:cxnLst>
                  <a:rect l="0" t="0" r="r" b="b"/>
                  <a:pathLst>
                    <a:path w="85" h="42">
                      <a:moveTo>
                        <a:pt x="0" y="17"/>
                      </a:moveTo>
                      <a:cubicBezTo>
                        <a:pt x="0" y="16"/>
                        <a:pt x="0" y="15"/>
                        <a:pt x="0" y="15"/>
                      </a:cubicBezTo>
                      <a:cubicBezTo>
                        <a:pt x="4" y="2"/>
                        <a:pt x="32" y="0"/>
                        <a:pt x="44" y="4"/>
                      </a:cubicBezTo>
                      <a:cubicBezTo>
                        <a:pt x="79" y="17"/>
                        <a:pt x="79" y="17"/>
                        <a:pt x="79" y="17"/>
                      </a:cubicBezTo>
                      <a:cubicBezTo>
                        <a:pt x="84" y="22"/>
                        <a:pt x="85" y="28"/>
                        <a:pt x="81" y="40"/>
                      </a:cubicBezTo>
                      <a:cubicBezTo>
                        <a:pt x="81" y="41"/>
                        <a:pt x="81" y="41"/>
                        <a:pt x="81" y="42"/>
                      </a:cubicBezTo>
                      <a:lnTo>
                        <a:pt x="0"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45"/>
                <p:cNvSpPr/>
                <p:nvPr/>
              </p:nvSpPr>
              <p:spPr bwMode="auto">
                <a:xfrm>
                  <a:off x="7194550" y="4062413"/>
                  <a:ext cx="293688" cy="458787"/>
                </a:xfrm>
                <a:custGeom>
                  <a:avLst/>
                  <a:gdLst>
                    <a:gd name="T0" fmla="*/ 0 w 89"/>
                    <a:gd name="T1" fmla="*/ 121 h 139"/>
                    <a:gd name="T2" fmla="*/ 14 w 89"/>
                    <a:gd name="T3" fmla="*/ 134 h 139"/>
                    <a:gd name="T4" fmla="*/ 14 w 89"/>
                    <a:gd name="T5" fmla="*/ 134 h 139"/>
                    <a:gd name="T6" fmla="*/ 35 w 89"/>
                    <a:gd name="T7" fmla="*/ 134 h 139"/>
                    <a:gd name="T8" fmla="*/ 85 w 89"/>
                    <a:gd name="T9" fmla="*/ 29 h 139"/>
                    <a:gd name="T10" fmla="*/ 76 w 89"/>
                    <a:gd name="T11" fmla="*/ 4 h 139"/>
                    <a:gd name="T12" fmla="*/ 76 w 89"/>
                    <a:gd name="T13" fmla="*/ 4 h 139"/>
                    <a:gd name="T14" fmla="*/ 51 w 89"/>
                    <a:gd name="T15" fmla="*/ 13 h 139"/>
                    <a:gd name="T16" fmla="*/ 0 w 89"/>
                    <a:gd name="T17" fmla="*/ 12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139">
                      <a:moveTo>
                        <a:pt x="0" y="121"/>
                      </a:moveTo>
                      <a:cubicBezTo>
                        <a:pt x="0" y="123"/>
                        <a:pt x="5" y="130"/>
                        <a:pt x="14" y="134"/>
                      </a:cubicBezTo>
                      <a:cubicBezTo>
                        <a:pt x="14" y="134"/>
                        <a:pt x="14" y="134"/>
                        <a:pt x="14" y="134"/>
                      </a:cubicBezTo>
                      <a:cubicBezTo>
                        <a:pt x="24" y="139"/>
                        <a:pt x="34" y="138"/>
                        <a:pt x="35" y="134"/>
                      </a:cubicBezTo>
                      <a:cubicBezTo>
                        <a:pt x="85" y="29"/>
                        <a:pt x="85" y="29"/>
                        <a:pt x="85" y="29"/>
                      </a:cubicBezTo>
                      <a:cubicBezTo>
                        <a:pt x="89" y="20"/>
                        <a:pt x="85" y="9"/>
                        <a:pt x="76" y="4"/>
                      </a:cubicBezTo>
                      <a:cubicBezTo>
                        <a:pt x="76" y="4"/>
                        <a:pt x="76" y="4"/>
                        <a:pt x="76" y="4"/>
                      </a:cubicBezTo>
                      <a:cubicBezTo>
                        <a:pt x="67" y="0"/>
                        <a:pt x="56" y="4"/>
                        <a:pt x="51" y="13"/>
                      </a:cubicBezTo>
                      <a:lnTo>
                        <a:pt x="0" y="121"/>
                      </a:ln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46"/>
                <p:cNvSpPr/>
                <p:nvPr/>
              </p:nvSpPr>
              <p:spPr bwMode="auto">
                <a:xfrm>
                  <a:off x="7191375" y="4398963"/>
                  <a:ext cx="146050" cy="122237"/>
                </a:xfrm>
                <a:custGeom>
                  <a:avLst/>
                  <a:gdLst>
                    <a:gd name="T0" fmla="*/ 44 w 44"/>
                    <a:gd name="T1" fmla="*/ 16 h 37"/>
                    <a:gd name="T2" fmla="*/ 36 w 44"/>
                    <a:gd name="T3" fmla="*/ 32 h 37"/>
                    <a:gd name="T4" fmla="*/ 15 w 44"/>
                    <a:gd name="T5" fmla="*/ 32 h 37"/>
                    <a:gd name="T6" fmla="*/ 1 w 44"/>
                    <a:gd name="T7" fmla="*/ 19 h 37"/>
                    <a:gd name="T8" fmla="*/ 10 w 44"/>
                    <a:gd name="T9" fmla="*/ 0 h 37"/>
                    <a:gd name="T10" fmla="*/ 44 w 44"/>
                    <a:gd name="T11" fmla="*/ 16 h 37"/>
                  </a:gdLst>
                  <a:ahLst/>
                  <a:cxnLst>
                    <a:cxn ang="0">
                      <a:pos x="T0" y="T1"/>
                    </a:cxn>
                    <a:cxn ang="0">
                      <a:pos x="T2" y="T3"/>
                    </a:cxn>
                    <a:cxn ang="0">
                      <a:pos x="T4" y="T5"/>
                    </a:cxn>
                    <a:cxn ang="0">
                      <a:pos x="T6" y="T7"/>
                    </a:cxn>
                    <a:cxn ang="0">
                      <a:pos x="T8" y="T9"/>
                    </a:cxn>
                    <a:cxn ang="0">
                      <a:pos x="T10" y="T11"/>
                    </a:cxn>
                  </a:cxnLst>
                  <a:rect l="0" t="0" r="r" b="b"/>
                  <a:pathLst>
                    <a:path w="44" h="37">
                      <a:moveTo>
                        <a:pt x="44" y="16"/>
                      </a:moveTo>
                      <a:cubicBezTo>
                        <a:pt x="36" y="32"/>
                        <a:pt x="36" y="32"/>
                        <a:pt x="36" y="32"/>
                      </a:cubicBezTo>
                      <a:cubicBezTo>
                        <a:pt x="34" y="36"/>
                        <a:pt x="25" y="37"/>
                        <a:pt x="15" y="32"/>
                      </a:cubicBezTo>
                      <a:cubicBezTo>
                        <a:pt x="6" y="28"/>
                        <a:pt x="0" y="21"/>
                        <a:pt x="1" y="19"/>
                      </a:cubicBezTo>
                      <a:cubicBezTo>
                        <a:pt x="10" y="0"/>
                        <a:pt x="10" y="0"/>
                        <a:pt x="10" y="0"/>
                      </a:cubicBezTo>
                      <a:lnTo>
                        <a:pt x="44"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47"/>
                <p:cNvSpPr/>
                <p:nvPr/>
              </p:nvSpPr>
              <p:spPr bwMode="auto">
                <a:xfrm>
                  <a:off x="7694613" y="3111500"/>
                  <a:ext cx="396875" cy="590550"/>
                </a:xfrm>
                <a:custGeom>
                  <a:avLst/>
                  <a:gdLst>
                    <a:gd name="T0" fmla="*/ 0 w 120"/>
                    <a:gd name="T1" fmla="*/ 179 h 179"/>
                    <a:gd name="T2" fmla="*/ 0 w 120"/>
                    <a:gd name="T3" fmla="*/ 15 h 179"/>
                    <a:gd name="T4" fmla="*/ 1 w 120"/>
                    <a:gd name="T5" fmla="*/ 0 h 179"/>
                    <a:gd name="T6" fmla="*/ 103 w 120"/>
                    <a:gd name="T7" fmla="*/ 0 h 179"/>
                    <a:gd name="T8" fmla="*/ 105 w 120"/>
                    <a:gd name="T9" fmla="*/ 15 h 179"/>
                    <a:gd name="T10" fmla="*/ 120 w 120"/>
                    <a:gd name="T11" fmla="*/ 179 h 179"/>
                    <a:gd name="T12" fmla="*/ 0 w 120"/>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120" h="179">
                      <a:moveTo>
                        <a:pt x="0" y="179"/>
                      </a:moveTo>
                      <a:cubicBezTo>
                        <a:pt x="0" y="15"/>
                        <a:pt x="0" y="15"/>
                        <a:pt x="0" y="15"/>
                      </a:cubicBezTo>
                      <a:cubicBezTo>
                        <a:pt x="0" y="9"/>
                        <a:pt x="0" y="5"/>
                        <a:pt x="1" y="0"/>
                      </a:cubicBezTo>
                      <a:cubicBezTo>
                        <a:pt x="103" y="0"/>
                        <a:pt x="103" y="0"/>
                        <a:pt x="103" y="0"/>
                      </a:cubicBezTo>
                      <a:cubicBezTo>
                        <a:pt x="104" y="5"/>
                        <a:pt x="105" y="9"/>
                        <a:pt x="105" y="15"/>
                      </a:cubicBezTo>
                      <a:cubicBezTo>
                        <a:pt x="120" y="179"/>
                        <a:pt x="120" y="179"/>
                        <a:pt x="120" y="179"/>
                      </a:cubicBezTo>
                      <a:lnTo>
                        <a:pt x="0" y="1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48"/>
                <p:cNvSpPr/>
                <p:nvPr/>
              </p:nvSpPr>
              <p:spPr bwMode="auto">
                <a:xfrm>
                  <a:off x="7694613" y="3702050"/>
                  <a:ext cx="439738" cy="222250"/>
                </a:xfrm>
                <a:custGeom>
                  <a:avLst/>
                  <a:gdLst>
                    <a:gd name="T0" fmla="*/ 277 w 277"/>
                    <a:gd name="T1" fmla="*/ 140 h 140"/>
                    <a:gd name="T2" fmla="*/ 250 w 277"/>
                    <a:gd name="T3" fmla="*/ 0 h 140"/>
                    <a:gd name="T4" fmla="*/ 0 w 277"/>
                    <a:gd name="T5" fmla="*/ 0 h 140"/>
                    <a:gd name="T6" fmla="*/ 6 w 277"/>
                    <a:gd name="T7" fmla="*/ 140 h 140"/>
                    <a:gd name="T8" fmla="*/ 277 w 277"/>
                    <a:gd name="T9" fmla="*/ 140 h 140"/>
                  </a:gdLst>
                  <a:ahLst/>
                  <a:cxnLst>
                    <a:cxn ang="0">
                      <a:pos x="T0" y="T1"/>
                    </a:cxn>
                    <a:cxn ang="0">
                      <a:pos x="T2" y="T3"/>
                    </a:cxn>
                    <a:cxn ang="0">
                      <a:pos x="T4" y="T5"/>
                    </a:cxn>
                    <a:cxn ang="0">
                      <a:pos x="T6" y="T7"/>
                    </a:cxn>
                    <a:cxn ang="0">
                      <a:pos x="T8" y="T9"/>
                    </a:cxn>
                  </a:cxnLst>
                  <a:rect l="0" t="0" r="r" b="b"/>
                  <a:pathLst>
                    <a:path w="277" h="140">
                      <a:moveTo>
                        <a:pt x="277" y="140"/>
                      </a:moveTo>
                      <a:lnTo>
                        <a:pt x="250" y="0"/>
                      </a:lnTo>
                      <a:lnTo>
                        <a:pt x="0" y="0"/>
                      </a:lnTo>
                      <a:lnTo>
                        <a:pt x="6" y="140"/>
                      </a:lnTo>
                      <a:lnTo>
                        <a:pt x="277"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49"/>
                <p:cNvSpPr/>
                <p:nvPr/>
              </p:nvSpPr>
              <p:spPr bwMode="auto">
                <a:xfrm>
                  <a:off x="7770813" y="3702050"/>
                  <a:ext cx="473075" cy="373062"/>
                </a:xfrm>
                <a:custGeom>
                  <a:avLst/>
                  <a:gdLst>
                    <a:gd name="T0" fmla="*/ 179 w 298"/>
                    <a:gd name="T1" fmla="*/ 235 h 235"/>
                    <a:gd name="T2" fmla="*/ 298 w 298"/>
                    <a:gd name="T3" fmla="*/ 146 h 235"/>
                    <a:gd name="T4" fmla="*/ 175 w 298"/>
                    <a:gd name="T5" fmla="*/ 0 h 235"/>
                    <a:gd name="T6" fmla="*/ 0 w 298"/>
                    <a:gd name="T7" fmla="*/ 113 h 235"/>
                    <a:gd name="T8" fmla="*/ 179 w 298"/>
                    <a:gd name="T9" fmla="*/ 235 h 235"/>
                  </a:gdLst>
                  <a:ahLst/>
                  <a:cxnLst>
                    <a:cxn ang="0">
                      <a:pos x="T0" y="T1"/>
                    </a:cxn>
                    <a:cxn ang="0">
                      <a:pos x="T2" y="T3"/>
                    </a:cxn>
                    <a:cxn ang="0">
                      <a:pos x="T4" y="T5"/>
                    </a:cxn>
                    <a:cxn ang="0">
                      <a:pos x="T6" y="T7"/>
                    </a:cxn>
                    <a:cxn ang="0">
                      <a:pos x="T8" y="T9"/>
                    </a:cxn>
                  </a:cxnLst>
                  <a:rect l="0" t="0" r="r" b="b"/>
                  <a:pathLst>
                    <a:path w="298" h="235">
                      <a:moveTo>
                        <a:pt x="179" y="235"/>
                      </a:moveTo>
                      <a:lnTo>
                        <a:pt x="298" y="146"/>
                      </a:lnTo>
                      <a:lnTo>
                        <a:pt x="175" y="0"/>
                      </a:lnTo>
                      <a:lnTo>
                        <a:pt x="0" y="113"/>
                      </a:lnTo>
                      <a:lnTo>
                        <a:pt x="179"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50"/>
                <p:cNvSpPr/>
                <p:nvPr/>
              </p:nvSpPr>
              <p:spPr bwMode="auto">
                <a:xfrm>
                  <a:off x="7542213" y="3702050"/>
                  <a:ext cx="414338" cy="357187"/>
                </a:xfrm>
                <a:custGeom>
                  <a:avLst/>
                  <a:gdLst>
                    <a:gd name="T0" fmla="*/ 0 w 261"/>
                    <a:gd name="T1" fmla="*/ 129 h 225"/>
                    <a:gd name="T2" fmla="*/ 90 w 261"/>
                    <a:gd name="T3" fmla="*/ 225 h 225"/>
                    <a:gd name="T4" fmla="*/ 261 w 261"/>
                    <a:gd name="T5" fmla="*/ 140 h 225"/>
                    <a:gd name="T6" fmla="*/ 104 w 261"/>
                    <a:gd name="T7" fmla="*/ 0 h 225"/>
                    <a:gd name="T8" fmla="*/ 0 w 261"/>
                    <a:gd name="T9" fmla="*/ 129 h 225"/>
                  </a:gdLst>
                  <a:ahLst/>
                  <a:cxnLst>
                    <a:cxn ang="0">
                      <a:pos x="T0" y="T1"/>
                    </a:cxn>
                    <a:cxn ang="0">
                      <a:pos x="T2" y="T3"/>
                    </a:cxn>
                    <a:cxn ang="0">
                      <a:pos x="T4" y="T5"/>
                    </a:cxn>
                    <a:cxn ang="0">
                      <a:pos x="T6" y="T7"/>
                    </a:cxn>
                    <a:cxn ang="0">
                      <a:pos x="T8" y="T9"/>
                    </a:cxn>
                  </a:cxnLst>
                  <a:rect l="0" t="0" r="r" b="b"/>
                  <a:pathLst>
                    <a:path w="261" h="225">
                      <a:moveTo>
                        <a:pt x="0" y="129"/>
                      </a:moveTo>
                      <a:lnTo>
                        <a:pt x="90" y="225"/>
                      </a:lnTo>
                      <a:lnTo>
                        <a:pt x="261" y="140"/>
                      </a:lnTo>
                      <a:lnTo>
                        <a:pt x="104" y="0"/>
                      </a:lnTo>
                      <a:lnTo>
                        <a:pt x="0" y="1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1"/>
                <p:cNvSpPr/>
                <p:nvPr/>
              </p:nvSpPr>
              <p:spPr bwMode="auto">
                <a:xfrm>
                  <a:off x="7985125" y="3094038"/>
                  <a:ext cx="365125" cy="415925"/>
                </a:xfrm>
                <a:custGeom>
                  <a:avLst/>
                  <a:gdLst>
                    <a:gd name="T0" fmla="*/ 71 w 110"/>
                    <a:gd name="T1" fmla="*/ 117 h 126"/>
                    <a:gd name="T2" fmla="*/ 100 w 110"/>
                    <a:gd name="T3" fmla="*/ 119 h 126"/>
                    <a:gd name="T4" fmla="*/ 100 w 110"/>
                    <a:gd name="T5" fmla="*/ 119 h 126"/>
                    <a:gd name="T6" fmla="*/ 102 w 110"/>
                    <a:gd name="T7" fmla="*/ 90 h 126"/>
                    <a:gd name="T8" fmla="*/ 39 w 110"/>
                    <a:gd name="T9" fmla="*/ 10 h 126"/>
                    <a:gd name="T10" fmla="*/ 10 w 110"/>
                    <a:gd name="T11" fmla="*/ 8 h 126"/>
                    <a:gd name="T12" fmla="*/ 10 w 110"/>
                    <a:gd name="T13" fmla="*/ 8 h 126"/>
                    <a:gd name="T14" fmla="*/ 7 w 110"/>
                    <a:gd name="T15" fmla="*/ 37 h 126"/>
                    <a:gd name="T16" fmla="*/ 71 w 110"/>
                    <a:gd name="T17" fmla="*/ 11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 h="126">
                      <a:moveTo>
                        <a:pt x="71" y="117"/>
                      </a:moveTo>
                      <a:cubicBezTo>
                        <a:pt x="78" y="125"/>
                        <a:pt x="91" y="126"/>
                        <a:pt x="100" y="119"/>
                      </a:cubicBezTo>
                      <a:cubicBezTo>
                        <a:pt x="100" y="119"/>
                        <a:pt x="100" y="119"/>
                        <a:pt x="100" y="119"/>
                      </a:cubicBezTo>
                      <a:cubicBezTo>
                        <a:pt x="109" y="111"/>
                        <a:pt x="110" y="98"/>
                        <a:pt x="102" y="90"/>
                      </a:cubicBezTo>
                      <a:cubicBezTo>
                        <a:pt x="39" y="10"/>
                        <a:pt x="39" y="10"/>
                        <a:pt x="39" y="10"/>
                      </a:cubicBezTo>
                      <a:cubicBezTo>
                        <a:pt x="31" y="1"/>
                        <a:pt x="18" y="0"/>
                        <a:pt x="10" y="8"/>
                      </a:cubicBezTo>
                      <a:cubicBezTo>
                        <a:pt x="10" y="8"/>
                        <a:pt x="10" y="8"/>
                        <a:pt x="10" y="8"/>
                      </a:cubicBezTo>
                      <a:cubicBezTo>
                        <a:pt x="1" y="15"/>
                        <a:pt x="0" y="28"/>
                        <a:pt x="7" y="37"/>
                      </a:cubicBezTo>
                      <a:lnTo>
                        <a:pt x="71" y="117"/>
                      </a:ln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52"/>
                <p:cNvSpPr/>
                <p:nvPr/>
              </p:nvSpPr>
              <p:spPr bwMode="auto">
                <a:xfrm>
                  <a:off x="8064500" y="3381375"/>
                  <a:ext cx="282575" cy="347662"/>
                </a:xfrm>
                <a:custGeom>
                  <a:avLst/>
                  <a:gdLst>
                    <a:gd name="T0" fmla="*/ 5 w 85"/>
                    <a:gd name="T1" fmla="*/ 75 h 105"/>
                    <a:gd name="T2" fmla="*/ 10 w 85"/>
                    <a:gd name="T3" fmla="*/ 99 h 105"/>
                    <a:gd name="T4" fmla="*/ 10 w 85"/>
                    <a:gd name="T5" fmla="*/ 99 h 105"/>
                    <a:gd name="T6" fmla="*/ 33 w 85"/>
                    <a:gd name="T7" fmla="*/ 97 h 105"/>
                    <a:gd name="T8" fmla="*/ 79 w 85"/>
                    <a:gd name="T9" fmla="*/ 28 h 105"/>
                    <a:gd name="T10" fmla="*/ 75 w 85"/>
                    <a:gd name="T11" fmla="*/ 5 h 105"/>
                    <a:gd name="T12" fmla="*/ 75 w 85"/>
                    <a:gd name="T13" fmla="*/ 5 h 105"/>
                    <a:gd name="T14" fmla="*/ 51 w 85"/>
                    <a:gd name="T15" fmla="*/ 10 h 105"/>
                    <a:gd name="T16" fmla="*/ 5 w 85"/>
                    <a:gd name="T17" fmla="*/ 7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105">
                      <a:moveTo>
                        <a:pt x="5" y="75"/>
                      </a:moveTo>
                      <a:cubicBezTo>
                        <a:pt x="0" y="83"/>
                        <a:pt x="2" y="94"/>
                        <a:pt x="10" y="99"/>
                      </a:cubicBezTo>
                      <a:cubicBezTo>
                        <a:pt x="10" y="99"/>
                        <a:pt x="10" y="99"/>
                        <a:pt x="10" y="99"/>
                      </a:cubicBezTo>
                      <a:cubicBezTo>
                        <a:pt x="18" y="104"/>
                        <a:pt x="28" y="105"/>
                        <a:pt x="33" y="97"/>
                      </a:cubicBezTo>
                      <a:cubicBezTo>
                        <a:pt x="79" y="28"/>
                        <a:pt x="79" y="28"/>
                        <a:pt x="79" y="28"/>
                      </a:cubicBezTo>
                      <a:cubicBezTo>
                        <a:pt x="85" y="21"/>
                        <a:pt x="82" y="10"/>
                        <a:pt x="75" y="5"/>
                      </a:cubicBezTo>
                      <a:cubicBezTo>
                        <a:pt x="75" y="5"/>
                        <a:pt x="75" y="5"/>
                        <a:pt x="75" y="5"/>
                      </a:cubicBezTo>
                      <a:cubicBezTo>
                        <a:pt x="67" y="0"/>
                        <a:pt x="57" y="2"/>
                        <a:pt x="51" y="10"/>
                      </a:cubicBezTo>
                      <a:lnTo>
                        <a:pt x="5" y="75"/>
                      </a:lnTo>
                      <a:close/>
                    </a:path>
                  </a:pathLst>
                </a:custGeom>
                <a:grpFill/>
                <a:ln>
                  <a:noFill/>
                </a:ln>
              </p:spPr>
              <p:txBody>
                <a:bodyPr vert="horz" wrap="square" lIns="91440" tIns="45720" rIns="91440" bIns="45720" numCol="1" anchor="t" anchorCtr="0" compatLnSpc="1"/>
                <a:lstStyle/>
                <a:p>
                  <a:endParaRPr lang="zh-CN" altLang="en-US"/>
                </a:p>
              </p:txBody>
            </p:sp>
            <p:sp>
              <p:nvSpPr>
                <p:cNvPr id="30" name="Freeform 53"/>
                <p:cNvSpPr/>
                <p:nvPr/>
              </p:nvSpPr>
              <p:spPr bwMode="auto">
                <a:xfrm>
                  <a:off x="8005763" y="3643313"/>
                  <a:ext cx="61913" cy="85725"/>
                </a:xfrm>
                <a:custGeom>
                  <a:avLst/>
                  <a:gdLst>
                    <a:gd name="T0" fmla="*/ 15 w 19"/>
                    <a:gd name="T1" fmla="*/ 13 h 26"/>
                    <a:gd name="T2" fmla="*/ 17 w 19"/>
                    <a:gd name="T3" fmla="*/ 6 h 26"/>
                    <a:gd name="T4" fmla="*/ 17 w 19"/>
                    <a:gd name="T5" fmla="*/ 6 h 26"/>
                    <a:gd name="T6" fmla="*/ 13 w 19"/>
                    <a:gd name="T7" fmla="*/ 2 h 26"/>
                    <a:gd name="T8" fmla="*/ 2 w 19"/>
                    <a:gd name="T9" fmla="*/ 12 h 26"/>
                    <a:gd name="T10" fmla="*/ 1 w 19"/>
                    <a:gd name="T11" fmla="*/ 22 h 26"/>
                    <a:gd name="T12" fmla="*/ 1 w 19"/>
                    <a:gd name="T13" fmla="*/ 22 h 26"/>
                    <a:gd name="T14" fmla="*/ 9 w 19"/>
                    <a:gd name="T15" fmla="*/ 24 h 26"/>
                    <a:gd name="T16" fmla="*/ 15 w 19"/>
                    <a:gd name="T17"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6">
                      <a:moveTo>
                        <a:pt x="15" y="13"/>
                      </a:moveTo>
                      <a:cubicBezTo>
                        <a:pt x="18" y="12"/>
                        <a:pt x="19" y="8"/>
                        <a:pt x="17" y="6"/>
                      </a:cubicBezTo>
                      <a:cubicBezTo>
                        <a:pt x="17" y="6"/>
                        <a:pt x="17" y="6"/>
                        <a:pt x="17" y="6"/>
                      </a:cubicBezTo>
                      <a:cubicBezTo>
                        <a:pt x="16" y="3"/>
                        <a:pt x="15" y="0"/>
                        <a:pt x="13" y="2"/>
                      </a:cubicBezTo>
                      <a:cubicBezTo>
                        <a:pt x="13" y="2"/>
                        <a:pt x="4" y="9"/>
                        <a:pt x="2" y="12"/>
                      </a:cubicBezTo>
                      <a:cubicBezTo>
                        <a:pt x="0" y="16"/>
                        <a:pt x="0" y="19"/>
                        <a:pt x="1" y="22"/>
                      </a:cubicBezTo>
                      <a:cubicBezTo>
                        <a:pt x="1" y="22"/>
                        <a:pt x="1" y="22"/>
                        <a:pt x="1" y="22"/>
                      </a:cubicBezTo>
                      <a:cubicBezTo>
                        <a:pt x="3" y="25"/>
                        <a:pt x="6" y="26"/>
                        <a:pt x="9" y="24"/>
                      </a:cubicBezTo>
                      <a:lnTo>
                        <a:pt x="15" y="13"/>
                      </a:lnTo>
                      <a:close/>
                    </a:path>
                  </a:pathLst>
                </a:custGeom>
                <a:grpFill/>
                <a:ln>
                  <a:noFill/>
                </a:ln>
              </p:spPr>
              <p:txBody>
                <a:bodyPr vert="horz" wrap="square" lIns="91440" tIns="45720" rIns="91440" bIns="45720" numCol="1" anchor="t" anchorCtr="0" compatLnSpc="1"/>
                <a:lstStyle/>
                <a:p>
                  <a:endParaRPr lang="zh-CN" altLang="en-US"/>
                </a:p>
              </p:txBody>
            </p:sp>
            <p:sp>
              <p:nvSpPr>
                <p:cNvPr id="31" name="Freeform 54"/>
                <p:cNvSpPr/>
                <p:nvPr/>
              </p:nvSpPr>
              <p:spPr bwMode="auto">
                <a:xfrm>
                  <a:off x="7996238" y="3695700"/>
                  <a:ext cx="58738" cy="82550"/>
                </a:xfrm>
                <a:custGeom>
                  <a:avLst/>
                  <a:gdLst>
                    <a:gd name="T0" fmla="*/ 16 w 18"/>
                    <a:gd name="T1" fmla="*/ 15 h 25"/>
                    <a:gd name="T2" fmla="*/ 14 w 18"/>
                    <a:gd name="T3" fmla="*/ 7 h 25"/>
                    <a:gd name="T4" fmla="*/ 14 w 18"/>
                    <a:gd name="T5" fmla="*/ 7 h 25"/>
                    <a:gd name="T6" fmla="*/ 9 w 18"/>
                    <a:gd name="T7" fmla="*/ 3 h 25"/>
                    <a:gd name="T8" fmla="*/ 1 w 18"/>
                    <a:gd name="T9" fmla="*/ 16 h 25"/>
                    <a:gd name="T10" fmla="*/ 3 w 18"/>
                    <a:gd name="T11" fmla="*/ 23 h 25"/>
                    <a:gd name="T12" fmla="*/ 3 w 18"/>
                    <a:gd name="T13" fmla="*/ 23 h 25"/>
                    <a:gd name="T14" fmla="*/ 11 w 18"/>
                    <a:gd name="T15" fmla="*/ 21 h 25"/>
                    <a:gd name="T16" fmla="*/ 16 w 18"/>
                    <a:gd name="T17"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5">
                      <a:moveTo>
                        <a:pt x="16" y="15"/>
                      </a:moveTo>
                      <a:cubicBezTo>
                        <a:pt x="18" y="12"/>
                        <a:pt x="17" y="9"/>
                        <a:pt x="14" y="7"/>
                      </a:cubicBezTo>
                      <a:cubicBezTo>
                        <a:pt x="14" y="7"/>
                        <a:pt x="14" y="7"/>
                        <a:pt x="14" y="7"/>
                      </a:cubicBezTo>
                      <a:cubicBezTo>
                        <a:pt x="11" y="5"/>
                        <a:pt x="11" y="0"/>
                        <a:pt x="9" y="3"/>
                      </a:cubicBezTo>
                      <a:cubicBezTo>
                        <a:pt x="1" y="16"/>
                        <a:pt x="1" y="16"/>
                        <a:pt x="1" y="16"/>
                      </a:cubicBezTo>
                      <a:cubicBezTo>
                        <a:pt x="0" y="18"/>
                        <a:pt x="0" y="22"/>
                        <a:pt x="3" y="23"/>
                      </a:cubicBezTo>
                      <a:cubicBezTo>
                        <a:pt x="3" y="23"/>
                        <a:pt x="3" y="23"/>
                        <a:pt x="3" y="23"/>
                      </a:cubicBezTo>
                      <a:cubicBezTo>
                        <a:pt x="6" y="25"/>
                        <a:pt x="9" y="24"/>
                        <a:pt x="11" y="21"/>
                      </a:cubicBezTo>
                      <a:lnTo>
                        <a:pt x="16" y="15"/>
                      </a:lnTo>
                      <a:close/>
                    </a:path>
                  </a:pathLst>
                </a:custGeom>
                <a:grpFill/>
                <a:ln>
                  <a:noFill/>
                </a:ln>
              </p:spPr>
              <p:txBody>
                <a:bodyPr vert="horz" wrap="square" lIns="91440" tIns="45720" rIns="91440" bIns="45720" numCol="1" anchor="t" anchorCtr="0" compatLnSpc="1"/>
                <a:lstStyle/>
                <a:p>
                  <a:endParaRPr lang="zh-CN" altLang="en-US"/>
                </a:p>
              </p:txBody>
            </p:sp>
            <p:sp>
              <p:nvSpPr>
                <p:cNvPr id="32" name="Freeform 55"/>
                <p:cNvSpPr/>
                <p:nvPr/>
              </p:nvSpPr>
              <p:spPr bwMode="auto">
                <a:xfrm>
                  <a:off x="8024813" y="3738563"/>
                  <a:ext cx="60325" cy="66675"/>
                </a:xfrm>
                <a:custGeom>
                  <a:avLst/>
                  <a:gdLst>
                    <a:gd name="T0" fmla="*/ 16 w 18"/>
                    <a:gd name="T1" fmla="*/ 8 h 20"/>
                    <a:gd name="T2" fmla="*/ 13 w 18"/>
                    <a:gd name="T3" fmla="*/ 1 h 20"/>
                    <a:gd name="T4" fmla="*/ 13 w 18"/>
                    <a:gd name="T5" fmla="*/ 1 h 20"/>
                    <a:gd name="T6" fmla="*/ 6 w 18"/>
                    <a:gd name="T7" fmla="*/ 4 h 20"/>
                    <a:gd name="T8" fmla="*/ 1 w 18"/>
                    <a:gd name="T9" fmla="*/ 12 h 20"/>
                    <a:gd name="T10" fmla="*/ 4 w 18"/>
                    <a:gd name="T11" fmla="*/ 19 h 20"/>
                    <a:gd name="T12" fmla="*/ 4 w 18"/>
                    <a:gd name="T13" fmla="*/ 19 h 20"/>
                    <a:gd name="T14" fmla="*/ 12 w 18"/>
                    <a:gd name="T15" fmla="*/ 16 h 20"/>
                    <a:gd name="T16" fmla="*/ 16 w 18"/>
                    <a:gd name="T17"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0">
                      <a:moveTo>
                        <a:pt x="16" y="8"/>
                      </a:moveTo>
                      <a:cubicBezTo>
                        <a:pt x="18" y="5"/>
                        <a:pt x="16" y="2"/>
                        <a:pt x="13" y="1"/>
                      </a:cubicBezTo>
                      <a:cubicBezTo>
                        <a:pt x="13" y="1"/>
                        <a:pt x="13" y="1"/>
                        <a:pt x="13" y="1"/>
                      </a:cubicBezTo>
                      <a:cubicBezTo>
                        <a:pt x="10" y="0"/>
                        <a:pt x="7" y="1"/>
                        <a:pt x="6" y="4"/>
                      </a:cubicBezTo>
                      <a:cubicBezTo>
                        <a:pt x="1" y="12"/>
                        <a:pt x="1" y="12"/>
                        <a:pt x="1" y="12"/>
                      </a:cubicBezTo>
                      <a:cubicBezTo>
                        <a:pt x="0" y="15"/>
                        <a:pt x="1" y="18"/>
                        <a:pt x="4" y="19"/>
                      </a:cubicBezTo>
                      <a:cubicBezTo>
                        <a:pt x="4" y="19"/>
                        <a:pt x="4" y="19"/>
                        <a:pt x="4" y="19"/>
                      </a:cubicBezTo>
                      <a:cubicBezTo>
                        <a:pt x="7" y="20"/>
                        <a:pt x="11" y="19"/>
                        <a:pt x="12" y="16"/>
                      </a:cubicBezTo>
                      <a:lnTo>
                        <a:pt x="16" y="8"/>
                      </a:lnTo>
                      <a:close/>
                    </a:path>
                  </a:pathLst>
                </a:custGeom>
                <a:grpFill/>
                <a:ln>
                  <a:noFill/>
                </a:ln>
              </p:spPr>
              <p:txBody>
                <a:bodyPr vert="horz" wrap="square" lIns="91440" tIns="45720" rIns="91440" bIns="45720" numCol="1" anchor="t" anchorCtr="0" compatLnSpc="1"/>
                <a:lstStyle/>
                <a:p>
                  <a:endParaRPr lang="zh-CN" altLang="en-US"/>
                </a:p>
              </p:txBody>
            </p:sp>
            <p:sp>
              <p:nvSpPr>
                <p:cNvPr id="33" name="Freeform 56"/>
                <p:cNvSpPr/>
                <p:nvPr/>
              </p:nvSpPr>
              <p:spPr bwMode="auto">
                <a:xfrm>
                  <a:off x="8067675" y="3738563"/>
                  <a:ext cx="53975" cy="82550"/>
                </a:xfrm>
                <a:custGeom>
                  <a:avLst/>
                  <a:gdLst>
                    <a:gd name="T0" fmla="*/ 15 w 16"/>
                    <a:gd name="T1" fmla="*/ 10 h 25"/>
                    <a:gd name="T2" fmla="*/ 12 w 16"/>
                    <a:gd name="T3" fmla="*/ 3 h 25"/>
                    <a:gd name="T4" fmla="*/ 12 w 16"/>
                    <a:gd name="T5" fmla="*/ 3 h 25"/>
                    <a:gd name="T6" fmla="*/ 6 w 16"/>
                    <a:gd name="T7" fmla="*/ 3 h 25"/>
                    <a:gd name="T8" fmla="*/ 1 w 16"/>
                    <a:gd name="T9" fmla="*/ 14 h 25"/>
                    <a:gd name="T10" fmla="*/ 4 w 16"/>
                    <a:gd name="T11" fmla="*/ 25 h 25"/>
                    <a:gd name="T12" fmla="*/ 4 w 16"/>
                    <a:gd name="T13" fmla="*/ 25 h 25"/>
                    <a:gd name="T14" fmla="*/ 11 w 16"/>
                    <a:gd name="T15" fmla="*/ 21 h 25"/>
                    <a:gd name="T16" fmla="*/ 15 w 16"/>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5">
                      <a:moveTo>
                        <a:pt x="15" y="10"/>
                      </a:moveTo>
                      <a:cubicBezTo>
                        <a:pt x="16" y="7"/>
                        <a:pt x="15" y="4"/>
                        <a:pt x="12" y="3"/>
                      </a:cubicBezTo>
                      <a:cubicBezTo>
                        <a:pt x="12" y="3"/>
                        <a:pt x="12" y="3"/>
                        <a:pt x="12" y="3"/>
                      </a:cubicBezTo>
                      <a:cubicBezTo>
                        <a:pt x="9" y="3"/>
                        <a:pt x="6" y="0"/>
                        <a:pt x="6" y="3"/>
                      </a:cubicBezTo>
                      <a:cubicBezTo>
                        <a:pt x="1" y="14"/>
                        <a:pt x="1" y="14"/>
                        <a:pt x="1" y="14"/>
                      </a:cubicBezTo>
                      <a:cubicBezTo>
                        <a:pt x="0" y="17"/>
                        <a:pt x="1" y="24"/>
                        <a:pt x="4" y="25"/>
                      </a:cubicBezTo>
                      <a:cubicBezTo>
                        <a:pt x="4" y="25"/>
                        <a:pt x="4" y="25"/>
                        <a:pt x="4" y="25"/>
                      </a:cubicBezTo>
                      <a:cubicBezTo>
                        <a:pt x="7" y="25"/>
                        <a:pt x="10" y="24"/>
                        <a:pt x="11" y="21"/>
                      </a:cubicBezTo>
                      <a:lnTo>
                        <a:pt x="15" y="10"/>
                      </a:lnTo>
                      <a:close/>
                    </a:path>
                  </a:pathLst>
                </a:custGeom>
                <a:grpFill/>
                <a:ln>
                  <a:noFill/>
                </a:ln>
              </p:spPr>
              <p:txBody>
                <a:bodyPr vert="horz" wrap="square" lIns="91440" tIns="45720" rIns="91440" bIns="45720" numCol="1" anchor="t" anchorCtr="0" compatLnSpc="1"/>
                <a:lstStyle/>
                <a:p>
                  <a:endParaRPr lang="zh-CN" altLang="en-US"/>
                </a:p>
              </p:txBody>
            </p:sp>
            <p:sp>
              <p:nvSpPr>
                <p:cNvPr id="34" name="Freeform 57"/>
                <p:cNvSpPr/>
                <p:nvPr/>
              </p:nvSpPr>
              <p:spPr bwMode="auto">
                <a:xfrm>
                  <a:off x="8107363" y="3711575"/>
                  <a:ext cx="53975" cy="96837"/>
                </a:xfrm>
                <a:custGeom>
                  <a:avLst/>
                  <a:gdLst>
                    <a:gd name="T0" fmla="*/ 15 w 16"/>
                    <a:gd name="T1" fmla="*/ 7 h 29"/>
                    <a:gd name="T2" fmla="*/ 12 w 16"/>
                    <a:gd name="T3" fmla="*/ 1 h 29"/>
                    <a:gd name="T4" fmla="*/ 12 w 16"/>
                    <a:gd name="T5" fmla="*/ 1 h 29"/>
                    <a:gd name="T6" fmla="*/ 6 w 16"/>
                    <a:gd name="T7" fmla="*/ 4 h 29"/>
                    <a:gd name="T8" fmla="*/ 0 w 16"/>
                    <a:gd name="T9" fmla="*/ 23 h 29"/>
                    <a:gd name="T10" fmla="*/ 4 w 16"/>
                    <a:gd name="T11" fmla="*/ 29 h 29"/>
                    <a:gd name="T12" fmla="*/ 4 w 16"/>
                    <a:gd name="T13" fmla="*/ 29 h 29"/>
                    <a:gd name="T14" fmla="*/ 10 w 16"/>
                    <a:gd name="T15" fmla="*/ 25 h 29"/>
                    <a:gd name="T16" fmla="*/ 15 w 16"/>
                    <a:gd name="T17"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9">
                      <a:moveTo>
                        <a:pt x="15" y="7"/>
                      </a:moveTo>
                      <a:cubicBezTo>
                        <a:pt x="16" y="4"/>
                        <a:pt x="15" y="2"/>
                        <a:pt x="12" y="1"/>
                      </a:cubicBezTo>
                      <a:cubicBezTo>
                        <a:pt x="12" y="1"/>
                        <a:pt x="12" y="1"/>
                        <a:pt x="12" y="1"/>
                      </a:cubicBezTo>
                      <a:cubicBezTo>
                        <a:pt x="9" y="0"/>
                        <a:pt x="7" y="2"/>
                        <a:pt x="6" y="4"/>
                      </a:cubicBezTo>
                      <a:cubicBezTo>
                        <a:pt x="0" y="23"/>
                        <a:pt x="0" y="23"/>
                        <a:pt x="0" y="23"/>
                      </a:cubicBezTo>
                      <a:cubicBezTo>
                        <a:pt x="0" y="25"/>
                        <a:pt x="1" y="28"/>
                        <a:pt x="4" y="29"/>
                      </a:cubicBezTo>
                      <a:cubicBezTo>
                        <a:pt x="4" y="29"/>
                        <a:pt x="4" y="29"/>
                        <a:pt x="4" y="29"/>
                      </a:cubicBezTo>
                      <a:cubicBezTo>
                        <a:pt x="6" y="29"/>
                        <a:pt x="9" y="28"/>
                        <a:pt x="10" y="25"/>
                      </a:cubicBezTo>
                      <a:lnTo>
                        <a:pt x="15" y="7"/>
                      </a:lnTo>
                      <a:close/>
                    </a:path>
                  </a:pathLst>
                </a:custGeom>
                <a:grpFill/>
                <a:ln>
                  <a:noFill/>
                </a:ln>
              </p:spPr>
              <p:txBody>
                <a:bodyPr vert="horz" wrap="square" lIns="91440" tIns="45720" rIns="91440" bIns="45720" numCol="1" anchor="t" anchorCtr="0" compatLnSpc="1"/>
                <a:lstStyle/>
                <a:p>
                  <a:endParaRPr lang="zh-CN" altLang="en-US"/>
                </a:p>
              </p:txBody>
            </p:sp>
            <p:sp>
              <p:nvSpPr>
                <p:cNvPr id="35" name="Freeform 58"/>
                <p:cNvSpPr/>
                <p:nvPr/>
              </p:nvSpPr>
              <p:spPr bwMode="auto">
                <a:xfrm>
                  <a:off x="8012113" y="3625850"/>
                  <a:ext cx="158750" cy="165100"/>
                </a:xfrm>
                <a:custGeom>
                  <a:avLst/>
                  <a:gdLst>
                    <a:gd name="T0" fmla="*/ 47 w 48"/>
                    <a:gd name="T1" fmla="*/ 29 h 50"/>
                    <a:gd name="T2" fmla="*/ 37 w 48"/>
                    <a:gd name="T3" fmla="*/ 6 h 50"/>
                    <a:gd name="T4" fmla="*/ 37 w 48"/>
                    <a:gd name="T5" fmla="*/ 6 h 50"/>
                    <a:gd name="T6" fmla="*/ 8 w 48"/>
                    <a:gd name="T7" fmla="*/ 11 h 50"/>
                    <a:gd name="T8" fmla="*/ 6 w 48"/>
                    <a:gd name="T9" fmla="*/ 15 h 50"/>
                    <a:gd name="T10" fmla="*/ 15 w 48"/>
                    <a:gd name="T11" fmla="*/ 44 h 50"/>
                    <a:gd name="T12" fmla="*/ 15 w 48"/>
                    <a:gd name="T13" fmla="*/ 44 h 50"/>
                    <a:gd name="T14" fmla="*/ 44 w 48"/>
                    <a:gd name="T15" fmla="*/ 39 h 50"/>
                    <a:gd name="T16" fmla="*/ 47 w 48"/>
                    <a:gd name="T17" fmla="*/ 2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0">
                      <a:moveTo>
                        <a:pt x="47" y="29"/>
                      </a:moveTo>
                      <a:cubicBezTo>
                        <a:pt x="48" y="20"/>
                        <a:pt x="47" y="11"/>
                        <a:pt x="37" y="6"/>
                      </a:cubicBezTo>
                      <a:cubicBezTo>
                        <a:pt x="37" y="6"/>
                        <a:pt x="37" y="6"/>
                        <a:pt x="37" y="6"/>
                      </a:cubicBezTo>
                      <a:cubicBezTo>
                        <a:pt x="26" y="0"/>
                        <a:pt x="14" y="0"/>
                        <a:pt x="8" y="11"/>
                      </a:cubicBezTo>
                      <a:cubicBezTo>
                        <a:pt x="6" y="15"/>
                        <a:pt x="6" y="15"/>
                        <a:pt x="6" y="15"/>
                      </a:cubicBezTo>
                      <a:cubicBezTo>
                        <a:pt x="0" y="25"/>
                        <a:pt x="4" y="39"/>
                        <a:pt x="15" y="44"/>
                      </a:cubicBezTo>
                      <a:cubicBezTo>
                        <a:pt x="15" y="44"/>
                        <a:pt x="15" y="44"/>
                        <a:pt x="15" y="44"/>
                      </a:cubicBezTo>
                      <a:cubicBezTo>
                        <a:pt x="25" y="50"/>
                        <a:pt x="38" y="50"/>
                        <a:pt x="44" y="39"/>
                      </a:cubicBezTo>
                      <a:cubicBezTo>
                        <a:pt x="44" y="39"/>
                        <a:pt x="46" y="35"/>
                        <a:pt x="47" y="29"/>
                      </a:cubicBezTo>
                      <a:close/>
                    </a:path>
                  </a:pathLst>
                </a:custGeom>
                <a:grpFill/>
                <a:ln>
                  <a:noFill/>
                </a:ln>
              </p:spPr>
              <p:txBody>
                <a:bodyPr vert="horz" wrap="square" lIns="91440" tIns="45720" rIns="91440" bIns="45720" numCol="1" anchor="t" anchorCtr="0" compatLnSpc="1"/>
                <a:lstStyle/>
                <a:p>
                  <a:endParaRPr lang="zh-CN" altLang="en-US"/>
                </a:p>
              </p:txBody>
            </p:sp>
            <p:sp>
              <p:nvSpPr>
                <p:cNvPr id="36" name="Freeform 59"/>
                <p:cNvSpPr/>
                <p:nvPr/>
              </p:nvSpPr>
              <p:spPr bwMode="auto">
                <a:xfrm>
                  <a:off x="7651750" y="2855913"/>
                  <a:ext cx="238125" cy="307975"/>
                </a:xfrm>
                <a:custGeom>
                  <a:avLst/>
                  <a:gdLst>
                    <a:gd name="T0" fmla="*/ 35 w 72"/>
                    <a:gd name="T1" fmla="*/ 81 h 93"/>
                    <a:gd name="T2" fmla="*/ 60 w 72"/>
                    <a:gd name="T3" fmla="*/ 88 h 93"/>
                    <a:gd name="T4" fmla="*/ 60 w 72"/>
                    <a:gd name="T5" fmla="*/ 88 h 93"/>
                    <a:gd name="T6" fmla="*/ 67 w 72"/>
                    <a:gd name="T7" fmla="*/ 63 h 93"/>
                    <a:gd name="T8" fmla="*/ 37 w 72"/>
                    <a:gd name="T9" fmla="*/ 11 h 93"/>
                    <a:gd name="T10" fmla="*/ 12 w 72"/>
                    <a:gd name="T11" fmla="*/ 5 h 93"/>
                    <a:gd name="T12" fmla="*/ 12 w 72"/>
                    <a:gd name="T13" fmla="*/ 5 h 93"/>
                    <a:gd name="T14" fmla="*/ 5 w 72"/>
                    <a:gd name="T15" fmla="*/ 30 h 93"/>
                    <a:gd name="T16" fmla="*/ 35 w 72"/>
                    <a:gd name="T17" fmla="*/ 8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93">
                      <a:moveTo>
                        <a:pt x="35" y="81"/>
                      </a:moveTo>
                      <a:cubicBezTo>
                        <a:pt x="40" y="90"/>
                        <a:pt x="51" y="93"/>
                        <a:pt x="60" y="88"/>
                      </a:cubicBezTo>
                      <a:cubicBezTo>
                        <a:pt x="60" y="88"/>
                        <a:pt x="60" y="88"/>
                        <a:pt x="60" y="88"/>
                      </a:cubicBezTo>
                      <a:cubicBezTo>
                        <a:pt x="69" y="83"/>
                        <a:pt x="72" y="72"/>
                        <a:pt x="67" y="63"/>
                      </a:cubicBezTo>
                      <a:cubicBezTo>
                        <a:pt x="37" y="11"/>
                        <a:pt x="37" y="11"/>
                        <a:pt x="37" y="11"/>
                      </a:cubicBezTo>
                      <a:cubicBezTo>
                        <a:pt x="32" y="3"/>
                        <a:pt x="21" y="0"/>
                        <a:pt x="12" y="5"/>
                      </a:cubicBezTo>
                      <a:cubicBezTo>
                        <a:pt x="12" y="5"/>
                        <a:pt x="12" y="5"/>
                        <a:pt x="12" y="5"/>
                      </a:cubicBezTo>
                      <a:cubicBezTo>
                        <a:pt x="3" y="10"/>
                        <a:pt x="0" y="21"/>
                        <a:pt x="5" y="30"/>
                      </a:cubicBezTo>
                      <a:lnTo>
                        <a:pt x="35" y="81"/>
                      </a:lnTo>
                      <a:close/>
                    </a:path>
                  </a:pathLst>
                </a:custGeom>
                <a:grpFill/>
                <a:ln>
                  <a:noFill/>
                </a:ln>
              </p:spPr>
              <p:txBody>
                <a:bodyPr vert="horz" wrap="square" lIns="91440" tIns="45720" rIns="91440" bIns="45720" numCol="1" anchor="t" anchorCtr="0" compatLnSpc="1"/>
                <a:lstStyle/>
                <a:p>
                  <a:endParaRPr lang="zh-CN" altLang="en-US"/>
                </a:p>
              </p:txBody>
            </p:sp>
            <p:sp>
              <p:nvSpPr>
                <p:cNvPr id="37" name="Freeform 60"/>
                <p:cNvSpPr/>
                <p:nvPr/>
              </p:nvSpPr>
              <p:spPr bwMode="auto">
                <a:xfrm>
                  <a:off x="7988300" y="3081338"/>
                  <a:ext cx="209550" cy="247650"/>
                </a:xfrm>
                <a:custGeom>
                  <a:avLst/>
                  <a:gdLst>
                    <a:gd name="T0" fmla="*/ 13 w 63"/>
                    <a:gd name="T1" fmla="*/ 0 h 75"/>
                    <a:gd name="T2" fmla="*/ 0 w 63"/>
                    <a:gd name="T3" fmla="*/ 0 h 75"/>
                    <a:gd name="T4" fmla="*/ 0 w 63"/>
                    <a:gd name="T5" fmla="*/ 45 h 75"/>
                    <a:gd name="T6" fmla="*/ 32 w 63"/>
                    <a:gd name="T7" fmla="*/ 75 h 75"/>
                    <a:gd name="T8" fmla="*/ 63 w 63"/>
                    <a:gd name="T9" fmla="*/ 43 h 75"/>
                    <a:gd name="T10" fmla="*/ 58 w 63"/>
                    <a:gd name="T11" fmla="*/ 30 h 75"/>
                    <a:gd name="T12" fmla="*/ 13 w 63"/>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63" h="75">
                      <a:moveTo>
                        <a:pt x="13" y="0"/>
                      </a:moveTo>
                      <a:cubicBezTo>
                        <a:pt x="0" y="0"/>
                        <a:pt x="0" y="0"/>
                        <a:pt x="0" y="0"/>
                      </a:cubicBezTo>
                      <a:cubicBezTo>
                        <a:pt x="0" y="45"/>
                        <a:pt x="0" y="45"/>
                        <a:pt x="0" y="45"/>
                      </a:cubicBezTo>
                      <a:cubicBezTo>
                        <a:pt x="32" y="75"/>
                        <a:pt x="32" y="75"/>
                        <a:pt x="32" y="75"/>
                      </a:cubicBezTo>
                      <a:cubicBezTo>
                        <a:pt x="63" y="43"/>
                        <a:pt x="63" y="43"/>
                        <a:pt x="63" y="43"/>
                      </a:cubicBezTo>
                      <a:cubicBezTo>
                        <a:pt x="63" y="41"/>
                        <a:pt x="58" y="32"/>
                        <a:pt x="58" y="30"/>
                      </a:cubicBezTo>
                      <a:cubicBezTo>
                        <a:pt x="45" y="5"/>
                        <a:pt x="30" y="0"/>
                        <a:pt x="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1"/>
                <p:cNvSpPr/>
                <p:nvPr/>
              </p:nvSpPr>
              <p:spPr bwMode="auto">
                <a:xfrm>
                  <a:off x="7408863" y="2503488"/>
                  <a:ext cx="484188" cy="482600"/>
                </a:xfrm>
                <a:custGeom>
                  <a:avLst/>
                  <a:gdLst>
                    <a:gd name="T0" fmla="*/ 5 w 146"/>
                    <a:gd name="T1" fmla="*/ 82 h 146"/>
                    <a:gd name="T2" fmla="*/ 82 w 146"/>
                    <a:gd name="T3" fmla="*/ 141 h 146"/>
                    <a:gd name="T4" fmla="*/ 141 w 146"/>
                    <a:gd name="T5" fmla="*/ 64 h 146"/>
                    <a:gd name="T6" fmla="*/ 64 w 146"/>
                    <a:gd name="T7" fmla="*/ 5 h 146"/>
                    <a:gd name="T8" fmla="*/ 5 w 146"/>
                    <a:gd name="T9" fmla="*/ 82 h 146"/>
                  </a:gdLst>
                  <a:ahLst/>
                  <a:cxnLst>
                    <a:cxn ang="0">
                      <a:pos x="T0" y="T1"/>
                    </a:cxn>
                    <a:cxn ang="0">
                      <a:pos x="T2" y="T3"/>
                    </a:cxn>
                    <a:cxn ang="0">
                      <a:pos x="T4" y="T5"/>
                    </a:cxn>
                    <a:cxn ang="0">
                      <a:pos x="T6" y="T7"/>
                    </a:cxn>
                    <a:cxn ang="0">
                      <a:pos x="T8" y="T9"/>
                    </a:cxn>
                  </a:cxnLst>
                  <a:rect l="0" t="0" r="r" b="b"/>
                  <a:pathLst>
                    <a:path w="146" h="146">
                      <a:moveTo>
                        <a:pt x="5" y="82"/>
                      </a:moveTo>
                      <a:cubicBezTo>
                        <a:pt x="10" y="120"/>
                        <a:pt x="45" y="146"/>
                        <a:pt x="82" y="141"/>
                      </a:cubicBezTo>
                      <a:cubicBezTo>
                        <a:pt x="120" y="136"/>
                        <a:pt x="146" y="101"/>
                        <a:pt x="141" y="64"/>
                      </a:cubicBezTo>
                      <a:cubicBezTo>
                        <a:pt x="136" y="26"/>
                        <a:pt x="102" y="0"/>
                        <a:pt x="64" y="5"/>
                      </a:cubicBezTo>
                      <a:cubicBezTo>
                        <a:pt x="27" y="10"/>
                        <a:pt x="0" y="45"/>
                        <a:pt x="5"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2"/>
                <p:cNvSpPr/>
                <p:nvPr/>
              </p:nvSpPr>
              <p:spPr bwMode="auto">
                <a:xfrm>
                  <a:off x="7426325" y="2519363"/>
                  <a:ext cx="439738" cy="558800"/>
                </a:xfrm>
                <a:custGeom>
                  <a:avLst/>
                  <a:gdLst>
                    <a:gd name="T0" fmla="*/ 10 w 133"/>
                    <a:gd name="T1" fmla="*/ 113 h 169"/>
                    <a:gd name="T2" fmla="*/ 77 w 133"/>
                    <a:gd name="T3" fmla="*/ 164 h 169"/>
                    <a:gd name="T4" fmla="*/ 77 w 133"/>
                    <a:gd name="T5" fmla="*/ 164 h 169"/>
                    <a:gd name="T6" fmla="*/ 129 w 133"/>
                    <a:gd name="T7" fmla="*/ 97 h 169"/>
                    <a:gd name="T8" fmla="*/ 123 w 133"/>
                    <a:gd name="T9" fmla="*/ 56 h 169"/>
                    <a:gd name="T10" fmla="*/ 56 w 133"/>
                    <a:gd name="T11" fmla="*/ 5 h 169"/>
                    <a:gd name="T12" fmla="*/ 56 w 133"/>
                    <a:gd name="T13" fmla="*/ 5 h 169"/>
                    <a:gd name="T14" fmla="*/ 4 w 133"/>
                    <a:gd name="T15" fmla="*/ 72 h 169"/>
                    <a:gd name="T16" fmla="*/ 10 w 133"/>
                    <a:gd name="T17" fmla="*/ 11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169">
                      <a:moveTo>
                        <a:pt x="10" y="113"/>
                      </a:moveTo>
                      <a:cubicBezTo>
                        <a:pt x="14" y="146"/>
                        <a:pt x="45" y="169"/>
                        <a:pt x="77" y="164"/>
                      </a:cubicBezTo>
                      <a:cubicBezTo>
                        <a:pt x="77" y="164"/>
                        <a:pt x="77" y="164"/>
                        <a:pt x="77" y="164"/>
                      </a:cubicBezTo>
                      <a:cubicBezTo>
                        <a:pt x="110" y="160"/>
                        <a:pt x="133" y="130"/>
                        <a:pt x="129" y="97"/>
                      </a:cubicBezTo>
                      <a:cubicBezTo>
                        <a:pt x="123" y="56"/>
                        <a:pt x="123" y="56"/>
                        <a:pt x="123" y="56"/>
                      </a:cubicBezTo>
                      <a:cubicBezTo>
                        <a:pt x="119" y="23"/>
                        <a:pt x="88" y="0"/>
                        <a:pt x="56" y="5"/>
                      </a:cubicBezTo>
                      <a:cubicBezTo>
                        <a:pt x="56" y="5"/>
                        <a:pt x="56" y="5"/>
                        <a:pt x="56" y="5"/>
                      </a:cubicBezTo>
                      <a:cubicBezTo>
                        <a:pt x="23" y="9"/>
                        <a:pt x="0" y="39"/>
                        <a:pt x="4" y="72"/>
                      </a:cubicBezTo>
                      <a:lnTo>
                        <a:pt x="10" y="113"/>
                      </a:lnTo>
                      <a:close/>
                    </a:path>
                  </a:pathLst>
                </a:custGeom>
                <a:grpFill/>
                <a:ln>
                  <a:noFill/>
                </a:ln>
              </p:spPr>
              <p:txBody>
                <a:bodyPr vert="horz" wrap="square" lIns="91440" tIns="45720" rIns="91440" bIns="45720" numCol="1" anchor="t" anchorCtr="0" compatLnSpc="1"/>
                <a:lstStyle/>
                <a:p>
                  <a:r>
                    <a:rPr lang="en-US" altLang="zh-CN" dirty="0"/>
                    <a:t> </a:t>
                  </a:r>
                  <a:endParaRPr lang="zh-CN" altLang="en-US" dirty="0"/>
                </a:p>
              </p:txBody>
            </p:sp>
            <p:sp>
              <p:nvSpPr>
                <p:cNvPr id="40" name="Freeform 65"/>
                <p:cNvSpPr/>
                <p:nvPr/>
              </p:nvSpPr>
              <p:spPr bwMode="auto">
                <a:xfrm>
                  <a:off x="7783513" y="2741613"/>
                  <a:ext cx="112713" cy="111125"/>
                </a:xfrm>
                <a:custGeom>
                  <a:avLst/>
                  <a:gdLst>
                    <a:gd name="T0" fmla="*/ 2 w 34"/>
                    <a:gd name="T1" fmla="*/ 19 h 34"/>
                    <a:gd name="T2" fmla="*/ 19 w 34"/>
                    <a:gd name="T3" fmla="*/ 32 h 34"/>
                    <a:gd name="T4" fmla="*/ 33 w 34"/>
                    <a:gd name="T5" fmla="*/ 15 h 34"/>
                    <a:gd name="T6" fmla="*/ 15 w 34"/>
                    <a:gd name="T7" fmla="*/ 1 h 34"/>
                    <a:gd name="T8" fmla="*/ 2 w 34"/>
                    <a:gd name="T9" fmla="*/ 19 h 34"/>
                  </a:gdLst>
                  <a:ahLst/>
                  <a:cxnLst>
                    <a:cxn ang="0">
                      <a:pos x="T0" y="T1"/>
                    </a:cxn>
                    <a:cxn ang="0">
                      <a:pos x="T2" y="T3"/>
                    </a:cxn>
                    <a:cxn ang="0">
                      <a:pos x="T4" y="T5"/>
                    </a:cxn>
                    <a:cxn ang="0">
                      <a:pos x="T6" y="T7"/>
                    </a:cxn>
                    <a:cxn ang="0">
                      <a:pos x="T8" y="T9"/>
                    </a:cxn>
                  </a:cxnLst>
                  <a:rect l="0" t="0" r="r" b="b"/>
                  <a:pathLst>
                    <a:path w="34" h="34">
                      <a:moveTo>
                        <a:pt x="2" y="19"/>
                      </a:moveTo>
                      <a:cubicBezTo>
                        <a:pt x="3" y="28"/>
                        <a:pt x="11" y="34"/>
                        <a:pt x="19" y="32"/>
                      </a:cubicBezTo>
                      <a:cubicBezTo>
                        <a:pt x="28" y="31"/>
                        <a:pt x="34" y="23"/>
                        <a:pt x="33" y="15"/>
                      </a:cubicBezTo>
                      <a:cubicBezTo>
                        <a:pt x="31" y="6"/>
                        <a:pt x="24" y="0"/>
                        <a:pt x="15" y="1"/>
                      </a:cubicBezTo>
                      <a:cubicBezTo>
                        <a:pt x="6" y="3"/>
                        <a:pt x="0" y="10"/>
                        <a:pt x="2" y="19"/>
                      </a:cubicBezTo>
                      <a:close/>
                    </a:path>
                  </a:pathLst>
                </a:custGeom>
                <a:grpFill/>
                <a:ln>
                  <a:noFill/>
                </a:ln>
              </p:spPr>
              <p:txBody>
                <a:bodyPr vert="horz" wrap="square" lIns="91440" tIns="45720" rIns="91440" bIns="45720" numCol="1" anchor="t" anchorCtr="0" compatLnSpc="1"/>
                <a:lstStyle/>
                <a:p>
                  <a:endParaRPr lang="zh-CN" altLang="en-US" dirty="0"/>
                </a:p>
              </p:txBody>
            </p:sp>
            <p:sp>
              <p:nvSpPr>
                <p:cNvPr id="41" name="Freeform 66"/>
                <p:cNvSpPr/>
                <p:nvPr/>
              </p:nvSpPr>
              <p:spPr bwMode="auto">
                <a:xfrm>
                  <a:off x="7691438" y="2568575"/>
                  <a:ext cx="161925" cy="277812"/>
                </a:xfrm>
                <a:custGeom>
                  <a:avLst/>
                  <a:gdLst>
                    <a:gd name="T0" fmla="*/ 0 w 49"/>
                    <a:gd name="T1" fmla="*/ 0 h 84"/>
                    <a:gd name="T2" fmla="*/ 16 w 49"/>
                    <a:gd name="T3" fmla="*/ 11 h 84"/>
                    <a:gd name="T4" fmla="*/ 47 w 49"/>
                    <a:gd name="T5" fmla="*/ 84 h 84"/>
                    <a:gd name="T6" fmla="*/ 49 w 49"/>
                    <a:gd name="T7" fmla="*/ 55 h 84"/>
                    <a:gd name="T8" fmla="*/ 0 w 49"/>
                    <a:gd name="T9" fmla="*/ 0 h 84"/>
                  </a:gdLst>
                  <a:ahLst/>
                  <a:cxnLst>
                    <a:cxn ang="0">
                      <a:pos x="T0" y="T1"/>
                    </a:cxn>
                    <a:cxn ang="0">
                      <a:pos x="T2" y="T3"/>
                    </a:cxn>
                    <a:cxn ang="0">
                      <a:pos x="T4" y="T5"/>
                    </a:cxn>
                    <a:cxn ang="0">
                      <a:pos x="T6" y="T7"/>
                    </a:cxn>
                    <a:cxn ang="0">
                      <a:pos x="T8" y="T9"/>
                    </a:cxn>
                  </a:cxnLst>
                  <a:rect l="0" t="0" r="r" b="b"/>
                  <a:pathLst>
                    <a:path w="49" h="84">
                      <a:moveTo>
                        <a:pt x="0" y="0"/>
                      </a:moveTo>
                      <a:cubicBezTo>
                        <a:pt x="0" y="4"/>
                        <a:pt x="15" y="7"/>
                        <a:pt x="16" y="11"/>
                      </a:cubicBezTo>
                      <a:cubicBezTo>
                        <a:pt x="20" y="39"/>
                        <a:pt x="23" y="60"/>
                        <a:pt x="47" y="84"/>
                      </a:cubicBezTo>
                      <a:cubicBezTo>
                        <a:pt x="47" y="80"/>
                        <a:pt x="49" y="59"/>
                        <a:pt x="49" y="55"/>
                      </a:cubicBezTo>
                      <a:cubicBezTo>
                        <a:pt x="45" y="27"/>
                        <a:pt x="27" y="7"/>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67"/>
                <p:cNvSpPr/>
                <p:nvPr/>
              </p:nvSpPr>
              <p:spPr bwMode="auto">
                <a:xfrm>
                  <a:off x="7366000" y="2506663"/>
                  <a:ext cx="490538" cy="220662"/>
                </a:xfrm>
                <a:custGeom>
                  <a:avLst/>
                  <a:gdLst>
                    <a:gd name="T0" fmla="*/ 0 w 148"/>
                    <a:gd name="T1" fmla="*/ 25 h 67"/>
                    <a:gd name="T2" fmla="*/ 40 w 148"/>
                    <a:gd name="T3" fmla="*/ 65 h 67"/>
                    <a:gd name="T4" fmla="*/ 116 w 148"/>
                    <a:gd name="T5" fmla="*/ 46 h 67"/>
                    <a:gd name="T6" fmla="*/ 148 w 148"/>
                    <a:gd name="T7" fmla="*/ 52 h 67"/>
                    <a:gd name="T8" fmla="*/ 79 w 148"/>
                    <a:gd name="T9" fmla="*/ 4 h 67"/>
                    <a:gd name="T10" fmla="*/ 19 w 148"/>
                    <a:gd name="T11" fmla="*/ 27 h 67"/>
                    <a:gd name="T12" fmla="*/ 0 w 148"/>
                    <a:gd name="T13" fmla="*/ 25 h 67"/>
                  </a:gdLst>
                  <a:ahLst/>
                  <a:cxnLst>
                    <a:cxn ang="0">
                      <a:pos x="T0" y="T1"/>
                    </a:cxn>
                    <a:cxn ang="0">
                      <a:pos x="T2" y="T3"/>
                    </a:cxn>
                    <a:cxn ang="0">
                      <a:pos x="T4" y="T5"/>
                    </a:cxn>
                    <a:cxn ang="0">
                      <a:pos x="T6" y="T7"/>
                    </a:cxn>
                    <a:cxn ang="0">
                      <a:pos x="T8" y="T9"/>
                    </a:cxn>
                    <a:cxn ang="0">
                      <a:pos x="T10" y="T11"/>
                    </a:cxn>
                    <a:cxn ang="0">
                      <a:pos x="T12" y="T13"/>
                    </a:cxn>
                  </a:cxnLst>
                  <a:rect l="0" t="0" r="r" b="b"/>
                  <a:pathLst>
                    <a:path w="148" h="67">
                      <a:moveTo>
                        <a:pt x="0" y="25"/>
                      </a:moveTo>
                      <a:cubicBezTo>
                        <a:pt x="5" y="47"/>
                        <a:pt x="15" y="63"/>
                        <a:pt x="40" y="65"/>
                      </a:cubicBezTo>
                      <a:cubicBezTo>
                        <a:pt x="62" y="67"/>
                        <a:pt x="100" y="60"/>
                        <a:pt x="116" y="46"/>
                      </a:cubicBezTo>
                      <a:cubicBezTo>
                        <a:pt x="130" y="47"/>
                        <a:pt x="135" y="49"/>
                        <a:pt x="148" y="52"/>
                      </a:cubicBezTo>
                      <a:cubicBezTo>
                        <a:pt x="137" y="23"/>
                        <a:pt x="111" y="0"/>
                        <a:pt x="79" y="4"/>
                      </a:cubicBezTo>
                      <a:cubicBezTo>
                        <a:pt x="57" y="7"/>
                        <a:pt x="38" y="18"/>
                        <a:pt x="19" y="27"/>
                      </a:cubicBezTo>
                      <a:cubicBezTo>
                        <a:pt x="11" y="31"/>
                        <a:pt x="0" y="25"/>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pic>
        <p:nvPicPr>
          <p:cNvPr id="43" name="Picture 2" descr="C:\Program Files\feiq\Recv Files\34.png"/>
          <p:cNvPicPr>
            <a:picLocks noChangeAspect="1" noChangeArrowheads="1"/>
          </p:cNvPicPr>
          <p:nvPr/>
        </p:nvPicPr>
        <p:blipFill>
          <a:blip r:embed="rId1">
            <a:extLst>
              <a:ext uri="{BEBA8EAE-BF5A-486C-A8C5-ECC9F3942E4B}">
                <a14:imgProps xmlns:a14="http://schemas.microsoft.com/office/drawing/2010/main">
                  <a14:imgLayer r:embed="rId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70255" y="2405070"/>
            <a:ext cx="1771013" cy="3022096"/>
          </a:xfrm>
          <a:prstGeom prst="rect">
            <a:avLst/>
          </a:prstGeom>
          <a:noFill/>
          <a:extLst>
            <a:ext uri="{909E8E84-426E-40DD-AFC4-6F175D3DCCD1}">
              <a14:hiddenFill xmlns:a14="http://schemas.microsoft.com/office/drawing/2010/main">
                <a:solidFill>
                  <a:srgbClr val="FFFFFF"/>
                </a:solidFill>
              </a14:hiddenFill>
            </a:ext>
          </a:extLst>
        </p:spPr>
      </p:pic>
      <p:sp>
        <p:nvSpPr>
          <p:cNvPr id="44" name="矩形 43"/>
          <p:cNvSpPr/>
          <p:nvPr/>
        </p:nvSpPr>
        <p:spPr>
          <a:xfrm>
            <a:off x="2761615" y="1210310"/>
            <a:ext cx="7875270" cy="4615815"/>
          </a:xfrm>
          <a:prstGeom prst="rect">
            <a:avLst/>
          </a:prstGeom>
        </p:spPr>
        <p:txBody>
          <a:bodyPr wrap="square">
            <a:spAutoFit/>
          </a:bodyPr>
          <a:lstStyle/>
          <a:p>
            <a:pPr lvl="0">
              <a:lnSpc>
                <a:spcPct val="150000"/>
              </a:lnSpc>
            </a:pPr>
            <a:r>
              <a:rPr lang="en-US" altLang="zh-CN" sz="2800" b="1" dirty="0">
                <a:solidFill>
                  <a:srgbClr val="FFCC00"/>
                </a:solidFill>
              </a:rPr>
              <a:t> 简单点说：一般贸易是指用国内的原材料加工成成品出口到国外．而加工贸易则分为来料加工和进料加工．来料加工指由国外客户无偿提供原材料国内加工企业加工成成品出口到国外，国内加工企业只收取加工费．进料加工指国内加工企业动用自由外汇从国外进口原材料加工成成品出口到国外．</a:t>
            </a:r>
            <a:endParaRPr lang="zh-CN" altLang="en-US" sz="2400" b="1"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44546A"/>
      </a:dk2>
      <a:lt2>
        <a:srgbClr val="E7E6E6"/>
      </a:lt2>
      <a:accent1>
        <a:srgbClr val="C1DCF5"/>
      </a:accent1>
      <a:accent2>
        <a:srgbClr val="83B3DB"/>
      </a:accent2>
      <a:accent3>
        <a:srgbClr val="9DD8D7"/>
      </a:accent3>
      <a:accent4>
        <a:srgbClr val="4E4E7B"/>
      </a:accent4>
      <a:accent5>
        <a:srgbClr val="F7CAD4"/>
      </a:accent5>
      <a:accent6>
        <a:srgbClr val="F5D696"/>
      </a:accent6>
      <a:hlink>
        <a:srgbClr val="0563C1"/>
      </a:hlink>
      <a:folHlink>
        <a:srgbClr val="954F72"/>
      </a:folHlink>
    </a:clrScheme>
    <a:fontScheme name="标准">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2543</Words>
  <Application>WPS 演示</Application>
  <PresentationFormat>自定义</PresentationFormat>
  <Paragraphs>184</Paragraphs>
  <Slides>26</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宋体</vt:lpstr>
      <vt:lpstr>Wingdings</vt:lpstr>
      <vt:lpstr>微软雅黑</vt:lpstr>
      <vt:lpstr>Arial Unicode MS</vt:lpstr>
      <vt:lpstr>Calibri</vt:lpstr>
      <vt:lpstr>仿宋_GB2312</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yishan qu</dc:creator>
  <cp:lastModifiedBy>John</cp:lastModifiedBy>
  <cp:revision>239</cp:revision>
  <dcterms:created xsi:type="dcterms:W3CDTF">2016-11-21T01:59:00Z</dcterms:created>
  <dcterms:modified xsi:type="dcterms:W3CDTF">2017-12-29T12:42:43Z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KSOProductBuildVer">
    <vt:lpwstr>2052-10.1.0.7022</vt:lpwstr>
  </property>
</Properties>
</file>