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23"/>
  </p:handoutMasterIdLst>
  <p:sldIdLst>
    <p:sldId id="288" r:id="rId2"/>
    <p:sldId id="511" r:id="rId3"/>
    <p:sldId id="520" r:id="rId4"/>
    <p:sldId id="515" r:id="rId5"/>
    <p:sldId id="517" r:id="rId6"/>
    <p:sldId id="519" r:id="rId7"/>
    <p:sldId id="514" r:id="rId8"/>
    <p:sldId id="512" r:id="rId9"/>
    <p:sldId id="516" r:id="rId10"/>
    <p:sldId id="518" r:id="rId11"/>
    <p:sldId id="521" r:id="rId12"/>
    <p:sldId id="522" r:id="rId13"/>
    <p:sldId id="523" r:id="rId14"/>
    <p:sldId id="524" r:id="rId15"/>
    <p:sldId id="513" r:id="rId16"/>
    <p:sldId id="525" r:id="rId17"/>
    <p:sldId id="526" r:id="rId18"/>
    <p:sldId id="527" r:id="rId19"/>
    <p:sldId id="528" r:id="rId20"/>
    <p:sldId id="529" r:id="rId21"/>
    <p:sldId id="262"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4">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500"/>
    <a:srgbClr val="404040"/>
    <a:srgbClr val="003C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2" autoAdjust="0"/>
    <p:restoredTop sz="94660"/>
  </p:normalViewPr>
  <p:slideViewPr>
    <p:cSldViewPr snapToGrid="0">
      <p:cViewPr varScale="1">
        <p:scale>
          <a:sx n="114" d="100"/>
          <a:sy n="114" d="100"/>
        </p:scale>
        <p:origin x="462" y="108"/>
      </p:cViewPr>
      <p:guideLst>
        <p:guide orient="horz" pos="2144"/>
        <p:guide pos="3840"/>
      </p:guideLst>
    </p:cSldViewPr>
  </p:slideViewPr>
  <p:notesTextViewPr>
    <p:cViewPr>
      <p:scale>
        <a:sx n="1" d="1"/>
        <a:sy n="1" d="1"/>
      </p:scale>
      <p:origin x="0" y="0"/>
    </p:cViewPr>
  </p:notesTextViewPr>
  <p:notesViewPr>
    <p:cSldViewPr snapToGrid="0">
      <p:cViewPr varScale="1">
        <p:scale>
          <a:sx n="86" d="100"/>
          <a:sy n="86" d="100"/>
        </p:scale>
        <p:origin x="-384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03CCD1-0CDE-4668-95F1-5472BCC5BBE1}" type="datetimeFigureOut">
              <a:rPr lang="zh-CN" altLang="en-US" smtClean="0"/>
              <a:t>2018/9/3 Monday</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B7246B-1DA2-4C3D-BE21-C45C319F053B}" type="slidenum">
              <a:rPr lang="zh-CN" altLang="en-US" smtClean="0"/>
              <a:t>‹#›</a:t>
            </a:fld>
            <a:endParaRPr lang="zh-CN" altLang="en-US"/>
          </a:p>
        </p:txBody>
      </p:sp>
    </p:spTree>
    <p:extLst>
      <p:ext uri="{BB962C8B-B14F-4D97-AF65-F5344CB8AC3E}">
        <p14:creationId xmlns:p14="http://schemas.microsoft.com/office/powerpoint/2010/main" val="1560933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PT制作指导">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 name="文本框 3"/>
          <p:cNvSpPr txBox="1"/>
          <p:nvPr userDrawn="1"/>
        </p:nvSpPr>
        <p:spPr>
          <a:xfrm>
            <a:off x="449943" y="406400"/>
            <a:ext cx="3962401" cy="1323439"/>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PPT</a:t>
            </a:r>
            <a:r>
              <a:rPr lang="zh-CN" altLang="en-US" sz="4000" b="1" dirty="0">
                <a:solidFill>
                  <a:schemeClr val="bg1"/>
                </a:solidFill>
                <a:latin typeface="微软雅黑" panose="020B0503020204020204" pitchFamily="34" charset="-122"/>
                <a:ea typeface="微软雅黑" panose="020B0503020204020204" pitchFamily="34" charset="-122"/>
              </a:rPr>
              <a:t>制作指导</a:t>
            </a:r>
            <a:endParaRPr lang="en-US" altLang="zh-CN" sz="4000" b="1" dirty="0">
              <a:solidFill>
                <a:schemeClr val="bg1"/>
              </a:solidFill>
              <a:latin typeface="微软雅黑" panose="020B0503020204020204" pitchFamily="34" charset="-122"/>
              <a:ea typeface="微软雅黑" panose="020B0503020204020204" pitchFamily="34" charset="-122"/>
            </a:endParaRPr>
          </a:p>
          <a:p>
            <a:r>
              <a:rPr lang="zh-CN" altLang="en-US" sz="4000" b="1" dirty="0">
                <a:solidFill>
                  <a:schemeClr val="bg1"/>
                </a:solidFill>
                <a:latin typeface="微软雅黑" panose="020B0503020204020204" pitchFamily="34" charset="-122"/>
                <a:ea typeface="微软雅黑" panose="020B0503020204020204" pitchFamily="34" charset="-122"/>
              </a:rPr>
              <a:t>此页看完可删除</a:t>
            </a:r>
          </a:p>
        </p:txBody>
      </p:sp>
      <p:sp>
        <p:nvSpPr>
          <p:cNvPr id="5" name="文本框 4"/>
          <p:cNvSpPr txBox="1"/>
          <p:nvPr userDrawn="1"/>
        </p:nvSpPr>
        <p:spPr>
          <a:xfrm>
            <a:off x="6342743" y="503980"/>
            <a:ext cx="5849257" cy="523220"/>
          </a:xfrm>
          <a:prstGeom prst="rect">
            <a:avLst/>
          </a:prstGeom>
          <a:noFill/>
        </p:spPr>
        <p:txBody>
          <a:bodyPr wrap="square" rtlCol="0">
            <a:spAutoFit/>
          </a:bodyPr>
          <a:lstStyle/>
          <a:p>
            <a:pPr marL="457200" indent="-457200">
              <a:buFont typeface="Arial" panose="020B0604020202020204" pitchFamily="34" charset="0"/>
              <a:buChar char="•"/>
            </a:pPr>
            <a:r>
              <a:rPr lang="zh-CN" altLang="en-US" sz="2800" dirty="0">
                <a:solidFill>
                  <a:srgbClr val="FFFF00"/>
                </a:solidFill>
              </a:rPr>
              <a:t>内置模板，根据需求新建添加</a:t>
            </a:r>
          </a:p>
        </p:txBody>
      </p:sp>
      <p:pic>
        <p:nvPicPr>
          <p:cNvPr id="7" name="图片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5725"/>
          <a:stretch>
            <a:fillRect/>
          </a:stretch>
        </p:blipFill>
        <p:spPr>
          <a:xfrm>
            <a:off x="6729638" y="1114286"/>
            <a:ext cx="4359275" cy="4981714"/>
          </a:xfrm>
          <a:prstGeom prst="rect">
            <a:avLst/>
          </a:prstGeom>
        </p:spPr>
      </p:pic>
      <p:sp>
        <p:nvSpPr>
          <p:cNvPr id="8" name="文本框 7"/>
          <p:cNvSpPr txBox="1"/>
          <p:nvPr userDrawn="1"/>
        </p:nvSpPr>
        <p:spPr>
          <a:xfrm>
            <a:off x="159657" y="2710152"/>
            <a:ext cx="5849257" cy="523220"/>
          </a:xfrm>
          <a:prstGeom prst="rect">
            <a:avLst/>
          </a:prstGeom>
          <a:noFill/>
        </p:spPr>
        <p:txBody>
          <a:bodyPr wrap="square" rtlCol="0">
            <a:spAutoFit/>
          </a:bodyPr>
          <a:lstStyle/>
          <a:p>
            <a:pPr marL="457200" indent="-457200">
              <a:buFont typeface="Arial" panose="020B0604020202020204" pitchFamily="34" charset="0"/>
              <a:buChar char="•"/>
            </a:pPr>
            <a:r>
              <a:rPr lang="zh-CN" altLang="en-US" sz="2800" dirty="0">
                <a:solidFill>
                  <a:srgbClr val="FFFF00"/>
                </a:solidFill>
              </a:rPr>
              <a:t>做完以后修改小标签</a:t>
            </a:r>
          </a:p>
        </p:txBody>
      </p:sp>
      <p:sp>
        <p:nvSpPr>
          <p:cNvPr id="9" name="文本框 8"/>
          <p:cNvSpPr txBox="1"/>
          <p:nvPr userDrawn="1"/>
        </p:nvSpPr>
        <p:spPr>
          <a:xfrm>
            <a:off x="382813" y="3343533"/>
            <a:ext cx="5402943" cy="830997"/>
          </a:xfrm>
          <a:prstGeom prst="rect">
            <a:avLst/>
          </a:prstGeom>
          <a:noFill/>
        </p:spPr>
        <p:txBody>
          <a:bodyPr wrap="square" rtlCol="0">
            <a:spAutoFit/>
          </a:bodyPr>
          <a:lstStyle/>
          <a:p>
            <a:pPr marL="0" indent="0">
              <a:buFont typeface="Arial" panose="020B0604020202020204" pitchFamily="34" charset="0"/>
              <a:buNone/>
            </a:pPr>
            <a:r>
              <a:rPr lang="zh-CN" altLang="en-US" sz="2400" dirty="0">
                <a:solidFill>
                  <a:schemeClr val="bg1"/>
                </a:solidFill>
              </a:rPr>
              <a:t>点击“视图”</a:t>
            </a:r>
            <a:r>
              <a:rPr lang="en-US" altLang="zh-CN" sz="2400" dirty="0">
                <a:solidFill>
                  <a:schemeClr val="bg1"/>
                </a:solidFill>
              </a:rPr>
              <a:t>-</a:t>
            </a:r>
            <a:r>
              <a:rPr lang="zh-CN" altLang="en-US" sz="2400" dirty="0">
                <a:solidFill>
                  <a:schemeClr val="bg1"/>
                </a:solidFill>
              </a:rPr>
              <a:t>“幻灯片模板”修改第一张模板的小标签内容，然后返回即可。</a:t>
            </a:r>
          </a:p>
        </p:txBody>
      </p:sp>
      <p:pic>
        <p:nvPicPr>
          <p:cNvPr id="11" name="图片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9943" y="4486234"/>
            <a:ext cx="5505450" cy="1133475"/>
          </a:xfrm>
          <a:prstGeom prst="rect">
            <a:avLst/>
          </a:prstGeom>
          <a:ln w="38100">
            <a:solidFill>
              <a:schemeClr val="bg1"/>
            </a:solidFill>
          </a:ln>
        </p:spPr>
      </p:pic>
      <p:sp>
        <p:nvSpPr>
          <p:cNvPr id="12" name="矩形 11"/>
          <p:cNvSpPr/>
          <p:nvPr userDrawn="1"/>
        </p:nvSpPr>
        <p:spPr>
          <a:xfrm>
            <a:off x="0" y="6235700"/>
            <a:ext cx="2286000" cy="6223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直播页">
    <p:spTree>
      <p:nvGrpSpPr>
        <p:cNvPr id="1" name=""/>
        <p:cNvGrpSpPr/>
        <p:nvPr/>
      </p:nvGrpSpPr>
      <p:grpSpPr>
        <a:xfrm>
          <a:off x="0" y="0"/>
          <a:ext cx="0" cy="0"/>
          <a:chOff x="0" y="0"/>
          <a:chExt cx="0" cy="0"/>
        </a:xfrm>
      </p:grpSpPr>
      <p:sp>
        <p:nvSpPr>
          <p:cNvPr id="11" name="TextBox 6"/>
          <p:cNvSpPr txBox="1">
            <a:spLocks noChangeArrowheads="1"/>
          </p:cNvSpPr>
          <p:nvPr userDrawn="1"/>
        </p:nvSpPr>
        <p:spPr bwMode="auto">
          <a:xfrm>
            <a:off x="954314" y="4238555"/>
            <a:ext cx="1075940" cy="523220"/>
          </a:xfrm>
          <a:prstGeom prst="rect">
            <a:avLst/>
          </a:prstGeom>
          <a:noFill/>
          <a:ln w="9525">
            <a:noFill/>
            <a:miter lim="800000"/>
          </a:ln>
        </p:spPr>
        <p:txBody>
          <a:bodyPr wrap="square">
            <a:spAutoFit/>
          </a:bodyPr>
          <a:lstStyle/>
          <a:p>
            <a:pPr>
              <a:defRPr/>
            </a:pPr>
            <a:r>
              <a:rPr lang="zh-CN" altLang="en-US" sz="2800" dirty="0">
                <a:solidFill>
                  <a:schemeClr val="bg1"/>
                </a:solidFill>
                <a:latin typeface="微软雅黑" panose="020B0503020204020204" pitchFamily="34" charset="-122"/>
                <a:ea typeface="微软雅黑" panose="020B0503020204020204" pitchFamily="34" charset="-122"/>
              </a:rPr>
              <a:t>讲师：</a:t>
            </a:r>
          </a:p>
        </p:txBody>
      </p:sp>
      <p:sp>
        <p:nvSpPr>
          <p:cNvPr id="15" name="文本占位符 14"/>
          <p:cNvSpPr>
            <a:spLocks noGrp="1"/>
          </p:cNvSpPr>
          <p:nvPr>
            <p:ph type="body" sz="quarter" idx="10" hasCustomPrompt="1"/>
          </p:nvPr>
        </p:nvSpPr>
        <p:spPr>
          <a:xfrm>
            <a:off x="2030254" y="4228915"/>
            <a:ext cx="2206307" cy="570893"/>
          </a:xfrm>
        </p:spPr>
        <p:txBody>
          <a:bodyPr>
            <a:normAutofit/>
          </a:bodyPr>
          <a:lstStyle>
            <a:lvl1pPr marL="0" indent="0" algn="l" defTabSz="914400" rtl="0" eaLnBrk="1" latinLnBrk="0" hangingPunct="1">
              <a:lnSpc>
                <a:spcPct val="100000"/>
              </a:lnSpc>
              <a:buNone/>
              <a:defRPr lang="zh-CN" altLang="en-US" sz="2800" kern="1200" dirty="0">
                <a:solidFill>
                  <a:schemeClr val="bg1"/>
                </a:solidFill>
                <a:latin typeface="微软雅黑" panose="020B0503020204020204" pitchFamily="34" charset="-122"/>
                <a:ea typeface="微软雅黑" panose="020B0503020204020204" pitchFamily="34" charset="-122"/>
                <a:cs typeface="+mn-cs"/>
              </a:defRPr>
            </a:lvl1pPr>
          </a:lstStyle>
          <a:p>
            <a:pPr lvl="0"/>
            <a:r>
              <a:rPr lang="zh-CN" altLang="en-US" dirty="0"/>
              <a:t>老师姓名</a:t>
            </a:r>
          </a:p>
        </p:txBody>
      </p:sp>
      <p:sp>
        <p:nvSpPr>
          <p:cNvPr id="2" name="标题 1"/>
          <p:cNvSpPr>
            <a:spLocks noGrp="1"/>
          </p:cNvSpPr>
          <p:nvPr>
            <p:ph type="title" hasCustomPrompt="1"/>
          </p:nvPr>
        </p:nvSpPr>
        <p:spPr>
          <a:xfrm>
            <a:off x="952409" y="2598681"/>
            <a:ext cx="10296162" cy="1637989"/>
          </a:xfrm>
        </p:spPr>
        <p:txBody>
          <a:bodyPr>
            <a:normAutofit/>
          </a:bodyPr>
          <a:lstStyle>
            <a:lvl1pPr marL="0" algn="l" defTabSz="914400" rtl="0" eaLnBrk="1" latinLnBrk="0" hangingPunct="1">
              <a:defRPr lang="zh-CN" altLang="en-US" sz="4800" b="1" kern="1200" dirty="0">
                <a:solidFill>
                  <a:schemeClr val="bg1"/>
                </a:solidFill>
                <a:latin typeface="微软雅黑" panose="020B0503020204020204" pitchFamily="34" charset="-122"/>
                <a:ea typeface="微软雅黑" panose="020B0503020204020204" pitchFamily="34" charset="-122"/>
                <a:cs typeface="+mn-cs"/>
              </a:defRPr>
            </a:lvl1pPr>
          </a:lstStyle>
          <a:p>
            <a:r>
              <a:rPr lang="zh-CN" altLang="en-US" dirty="0"/>
              <a:t>输入你的直播标题</a:t>
            </a:r>
            <a:br>
              <a:rPr lang="en-US" altLang="zh-CN" dirty="0"/>
            </a:br>
            <a:r>
              <a:rPr lang="zh-CN" altLang="en-US" dirty="0"/>
              <a:t>输入你的直播标题</a:t>
            </a:r>
          </a:p>
        </p:txBody>
      </p:sp>
      <p:grpSp>
        <p:nvGrpSpPr>
          <p:cNvPr id="6" name="组合 5"/>
          <p:cNvGrpSpPr/>
          <p:nvPr userDrawn="1"/>
        </p:nvGrpSpPr>
        <p:grpSpPr>
          <a:xfrm>
            <a:off x="1030514" y="1812898"/>
            <a:ext cx="1552666" cy="677015"/>
            <a:chOff x="1030514" y="1279834"/>
            <a:chExt cx="1552666" cy="677015"/>
          </a:xfrm>
        </p:grpSpPr>
        <p:sp>
          <p:nvSpPr>
            <p:cNvPr id="7" name="矩形: 圆角 6"/>
            <p:cNvSpPr/>
            <p:nvPr/>
          </p:nvSpPr>
          <p:spPr>
            <a:xfrm>
              <a:off x="1030514" y="1279834"/>
              <a:ext cx="1552666" cy="677015"/>
            </a:xfrm>
            <a:prstGeom prst="roundRect">
              <a:avLst>
                <a:gd name="adj" fmla="val 50000"/>
              </a:avLst>
            </a:prstGeom>
            <a:solidFill>
              <a:srgbClr val="FF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1190535" y="1561191"/>
              <a:ext cx="114300" cy="1143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 name="TextBox 13"/>
            <p:cNvSpPr txBox="1">
              <a:spLocks noChangeArrowheads="1"/>
            </p:cNvSpPr>
            <p:nvPr/>
          </p:nvSpPr>
          <p:spPr bwMode="auto">
            <a:xfrm>
              <a:off x="1247685" y="1325953"/>
              <a:ext cx="1175623" cy="584775"/>
            </a:xfrm>
            <a:prstGeom prst="rect">
              <a:avLst/>
            </a:prstGeom>
            <a:noFill/>
            <a:ln w="9525">
              <a:noFill/>
              <a:miter lim="800000"/>
            </a:ln>
          </p:spPr>
          <p:txBody>
            <a:bodyPr wrap="square">
              <a:spAutoFit/>
            </a:bodyPr>
            <a:lstStyle/>
            <a:p>
              <a:pPr algn="ctr">
                <a:defRPr/>
              </a:pPr>
              <a:r>
                <a:rPr lang="en-US" altLang="zh-CN" sz="3200" b="1" dirty="0">
                  <a:solidFill>
                    <a:schemeClr val="bg1"/>
                  </a:solidFill>
                  <a:latin typeface="微软雅黑" panose="020B0503020204020204" pitchFamily="34" charset="-122"/>
                  <a:ea typeface="微软雅黑" panose="020B0503020204020204" pitchFamily="34" charset="-122"/>
                </a:rPr>
                <a:t>LIVE</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sp>
        <p:nvSpPr>
          <p:cNvPr id="12" name="Freeform 5"/>
          <p:cNvSpPr/>
          <p:nvPr userDrawn="1"/>
        </p:nvSpPr>
        <p:spPr bwMode="auto">
          <a:xfrm rot="5400000">
            <a:off x="1020753" y="4891394"/>
            <a:ext cx="501355" cy="434210"/>
          </a:xfrm>
          <a:custGeom>
            <a:avLst/>
            <a:gdLst>
              <a:gd name="T0" fmla="*/ 129 w 304"/>
              <a:gd name="T1" fmla="*/ 18 h 263"/>
              <a:gd name="T2" fmla="*/ 175 w 304"/>
              <a:gd name="T3" fmla="*/ 18 h 263"/>
              <a:gd name="T4" fmla="*/ 235 w 304"/>
              <a:gd name="T5" fmla="*/ 120 h 263"/>
              <a:gd name="T6" fmla="*/ 294 w 304"/>
              <a:gd name="T7" fmla="*/ 223 h 263"/>
              <a:gd name="T8" fmla="*/ 271 w 304"/>
              <a:gd name="T9" fmla="*/ 263 h 263"/>
              <a:gd name="T10" fmla="*/ 152 w 304"/>
              <a:gd name="T11" fmla="*/ 263 h 263"/>
              <a:gd name="T12" fmla="*/ 33 w 304"/>
              <a:gd name="T13" fmla="*/ 263 h 263"/>
              <a:gd name="T14" fmla="*/ 10 w 304"/>
              <a:gd name="T15" fmla="*/ 223 h 263"/>
              <a:gd name="T16" fmla="*/ 69 w 304"/>
              <a:gd name="T17" fmla="*/ 120 h 263"/>
              <a:gd name="T18" fmla="*/ 129 w 304"/>
              <a:gd name="T19" fmla="*/ 1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4" h="263">
                <a:moveTo>
                  <a:pt x="129" y="18"/>
                </a:moveTo>
                <a:cubicBezTo>
                  <a:pt x="139" y="0"/>
                  <a:pt x="165" y="0"/>
                  <a:pt x="175" y="18"/>
                </a:cubicBezTo>
                <a:cubicBezTo>
                  <a:pt x="235" y="120"/>
                  <a:pt x="235" y="120"/>
                  <a:pt x="235" y="120"/>
                </a:cubicBezTo>
                <a:cubicBezTo>
                  <a:pt x="294" y="223"/>
                  <a:pt x="294" y="223"/>
                  <a:pt x="294" y="223"/>
                </a:cubicBezTo>
                <a:cubicBezTo>
                  <a:pt x="304" y="241"/>
                  <a:pt x="291" y="263"/>
                  <a:pt x="271" y="263"/>
                </a:cubicBezTo>
                <a:cubicBezTo>
                  <a:pt x="152" y="263"/>
                  <a:pt x="152" y="263"/>
                  <a:pt x="152" y="263"/>
                </a:cubicBezTo>
                <a:cubicBezTo>
                  <a:pt x="33" y="263"/>
                  <a:pt x="33" y="263"/>
                  <a:pt x="33" y="263"/>
                </a:cubicBezTo>
                <a:cubicBezTo>
                  <a:pt x="13" y="263"/>
                  <a:pt x="0" y="241"/>
                  <a:pt x="10" y="223"/>
                </a:cubicBezTo>
                <a:cubicBezTo>
                  <a:pt x="69" y="120"/>
                  <a:pt x="69" y="120"/>
                  <a:pt x="69" y="120"/>
                </a:cubicBezTo>
                <a:lnTo>
                  <a:pt x="129" y="18"/>
                </a:lnTo>
                <a:close/>
              </a:path>
            </a:pathLst>
          </a:custGeom>
          <a:solidFill>
            <a:srgbClr val="FF6500">
              <a:alpha val="90000"/>
            </a:srgbClr>
          </a:solidFill>
          <a:ln w="9525">
            <a:noFill/>
            <a:round/>
          </a:ln>
        </p:spPr>
        <p:txBody>
          <a:bodyPr vert="horz" wrap="square" lIns="91440" tIns="45720" rIns="91440" bIns="45720" numCol="1" anchor="t" anchorCtr="0" compatLnSpc="1"/>
          <a:lstStyle/>
          <a:p>
            <a:endParaRPr lang="zh-CN" altLang="en-US"/>
          </a:p>
        </p:txBody>
      </p:sp>
      <p:sp>
        <p:nvSpPr>
          <p:cNvPr id="13" name="TextBox 13"/>
          <p:cNvSpPr txBox="1">
            <a:spLocks noChangeArrowheads="1"/>
          </p:cNvSpPr>
          <p:nvPr userDrawn="1"/>
        </p:nvSpPr>
        <p:spPr bwMode="auto">
          <a:xfrm>
            <a:off x="952409" y="4837842"/>
            <a:ext cx="2398486" cy="523220"/>
          </a:xfrm>
          <a:prstGeom prst="rect">
            <a:avLst/>
          </a:prstGeom>
          <a:noFill/>
          <a:ln w="9525">
            <a:noFill/>
            <a:miter lim="800000"/>
          </a:ln>
        </p:spPr>
        <p:txBody>
          <a:bodyPr wrap="square">
            <a:spAutoFit/>
          </a:bodyPr>
          <a:lstStyle/>
          <a:p>
            <a:pPr>
              <a:defRPr/>
            </a:pPr>
            <a:r>
              <a:rPr lang="zh-CN" altLang="en-US" sz="2800" b="1" dirty="0">
                <a:solidFill>
                  <a:schemeClr val="bg1"/>
                </a:solidFill>
                <a:latin typeface="微软雅黑" panose="020B0503020204020204" pitchFamily="34" charset="-122"/>
                <a:ea typeface="微软雅黑" panose="020B0503020204020204" pitchFamily="34" charset="-122"/>
              </a:rPr>
              <a:t>会计学堂出品</a:t>
            </a:r>
          </a:p>
        </p:txBody>
      </p:sp>
      <p:sp>
        <p:nvSpPr>
          <p:cNvPr id="26" name="矩形 25"/>
          <p:cNvSpPr/>
          <p:nvPr userDrawn="1"/>
        </p:nvSpPr>
        <p:spPr>
          <a:xfrm>
            <a:off x="-1" y="6096000"/>
            <a:ext cx="9567747" cy="762000"/>
          </a:xfrm>
          <a:prstGeom prst="rect">
            <a:avLst/>
          </a:prstGeom>
          <a:solidFill>
            <a:srgbClr val="003C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7074" y="164818"/>
            <a:ext cx="7868899" cy="677862"/>
          </a:xfrm>
        </p:spPr>
        <p:txBody>
          <a:bodyPr>
            <a:norm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目录</a:t>
            </a:r>
          </a:p>
        </p:txBody>
      </p:sp>
      <p:grpSp>
        <p:nvGrpSpPr>
          <p:cNvPr id="6" name="组合 9"/>
          <p:cNvGrpSpPr/>
          <p:nvPr userDrawn="1"/>
        </p:nvGrpSpPr>
        <p:grpSpPr bwMode="auto">
          <a:xfrm>
            <a:off x="346476" y="196696"/>
            <a:ext cx="788904" cy="543725"/>
            <a:chOff x="1368000" y="648000"/>
            <a:chExt cx="1620000" cy="1116000"/>
          </a:xfrm>
        </p:grpSpPr>
        <p:sp>
          <p:nvSpPr>
            <p:cNvPr id="7" name="流程图: 摘录 6"/>
            <p:cNvSpPr/>
            <p:nvPr/>
          </p:nvSpPr>
          <p:spPr bwMode="auto">
            <a:xfrm>
              <a:off x="1368000" y="648000"/>
              <a:ext cx="1374985" cy="1116000"/>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8" name="流程图: 摘录 7"/>
            <p:cNvSpPr/>
            <p:nvPr/>
          </p:nvSpPr>
          <p:spPr bwMode="auto">
            <a:xfrm>
              <a:off x="2318716" y="695917"/>
              <a:ext cx="669284" cy="638941"/>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9" name="流程图: 摘录 12"/>
            <p:cNvSpPr>
              <a:spLocks noChangeArrowheads="1"/>
            </p:cNvSpPr>
            <p:nvPr/>
          </p:nvSpPr>
          <p:spPr bwMode="auto">
            <a:xfrm>
              <a:off x="1620529" y="900410"/>
              <a:ext cx="827471" cy="755641"/>
            </a:xfrm>
            <a:prstGeom prst="flowChartExtract">
              <a:avLst/>
            </a:prstGeom>
            <a:solidFill>
              <a:srgbClr val="FF6600"/>
            </a:solidFill>
            <a:ln w="57150" cap="rnd" algn="ctr">
              <a:solidFill>
                <a:schemeClr val="bg1">
                  <a:alpha val="56862"/>
                </a:schemeClr>
              </a:solidFill>
              <a:round/>
            </a:ln>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sp>
          <p:nvSpPr>
            <p:cNvPr id="10" name="流程图: 摘录 13"/>
            <p:cNvSpPr>
              <a:spLocks noChangeArrowheads="1"/>
            </p:cNvSpPr>
            <p:nvPr/>
          </p:nvSpPr>
          <p:spPr bwMode="auto">
            <a:xfrm>
              <a:off x="2519470" y="900410"/>
              <a:ext cx="289059" cy="323846"/>
            </a:xfrm>
            <a:prstGeom prst="flowChartExtract">
              <a:avLst/>
            </a:prstGeom>
            <a:solidFill>
              <a:schemeClr val="bg1">
                <a:alpha val="78822"/>
              </a:schemeClr>
            </a:solidFill>
            <a:ln>
              <a:noFill/>
            </a:ln>
            <a:extLst>
              <a:ext uri="{91240B29-F687-4F45-9708-019B960494DF}">
                <a14:hiddenLine xmlns:a14="http://schemas.microsoft.com/office/drawing/2010/main" w="95250">
                  <a:solidFill>
                    <a:srgbClr val="000000"/>
                  </a:solidFill>
                  <a:round/>
                </a14:hiddenLine>
              </a:ext>
            </a:extLst>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grpSp>
      <p:sp>
        <p:nvSpPr>
          <p:cNvPr id="14" name="内容占位符 13"/>
          <p:cNvSpPr>
            <a:spLocks noGrp="1"/>
          </p:cNvSpPr>
          <p:nvPr>
            <p:ph sz="quarter" idx="13" hasCustomPrompt="1"/>
          </p:nvPr>
        </p:nvSpPr>
        <p:spPr>
          <a:xfrm>
            <a:off x="346476" y="1030971"/>
            <a:ext cx="9001031" cy="4543425"/>
          </a:xfrm>
        </p:spPr>
        <p:txBody>
          <a:bodyPr>
            <a:normAutofit/>
          </a:bodyPr>
          <a:lstStyle>
            <a:lvl1pPr marL="342900" indent="-342900">
              <a:lnSpc>
                <a:spcPct val="150000"/>
              </a:lnSpc>
              <a:buClr>
                <a:srgbClr val="FF6500"/>
              </a:buClr>
              <a:buFont typeface="Wingdings" panose="05000000000000000000" pitchFamily="2" charset="2"/>
              <a:buChar char="l"/>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点击输入第一小点，按回车输入第二点</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加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8829" y="164818"/>
            <a:ext cx="8393054" cy="677862"/>
          </a:xfrm>
        </p:spPr>
        <p:txBody>
          <a:bodyPr>
            <a:normAutofit/>
          </a:bodyPr>
          <a:lstStyle>
            <a:lvl1pPr marL="0" algn="l" defTabSz="914400" rtl="0" eaLnBrk="1" latinLnBrk="0" hangingPunct="1">
              <a:lnSpc>
                <a:spcPct val="100000"/>
              </a:lnSpc>
              <a:spcBef>
                <a:spcPct val="0"/>
              </a:spcBef>
              <a:buNone/>
              <a:defRPr lang="zh-CN" altLang="en-US" sz="28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输入你的小标题</a:t>
            </a:r>
          </a:p>
        </p:txBody>
      </p:sp>
      <p:grpSp>
        <p:nvGrpSpPr>
          <p:cNvPr id="6" name="组合 9"/>
          <p:cNvGrpSpPr/>
          <p:nvPr userDrawn="1"/>
        </p:nvGrpSpPr>
        <p:grpSpPr bwMode="auto">
          <a:xfrm>
            <a:off x="346476" y="196696"/>
            <a:ext cx="788904" cy="543725"/>
            <a:chOff x="1368000" y="648000"/>
            <a:chExt cx="1620000" cy="1116000"/>
          </a:xfrm>
        </p:grpSpPr>
        <p:sp>
          <p:nvSpPr>
            <p:cNvPr id="7" name="流程图: 摘录 6"/>
            <p:cNvSpPr/>
            <p:nvPr/>
          </p:nvSpPr>
          <p:spPr bwMode="auto">
            <a:xfrm>
              <a:off x="1368000" y="648000"/>
              <a:ext cx="1374985" cy="1116000"/>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8" name="流程图: 摘录 7"/>
            <p:cNvSpPr/>
            <p:nvPr/>
          </p:nvSpPr>
          <p:spPr bwMode="auto">
            <a:xfrm>
              <a:off x="2318716" y="695917"/>
              <a:ext cx="669284" cy="638941"/>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9" name="流程图: 摘录 12"/>
            <p:cNvSpPr>
              <a:spLocks noChangeArrowheads="1"/>
            </p:cNvSpPr>
            <p:nvPr/>
          </p:nvSpPr>
          <p:spPr bwMode="auto">
            <a:xfrm>
              <a:off x="1620529" y="900410"/>
              <a:ext cx="827471" cy="755641"/>
            </a:xfrm>
            <a:prstGeom prst="flowChartExtract">
              <a:avLst/>
            </a:prstGeom>
            <a:solidFill>
              <a:srgbClr val="FF6600"/>
            </a:solidFill>
            <a:ln w="57150" cap="rnd" algn="ctr">
              <a:solidFill>
                <a:schemeClr val="bg1">
                  <a:alpha val="56862"/>
                </a:schemeClr>
              </a:solidFill>
              <a:round/>
            </a:ln>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sp>
          <p:nvSpPr>
            <p:cNvPr id="10" name="流程图: 摘录 13"/>
            <p:cNvSpPr>
              <a:spLocks noChangeArrowheads="1"/>
            </p:cNvSpPr>
            <p:nvPr/>
          </p:nvSpPr>
          <p:spPr bwMode="auto">
            <a:xfrm>
              <a:off x="2519470" y="900410"/>
              <a:ext cx="289059" cy="323846"/>
            </a:xfrm>
            <a:prstGeom prst="flowChartExtract">
              <a:avLst/>
            </a:prstGeom>
            <a:solidFill>
              <a:schemeClr val="bg1">
                <a:alpha val="78822"/>
              </a:schemeClr>
            </a:solidFill>
            <a:ln>
              <a:noFill/>
            </a:ln>
            <a:extLst>
              <a:ext uri="{91240B29-F687-4F45-9708-019B960494DF}">
                <a14:hiddenLine xmlns:a14="http://schemas.microsoft.com/office/drawing/2010/main" w="95250">
                  <a:solidFill>
                    <a:srgbClr val="000000"/>
                  </a:solidFill>
                  <a:round/>
                </a14:hiddenLine>
              </a:ext>
            </a:extLst>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grpSp>
      <p:sp>
        <p:nvSpPr>
          <p:cNvPr id="14" name="内容占位符 13"/>
          <p:cNvSpPr>
            <a:spLocks noGrp="1"/>
          </p:cNvSpPr>
          <p:nvPr>
            <p:ph sz="quarter" idx="13" hasCustomPrompt="1"/>
          </p:nvPr>
        </p:nvSpPr>
        <p:spPr>
          <a:xfrm>
            <a:off x="376519" y="852755"/>
            <a:ext cx="9305364" cy="5102557"/>
          </a:xfrm>
        </p:spPr>
        <p:txBody>
          <a:bodyPr>
            <a:normAutofit/>
          </a:bodyPr>
          <a:lstStyle>
            <a:lvl1pPr marL="0" indent="612140">
              <a:lnSpc>
                <a:spcPct val="150000"/>
              </a:lnSpc>
              <a:spcBef>
                <a:spcPts val="0"/>
              </a:spcBef>
              <a:buNone/>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点击输入或复制你的内容，格式已经改好了，不要删除此文本框。点击输入或复制你的内容</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直播休息页">
    <p:spTree>
      <p:nvGrpSpPr>
        <p:cNvPr id="1" name=""/>
        <p:cNvGrpSpPr/>
        <p:nvPr/>
      </p:nvGrpSpPr>
      <p:grpSpPr>
        <a:xfrm>
          <a:off x="0" y="0"/>
          <a:ext cx="0" cy="0"/>
          <a:chOff x="0" y="0"/>
          <a:chExt cx="0" cy="0"/>
        </a:xfrm>
      </p:grpSpPr>
      <p:grpSp>
        <p:nvGrpSpPr>
          <p:cNvPr id="6" name="组合 5"/>
          <p:cNvGrpSpPr/>
          <p:nvPr userDrawn="1"/>
        </p:nvGrpSpPr>
        <p:grpSpPr>
          <a:xfrm>
            <a:off x="1064651" y="1809750"/>
            <a:ext cx="5867400" cy="3238500"/>
            <a:chOff x="1693301" y="1407256"/>
            <a:chExt cx="5867400" cy="3238500"/>
          </a:xfrm>
        </p:grpSpPr>
        <p:sp>
          <p:nvSpPr>
            <p:cNvPr id="7" name="矩形 6"/>
            <p:cNvSpPr/>
            <p:nvPr/>
          </p:nvSpPr>
          <p:spPr>
            <a:xfrm>
              <a:off x="1693301" y="1407256"/>
              <a:ext cx="5867400" cy="323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5"/>
            <p:cNvSpPr txBox="1">
              <a:spLocks noChangeArrowheads="1"/>
            </p:cNvSpPr>
            <p:nvPr/>
          </p:nvSpPr>
          <p:spPr bwMode="auto">
            <a:xfrm>
              <a:off x="2102136" y="2007871"/>
              <a:ext cx="5024329" cy="1015663"/>
            </a:xfrm>
            <a:prstGeom prst="rect">
              <a:avLst/>
            </a:prstGeom>
            <a:noFill/>
            <a:ln w="9525">
              <a:noFill/>
              <a:miter lim="800000"/>
            </a:ln>
          </p:spPr>
          <p:txBody>
            <a:bodyPr wrap="square">
              <a:spAutoFit/>
            </a:bodyPr>
            <a:lstStyle/>
            <a:p>
              <a:pPr>
                <a:defRPr/>
              </a:pPr>
              <a:r>
                <a:rPr lang="zh-CN" altLang="en-US" sz="6000" b="1" dirty="0">
                  <a:solidFill>
                    <a:srgbClr val="DC4844"/>
                  </a:solidFill>
                  <a:latin typeface="微软雅黑" panose="020B0503020204020204" pitchFamily="34" charset="-122"/>
                  <a:ea typeface="微软雅黑" panose="020B0503020204020204" pitchFamily="34" charset="-122"/>
                </a:rPr>
                <a:t>直播休息中！</a:t>
              </a:r>
            </a:p>
          </p:txBody>
        </p:sp>
        <p:sp>
          <p:nvSpPr>
            <p:cNvPr id="9" name="矩形 8"/>
            <p:cNvSpPr/>
            <p:nvPr/>
          </p:nvSpPr>
          <p:spPr>
            <a:xfrm>
              <a:off x="2203450" y="3197860"/>
              <a:ext cx="971550" cy="7918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6"/>
            <p:cNvSpPr txBox="1">
              <a:spLocks noChangeArrowheads="1"/>
            </p:cNvSpPr>
            <p:nvPr/>
          </p:nvSpPr>
          <p:spPr bwMode="auto">
            <a:xfrm>
              <a:off x="2114836" y="3573035"/>
              <a:ext cx="2095214" cy="523220"/>
            </a:xfrm>
            <a:prstGeom prst="rect">
              <a:avLst/>
            </a:prstGeom>
            <a:noFill/>
            <a:ln w="9525">
              <a:noFill/>
              <a:miter lim="800000"/>
            </a:ln>
          </p:spPr>
          <p:txBody>
            <a:bodyPr wrap="square">
              <a:spAutoFit/>
            </a:bodyPr>
            <a:lstStyle/>
            <a:p>
              <a:pPr>
                <a:defRPr/>
              </a:pPr>
              <a:r>
                <a:rPr lang="zh-CN" altLang="en-US" sz="2800" dirty="0">
                  <a:solidFill>
                    <a:srgbClr val="808080"/>
                  </a:solidFill>
                  <a:latin typeface="微软雅黑" panose="020B0503020204020204" pitchFamily="34" charset="-122"/>
                  <a:ea typeface="微软雅黑" panose="020B0503020204020204" pitchFamily="34" charset="-122"/>
                </a:rPr>
                <a:t>直播交流群：</a:t>
              </a:r>
            </a:p>
          </p:txBody>
        </p:sp>
      </p:grpSp>
      <p:sp>
        <p:nvSpPr>
          <p:cNvPr id="2" name="标题 1"/>
          <p:cNvSpPr>
            <a:spLocks noGrp="1"/>
          </p:cNvSpPr>
          <p:nvPr>
            <p:ph type="title" hasCustomPrompt="1"/>
          </p:nvPr>
        </p:nvSpPr>
        <p:spPr>
          <a:xfrm>
            <a:off x="3505200" y="3884714"/>
            <a:ext cx="2438400" cy="704850"/>
          </a:xfrm>
        </p:spPr>
        <p:txBody>
          <a:bodyPr>
            <a:normAutofit/>
          </a:bodyPr>
          <a:lstStyle>
            <a:lvl1pPr>
              <a:lnSpc>
                <a:spcPct val="100000"/>
              </a:lnSpc>
              <a:defRPr lang="zh-CN" altLang="en-US" sz="2800" kern="1200" dirty="0">
                <a:solidFill>
                  <a:srgbClr val="808080"/>
                </a:solidFill>
                <a:latin typeface="微软雅黑" panose="020B0503020204020204" pitchFamily="34" charset="-122"/>
                <a:ea typeface="微软雅黑" panose="020B0503020204020204" pitchFamily="34" charset="-122"/>
                <a:cs typeface="+mn-cs"/>
              </a:defRPr>
            </a:lvl1pPr>
          </a:lstStyle>
          <a:p>
            <a:r>
              <a:rPr lang="en-US" altLang="zh-CN" dirty="0"/>
              <a:t>8888888888</a:t>
            </a:r>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知识回顾">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7786" y="258555"/>
            <a:ext cx="6179814" cy="528567"/>
          </a:xfrm>
        </p:spPr>
        <p:txBody>
          <a:bodyPr>
            <a:normAutofit/>
          </a:bodyPr>
          <a:lstStyle>
            <a:lvl1pPr marL="0" algn="l" defTabSz="914400" rtl="0" eaLnBrk="1" latinLnBrk="0" hangingPunct="1">
              <a:lnSpc>
                <a:spcPct val="100000"/>
              </a:lnSpc>
              <a:spcBef>
                <a:spcPct val="0"/>
              </a:spcBef>
              <a:buNone/>
              <a:defRPr lang="zh-CN" altLang="en-US" sz="32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知识回顾</a:t>
            </a:r>
          </a:p>
        </p:txBody>
      </p:sp>
      <p:grpSp>
        <p:nvGrpSpPr>
          <p:cNvPr id="6" name="组合 5"/>
          <p:cNvGrpSpPr/>
          <p:nvPr userDrawn="1"/>
        </p:nvGrpSpPr>
        <p:grpSpPr>
          <a:xfrm>
            <a:off x="385163" y="166094"/>
            <a:ext cx="748184" cy="748184"/>
            <a:chOff x="1601861" y="239756"/>
            <a:chExt cx="562725" cy="562725"/>
          </a:xfrm>
          <a:effectLst>
            <a:reflection blurRad="6350" stA="52000" endA="300" endPos="35000" dir="5400000" sy="-100000" algn="bl" rotWithShape="0"/>
          </a:effectLst>
        </p:grpSpPr>
        <p:sp>
          <p:nvSpPr>
            <p:cNvPr id="7" name="矩形: 圆角 6"/>
            <p:cNvSpPr/>
            <p:nvPr/>
          </p:nvSpPr>
          <p:spPr>
            <a:xfrm>
              <a:off x="1601861" y="239756"/>
              <a:ext cx="562725" cy="562725"/>
            </a:xfrm>
            <a:prstGeom prst="roundRect">
              <a:avLst>
                <a:gd name="adj" fmla="val 50000"/>
              </a:avLst>
            </a:prstGeom>
            <a:solidFill>
              <a:srgbClr val="FF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1746957" y="389272"/>
              <a:ext cx="265352" cy="265352"/>
              <a:chOff x="464681" y="476135"/>
              <a:chExt cx="376238" cy="376238"/>
            </a:xfrm>
          </p:grpSpPr>
          <p:sp>
            <p:nvSpPr>
              <p:cNvPr id="9" name="弧形 8"/>
              <p:cNvSpPr/>
              <p:nvPr/>
            </p:nvSpPr>
            <p:spPr>
              <a:xfrm>
                <a:off x="464681" y="476135"/>
                <a:ext cx="376238" cy="376238"/>
              </a:xfrm>
              <a:prstGeom prst="arc">
                <a:avLst>
                  <a:gd name="adj1" fmla="val 16200000"/>
                  <a:gd name="adj2" fmla="val 13077661"/>
                </a:avLst>
              </a:prstGeom>
              <a:ln w="34925">
                <a:solidFill>
                  <a:schemeClr val="bg1">
                    <a:alpha val="59000"/>
                  </a:schemeClr>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0" name="直接连接符 9"/>
              <p:cNvCxnSpPr/>
              <p:nvPr/>
            </p:nvCxnSpPr>
            <p:spPr>
              <a:xfrm>
                <a:off x="632498" y="570706"/>
                <a:ext cx="0" cy="147746"/>
              </a:xfrm>
              <a:prstGeom prst="line">
                <a:avLst/>
              </a:prstGeom>
              <a:ln w="31750">
                <a:solidFill>
                  <a:schemeClr val="bg1">
                    <a:alpha val="74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flipV="1">
                <a:off x="624227" y="701785"/>
                <a:ext cx="98882" cy="4083"/>
              </a:xfrm>
              <a:prstGeom prst="line">
                <a:avLst/>
              </a:prstGeom>
              <a:ln w="31750">
                <a:solidFill>
                  <a:schemeClr val="bg1">
                    <a:alpha val="74000"/>
                  </a:schemeClr>
                </a:solidFill>
              </a:ln>
            </p:spPr>
            <p:style>
              <a:lnRef idx="1">
                <a:schemeClr val="accent1"/>
              </a:lnRef>
              <a:fillRef idx="0">
                <a:schemeClr val="accent1"/>
              </a:fillRef>
              <a:effectRef idx="0">
                <a:schemeClr val="accent1"/>
              </a:effectRef>
              <a:fontRef idx="minor">
                <a:schemeClr val="tx1"/>
              </a:fontRef>
            </p:style>
          </p:cxnSp>
        </p:grpSp>
      </p:grpSp>
      <p:sp>
        <p:nvSpPr>
          <p:cNvPr id="17" name="内容占位符 13"/>
          <p:cNvSpPr>
            <a:spLocks noGrp="1"/>
          </p:cNvSpPr>
          <p:nvPr>
            <p:ph sz="quarter" idx="13" hasCustomPrompt="1"/>
          </p:nvPr>
        </p:nvSpPr>
        <p:spPr>
          <a:xfrm>
            <a:off x="346476" y="1030971"/>
            <a:ext cx="9001031" cy="4543425"/>
          </a:xfrm>
        </p:spPr>
        <p:txBody>
          <a:bodyPr>
            <a:normAutofit/>
          </a:bodyPr>
          <a:lstStyle>
            <a:lvl1pPr marL="342900" indent="-342900">
              <a:lnSpc>
                <a:spcPct val="150000"/>
              </a:lnSpc>
              <a:buClr>
                <a:srgbClr val="FF6500"/>
              </a:buClr>
              <a:buFont typeface="Wingdings" panose="05000000000000000000" pitchFamily="2" charset="2"/>
              <a:buChar char="l"/>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点击输入第一小点，按回车输入第二点</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答疑页">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0160" y="265609"/>
            <a:ext cx="7191487" cy="549153"/>
          </a:xfrm>
        </p:spPr>
        <p:txBody>
          <a:bodyPr>
            <a:normAutofit/>
          </a:bodyPr>
          <a:lstStyle>
            <a:lvl1pPr marL="0" algn="l" defTabSz="914400" rtl="0" eaLnBrk="1" latinLnBrk="0" hangingPunct="1">
              <a:lnSpc>
                <a:spcPct val="100000"/>
              </a:lnSpc>
              <a:spcBef>
                <a:spcPct val="0"/>
              </a:spcBef>
              <a:buNone/>
              <a:defRPr lang="zh-CN" altLang="en-US" sz="32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答疑时间</a:t>
            </a:r>
          </a:p>
        </p:txBody>
      </p:sp>
      <p:sp>
        <p:nvSpPr>
          <p:cNvPr id="7" name="矩形: 圆角 6"/>
          <p:cNvSpPr/>
          <p:nvPr/>
        </p:nvSpPr>
        <p:spPr>
          <a:xfrm>
            <a:off x="385163" y="166094"/>
            <a:ext cx="748184" cy="748184"/>
          </a:xfrm>
          <a:prstGeom prst="roundRect">
            <a:avLst>
              <a:gd name="adj" fmla="val 50000"/>
            </a:avLst>
          </a:prstGeom>
          <a:solidFill>
            <a:srgbClr val="FF650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bg1"/>
                </a:solidFill>
                <a:latin typeface="微软雅黑" panose="020B0503020204020204" pitchFamily="34" charset="-122"/>
                <a:ea typeface="微软雅黑" panose="020B0503020204020204" pitchFamily="34" charset="-122"/>
              </a:rPr>
              <a:t>?</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sp>
        <p:nvSpPr>
          <p:cNvPr id="4" name="内容占位符 13"/>
          <p:cNvSpPr>
            <a:spLocks noGrp="1"/>
          </p:cNvSpPr>
          <p:nvPr>
            <p:ph sz="quarter" idx="13" hasCustomPrompt="1"/>
          </p:nvPr>
        </p:nvSpPr>
        <p:spPr>
          <a:xfrm>
            <a:off x="376519" y="852755"/>
            <a:ext cx="9305364" cy="5102557"/>
          </a:xfrm>
        </p:spPr>
        <p:txBody>
          <a:bodyPr>
            <a:normAutofit/>
          </a:bodyPr>
          <a:lstStyle>
            <a:lvl1pPr marL="0" indent="612140">
              <a:lnSpc>
                <a:spcPct val="150000"/>
              </a:lnSpc>
              <a:spcBef>
                <a:spcPts val="0"/>
              </a:spcBef>
              <a:buNone/>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点击输入或复制你的内容，格式已经改好了，不要删除此文本框。点击输入或复制你的内容</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结束页">
    <p:spTree>
      <p:nvGrpSpPr>
        <p:cNvPr id="1" name=""/>
        <p:cNvGrpSpPr/>
        <p:nvPr/>
      </p:nvGrpSpPr>
      <p:grpSpPr>
        <a:xfrm>
          <a:off x="0" y="0"/>
          <a:ext cx="0" cy="0"/>
          <a:chOff x="0" y="0"/>
          <a:chExt cx="0" cy="0"/>
        </a:xfrm>
      </p:grpSpPr>
      <p:grpSp>
        <p:nvGrpSpPr>
          <p:cNvPr id="6" name="组合 5"/>
          <p:cNvGrpSpPr/>
          <p:nvPr userDrawn="1"/>
        </p:nvGrpSpPr>
        <p:grpSpPr>
          <a:xfrm>
            <a:off x="1064651" y="1809750"/>
            <a:ext cx="6134435" cy="3238500"/>
            <a:chOff x="1693301" y="1407256"/>
            <a:chExt cx="6134435" cy="3238500"/>
          </a:xfrm>
        </p:grpSpPr>
        <p:sp>
          <p:nvSpPr>
            <p:cNvPr id="7" name="矩形 6"/>
            <p:cNvSpPr/>
            <p:nvPr/>
          </p:nvSpPr>
          <p:spPr>
            <a:xfrm>
              <a:off x="1693301" y="1407256"/>
              <a:ext cx="5867400" cy="323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5"/>
            <p:cNvSpPr txBox="1">
              <a:spLocks noChangeArrowheads="1"/>
            </p:cNvSpPr>
            <p:nvPr/>
          </p:nvSpPr>
          <p:spPr bwMode="auto">
            <a:xfrm>
              <a:off x="2102136" y="2007871"/>
              <a:ext cx="5024329" cy="1015663"/>
            </a:xfrm>
            <a:prstGeom prst="rect">
              <a:avLst/>
            </a:prstGeom>
            <a:noFill/>
            <a:ln w="9525">
              <a:noFill/>
              <a:miter lim="800000"/>
            </a:ln>
          </p:spPr>
          <p:txBody>
            <a:bodyPr wrap="square">
              <a:spAutoFit/>
            </a:bodyPr>
            <a:lstStyle/>
            <a:p>
              <a:pPr>
                <a:defRPr/>
              </a:pPr>
              <a:r>
                <a:rPr lang="zh-CN" altLang="en-US" sz="6000" b="1" dirty="0">
                  <a:solidFill>
                    <a:srgbClr val="DC4844"/>
                  </a:solidFill>
                  <a:latin typeface="微软雅黑" panose="020B0503020204020204" pitchFamily="34" charset="-122"/>
                  <a:ea typeface="微软雅黑" panose="020B0503020204020204" pitchFamily="34" charset="-122"/>
                </a:rPr>
                <a:t>感谢观看</a:t>
              </a:r>
            </a:p>
          </p:txBody>
        </p:sp>
        <p:sp>
          <p:nvSpPr>
            <p:cNvPr id="9" name="矩形 8"/>
            <p:cNvSpPr/>
            <p:nvPr/>
          </p:nvSpPr>
          <p:spPr>
            <a:xfrm>
              <a:off x="2203450" y="3197860"/>
              <a:ext cx="971550" cy="7918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6"/>
            <p:cNvSpPr txBox="1">
              <a:spLocks noChangeArrowheads="1"/>
            </p:cNvSpPr>
            <p:nvPr/>
          </p:nvSpPr>
          <p:spPr bwMode="auto">
            <a:xfrm>
              <a:off x="2114836" y="3573035"/>
              <a:ext cx="5712900" cy="523220"/>
            </a:xfrm>
            <a:prstGeom prst="rect">
              <a:avLst/>
            </a:prstGeom>
            <a:noFill/>
            <a:ln w="9525">
              <a:noFill/>
              <a:miter lim="800000"/>
            </a:ln>
          </p:spPr>
          <p:txBody>
            <a:bodyPr wrap="square">
              <a:spAutoFit/>
            </a:bodyPr>
            <a:lstStyle/>
            <a:p>
              <a:pPr>
                <a:defRPr/>
              </a:pPr>
              <a:r>
                <a:rPr lang="zh-CN" altLang="en-US" sz="2800" dirty="0">
                  <a:solidFill>
                    <a:srgbClr val="808080"/>
                  </a:solidFill>
                  <a:latin typeface="微软雅黑" panose="020B0503020204020204" pitchFamily="34" charset="-122"/>
                  <a:ea typeface="微软雅黑" panose="020B0503020204020204" pitchFamily="34" charset="-122"/>
                </a:rPr>
                <a:t>如有疑问请到会计学堂官网提问</a:t>
              </a: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C35"/>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grpSp>
        <p:nvGrpSpPr>
          <p:cNvPr id="4" name="组合 3">
            <a:extLst>
              <a:ext uri="{FF2B5EF4-FFF2-40B4-BE49-F238E27FC236}">
                <a16:creationId xmlns:a16="http://schemas.microsoft.com/office/drawing/2014/main" id="{79793009-7EAA-4D5F-BFBF-CA81BA7F8CAB}"/>
              </a:ext>
            </a:extLst>
          </p:cNvPr>
          <p:cNvGrpSpPr/>
          <p:nvPr userDrawn="1"/>
        </p:nvGrpSpPr>
        <p:grpSpPr>
          <a:xfrm>
            <a:off x="153985" y="6345562"/>
            <a:ext cx="2364772" cy="371629"/>
            <a:chOff x="6736897" y="5645060"/>
            <a:chExt cx="2226144" cy="445955"/>
          </a:xfrm>
        </p:grpSpPr>
        <p:sp>
          <p:nvSpPr>
            <p:cNvPr id="5" name="Freeform 5">
              <a:extLst>
                <a:ext uri="{FF2B5EF4-FFF2-40B4-BE49-F238E27FC236}">
                  <a16:creationId xmlns:a16="http://schemas.microsoft.com/office/drawing/2014/main" id="{21F0EF47-3135-4A25-B3EF-4B6265904CD4}"/>
                </a:ext>
              </a:extLst>
            </p:cNvPr>
            <p:cNvSpPr/>
            <p:nvPr/>
          </p:nvSpPr>
          <p:spPr bwMode="auto">
            <a:xfrm>
              <a:off x="6736897" y="5645060"/>
              <a:ext cx="848521" cy="432000"/>
            </a:xfrm>
            <a:custGeom>
              <a:avLst/>
              <a:gdLst>
                <a:gd name="T0" fmla="*/ 357 w 392"/>
                <a:gd name="T1" fmla="*/ 76 h 132"/>
                <a:gd name="T2" fmla="*/ 341 w 392"/>
                <a:gd name="T3" fmla="*/ 16 h 132"/>
                <a:gd name="T4" fmla="*/ 341 w 392"/>
                <a:gd name="T5" fmla="*/ 16 h 132"/>
                <a:gd name="T6" fmla="*/ 307 w 392"/>
                <a:gd name="T7" fmla="*/ 0 h 132"/>
                <a:gd name="T8" fmla="*/ 66 w 392"/>
                <a:gd name="T9" fmla="*/ 0 h 132"/>
                <a:gd name="T10" fmla="*/ 0 w 392"/>
                <a:gd name="T11" fmla="*/ 66 h 132"/>
                <a:gd name="T12" fmla="*/ 0 w 392"/>
                <a:gd name="T13" fmla="*/ 66 h 132"/>
                <a:gd name="T14" fmla="*/ 66 w 392"/>
                <a:gd name="T15" fmla="*/ 132 h 132"/>
                <a:gd name="T16" fmla="*/ 392 w 392"/>
                <a:gd name="T17" fmla="*/ 132 h 132"/>
                <a:gd name="T18" fmla="*/ 357 w 392"/>
                <a:gd name="T19" fmla="*/ 7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132">
                  <a:moveTo>
                    <a:pt x="357" y="76"/>
                  </a:moveTo>
                  <a:cubicBezTo>
                    <a:pt x="352" y="53"/>
                    <a:pt x="356" y="34"/>
                    <a:pt x="341" y="16"/>
                  </a:cubicBezTo>
                  <a:cubicBezTo>
                    <a:pt x="341" y="16"/>
                    <a:pt x="341" y="16"/>
                    <a:pt x="341" y="16"/>
                  </a:cubicBezTo>
                  <a:cubicBezTo>
                    <a:pt x="333" y="6"/>
                    <a:pt x="320" y="0"/>
                    <a:pt x="307" y="0"/>
                  </a:cubicBezTo>
                  <a:cubicBezTo>
                    <a:pt x="66" y="0"/>
                    <a:pt x="66" y="0"/>
                    <a:pt x="66" y="0"/>
                  </a:cubicBezTo>
                  <a:cubicBezTo>
                    <a:pt x="30" y="0"/>
                    <a:pt x="0" y="30"/>
                    <a:pt x="0" y="66"/>
                  </a:cubicBezTo>
                  <a:cubicBezTo>
                    <a:pt x="0" y="66"/>
                    <a:pt x="0" y="66"/>
                    <a:pt x="0" y="66"/>
                  </a:cubicBezTo>
                  <a:cubicBezTo>
                    <a:pt x="0" y="102"/>
                    <a:pt x="30" y="132"/>
                    <a:pt x="66" y="132"/>
                  </a:cubicBezTo>
                  <a:cubicBezTo>
                    <a:pt x="392" y="132"/>
                    <a:pt x="392" y="132"/>
                    <a:pt x="392" y="132"/>
                  </a:cubicBezTo>
                  <a:cubicBezTo>
                    <a:pt x="370" y="111"/>
                    <a:pt x="361" y="91"/>
                    <a:pt x="357" y="76"/>
                  </a:cubicBezTo>
                  <a:close/>
                </a:path>
              </a:pathLst>
            </a:custGeom>
            <a:solidFill>
              <a:srgbClr val="FF6500"/>
            </a:solidFill>
            <a:ln>
              <a:solidFill>
                <a:srgbClr val="FF6500"/>
              </a:solidFill>
            </a:ln>
          </p:spPr>
          <p:txBody>
            <a:bodyPr vert="horz" wrap="square" lIns="91440" tIns="45720" rIns="91440" bIns="45720" numCol="1" anchor="t" anchorCtr="0" compatLnSpc="1"/>
            <a:lstStyle/>
            <a:p>
              <a:endParaRPr lang="zh-CN" altLang="en-US" b="1" dirty="0"/>
            </a:p>
          </p:txBody>
        </p:sp>
        <p:sp>
          <p:nvSpPr>
            <p:cNvPr id="6" name="文本占位符 19">
              <a:extLst>
                <a:ext uri="{FF2B5EF4-FFF2-40B4-BE49-F238E27FC236}">
                  <a16:creationId xmlns:a16="http://schemas.microsoft.com/office/drawing/2014/main" id="{1E085DE8-C3A8-4176-A69E-B26C8C8DE7DA}"/>
                </a:ext>
              </a:extLst>
            </p:cNvPr>
            <p:cNvSpPr txBox="1"/>
            <p:nvPr/>
          </p:nvSpPr>
          <p:spPr>
            <a:xfrm>
              <a:off x="7061542" y="5645061"/>
              <a:ext cx="1901499" cy="432000"/>
            </a:xfrm>
            <a:prstGeom prst="roundRect">
              <a:avLst>
                <a:gd name="adj" fmla="val 50000"/>
              </a:avLst>
            </a:prstGeom>
            <a:ln w="9525">
              <a:solidFill>
                <a:srgbClr val="FF6500"/>
              </a:solidFill>
            </a:ln>
          </p:spPr>
          <p:txBody>
            <a:bodyPr vert="horz" lIns="91440" tIns="45720" rIns="91440" bIns="45720" rtlCol="0" anchor="ctr"/>
            <a:lstStyle>
              <a:defPPr>
                <a:defRPr lang="zh-CN"/>
              </a:defPPr>
              <a:lvl1pPr marL="0" indent="0" algn="l" defTabSz="914400" rtl="0" eaLnBrk="1" latinLnBrk="0" hangingPunct="1">
                <a:buNone/>
                <a:defRPr lang="zh-CN" altLang="en-US" sz="1800" kern="1200" dirty="0" smtClean="0">
                  <a:solidFill>
                    <a:schemeClr val="bg1"/>
                  </a:solidFill>
                  <a:latin typeface="+mn-lt"/>
                  <a:ea typeface="微软雅黑" panose="020B0503020204020204" pitchFamily="34" charset="-122"/>
                  <a:cs typeface="+mn-cs"/>
                </a:defRPr>
              </a:lvl1pPr>
              <a:lvl2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2pPr>
              <a:lvl3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3pPr>
              <a:lvl4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4pPr>
              <a:lvl5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a:t>     </a:t>
              </a:r>
              <a:r>
                <a:rPr lang="zh-CN" altLang="en-US" b="1" baseline="0" dirty="0"/>
                <a:t> </a:t>
              </a:r>
              <a:endParaRPr lang="zh-CN" altLang="en-US" b="1" dirty="0"/>
            </a:p>
          </p:txBody>
        </p:sp>
        <p:sp>
          <p:nvSpPr>
            <p:cNvPr id="7" name="矩形 6">
              <a:extLst>
                <a:ext uri="{FF2B5EF4-FFF2-40B4-BE49-F238E27FC236}">
                  <a16:creationId xmlns:a16="http://schemas.microsoft.com/office/drawing/2014/main" id="{AB9D0C7A-6816-477A-8122-CE678DC2317D}"/>
                </a:ext>
              </a:extLst>
            </p:cNvPr>
            <p:cNvSpPr/>
            <p:nvPr/>
          </p:nvSpPr>
          <p:spPr>
            <a:xfrm>
              <a:off x="6916986" y="5647816"/>
              <a:ext cx="455079" cy="443199"/>
            </a:xfrm>
            <a:prstGeom prst="rect">
              <a:avLst/>
            </a:prstGeom>
          </p:spPr>
          <p:txBody>
            <a:bodyPr wrap="none">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实操</a:t>
              </a:r>
            </a:p>
          </p:txBody>
        </p:sp>
      </p:grpSp>
      <p:sp>
        <p:nvSpPr>
          <p:cNvPr id="8" name="矩形 7">
            <a:extLst>
              <a:ext uri="{FF2B5EF4-FFF2-40B4-BE49-F238E27FC236}">
                <a16:creationId xmlns:a16="http://schemas.microsoft.com/office/drawing/2014/main" id="{B1787254-D805-4688-B77D-F596284DFE61}"/>
              </a:ext>
            </a:extLst>
          </p:cNvPr>
          <p:cNvSpPr/>
          <p:nvPr userDrawn="1"/>
        </p:nvSpPr>
        <p:spPr>
          <a:xfrm flipH="1">
            <a:off x="926357" y="6340896"/>
            <a:ext cx="1592400" cy="369332"/>
          </a:xfrm>
          <a:prstGeom prst="rect">
            <a:avLst/>
          </a:prstGeom>
        </p:spPr>
        <p:txBody>
          <a:bodyPr wrap="square">
            <a:spAutoFit/>
          </a:bodyPr>
          <a:lstStyle/>
          <a:p>
            <a:pPr algn="ctr"/>
            <a:r>
              <a:rPr lang="zh-CN" altLang="en-US" sz="1800" b="1" dirty="0">
                <a:solidFill>
                  <a:schemeClr val="bg1"/>
                </a:solidFill>
                <a:latin typeface="微软雅黑" panose="020B0503020204020204" pitchFamily="34" charset="-122"/>
                <a:ea typeface="微软雅黑" panose="020B0503020204020204" pitchFamily="34" charset="-122"/>
              </a:rPr>
              <a:t>新个人所得税</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lstStyle/>
          <a:p>
            <a:r>
              <a:rPr lang="zh-CN" altLang="en-US" dirty="0"/>
              <a:t>樊雯老师</a:t>
            </a:r>
          </a:p>
        </p:txBody>
      </p:sp>
      <p:sp>
        <p:nvSpPr>
          <p:cNvPr id="3" name="标题 2"/>
          <p:cNvSpPr>
            <a:spLocks noGrp="1"/>
          </p:cNvSpPr>
          <p:nvPr>
            <p:ph type="title"/>
          </p:nvPr>
        </p:nvSpPr>
        <p:spPr/>
        <p:txBody>
          <a:bodyPr>
            <a:normAutofit/>
          </a:bodyPr>
          <a:lstStyle/>
          <a:p>
            <a:r>
              <a:rPr lang="zh-CN" altLang="en-US" sz="4400" dirty="0"/>
              <a:t>新个人所得税法热点问题</a:t>
            </a:r>
          </a:p>
        </p:txBody>
      </p:sp>
    </p:spTree>
    <p:extLst>
      <p:ext uri="{BB962C8B-B14F-4D97-AF65-F5344CB8AC3E}">
        <p14:creationId xmlns:p14="http://schemas.microsoft.com/office/powerpoint/2010/main" val="3758023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圆角矩形 38"/>
          <p:cNvSpPr/>
          <p:nvPr/>
        </p:nvSpPr>
        <p:spPr>
          <a:xfrm>
            <a:off x="4131240" y="5460534"/>
            <a:ext cx="4918065"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defRPr/>
            </a:pPr>
            <a:r>
              <a:rPr lang="zh-CN" altLang="en-US" dirty="0">
                <a:latin typeface="微软雅黑" panose="020B0503020204020204" pitchFamily="34" charset="-122"/>
                <a:ea typeface="微软雅黑" panose="020B0503020204020204" pitchFamily="34" charset="-122"/>
                <a:sym typeface="Gill Sans" charset="0"/>
              </a:rPr>
              <a:t>（七）国务院规定的其他情形</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2" name="标题 1">
            <a:extLst>
              <a:ext uri="{FF2B5EF4-FFF2-40B4-BE49-F238E27FC236}">
                <a16:creationId xmlns:a16="http://schemas.microsoft.com/office/drawing/2014/main" id="{12E1377F-C229-4A0B-A7D5-68DB6D0E5737}"/>
              </a:ext>
            </a:extLst>
          </p:cNvPr>
          <p:cNvSpPr>
            <a:spLocks noGrp="1"/>
          </p:cNvSpPr>
          <p:nvPr>
            <p:ph type="title"/>
          </p:nvPr>
        </p:nvSpPr>
        <p:spPr/>
        <p:txBody>
          <a:bodyPr>
            <a:normAutofit/>
          </a:bodyPr>
          <a:lstStyle/>
          <a:p>
            <a:pPr indent="0" latinLnBrk="1"/>
            <a:r>
              <a:rPr lang="zh-CN" altLang="en-US" dirty="0"/>
              <a:t>关键词七：纳税人自行申报</a:t>
            </a:r>
            <a:endParaRPr lang="en-US" altLang="zh-CN" dirty="0"/>
          </a:p>
        </p:txBody>
      </p:sp>
      <p:sp>
        <p:nvSpPr>
          <p:cNvPr id="42" name="圆角矩形 41"/>
          <p:cNvSpPr/>
          <p:nvPr/>
        </p:nvSpPr>
        <p:spPr>
          <a:xfrm>
            <a:off x="250004" y="2112738"/>
            <a:ext cx="3201234" cy="2632523"/>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fontAlgn="base">
              <a:lnSpc>
                <a:spcPct val="125000"/>
              </a:lnSpc>
              <a:spcBef>
                <a:spcPct val="0"/>
              </a:spcBef>
              <a:spcAft>
                <a:spcPct val="0"/>
              </a:spcAft>
            </a:pPr>
            <a:r>
              <a:rPr lang="zh-CN" altLang="en-US" dirty="0">
                <a:latin typeface="微软雅黑" panose="020B0503020204020204" pitchFamily="34" charset="-122"/>
                <a:ea typeface="微软雅黑" panose="020B0503020204020204" pitchFamily="34" charset="-122"/>
                <a:cs typeface="Lato Light" charset="0"/>
                <a:sym typeface="Lato Light" charset="0"/>
              </a:rPr>
              <a:t>下列情形之一的，纳税人应当依法办理纳税申报</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a:p>
            <a:pPr algn="ctr" fontAlgn="base">
              <a:lnSpc>
                <a:spcPct val="125000"/>
              </a:lnSpc>
              <a:spcBef>
                <a:spcPct val="0"/>
              </a:spcBef>
              <a:spcAft>
                <a:spcPct val="0"/>
              </a:spcAft>
            </a:pPr>
            <a:r>
              <a:rPr lang="zh-CN" altLang="en-US" dirty="0">
                <a:latin typeface="微软雅黑" panose="020B0503020204020204" pitchFamily="34" charset="-122"/>
                <a:ea typeface="微软雅黑" panose="020B0503020204020204" pitchFamily="34" charset="-122"/>
                <a:cs typeface="Lato Light" charset="0"/>
                <a:sym typeface="Lato Light" charset="0"/>
              </a:rPr>
              <a:t>（扣缴义务人应当按照国家规定办理全员全额扣缴申报，并向纳税人提供其个人所得和已扣缴税款等信息）</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43" name="Rectangle 37"/>
          <p:cNvSpPr/>
          <p:nvPr/>
        </p:nvSpPr>
        <p:spPr bwMode="auto">
          <a:xfrm>
            <a:off x="1395936" y="2412280"/>
            <a:ext cx="2055302"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44" name="左大括号 43"/>
          <p:cNvSpPr/>
          <p:nvPr/>
        </p:nvSpPr>
        <p:spPr>
          <a:xfrm>
            <a:off x="3473986" y="1225106"/>
            <a:ext cx="657254" cy="4441396"/>
          </a:xfrm>
          <a:prstGeom prst="leftBrace">
            <a:avLst/>
          </a:prstGeom>
          <a:noFill/>
          <a:ln w="9525" cap="flat" cmpd="sng" algn="ctr">
            <a:solidFill>
              <a:srgbClr val="65AA3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Franklin Gothic Book"/>
              <a:ea typeface="黑体"/>
              <a:cs typeface="+mn-cs"/>
            </a:endParaRPr>
          </a:p>
        </p:txBody>
      </p:sp>
      <p:sp>
        <p:nvSpPr>
          <p:cNvPr id="51" name="圆角矩形 50"/>
          <p:cNvSpPr/>
          <p:nvPr/>
        </p:nvSpPr>
        <p:spPr>
          <a:xfrm>
            <a:off x="4131241" y="1070007"/>
            <a:ext cx="4918064"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defRPr/>
            </a:pPr>
            <a:r>
              <a:rPr lang="zh-CN" altLang="en-US" dirty="0">
                <a:latin typeface="微软雅黑" panose="020B0503020204020204" pitchFamily="34" charset="-122"/>
                <a:ea typeface="微软雅黑" panose="020B0503020204020204" pitchFamily="34" charset="-122"/>
                <a:sym typeface="Gill Sans" charset="0"/>
              </a:rPr>
              <a:t>（一）取得综合所得需要办理</a:t>
            </a:r>
            <a:r>
              <a:rPr lang="zh-CN" altLang="en-US" dirty="0">
                <a:solidFill>
                  <a:srgbClr val="FF0000"/>
                </a:solidFill>
                <a:latin typeface="微软雅黑" panose="020B0503020204020204" pitchFamily="34" charset="-122"/>
                <a:ea typeface="微软雅黑" panose="020B0503020204020204" pitchFamily="34" charset="-122"/>
                <a:sym typeface="Gill Sans" charset="0"/>
              </a:rPr>
              <a:t>汇算清缴</a:t>
            </a:r>
            <a:endParaRPr lang="en-US" altLang="zh-CN" dirty="0">
              <a:solidFill>
                <a:srgbClr val="FF0000"/>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27" name="圆角矩形 26"/>
          <p:cNvSpPr/>
          <p:nvPr/>
        </p:nvSpPr>
        <p:spPr>
          <a:xfrm>
            <a:off x="4131240" y="1710645"/>
            <a:ext cx="4918065"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fontAlgn="base">
              <a:lnSpc>
                <a:spcPct val="125000"/>
              </a:lnSpc>
              <a:spcBef>
                <a:spcPct val="0"/>
              </a:spcBef>
              <a:spcAft>
                <a:spcPct val="0"/>
              </a:spcAft>
            </a:pPr>
            <a:r>
              <a:rPr lang="zh-CN" altLang="en-US" dirty="0">
                <a:latin typeface="微软雅黑" panose="020B0503020204020204" pitchFamily="34" charset="-122"/>
                <a:ea typeface="微软雅黑" panose="020B0503020204020204" pitchFamily="34" charset="-122"/>
                <a:sym typeface="Gill Sans" charset="0"/>
              </a:rPr>
              <a:t>（二）取得应税所得没有扣缴义务人</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28" name="Rectangle 37"/>
          <p:cNvSpPr/>
          <p:nvPr/>
        </p:nvSpPr>
        <p:spPr bwMode="auto">
          <a:xfrm>
            <a:off x="4382427" y="2235514"/>
            <a:ext cx="2956739"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29" name="圆角矩形 28"/>
          <p:cNvSpPr/>
          <p:nvPr/>
        </p:nvSpPr>
        <p:spPr>
          <a:xfrm>
            <a:off x="4131240" y="2333041"/>
            <a:ext cx="4918065" cy="448632"/>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defRPr/>
            </a:pPr>
            <a:r>
              <a:rPr lang="zh-CN" altLang="en-US" dirty="0">
                <a:latin typeface="微软雅黑" panose="020B0503020204020204" pitchFamily="34" charset="-122"/>
                <a:ea typeface="微软雅黑" panose="020B0503020204020204" pitchFamily="34" charset="-122"/>
                <a:sym typeface="Gill Sans" charset="0"/>
              </a:rPr>
              <a:t>（三）取得应税所得，扣缴义务人未扣缴税款</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33" name="圆角矩形 32"/>
          <p:cNvSpPr/>
          <p:nvPr/>
        </p:nvSpPr>
        <p:spPr>
          <a:xfrm>
            <a:off x="4131240" y="3022208"/>
            <a:ext cx="4918065" cy="44379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fontAlgn="base">
              <a:lnSpc>
                <a:spcPct val="125000"/>
              </a:lnSpc>
              <a:spcBef>
                <a:spcPct val="0"/>
              </a:spcBef>
              <a:spcAft>
                <a:spcPct val="0"/>
              </a:spcAft>
            </a:pPr>
            <a:r>
              <a:rPr lang="zh-CN" altLang="en-US">
                <a:latin typeface="微软雅黑" panose="020B0503020204020204" pitchFamily="34" charset="-122"/>
                <a:ea typeface="微软雅黑" panose="020B0503020204020204" pitchFamily="34" charset="-122"/>
                <a:sym typeface="Gill Sans" charset="0"/>
              </a:rPr>
              <a:t>（四）取得境外所得</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34" name="Rectangle 37"/>
          <p:cNvSpPr/>
          <p:nvPr/>
        </p:nvSpPr>
        <p:spPr bwMode="auto">
          <a:xfrm>
            <a:off x="4325217" y="3396549"/>
            <a:ext cx="1899402"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35" name="圆角矩形 34"/>
          <p:cNvSpPr/>
          <p:nvPr/>
        </p:nvSpPr>
        <p:spPr>
          <a:xfrm>
            <a:off x="4131240" y="3678060"/>
            <a:ext cx="4918065" cy="708426"/>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fontAlgn="base">
              <a:lnSpc>
                <a:spcPct val="125000"/>
              </a:lnSpc>
              <a:spcBef>
                <a:spcPct val="0"/>
              </a:spcBef>
              <a:spcAft>
                <a:spcPct val="0"/>
              </a:spcAft>
            </a:pPr>
            <a:r>
              <a:rPr lang="zh-CN" altLang="en-US">
                <a:latin typeface="微软雅黑" panose="020B0503020204020204" pitchFamily="34" charset="-122"/>
                <a:ea typeface="微软雅黑" panose="020B0503020204020204" pitchFamily="34" charset="-122"/>
                <a:sym typeface="Gill Sans" charset="0"/>
              </a:rPr>
              <a:t>（五）因移居境外注销中国户籍</a:t>
            </a:r>
            <a:endParaRPr lang="en-US" altLang="zh-CN">
              <a:latin typeface="微软雅黑" panose="020B0503020204020204" pitchFamily="34" charset="-122"/>
              <a:ea typeface="微软雅黑" panose="020B0503020204020204" pitchFamily="34" charset="-122"/>
              <a:sym typeface="Gill Sans" charset="0"/>
            </a:endParaRPr>
          </a:p>
          <a:p>
            <a:pPr fontAlgn="base">
              <a:lnSpc>
                <a:spcPct val="125000"/>
              </a:lnSpc>
              <a:spcBef>
                <a:spcPct val="0"/>
              </a:spcBef>
              <a:spcAft>
                <a:spcPct val="0"/>
              </a:spcAft>
            </a:pPr>
            <a:r>
              <a:rPr lang="zh-CN" altLang="en-US">
                <a:solidFill>
                  <a:srgbClr val="FF0000"/>
                </a:solidFill>
                <a:latin typeface="微软雅黑" panose="020B0503020204020204" pitchFamily="34" charset="-122"/>
                <a:ea typeface="微软雅黑" panose="020B0503020204020204" pitchFamily="34" charset="-122"/>
                <a:cs typeface="Lato Light" charset="0"/>
                <a:sym typeface="Gill Sans" charset="0"/>
              </a:rPr>
              <a:t>（</a:t>
            </a:r>
            <a:r>
              <a:rPr lang="zh-CN" altLang="en-US">
                <a:solidFill>
                  <a:srgbClr val="FF0000"/>
                </a:solidFill>
                <a:latin typeface="微软雅黑" panose="020B0503020204020204" pitchFamily="34" charset="-122"/>
                <a:ea typeface="微软雅黑" panose="020B0503020204020204" pitchFamily="34" charset="-122"/>
              </a:rPr>
              <a:t>应当在注销中国户籍前办理税款清算</a:t>
            </a:r>
            <a:r>
              <a:rPr lang="zh-CN" altLang="en-US">
                <a:solidFill>
                  <a:srgbClr val="FF0000"/>
                </a:solidFill>
                <a:latin typeface="微软雅黑" panose="020B0503020204020204" pitchFamily="34" charset="-122"/>
                <a:ea typeface="微软雅黑" panose="020B0503020204020204" pitchFamily="34" charset="-122"/>
                <a:cs typeface="Lato Light" charset="0"/>
                <a:sym typeface="Gill Sans" charset="0"/>
              </a:rPr>
              <a:t>）</a:t>
            </a:r>
            <a:endParaRPr lang="en-US" altLang="zh-CN" dirty="0">
              <a:solidFill>
                <a:srgbClr val="FF0000"/>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36" name="Rectangle 37"/>
          <p:cNvSpPr/>
          <p:nvPr/>
        </p:nvSpPr>
        <p:spPr bwMode="auto">
          <a:xfrm>
            <a:off x="4516872" y="3970721"/>
            <a:ext cx="3942591"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endParaRPr lang="en-US" sz="1400" dirty="0">
              <a:solidFill>
                <a:srgbClr val="FF0000"/>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37" name="圆角矩形 36"/>
          <p:cNvSpPr/>
          <p:nvPr/>
        </p:nvSpPr>
        <p:spPr>
          <a:xfrm>
            <a:off x="4131240" y="4626010"/>
            <a:ext cx="4918065" cy="599933"/>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defRPr/>
            </a:pPr>
            <a:r>
              <a:rPr lang="zh-CN" altLang="en-US" dirty="0">
                <a:latin typeface="微软雅黑" panose="020B0503020204020204" pitchFamily="34" charset="-122"/>
                <a:ea typeface="微软雅黑" panose="020B0503020204020204" pitchFamily="34" charset="-122"/>
                <a:sym typeface="Gill Sans" charset="0"/>
              </a:rPr>
              <a:t>（六）非居民个人在中国境内从两处以上取得工资、薪金所得</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38" name="Rectangle 37"/>
          <p:cNvSpPr/>
          <p:nvPr/>
        </p:nvSpPr>
        <p:spPr bwMode="auto">
          <a:xfrm>
            <a:off x="4181312" y="4724017"/>
            <a:ext cx="5206231" cy="349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Tree>
    <p:extLst>
      <p:ext uri="{BB962C8B-B14F-4D97-AF65-F5344CB8AC3E}">
        <p14:creationId xmlns:p14="http://schemas.microsoft.com/office/powerpoint/2010/main" val="228235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nodePh="1">
                                  <p:stCondLst>
                                    <p:cond delay="0"/>
                                  </p:stCondLst>
                                  <p:endCondLst>
                                    <p:cond evt="begin" delay="0">
                                      <p:tn val="5"/>
                                    </p:cond>
                                  </p:endCondLst>
                                  <p:childTnLst>
                                    <p:set>
                                      <p:cBhvr>
                                        <p:cTn id="6" dur="1" fill="hold">
                                          <p:stCondLst>
                                            <p:cond delay="0"/>
                                          </p:stCondLst>
                                        </p:cTn>
                                        <p:tgtEl>
                                          <p:spTgt spid="43"/>
                                        </p:tgtEl>
                                        <p:attrNameLst>
                                          <p:attrName>style.visibility</p:attrName>
                                        </p:attrNameLst>
                                      </p:cBhvr>
                                      <p:to>
                                        <p:strVal val="visible"/>
                                      </p:to>
                                    </p:set>
                                    <p:animEffect transition="in" filter="wipe(right)">
                                      <p:cBhvr>
                                        <p:cTn id="7" dur="200"/>
                                        <p:tgtEl>
                                          <p:spTgt spid="43"/>
                                        </p:tgtEl>
                                      </p:cBhvr>
                                    </p:animEffect>
                                  </p:childTnLst>
                                </p:cTn>
                              </p:par>
                            </p:childTnLst>
                          </p:cTn>
                        </p:par>
                        <p:par>
                          <p:cTn id="8" fill="hold">
                            <p:stCondLst>
                              <p:cond delay="200"/>
                            </p:stCondLst>
                            <p:childTnLst>
                              <p:par>
                                <p:cTn id="9" presetID="22" presetClass="entr" presetSubtype="2" fill="hold" grpId="0" nodeType="afterEffect" nodePh="1">
                                  <p:stCondLst>
                                    <p:cond delay="0"/>
                                  </p:stCondLst>
                                  <p:endCondLst>
                                    <p:cond evt="begin" delay="0">
                                      <p:tn val="9"/>
                                    </p:cond>
                                  </p:endCondLst>
                                  <p:childTnLst>
                                    <p:set>
                                      <p:cBhvr>
                                        <p:cTn id="10" dur="1" fill="hold">
                                          <p:stCondLst>
                                            <p:cond delay="0"/>
                                          </p:stCondLst>
                                        </p:cTn>
                                        <p:tgtEl>
                                          <p:spTgt spid="28"/>
                                        </p:tgtEl>
                                        <p:attrNameLst>
                                          <p:attrName>style.visibility</p:attrName>
                                        </p:attrNameLst>
                                      </p:cBhvr>
                                      <p:to>
                                        <p:strVal val="visible"/>
                                      </p:to>
                                    </p:set>
                                    <p:animEffect transition="in" filter="wipe(right)">
                                      <p:cBhvr>
                                        <p:cTn id="11" dur="200"/>
                                        <p:tgtEl>
                                          <p:spTgt spid="28"/>
                                        </p:tgtEl>
                                      </p:cBhvr>
                                    </p:animEffect>
                                  </p:childTnLst>
                                </p:cTn>
                              </p:par>
                            </p:childTnLst>
                          </p:cTn>
                        </p:par>
                        <p:par>
                          <p:cTn id="12" fill="hold">
                            <p:stCondLst>
                              <p:cond delay="400"/>
                            </p:stCondLst>
                            <p:childTnLst>
                              <p:par>
                                <p:cTn id="13" presetID="22" presetClass="entr" presetSubtype="2" fill="hold" grpId="0" nodeType="afterEffect" nodePh="1">
                                  <p:stCondLst>
                                    <p:cond delay="0"/>
                                  </p:stCondLst>
                                  <p:endCondLst>
                                    <p:cond evt="begin" delay="0">
                                      <p:tn val="13"/>
                                    </p:cond>
                                  </p:endCondLst>
                                  <p:childTnLst>
                                    <p:set>
                                      <p:cBhvr>
                                        <p:cTn id="14" dur="1" fill="hold">
                                          <p:stCondLst>
                                            <p:cond delay="0"/>
                                          </p:stCondLst>
                                        </p:cTn>
                                        <p:tgtEl>
                                          <p:spTgt spid="34"/>
                                        </p:tgtEl>
                                        <p:attrNameLst>
                                          <p:attrName>style.visibility</p:attrName>
                                        </p:attrNameLst>
                                      </p:cBhvr>
                                      <p:to>
                                        <p:strVal val="visible"/>
                                      </p:to>
                                    </p:set>
                                    <p:animEffect transition="in" filter="wipe(right)">
                                      <p:cBhvr>
                                        <p:cTn id="15" dur="200"/>
                                        <p:tgtEl>
                                          <p:spTgt spid="34"/>
                                        </p:tgtEl>
                                      </p:cBhvr>
                                    </p:animEffect>
                                  </p:childTnLst>
                                </p:cTn>
                              </p:par>
                            </p:childTnLst>
                          </p:cTn>
                        </p:par>
                        <p:par>
                          <p:cTn id="16" fill="hold">
                            <p:stCondLst>
                              <p:cond delay="600"/>
                            </p:stCondLst>
                            <p:childTnLst>
                              <p:par>
                                <p:cTn id="17" presetID="22" presetClass="entr" presetSubtype="2" fill="hold" grpId="0" nodeType="afterEffect" nodePh="1">
                                  <p:stCondLst>
                                    <p:cond delay="0"/>
                                  </p:stCondLst>
                                  <p:endCondLst>
                                    <p:cond evt="begin" delay="0">
                                      <p:tn val="17"/>
                                    </p:cond>
                                  </p:endCondLst>
                                  <p:childTnLst>
                                    <p:set>
                                      <p:cBhvr>
                                        <p:cTn id="18" dur="1" fill="hold">
                                          <p:stCondLst>
                                            <p:cond delay="0"/>
                                          </p:stCondLst>
                                        </p:cTn>
                                        <p:tgtEl>
                                          <p:spTgt spid="36"/>
                                        </p:tgtEl>
                                        <p:attrNameLst>
                                          <p:attrName>style.visibility</p:attrName>
                                        </p:attrNameLst>
                                      </p:cBhvr>
                                      <p:to>
                                        <p:strVal val="visible"/>
                                      </p:to>
                                    </p:set>
                                    <p:animEffect transition="in" filter="wipe(right)">
                                      <p:cBhvr>
                                        <p:cTn id="19" dur="200"/>
                                        <p:tgtEl>
                                          <p:spTgt spid="36"/>
                                        </p:tgtEl>
                                      </p:cBhvr>
                                    </p:animEffect>
                                  </p:childTnLst>
                                </p:cTn>
                              </p:par>
                            </p:childTnLst>
                          </p:cTn>
                        </p:par>
                        <p:par>
                          <p:cTn id="20" fill="hold">
                            <p:stCondLst>
                              <p:cond delay="800"/>
                            </p:stCondLst>
                            <p:childTnLst>
                              <p:par>
                                <p:cTn id="21" presetID="22" presetClass="entr" presetSubtype="2" fill="hold" grpId="0" nodeType="afterEffect" nodePh="1">
                                  <p:stCondLst>
                                    <p:cond delay="0"/>
                                  </p:stCondLst>
                                  <p:endCondLst>
                                    <p:cond evt="begin" delay="0">
                                      <p:tn val="21"/>
                                    </p:cond>
                                  </p:endCondLst>
                                  <p:childTnLst>
                                    <p:set>
                                      <p:cBhvr>
                                        <p:cTn id="22" dur="1" fill="hold">
                                          <p:stCondLst>
                                            <p:cond delay="0"/>
                                          </p:stCondLst>
                                        </p:cTn>
                                        <p:tgtEl>
                                          <p:spTgt spid="38"/>
                                        </p:tgtEl>
                                        <p:attrNameLst>
                                          <p:attrName>style.visibility</p:attrName>
                                        </p:attrNameLst>
                                      </p:cBhvr>
                                      <p:to>
                                        <p:strVal val="visible"/>
                                      </p:to>
                                    </p:set>
                                    <p:animEffect transition="in" filter="wipe(right)">
                                      <p:cBhvr>
                                        <p:cTn id="23" dur="2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28" grpId="0"/>
      <p:bldP spid="34" grpId="0"/>
      <p:bldP spid="36" grpId="0"/>
      <p:bldP spid="3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E1377F-C229-4A0B-A7D5-68DB6D0E5737}"/>
              </a:ext>
            </a:extLst>
          </p:cNvPr>
          <p:cNvSpPr>
            <a:spLocks noGrp="1"/>
          </p:cNvSpPr>
          <p:nvPr>
            <p:ph type="title"/>
          </p:nvPr>
        </p:nvSpPr>
        <p:spPr/>
        <p:txBody>
          <a:bodyPr>
            <a:normAutofit/>
          </a:bodyPr>
          <a:lstStyle/>
          <a:p>
            <a:pPr indent="0" latinLnBrk="1"/>
            <a:r>
              <a:rPr lang="zh-CN" altLang="en-US" dirty="0"/>
              <a:t>关键词八：汇算清缴</a:t>
            </a:r>
            <a:endParaRPr lang="en-US" altLang="zh-CN" dirty="0"/>
          </a:p>
        </p:txBody>
      </p:sp>
      <p:sp>
        <p:nvSpPr>
          <p:cNvPr id="42" name="圆角矩形 41"/>
          <p:cNvSpPr/>
          <p:nvPr/>
        </p:nvSpPr>
        <p:spPr>
          <a:xfrm>
            <a:off x="991726" y="5272009"/>
            <a:ext cx="1633271" cy="439920"/>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fontAlgn="base">
              <a:lnSpc>
                <a:spcPct val="125000"/>
              </a:lnSpc>
              <a:spcBef>
                <a:spcPct val="0"/>
              </a:spcBef>
              <a:spcAft>
                <a:spcPct val="0"/>
              </a:spcAft>
            </a:pPr>
            <a:r>
              <a:rPr lang="zh-CN" altLang="en-US">
                <a:latin typeface="微软雅黑" panose="020B0503020204020204" pitchFamily="34" charset="-122"/>
                <a:ea typeface="微软雅黑" panose="020B0503020204020204" pitchFamily="34" charset="-122"/>
                <a:cs typeface="Lato Light" charset="0"/>
                <a:sym typeface="Lato Light" charset="0"/>
              </a:rPr>
              <a:t>非居民个人</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43" name="Rectangle 37"/>
          <p:cNvSpPr/>
          <p:nvPr/>
        </p:nvSpPr>
        <p:spPr bwMode="auto">
          <a:xfrm>
            <a:off x="2321855" y="5510110"/>
            <a:ext cx="922789" cy="324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44" name="左大括号 43"/>
          <p:cNvSpPr/>
          <p:nvPr/>
        </p:nvSpPr>
        <p:spPr>
          <a:xfrm>
            <a:off x="2594600" y="1803634"/>
            <a:ext cx="811567" cy="2209650"/>
          </a:xfrm>
          <a:prstGeom prst="leftBrace">
            <a:avLst/>
          </a:prstGeom>
          <a:noFill/>
          <a:ln w="9525" cap="flat" cmpd="sng" algn="ctr">
            <a:solidFill>
              <a:srgbClr val="65AA3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Franklin Gothic Book"/>
              <a:ea typeface="黑体"/>
              <a:cs typeface="+mn-cs"/>
            </a:endParaRPr>
          </a:p>
        </p:txBody>
      </p:sp>
      <p:sp>
        <p:nvSpPr>
          <p:cNvPr id="61" name="圆角矩形 60"/>
          <p:cNvSpPr/>
          <p:nvPr/>
        </p:nvSpPr>
        <p:spPr>
          <a:xfrm>
            <a:off x="3436905" y="4815907"/>
            <a:ext cx="3559166" cy="1400958"/>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dirty="0">
                <a:latin typeface="微软雅黑" panose="020B0503020204020204" pitchFamily="34" charset="-122"/>
                <a:ea typeface="微软雅黑" panose="020B0503020204020204" pitchFamily="34" charset="-122"/>
                <a:cs typeface="Lato Light" charset="0"/>
                <a:sym typeface="Lato Light" charset="0"/>
              </a:rPr>
              <a:t>非居民个人取得工资、薪金所得，劳务报酬所得，稿酬所得和特许权使用费所得，有扣缴义务人的，由扣缴义务人按月或者按次代扣代缴税款，</a:t>
            </a:r>
            <a:r>
              <a:rPr lang="zh-CN" altLang="en-US" dirty="0">
                <a:solidFill>
                  <a:srgbClr val="FF0000"/>
                </a:solidFill>
                <a:latin typeface="微软雅黑" panose="020B0503020204020204" pitchFamily="34" charset="-122"/>
                <a:ea typeface="微软雅黑" panose="020B0503020204020204" pitchFamily="34" charset="-122"/>
                <a:cs typeface="Lato Light" charset="0"/>
                <a:sym typeface="Lato Light" charset="0"/>
              </a:rPr>
              <a:t>不办理汇算清缴</a:t>
            </a:r>
            <a:r>
              <a:rPr lang="zh-CN" altLang="en-US" dirty="0">
                <a:latin typeface="微软雅黑" panose="020B0503020204020204" pitchFamily="34" charset="-122"/>
                <a:ea typeface="微软雅黑" panose="020B0503020204020204" pitchFamily="34" charset="-122"/>
                <a:cs typeface="Lato Light" charset="0"/>
                <a:sym typeface="Lato Light" charset="0"/>
              </a:rPr>
              <a:t>。</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62" name="Rectangle 37"/>
          <p:cNvSpPr/>
          <p:nvPr/>
        </p:nvSpPr>
        <p:spPr bwMode="auto">
          <a:xfrm>
            <a:off x="5060721" y="5214210"/>
            <a:ext cx="3300590"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25" name="圆角矩形 24"/>
          <p:cNvSpPr/>
          <p:nvPr/>
        </p:nvSpPr>
        <p:spPr>
          <a:xfrm>
            <a:off x="3436904" y="934398"/>
            <a:ext cx="3559167" cy="1753394"/>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dirty="0">
                <a:latin typeface="微软雅黑" panose="020B0503020204020204" pitchFamily="34" charset="-122"/>
                <a:ea typeface="微软雅黑" panose="020B0503020204020204" pitchFamily="34" charset="-122"/>
                <a:cs typeface="Lato Light" charset="0"/>
                <a:sym typeface="Lato Light" charset="0"/>
              </a:rPr>
              <a:t>居民个人取得综合所得，按年计算个人所得税；有扣缴义务人的，由扣缴义务人按月或者按次预扣预缴税款；</a:t>
            </a:r>
            <a:r>
              <a:rPr lang="zh-CN" altLang="en-US" dirty="0">
                <a:solidFill>
                  <a:srgbClr val="FF0000"/>
                </a:solidFill>
                <a:latin typeface="微软雅黑" panose="020B0503020204020204" pitchFamily="34" charset="-122"/>
                <a:ea typeface="微软雅黑" panose="020B0503020204020204" pitchFamily="34" charset="-122"/>
                <a:cs typeface="Lato Light" charset="0"/>
                <a:sym typeface="Lato Light" charset="0"/>
              </a:rPr>
              <a:t>需要办理汇算清缴的，应当在取得所得的次年三月一日至六月三十日内办理汇算清缴。</a:t>
            </a:r>
            <a:endParaRPr lang="en-US" altLang="zh-CN" dirty="0">
              <a:solidFill>
                <a:srgbClr val="FF0000"/>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26" name="Rectangle 37"/>
          <p:cNvSpPr/>
          <p:nvPr/>
        </p:nvSpPr>
        <p:spPr bwMode="auto">
          <a:xfrm>
            <a:off x="5091876" y="938777"/>
            <a:ext cx="3162750"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solidFill>
                <a:srgbClr val="FF0000"/>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31" name="圆角矩形 30"/>
          <p:cNvSpPr/>
          <p:nvPr/>
        </p:nvSpPr>
        <p:spPr>
          <a:xfrm>
            <a:off x="3436904" y="3219135"/>
            <a:ext cx="3559168" cy="1400962"/>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fontAlgn="base">
              <a:lnSpc>
                <a:spcPct val="125000"/>
              </a:lnSpc>
              <a:spcBef>
                <a:spcPct val="0"/>
              </a:spcBef>
              <a:spcAft>
                <a:spcPct val="0"/>
              </a:spcAft>
            </a:pPr>
            <a:r>
              <a:rPr lang="zh-CN" altLang="en-US">
                <a:latin typeface="微软雅黑" panose="020B0503020204020204" pitchFamily="34" charset="-122"/>
                <a:ea typeface="微软雅黑" panose="020B0503020204020204" pitchFamily="34" charset="-122"/>
                <a:cs typeface="Lato Light" charset="0"/>
                <a:sym typeface="Lato Light" charset="0"/>
              </a:rPr>
              <a:t>居民个人向扣缴义务人提供专项附加扣除信息的，扣缴义务人按月预扣预缴税款时应当按照规定予以扣除，不得拒绝。</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32" name="Rectangle 37"/>
          <p:cNvSpPr/>
          <p:nvPr/>
        </p:nvSpPr>
        <p:spPr bwMode="auto">
          <a:xfrm>
            <a:off x="5091877" y="3473042"/>
            <a:ext cx="3397641" cy="54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45" name="圆角矩形 44"/>
          <p:cNvSpPr/>
          <p:nvPr/>
        </p:nvSpPr>
        <p:spPr>
          <a:xfrm>
            <a:off x="1028442" y="2321365"/>
            <a:ext cx="1566158" cy="797336"/>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fontAlgn="base">
              <a:lnSpc>
                <a:spcPct val="125000"/>
              </a:lnSpc>
              <a:spcBef>
                <a:spcPct val="0"/>
              </a:spcBef>
              <a:spcAft>
                <a:spcPct val="0"/>
              </a:spcAft>
            </a:pPr>
            <a:r>
              <a:rPr lang="zh-CN" altLang="en-US">
                <a:latin typeface="微软雅黑" panose="020B0503020204020204" pitchFamily="34" charset="-122"/>
                <a:ea typeface="微软雅黑" panose="020B0503020204020204" pitchFamily="34" charset="-122"/>
                <a:cs typeface="Lato Light" charset="0"/>
                <a:sym typeface="Lato Light" charset="0"/>
              </a:rPr>
              <a:t>居民个人取得综合所得</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46" name="Rectangle 37"/>
          <p:cNvSpPr/>
          <p:nvPr/>
        </p:nvSpPr>
        <p:spPr bwMode="auto">
          <a:xfrm>
            <a:off x="2321854" y="2430367"/>
            <a:ext cx="922789" cy="1186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cxnSp>
        <p:nvCxnSpPr>
          <p:cNvPr id="47" name="直接箭头连接符 46"/>
          <p:cNvCxnSpPr/>
          <p:nvPr/>
        </p:nvCxnSpPr>
        <p:spPr>
          <a:xfrm>
            <a:off x="2631898" y="5508094"/>
            <a:ext cx="771110" cy="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2483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nodePh="1">
                                  <p:stCondLst>
                                    <p:cond delay="0"/>
                                  </p:stCondLst>
                                  <p:endCondLst>
                                    <p:cond evt="begin" delay="0">
                                      <p:tn val="5"/>
                                    </p:cond>
                                  </p:endCondLst>
                                  <p:childTnLst>
                                    <p:set>
                                      <p:cBhvr>
                                        <p:cTn id="6" dur="1" fill="hold">
                                          <p:stCondLst>
                                            <p:cond delay="0"/>
                                          </p:stCondLst>
                                        </p:cTn>
                                        <p:tgtEl>
                                          <p:spTgt spid="43"/>
                                        </p:tgtEl>
                                        <p:attrNameLst>
                                          <p:attrName>style.visibility</p:attrName>
                                        </p:attrNameLst>
                                      </p:cBhvr>
                                      <p:to>
                                        <p:strVal val="visible"/>
                                      </p:to>
                                    </p:set>
                                    <p:animEffect transition="in" filter="wipe(right)">
                                      <p:cBhvr>
                                        <p:cTn id="7" dur="200"/>
                                        <p:tgtEl>
                                          <p:spTgt spid="43"/>
                                        </p:tgtEl>
                                      </p:cBhvr>
                                    </p:animEffect>
                                  </p:childTnLst>
                                </p:cTn>
                              </p:par>
                            </p:childTnLst>
                          </p:cTn>
                        </p:par>
                        <p:par>
                          <p:cTn id="8" fill="hold">
                            <p:stCondLst>
                              <p:cond delay="200"/>
                            </p:stCondLst>
                            <p:childTnLst>
                              <p:par>
                                <p:cTn id="9" presetID="22" presetClass="entr" presetSubtype="2" fill="hold" grpId="0" nodeType="afterEffect" nodePh="1">
                                  <p:stCondLst>
                                    <p:cond delay="0"/>
                                  </p:stCondLst>
                                  <p:endCondLst>
                                    <p:cond evt="begin" delay="0">
                                      <p:tn val="9"/>
                                    </p:cond>
                                  </p:endCondLst>
                                  <p:childTnLst>
                                    <p:set>
                                      <p:cBhvr>
                                        <p:cTn id="10" dur="1" fill="hold">
                                          <p:stCondLst>
                                            <p:cond delay="0"/>
                                          </p:stCondLst>
                                        </p:cTn>
                                        <p:tgtEl>
                                          <p:spTgt spid="62"/>
                                        </p:tgtEl>
                                        <p:attrNameLst>
                                          <p:attrName>style.visibility</p:attrName>
                                        </p:attrNameLst>
                                      </p:cBhvr>
                                      <p:to>
                                        <p:strVal val="visible"/>
                                      </p:to>
                                    </p:set>
                                    <p:animEffect transition="in" filter="wipe(right)">
                                      <p:cBhvr>
                                        <p:cTn id="11" dur="200"/>
                                        <p:tgtEl>
                                          <p:spTgt spid="62"/>
                                        </p:tgtEl>
                                      </p:cBhvr>
                                    </p:animEffect>
                                  </p:childTnLst>
                                </p:cTn>
                              </p:par>
                            </p:childTnLst>
                          </p:cTn>
                        </p:par>
                        <p:par>
                          <p:cTn id="12" fill="hold">
                            <p:stCondLst>
                              <p:cond delay="400"/>
                            </p:stCondLst>
                            <p:childTnLst>
                              <p:par>
                                <p:cTn id="13" presetID="22" presetClass="entr" presetSubtype="2" fill="hold" grpId="0" nodeType="afterEffect" nodePh="1">
                                  <p:stCondLst>
                                    <p:cond delay="0"/>
                                  </p:stCondLst>
                                  <p:endCondLst>
                                    <p:cond evt="begin" delay="0">
                                      <p:tn val="13"/>
                                    </p:cond>
                                  </p:endCondLst>
                                  <p:childTnLst>
                                    <p:set>
                                      <p:cBhvr>
                                        <p:cTn id="14" dur="1" fill="hold">
                                          <p:stCondLst>
                                            <p:cond delay="0"/>
                                          </p:stCondLst>
                                        </p:cTn>
                                        <p:tgtEl>
                                          <p:spTgt spid="26"/>
                                        </p:tgtEl>
                                        <p:attrNameLst>
                                          <p:attrName>style.visibility</p:attrName>
                                        </p:attrNameLst>
                                      </p:cBhvr>
                                      <p:to>
                                        <p:strVal val="visible"/>
                                      </p:to>
                                    </p:set>
                                    <p:animEffect transition="in" filter="wipe(right)">
                                      <p:cBhvr>
                                        <p:cTn id="15" dur="200"/>
                                        <p:tgtEl>
                                          <p:spTgt spid="26"/>
                                        </p:tgtEl>
                                      </p:cBhvr>
                                    </p:animEffect>
                                  </p:childTnLst>
                                </p:cTn>
                              </p:par>
                            </p:childTnLst>
                          </p:cTn>
                        </p:par>
                        <p:par>
                          <p:cTn id="16" fill="hold">
                            <p:stCondLst>
                              <p:cond delay="600"/>
                            </p:stCondLst>
                            <p:childTnLst>
                              <p:par>
                                <p:cTn id="17" presetID="22" presetClass="entr" presetSubtype="2" fill="hold" grpId="0" nodeType="afterEffect" nodePh="1">
                                  <p:stCondLst>
                                    <p:cond delay="0"/>
                                  </p:stCondLst>
                                  <p:endCondLst>
                                    <p:cond evt="begin" delay="0">
                                      <p:tn val="17"/>
                                    </p:cond>
                                  </p:endCondLst>
                                  <p:childTnLst>
                                    <p:set>
                                      <p:cBhvr>
                                        <p:cTn id="18" dur="1" fill="hold">
                                          <p:stCondLst>
                                            <p:cond delay="0"/>
                                          </p:stCondLst>
                                        </p:cTn>
                                        <p:tgtEl>
                                          <p:spTgt spid="32"/>
                                        </p:tgtEl>
                                        <p:attrNameLst>
                                          <p:attrName>style.visibility</p:attrName>
                                        </p:attrNameLst>
                                      </p:cBhvr>
                                      <p:to>
                                        <p:strVal val="visible"/>
                                      </p:to>
                                    </p:set>
                                    <p:animEffect transition="in" filter="wipe(right)">
                                      <p:cBhvr>
                                        <p:cTn id="19" dur="200"/>
                                        <p:tgtEl>
                                          <p:spTgt spid="32"/>
                                        </p:tgtEl>
                                      </p:cBhvr>
                                    </p:animEffect>
                                  </p:childTnLst>
                                </p:cTn>
                              </p:par>
                            </p:childTnLst>
                          </p:cTn>
                        </p:par>
                        <p:par>
                          <p:cTn id="20" fill="hold">
                            <p:stCondLst>
                              <p:cond delay="800"/>
                            </p:stCondLst>
                            <p:childTnLst>
                              <p:par>
                                <p:cTn id="21" presetID="22" presetClass="entr" presetSubtype="2" fill="hold" grpId="0" nodeType="afterEffect" nodePh="1">
                                  <p:stCondLst>
                                    <p:cond delay="0"/>
                                  </p:stCondLst>
                                  <p:endCondLst>
                                    <p:cond evt="begin" delay="0">
                                      <p:tn val="21"/>
                                    </p:cond>
                                  </p:endCondLst>
                                  <p:childTnLst>
                                    <p:set>
                                      <p:cBhvr>
                                        <p:cTn id="22" dur="1" fill="hold">
                                          <p:stCondLst>
                                            <p:cond delay="0"/>
                                          </p:stCondLst>
                                        </p:cTn>
                                        <p:tgtEl>
                                          <p:spTgt spid="46"/>
                                        </p:tgtEl>
                                        <p:attrNameLst>
                                          <p:attrName>style.visibility</p:attrName>
                                        </p:attrNameLst>
                                      </p:cBhvr>
                                      <p:to>
                                        <p:strVal val="visible"/>
                                      </p:to>
                                    </p:set>
                                    <p:animEffect transition="in" filter="wipe(right)">
                                      <p:cBhvr>
                                        <p:cTn id="23" dur="2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62" grpId="0"/>
      <p:bldP spid="26" grpId="0"/>
      <p:bldP spid="32" grpId="0"/>
      <p:bldP spid="4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E1377F-C229-4A0B-A7D5-68DB6D0E5737}"/>
              </a:ext>
            </a:extLst>
          </p:cNvPr>
          <p:cNvSpPr>
            <a:spLocks noGrp="1"/>
          </p:cNvSpPr>
          <p:nvPr>
            <p:ph type="title"/>
          </p:nvPr>
        </p:nvSpPr>
        <p:spPr/>
        <p:txBody>
          <a:bodyPr>
            <a:normAutofit/>
          </a:bodyPr>
          <a:lstStyle/>
          <a:p>
            <a:pPr indent="0" latinLnBrk="1"/>
            <a:r>
              <a:rPr lang="zh-CN" altLang="en-US" dirty="0"/>
              <a:t>关键词九：执行日期</a:t>
            </a:r>
            <a:endParaRPr lang="en-US" altLang="zh-CN" dirty="0"/>
          </a:p>
        </p:txBody>
      </p:sp>
      <p:sp>
        <p:nvSpPr>
          <p:cNvPr id="44" name="左大括号 43"/>
          <p:cNvSpPr/>
          <p:nvPr/>
        </p:nvSpPr>
        <p:spPr>
          <a:xfrm>
            <a:off x="2262591" y="1533292"/>
            <a:ext cx="832947" cy="2902591"/>
          </a:xfrm>
          <a:prstGeom prst="leftBrace">
            <a:avLst/>
          </a:prstGeom>
          <a:noFill/>
          <a:ln w="9525" cap="flat" cmpd="sng" algn="ctr">
            <a:solidFill>
              <a:srgbClr val="65AA3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Franklin Gothic Book"/>
              <a:ea typeface="黑体"/>
              <a:cs typeface="+mn-cs"/>
            </a:endParaRPr>
          </a:p>
        </p:txBody>
      </p:sp>
      <p:sp>
        <p:nvSpPr>
          <p:cNvPr id="62" name="Rectangle 37"/>
          <p:cNvSpPr/>
          <p:nvPr/>
        </p:nvSpPr>
        <p:spPr bwMode="auto">
          <a:xfrm>
            <a:off x="5060721" y="5214210"/>
            <a:ext cx="3300590"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25" name="圆角矩形 24"/>
          <p:cNvSpPr/>
          <p:nvPr/>
        </p:nvSpPr>
        <p:spPr>
          <a:xfrm>
            <a:off x="3114084" y="1203871"/>
            <a:ext cx="4904673" cy="573448"/>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fontAlgn="base">
              <a:lnSpc>
                <a:spcPct val="125000"/>
              </a:lnSpc>
              <a:spcBef>
                <a:spcPct val="0"/>
              </a:spcBef>
              <a:spcAft>
                <a:spcPct val="0"/>
              </a:spcAft>
            </a:pPr>
            <a:r>
              <a:rPr lang="zh-CN" altLang="en-US">
                <a:latin typeface="微软雅黑" panose="020B0503020204020204" pitchFamily="34" charset="-122"/>
                <a:ea typeface="微软雅黑" panose="020B0503020204020204" pitchFamily="34" charset="-122"/>
                <a:cs typeface="Lato Light" charset="0"/>
                <a:sym typeface="Lato Light" charset="0"/>
              </a:rPr>
              <a:t>自</a:t>
            </a:r>
            <a:r>
              <a:rPr lang="en-US" altLang="zh-CN">
                <a:solidFill>
                  <a:srgbClr val="FF0000"/>
                </a:solidFill>
                <a:latin typeface="微软雅黑" panose="020B0503020204020204" pitchFamily="34" charset="-122"/>
                <a:ea typeface="微软雅黑" panose="020B0503020204020204" pitchFamily="34" charset="-122"/>
                <a:cs typeface="Lato Light" charset="0"/>
                <a:sym typeface="Lato Light" charset="0"/>
              </a:rPr>
              <a:t>2019</a:t>
            </a:r>
            <a:r>
              <a:rPr lang="zh-CN" altLang="en-US">
                <a:solidFill>
                  <a:srgbClr val="FF0000"/>
                </a:solidFill>
                <a:latin typeface="微软雅黑" panose="020B0503020204020204" pitchFamily="34" charset="-122"/>
                <a:ea typeface="微软雅黑" panose="020B0503020204020204" pitchFamily="34" charset="-122"/>
                <a:cs typeface="Lato Light" charset="0"/>
                <a:sym typeface="Lato Light" charset="0"/>
              </a:rPr>
              <a:t>年</a:t>
            </a:r>
            <a:r>
              <a:rPr lang="en-US" altLang="zh-CN">
                <a:solidFill>
                  <a:srgbClr val="FF0000"/>
                </a:solidFill>
                <a:latin typeface="微软雅黑" panose="020B0503020204020204" pitchFamily="34" charset="-122"/>
                <a:ea typeface="微软雅黑" panose="020B0503020204020204" pitchFamily="34" charset="-122"/>
                <a:cs typeface="Lato Light" charset="0"/>
                <a:sym typeface="Lato Light" charset="0"/>
              </a:rPr>
              <a:t>1</a:t>
            </a:r>
            <a:r>
              <a:rPr lang="zh-CN" altLang="en-US">
                <a:solidFill>
                  <a:srgbClr val="FF0000"/>
                </a:solidFill>
                <a:latin typeface="微软雅黑" panose="020B0503020204020204" pitchFamily="34" charset="-122"/>
                <a:ea typeface="微软雅黑" panose="020B0503020204020204" pitchFamily="34" charset="-122"/>
                <a:cs typeface="Lato Light" charset="0"/>
                <a:sym typeface="Lato Light" charset="0"/>
              </a:rPr>
              <a:t>月</a:t>
            </a:r>
            <a:r>
              <a:rPr lang="en-US" altLang="zh-CN">
                <a:solidFill>
                  <a:srgbClr val="FF0000"/>
                </a:solidFill>
                <a:latin typeface="微软雅黑" panose="020B0503020204020204" pitchFamily="34" charset="-122"/>
                <a:ea typeface="微软雅黑" panose="020B0503020204020204" pitchFamily="34" charset="-122"/>
                <a:cs typeface="Lato Light" charset="0"/>
                <a:sym typeface="Lato Light" charset="0"/>
              </a:rPr>
              <a:t>1</a:t>
            </a:r>
            <a:r>
              <a:rPr lang="zh-CN" altLang="en-US">
                <a:solidFill>
                  <a:srgbClr val="FF0000"/>
                </a:solidFill>
                <a:latin typeface="微软雅黑" panose="020B0503020204020204" pitchFamily="34" charset="-122"/>
                <a:ea typeface="微软雅黑" panose="020B0503020204020204" pitchFamily="34" charset="-122"/>
                <a:cs typeface="Lato Light" charset="0"/>
                <a:sym typeface="Lato Light" charset="0"/>
              </a:rPr>
              <a:t>日</a:t>
            </a:r>
            <a:r>
              <a:rPr lang="zh-CN" altLang="en-US">
                <a:latin typeface="微软雅黑" panose="020B0503020204020204" pitchFamily="34" charset="-122"/>
                <a:ea typeface="微软雅黑" panose="020B0503020204020204" pitchFamily="34" charset="-122"/>
                <a:cs typeface="Lato Light" charset="0"/>
                <a:sym typeface="Lato Light" charset="0"/>
              </a:rPr>
              <a:t>起施行</a:t>
            </a:r>
            <a:endParaRPr lang="en-US" altLang="zh-CN" dirty="0">
              <a:solidFill>
                <a:srgbClr val="FF0000"/>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26" name="Rectangle 37"/>
          <p:cNvSpPr/>
          <p:nvPr/>
        </p:nvSpPr>
        <p:spPr bwMode="auto">
          <a:xfrm>
            <a:off x="5091876" y="938777"/>
            <a:ext cx="3162750"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solidFill>
                <a:srgbClr val="FF0000"/>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31" name="圆角矩形 30"/>
          <p:cNvSpPr/>
          <p:nvPr/>
        </p:nvSpPr>
        <p:spPr>
          <a:xfrm>
            <a:off x="3114084" y="2316700"/>
            <a:ext cx="4904673" cy="3665670"/>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fontAlgn="base">
              <a:lnSpc>
                <a:spcPct val="125000"/>
              </a:lnSpc>
              <a:spcBef>
                <a:spcPct val="0"/>
              </a:spcBef>
              <a:spcAft>
                <a:spcPct val="0"/>
              </a:spcAft>
            </a:pPr>
            <a:r>
              <a:rPr lang="zh-CN" altLang="en-US" sz="1600" dirty="0">
                <a:solidFill>
                  <a:srgbClr val="FF0000"/>
                </a:solidFill>
                <a:latin typeface="微软雅黑" panose="020B0503020204020204" pitchFamily="34" charset="-122"/>
                <a:ea typeface="微软雅黑" panose="020B0503020204020204" pitchFamily="34" charset="-122"/>
                <a:cs typeface="Lato Light" charset="0"/>
                <a:sym typeface="Lato Light" charset="0"/>
              </a:rPr>
              <a:t>自</a:t>
            </a:r>
            <a:r>
              <a:rPr lang="en-US" altLang="zh-CN" sz="1600" dirty="0">
                <a:solidFill>
                  <a:srgbClr val="FF0000"/>
                </a:solidFill>
                <a:latin typeface="微软雅黑" panose="020B0503020204020204" pitchFamily="34" charset="-122"/>
                <a:ea typeface="微软雅黑" panose="020B0503020204020204" pitchFamily="34" charset="-122"/>
                <a:cs typeface="Lato Light" charset="0"/>
                <a:sym typeface="Lato Light" charset="0"/>
              </a:rPr>
              <a:t>2018</a:t>
            </a:r>
            <a:r>
              <a:rPr lang="zh-CN" altLang="en-US" sz="1600" dirty="0">
                <a:solidFill>
                  <a:srgbClr val="FF0000"/>
                </a:solidFill>
                <a:latin typeface="微软雅黑" panose="020B0503020204020204" pitchFamily="34" charset="-122"/>
                <a:ea typeface="微软雅黑" panose="020B0503020204020204" pitchFamily="34" charset="-122"/>
                <a:cs typeface="Lato Light" charset="0"/>
                <a:sym typeface="Lato Light" charset="0"/>
              </a:rPr>
              <a:t>年</a:t>
            </a:r>
            <a:r>
              <a:rPr lang="en-US" altLang="zh-CN" sz="1600" dirty="0">
                <a:solidFill>
                  <a:srgbClr val="FF0000"/>
                </a:solidFill>
                <a:latin typeface="微软雅黑" panose="020B0503020204020204" pitchFamily="34" charset="-122"/>
                <a:ea typeface="微软雅黑" panose="020B0503020204020204" pitchFamily="34" charset="-122"/>
                <a:cs typeface="Lato Light" charset="0"/>
                <a:sym typeface="Lato Light" charset="0"/>
              </a:rPr>
              <a:t>10</a:t>
            </a:r>
            <a:r>
              <a:rPr lang="zh-CN" altLang="en-US" sz="1600" dirty="0">
                <a:solidFill>
                  <a:srgbClr val="FF0000"/>
                </a:solidFill>
                <a:latin typeface="微软雅黑" panose="020B0503020204020204" pitchFamily="34" charset="-122"/>
                <a:ea typeface="微软雅黑" panose="020B0503020204020204" pitchFamily="34" charset="-122"/>
                <a:cs typeface="Lato Light" charset="0"/>
                <a:sym typeface="Lato Light" charset="0"/>
              </a:rPr>
              <a:t>月</a:t>
            </a:r>
            <a:r>
              <a:rPr lang="en-US" altLang="zh-CN" sz="1600" dirty="0">
                <a:solidFill>
                  <a:srgbClr val="FF0000"/>
                </a:solidFill>
                <a:latin typeface="微软雅黑" panose="020B0503020204020204" pitchFamily="34" charset="-122"/>
                <a:ea typeface="微软雅黑" panose="020B0503020204020204" pitchFamily="34" charset="-122"/>
                <a:cs typeface="Lato Light" charset="0"/>
                <a:sym typeface="Lato Light" charset="0"/>
              </a:rPr>
              <a:t>1</a:t>
            </a:r>
            <a:r>
              <a:rPr lang="zh-CN" altLang="en-US" sz="1600" dirty="0">
                <a:solidFill>
                  <a:srgbClr val="FF0000"/>
                </a:solidFill>
                <a:latin typeface="微软雅黑" panose="020B0503020204020204" pitchFamily="34" charset="-122"/>
                <a:ea typeface="微软雅黑" panose="020B0503020204020204" pitchFamily="34" charset="-122"/>
                <a:cs typeface="Lato Light" charset="0"/>
                <a:sym typeface="Lato Light" charset="0"/>
              </a:rPr>
              <a:t>日至</a:t>
            </a:r>
            <a:r>
              <a:rPr lang="en-US" altLang="zh-CN" sz="1600" dirty="0">
                <a:solidFill>
                  <a:srgbClr val="FF0000"/>
                </a:solidFill>
                <a:latin typeface="微软雅黑" panose="020B0503020204020204" pitchFamily="34" charset="-122"/>
                <a:ea typeface="微软雅黑" panose="020B0503020204020204" pitchFamily="34" charset="-122"/>
                <a:cs typeface="Lato Light" charset="0"/>
                <a:sym typeface="Lato Light" charset="0"/>
              </a:rPr>
              <a:t>2018</a:t>
            </a:r>
            <a:r>
              <a:rPr lang="zh-CN" altLang="en-US" sz="1600" dirty="0">
                <a:solidFill>
                  <a:srgbClr val="FF0000"/>
                </a:solidFill>
                <a:latin typeface="微软雅黑" panose="020B0503020204020204" pitchFamily="34" charset="-122"/>
                <a:ea typeface="微软雅黑" panose="020B0503020204020204" pitchFamily="34" charset="-122"/>
                <a:cs typeface="Lato Light" charset="0"/>
                <a:sym typeface="Lato Light" charset="0"/>
              </a:rPr>
              <a:t>年</a:t>
            </a:r>
            <a:r>
              <a:rPr lang="en-US" altLang="zh-CN" sz="1600" dirty="0">
                <a:solidFill>
                  <a:srgbClr val="FF0000"/>
                </a:solidFill>
                <a:latin typeface="微软雅黑" panose="020B0503020204020204" pitchFamily="34" charset="-122"/>
                <a:ea typeface="微软雅黑" panose="020B0503020204020204" pitchFamily="34" charset="-122"/>
                <a:cs typeface="Lato Light" charset="0"/>
                <a:sym typeface="Lato Light" charset="0"/>
              </a:rPr>
              <a:t>12</a:t>
            </a:r>
            <a:r>
              <a:rPr lang="zh-CN" altLang="en-US" sz="1600" dirty="0">
                <a:solidFill>
                  <a:srgbClr val="FF0000"/>
                </a:solidFill>
                <a:latin typeface="微软雅黑" panose="020B0503020204020204" pitchFamily="34" charset="-122"/>
                <a:ea typeface="微软雅黑" panose="020B0503020204020204" pitchFamily="34" charset="-122"/>
                <a:cs typeface="Lato Light" charset="0"/>
                <a:sym typeface="Lato Light" charset="0"/>
              </a:rPr>
              <a:t>月</a:t>
            </a:r>
            <a:r>
              <a:rPr lang="en-US" altLang="zh-CN" sz="1600" dirty="0">
                <a:solidFill>
                  <a:srgbClr val="FF0000"/>
                </a:solidFill>
                <a:latin typeface="微软雅黑" panose="020B0503020204020204" pitchFamily="34" charset="-122"/>
                <a:ea typeface="微软雅黑" panose="020B0503020204020204" pitchFamily="34" charset="-122"/>
                <a:cs typeface="Lato Light" charset="0"/>
                <a:sym typeface="Lato Light" charset="0"/>
              </a:rPr>
              <a:t>31</a:t>
            </a:r>
            <a:r>
              <a:rPr lang="zh-CN" altLang="en-US" sz="1600" dirty="0">
                <a:solidFill>
                  <a:srgbClr val="FF0000"/>
                </a:solidFill>
                <a:latin typeface="微软雅黑" panose="020B0503020204020204" pitchFamily="34" charset="-122"/>
                <a:ea typeface="微软雅黑" panose="020B0503020204020204" pitchFamily="34" charset="-122"/>
                <a:cs typeface="Lato Light" charset="0"/>
                <a:sym typeface="Lato Light" charset="0"/>
              </a:rPr>
              <a:t>日</a:t>
            </a:r>
            <a:endParaRPr lang="en-US" altLang="zh-CN" sz="1600" dirty="0">
              <a:latin typeface="微软雅黑" panose="020B0503020204020204" pitchFamily="34" charset="-122"/>
              <a:ea typeface="微软雅黑" panose="020B0503020204020204" pitchFamily="34" charset="-122"/>
              <a:cs typeface="Lato Light" charset="0"/>
              <a:sym typeface="Lato Light" charset="0"/>
            </a:endParaRPr>
          </a:p>
          <a:p>
            <a:pPr fontAlgn="base">
              <a:lnSpc>
                <a:spcPct val="125000"/>
              </a:lnSpc>
              <a:spcBef>
                <a:spcPct val="0"/>
              </a:spcBef>
              <a:spcAft>
                <a:spcPct val="0"/>
              </a:spcAft>
            </a:pPr>
            <a:r>
              <a:rPr lang="zh-CN" altLang="en-US" sz="1600" dirty="0">
                <a:latin typeface="微软雅黑" panose="020B0503020204020204" pitchFamily="34" charset="-122"/>
                <a:ea typeface="微软雅黑" panose="020B0503020204020204" pitchFamily="34" charset="-122"/>
                <a:cs typeface="Lato Light" charset="0"/>
                <a:sym typeface="Lato Light" charset="0"/>
              </a:rPr>
              <a:t>（</a:t>
            </a:r>
            <a:r>
              <a:rPr lang="en-US" altLang="zh-CN" sz="1600" dirty="0">
                <a:latin typeface="微软雅黑" panose="020B0503020204020204" pitchFamily="34" charset="-122"/>
                <a:ea typeface="微软雅黑" panose="020B0503020204020204" pitchFamily="34" charset="-122"/>
                <a:cs typeface="Lato Light" charset="0"/>
                <a:sym typeface="Lato Light" charset="0"/>
              </a:rPr>
              <a:t>1</a:t>
            </a:r>
            <a:r>
              <a:rPr lang="zh-CN" altLang="en-US" sz="1600" dirty="0">
                <a:latin typeface="微软雅黑" panose="020B0503020204020204" pitchFamily="34" charset="-122"/>
                <a:ea typeface="微软雅黑" panose="020B0503020204020204" pitchFamily="34" charset="-122"/>
                <a:cs typeface="Lato Light" charset="0"/>
                <a:sym typeface="Lato Light" charset="0"/>
              </a:rPr>
              <a:t>）纳税人的工资、薪金所得，先行以每月收入额减除费用五千元以及专项扣除和依法确定的其他扣除后的余额为应纳税所得额，依照本决定第十六条的</a:t>
            </a:r>
            <a:r>
              <a:rPr lang="zh-CN" altLang="en-US" sz="1600" dirty="0">
                <a:solidFill>
                  <a:srgbClr val="FF0000"/>
                </a:solidFill>
                <a:latin typeface="微软雅黑" panose="020B0503020204020204" pitchFamily="34" charset="-122"/>
                <a:ea typeface="微软雅黑" panose="020B0503020204020204" pitchFamily="34" charset="-122"/>
                <a:cs typeface="Lato Light" charset="0"/>
                <a:sym typeface="Lato Light" charset="0"/>
              </a:rPr>
              <a:t>个人所得税税率表一（综合所得适用）按月换算后计算缴纳税款</a:t>
            </a:r>
            <a:r>
              <a:rPr lang="zh-CN" altLang="en-US" sz="1600" dirty="0">
                <a:latin typeface="微软雅黑" panose="020B0503020204020204" pitchFamily="34" charset="-122"/>
                <a:ea typeface="微软雅黑" panose="020B0503020204020204" pitchFamily="34" charset="-122"/>
                <a:cs typeface="Lato Light" charset="0"/>
                <a:sym typeface="Lato Light" charset="0"/>
              </a:rPr>
              <a:t>，</a:t>
            </a:r>
            <a:r>
              <a:rPr lang="zh-CN" altLang="en-US" sz="1600" dirty="0">
                <a:solidFill>
                  <a:srgbClr val="FF0000"/>
                </a:solidFill>
                <a:latin typeface="微软雅黑" panose="020B0503020204020204" pitchFamily="34" charset="-122"/>
                <a:ea typeface="微软雅黑" panose="020B0503020204020204" pitchFamily="34" charset="-122"/>
                <a:cs typeface="Lato Light" charset="0"/>
                <a:sym typeface="Lato Light" charset="0"/>
              </a:rPr>
              <a:t>并不再扣除附加减除费用</a:t>
            </a:r>
            <a:r>
              <a:rPr lang="zh-CN" altLang="en-US" sz="1600" dirty="0">
                <a:latin typeface="微软雅黑" panose="020B0503020204020204" pitchFamily="34" charset="-122"/>
                <a:ea typeface="微软雅黑" panose="020B0503020204020204" pitchFamily="34" charset="-122"/>
                <a:cs typeface="Lato Light" charset="0"/>
                <a:sym typeface="Lato Light" charset="0"/>
              </a:rPr>
              <a:t>；</a:t>
            </a:r>
            <a:endParaRPr lang="en-US" altLang="zh-CN" sz="1600" dirty="0">
              <a:latin typeface="微软雅黑" panose="020B0503020204020204" pitchFamily="34" charset="-122"/>
              <a:ea typeface="微软雅黑" panose="020B0503020204020204" pitchFamily="34" charset="-122"/>
              <a:cs typeface="Lato Light" charset="0"/>
              <a:sym typeface="Lato Light" charset="0"/>
            </a:endParaRPr>
          </a:p>
          <a:p>
            <a:pPr fontAlgn="base">
              <a:lnSpc>
                <a:spcPct val="125000"/>
              </a:lnSpc>
              <a:spcBef>
                <a:spcPct val="0"/>
              </a:spcBef>
              <a:spcAft>
                <a:spcPct val="0"/>
              </a:spcAft>
            </a:pPr>
            <a:r>
              <a:rPr lang="zh-CN" altLang="en-US" sz="1600" dirty="0">
                <a:latin typeface="微软雅黑" panose="020B0503020204020204" pitchFamily="34" charset="-122"/>
                <a:ea typeface="微软雅黑" panose="020B0503020204020204" pitchFamily="34" charset="-122"/>
                <a:cs typeface="Lato Light" charset="0"/>
                <a:sym typeface="Lato Light" charset="0"/>
              </a:rPr>
              <a:t>（</a:t>
            </a:r>
            <a:r>
              <a:rPr lang="en-US" altLang="zh-CN" sz="1600" dirty="0">
                <a:latin typeface="微软雅黑" panose="020B0503020204020204" pitchFamily="34" charset="-122"/>
                <a:ea typeface="微软雅黑" panose="020B0503020204020204" pitchFamily="34" charset="-122"/>
                <a:cs typeface="Lato Light" charset="0"/>
                <a:sym typeface="Lato Light" charset="0"/>
              </a:rPr>
              <a:t>2</a:t>
            </a:r>
            <a:r>
              <a:rPr lang="zh-CN" altLang="en-US" sz="1600" dirty="0">
                <a:latin typeface="微软雅黑" panose="020B0503020204020204" pitchFamily="34" charset="-122"/>
                <a:ea typeface="微软雅黑" panose="020B0503020204020204" pitchFamily="34" charset="-122"/>
                <a:cs typeface="Lato Light" charset="0"/>
                <a:sym typeface="Lato Light" charset="0"/>
              </a:rPr>
              <a:t>）个体工商户的生产、经营所得，对企事业单位的承包经营、承租经营所得，先行依照本决定第十七条的个人所得税税率表二（经营所得适用）计算缴纳税款。</a:t>
            </a:r>
            <a:endParaRPr lang="en-US" altLang="zh-CN" sz="16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32" name="Rectangle 37"/>
          <p:cNvSpPr/>
          <p:nvPr/>
        </p:nvSpPr>
        <p:spPr bwMode="auto">
          <a:xfrm>
            <a:off x="5012195" y="2316700"/>
            <a:ext cx="3628467" cy="54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45" name="圆角矩形 44"/>
          <p:cNvSpPr/>
          <p:nvPr/>
        </p:nvSpPr>
        <p:spPr>
          <a:xfrm>
            <a:off x="922929" y="2696064"/>
            <a:ext cx="1339662" cy="57704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fontAlgn="base">
              <a:lnSpc>
                <a:spcPct val="125000"/>
              </a:lnSpc>
              <a:spcBef>
                <a:spcPct val="0"/>
              </a:spcBef>
              <a:spcAft>
                <a:spcPct val="0"/>
              </a:spcAft>
            </a:pPr>
            <a:r>
              <a:rPr lang="zh-CN" altLang="en-US">
                <a:latin typeface="微软雅黑" panose="020B0503020204020204" pitchFamily="34" charset="-122"/>
                <a:ea typeface="微软雅黑" panose="020B0503020204020204" pitchFamily="34" charset="-122"/>
                <a:cs typeface="Lato Light" charset="0"/>
                <a:sym typeface="Lato Light" charset="0"/>
              </a:rPr>
              <a:t>执行日期</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46" name="Rectangle 37"/>
          <p:cNvSpPr/>
          <p:nvPr/>
        </p:nvSpPr>
        <p:spPr bwMode="auto">
          <a:xfrm>
            <a:off x="2321854" y="2534046"/>
            <a:ext cx="922789" cy="322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Tree>
    <p:extLst>
      <p:ext uri="{BB962C8B-B14F-4D97-AF65-F5344CB8AC3E}">
        <p14:creationId xmlns:p14="http://schemas.microsoft.com/office/powerpoint/2010/main" val="303334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nodePh="1">
                                  <p:stCondLst>
                                    <p:cond delay="0"/>
                                  </p:stCondLst>
                                  <p:endCondLst>
                                    <p:cond evt="begin" delay="0">
                                      <p:tn val="5"/>
                                    </p:cond>
                                  </p:endCondLst>
                                  <p:childTnLst>
                                    <p:set>
                                      <p:cBhvr>
                                        <p:cTn id="6" dur="1" fill="hold">
                                          <p:stCondLst>
                                            <p:cond delay="0"/>
                                          </p:stCondLst>
                                        </p:cTn>
                                        <p:tgtEl>
                                          <p:spTgt spid="62"/>
                                        </p:tgtEl>
                                        <p:attrNameLst>
                                          <p:attrName>style.visibility</p:attrName>
                                        </p:attrNameLst>
                                      </p:cBhvr>
                                      <p:to>
                                        <p:strVal val="visible"/>
                                      </p:to>
                                    </p:set>
                                    <p:animEffect transition="in" filter="wipe(right)">
                                      <p:cBhvr>
                                        <p:cTn id="7" dur="200"/>
                                        <p:tgtEl>
                                          <p:spTgt spid="62"/>
                                        </p:tgtEl>
                                      </p:cBhvr>
                                    </p:animEffect>
                                  </p:childTnLst>
                                </p:cTn>
                              </p:par>
                            </p:childTnLst>
                          </p:cTn>
                        </p:par>
                        <p:par>
                          <p:cTn id="8" fill="hold">
                            <p:stCondLst>
                              <p:cond delay="200"/>
                            </p:stCondLst>
                            <p:childTnLst>
                              <p:par>
                                <p:cTn id="9" presetID="22" presetClass="entr" presetSubtype="2" fill="hold" grpId="0" nodeType="afterEffect" nodePh="1">
                                  <p:stCondLst>
                                    <p:cond delay="0"/>
                                  </p:stCondLst>
                                  <p:endCondLst>
                                    <p:cond evt="begin" delay="0">
                                      <p:tn val="9"/>
                                    </p:cond>
                                  </p:endCondLst>
                                  <p:childTnLst>
                                    <p:set>
                                      <p:cBhvr>
                                        <p:cTn id="10" dur="1" fill="hold">
                                          <p:stCondLst>
                                            <p:cond delay="0"/>
                                          </p:stCondLst>
                                        </p:cTn>
                                        <p:tgtEl>
                                          <p:spTgt spid="26"/>
                                        </p:tgtEl>
                                        <p:attrNameLst>
                                          <p:attrName>style.visibility</p:attrName>
                                        </p:attrNameLst>
                                      </p:cBhvr>
                                      <p:to>
                                        <p:strVal val="visible"/>
                                      </p:to>
                                    </p:set>
                                    <p:animEffect transition="in" filter="wipe(right)">
                                      <p:cBhvr>
                                        <p:cTn id="11" dur="200"/>
                                        <p:tgtEl>
                                          <p:spTgt spid="26"/>
                                        </p:tgtEl>
                                      </p:cBhvr>
                                    </p:animEffect>
                                  </p:childTnLst>
                                </p:cTn>
                              </p:par>
                            </p:childTnLst>
                          </p:cTn>
                        </p:par>
                        <p:par>
                          <p:cTn id="12" fill="hold">
                            <p:stCondLst>
                              <p:cond delay="400"/>
                            </p:stCondLst>
                            <p:childTnLst>
                              <p:par>
                                <p:cTn id="13" presetID="22" presetClass="entr" presetSubtype="2" fill="hold" grpId="0" nodeType="afterEffect" nodePh="1">
                                  <p:stCondLst>
                                    <p:cond delay="0"/>
                                  </p:stCondLst>
                                  <p:endCondLst>
                                    <p:cond evt="begin" delay="0">
                                      <p:tn val="13"/>
                                    </p:cond>
                                  </p:endCondLst>
                                  <p:childTnLst>
                                    <p:set>
                                      <p:cBhvr>
                                        <p:cTn id="14" dur="1" fill="hold">
                                          <p:stCondLst>
                                            <p:cond delay="0"/>
                                          </p:stCondLst>
                                        </p:cTn>
                                        <p:tgtEl>
                                          <p:spTgt spid="32"/>
                                        </p:tgtEl>
                                        <p:attrNameLst>
                                          <p:attrName>style.visibility</p:attrName>
                                        </p:attrNameLst>
                                      </p:cBhvr>
                                      <p:to>
                                        <p:strVal val="visible"/>
                                      </p:to>
                                    </p:set>
                                    <p:animEffect transition="in" filter="wipe(right)">
                                      <p:cBhvr>
                                        <p:cTn id="15" dur="200"/>
                                        <p:tgtEl>
                                          <p:spTgt spid="32"/>
                                        </p:tgtEl>
                                      </p:cBhvr>
                                    </p:animEffect>
                                  </p:childTnLst>
                                </p:cTn>
                              </p:par>
                            </p:childTnLst>
                          </p:cTn>
                        </p:par>
                        <p:par>
                          <p:cTn id="16" fill="hold">
                            <p:stCondLst>
                              <p:cond delay="600"/>
                            </p:stCondLst>
                            <p:childTnLst>
                              <p:par>
                                <p:cTn id="17" presetID="22" presetClass="entr" presetSubtype="2" fill="hold" grpId="0" nodeType="afterEffect" nodePh="1">
                                  <p:stCondLst>
                                    <p:cond delay="0"/>
                                  </p:stCondLst>
                                  <p:endCondLst>
                                    <p:cond evt="begin" delay="0">
                                      <p:tn val="17"/>
                                    </p:cond>
                                  </p:endCondLst>
                                  <p:childTnLst>
                                    <p:set>
                                      <p:cBhvr>
                                        <p:cTn id="18" dur="1" fill="hold">
                                          <p:stCondLst>
                                            <p:cond delay="0"/>
                                          </p:stCondLst>
                                        </p:cTn>
                                        <p:tgtEl>
                                          <p:spTgt spid="46"/>
                                        </p:tgtEl>
                                        <p:attrNameLst>
                                          <p:attrName>style.visibility</p:attrName>
                                        </p:attrNameLst>
                                      </p:cBhvr>
                                      <p:to>
                                        <p:strVal val="visible"/>
                                      </p:to>
                                    </p:set>
                                    <p:animEffect transition="in" filter="wipe(right)">
                                      <p:cBhvr>
                                        <p:cTn id="19" dur="2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26" grpId="0"/>
      <p:bldP spid="32" grpId="0"/>
      <p:bldP spid="4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E1377F-C229-4A0B-A7D5-68DB6D0E5737}"/>
              </a:ext>
            </a:extLst>
          </p:cNvPr>
          <p:cNvSpPr>
            <a:spLocks noGrp="1"/>
          </p:cNvSpPr>
          <p:nvPr>
            <p:ph type="title"/>
          </p:nvPr>
        </p:nvSpPr>
        <p:spPr/>
        <p:txBody>
          <a:bodyPr>
            <a:normAutofit fontScale="90000"/>
          </a:bodyPr>
          <a:lstStyle/>
          <a:p>
            <a:r>
              <a:rPr lang="zh-CN" altLang="en-US" dirty="0"/>
              <a:t>个人所得税税率表一（综合所得适用）按月换算后税率表</a:t>
            </a:r>
          </a:p>
        </p:txBody>
      </p:sp>
      <p:graphicFrame>
        <p:nvGraphicFramePr>
          <p:cNvPr id="6" name="表格 5"/>
          <p:cNvGraphicFramePr>
            <a:graphicFrameLocks noGrp="1"/>
          </p:cNvGraphicFramePr>
          <p:nvPr>
            <p:extLst>
              <p:ext uri="{D42A27DB-BD31-4B8C-83A1-F6EECF244321}">
                <p14:modId xmlns:p14="http://schemas.microsoft.com/office/powerpoint/2010/main" val="3385638703"/>
              </p:ext>
            </p:extLst>
          </p:nvPr>
        </p:nvGraphicFramePr>
        <p:xfrm>
          <a:off x="453006" y="1286765"/>
          <a:ext cx="8623883" cy="4320000"/>
        </p:xfrm>
        <a:graphic>
          <a:graphicData uri="http://schemas.openxmlformats.org/drawingml/2006/table">
            <a:tbl>
              <a:tblPr>
                <a:tableStyleId>{5940675A-B579-460E-94D1-54222C63F5DA}</a:tableStyleId>
              </a:tblPr>
              <a:tblGrid>
                <a:gridCol w="492794">
                  <a:extLst>
                    <a:ext uri="{9D8B030D-6E8A-4147-A177-3AD203B41FA5}">
                      <a16:colId xmlns:a16="http://schemas.microsoft.com/office/drawing/2014/main" val="20000"/>
                    </a:ext>
                  </a:extLst>
                </a:gridCol>
                <a:gridCol w="3240116">
                  <a:extLst>
                    <a:ext uri="{9D8B030D-6E8A-4147-A177-3AD203B41FA5}">
                      <a16:colId xmlns:a16="http://schemas.microsoft.com/office/drawing/2014/main" val="20001"/>
                    </a:ext>
                  </a:extLst>
                </a:gridCol>
                <a:gridCol w="3119299">
                  <a:extLst>
                    <a:ext uri="{9D8B030D-6E8A-4147-A177-3AD203B41FA5}">
                      <a16:colId xmlns:a16="http://schemas.microsoft.com/office/drawing/2014/main" val="20002"/>
                    </a:ext>
                  </a:extLst>
                </a:gridCol>
                <a:gridCol w="1771674">
                  <a:extLst>
                    <a:ext uri="{9D8B030D-6E8A-4147-A177-3AD203B41FA5}">
                      <a16:colId xmlns:a16="http://schemas.microsoft.com/office/drawing/2014/main" val="20003"/>
                    </a:ext>
                  </a:extLst>
                </a:gridCol>
              </a:tblGrid>
              <a:tr h="540000">
                <a:tc>
                  <a:txBody>
                    <a:bodyPr/>
                    <a:lstStyle/>
                    <a:p>
                      <a:pPr algn="ctr" latinLnBrk="1"/>
                      <a:r>
                        <a:rPr lang="zh-CN" altLang="en-US" sz="1600" dirty="0">
                          <a:solidFill>
                            <a:schemeClr val="bg1"/>
                          </a:solidFill>
                          <a:effectLst/>
                          <a:latin typeface="微软雅黑" pitchFamily="34" charset="-122"/>
                          <a:ea typeface="微软雅黑" pitchFamily="34" charset="-122"/>
                        </a:rPr>
                        <a:t>级数</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zh-CN" altLang="en-US" sz="1600" dirty="0">
                          <a:solidFill>
                            <a:schemeClr val="bg1"/>
                          </a:solidFill>
                          <a:effectLst/>
                          <a:latin typeface="微软雅黑" pitchFamily="34" charset="-122"/>
                          <a:ea typeface="微软雅黑" pitchFamily="34" charset="-122"/>
                        </a:rPr>
                        <a:t>全年应纳税所得额</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zh-CN" altLang="en-US" sz="1600" dirty="0">
                          <a:solidFill>
                            <a:schemeClr val="bg1"/>
                          </a:solidFill>
                          <a:effectLst/>
                          <a:latin typeface="微软雅黑" pitchFamily="34" charset="-122"/>
                          <a:ea typeface="微软雅黑" pitchFamily="34" charset="-122"/>
                        </a:rPr>
                        <a:t>换算全月应纳税所得额</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zh-CN" altLang="en-US" sz="1600">
                          <a:solidFill>
                            <a:schemeClr val="bg1"/>
                          </a:solidFill>
                          <a:effectLst/>
                          <a:latin typeface="微软雅黑" pitchFamily="34" charset="-122"/>
                          <a:ea typeface="微软雅黑" pitchFamily="34" charset="-122"/>
                        </a:rPr>
                        <a:t>税率（％）</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540000">
                <a:tc>
                  <a:txBody>
                    <a:bodyPr/>
                    <a:lstStyle/>
                    <a:p>
                      <a:pPr algn="ctr" latinLnBrk="1"/>
                      <a:r>
                        <a:rPr lang="en-US" altLang="zh-CN" sz="1600">
                          <a:solidFill>
                            <a:schemeClr val="bg1"/>
                          </a:solidFill>
                          <a:effectLst/>
                          <a:latin typeface="微软雅黑" panose="020B0503020204020204" pitchFamily="34" charset="-122"/>
                          <a:ea typeface="微软雅黑" panose="020B0503020204020204" pitchFamily="34" charset="-122"/>
                        </a:rPr>
                        <a:t>1</a:t>
                      </a:r>
                      <a:endParaRPr lang="zh-CN" altLang="en-US" sz="1600">
                        <a:solidFill>
                          <a:schemeClr val="bg1"/>
                        </a:solidFill>
                        <a:effectLst/>
                        <a:latin typeface="微软雅黑" pitchFamily="34" charset="-122"/>
                        <a:ea typeface="微软雅黑" pitchFamily="34" charset="-122"/>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zh-CN" altLang="en-US" sz="1600" dirty="0">
                          <a:solidFill>
                            <a:schemeClr val="bg1"/>
                          </a:solidFill>
                          <a:effectLst/>
                          <a:latin typeface="微软雅黑" panose="020B0503020204020204" pitchFamily="34" charset="-122"/>
                          <a:ea typeface="微软雅黑" panose="020B0503020204020204" pitchFamily="34" charset="-122"/>
                        </a:rPr>
                        <a:t>不超过</a:t>
                      </a:r>
                      <a:r>
                        <a:rPr lang="en-US" altLang="zh-CN" sz="1600" dirty="0">
                          <a:solidFill>
                            <a:schemeClr val="bg1"/>
                          </a:solidFill>
                          <a:effectLst/>
                          <a:latin typeface="微软雅黑" panose="020B0503020204020204" pitchFamily="34" charset="-122"/>
                          <a:ea typeface="微软雅黑" panose="020B0503020204020204" pitchFamily="34" charset="-122"/>
                        </a:rPr>
                        <a:t>36000</a:t>
                      </a:r>
                      <a:r>
                        <a:rPr lang="zh-CN" altLang="en-US" sz="1600" dirty="0">
                          <a:solidFill>
                            <a:schemeClr val="bg1"/>
                          </a:solidFill>
                          <a:effectLst/>
                          <a:latin typeface="微软雅黑" pitchFamily="34" charset="-122"/>
                          <a:ea typeface="微软雅黑" pitchFamily="34" charset="-122"/>
                        </a:rPr>
                        <a:t>元的</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zh-CN" altLang="en-US" sz="1600">
                          <a:solidFill>
                            <a:schemeClr val="bg1"/>
                          </a:solidFill>
                          <a:effectLst/>
                          <a:latin typeface="微软雅黑" panose="020B0503020204020204" pitchFamily="34" charset="-122"/>
                          <a:ea typeface="微软雅黑" panose="020B0503020204020204" pitchFamily="34" charset="-122"/>
                        </a:rPr>
                        <a:t>不超过</a:t>
                      </a:r>
                      <a:r>
                        <a:rPr lang="en-US" altLang="zh-CN" sz="1600">
                          <a:solidFill>
                            <a:schemeClr val="bg1"/>
                          </a:solidFill>
                          <a:effectLst/>
                          <a:latin typeface="微软雅黑" panose="020B0503020204020204" pitchFamily="34" charset="-122"/>
                          <a:ea typeface="微软雅黑" panose="020B0503020204020204" pitchFamily="34" charset="-122"/>
                        </a:rPr>
                        <a:t>3000</a:t>
                      </a:r>
                      <a:r>
                        <a:rPr lang="zh-CN" altLang="en-US" sz="1600">
                          <a:solidFill>
                            <a:schemeClr val="bg1"/>
                          </a:solidFill>
                          <a:effectLst/>
                          <a:latin typeface="微软雅黑" pitchFamily="34" charset="-122"/>
                          <a:ea typeface="微软雅黑" pitchFamily="34" charset="-122"/>
                        </a:rPr>
                        <a:t>元的</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en-US" altLang="zh-CN" sz="1600">
                          <a:solidFill>
                            <a:schemeClr val="bg1"/>
                          </a:solidFill>
                          <a:effectLst/>
                          <a:latin typeface="微软雅黑" panose="020B0503020204020204" pitchFamily="34" charset="-122"/>
                          <a:ea typeface="微软雅黑" panose="020B0503020204020204" pitchFamily="34" charset="-122"/>
                        </a:rPr>
                        <a:t>3</a:t>
                      </a:r>
                      <a:endParaRPr lang="zh-CN" altLang="en-US" sz="1600">
                        <a:solidFill>
                          <a:schemeClr val="bg1"/>
                        </a:solidFill>
                        <a:effectLst/>
                        <a:latin typeface="微软雅黑" pitchFamily="34" charset="-122"/>
                        <a:ea typeface="微软雅黑" pitchFamily="34" charset="-122"/>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540000">
                <a:tc>
                  <a:txBody>
                    <a:bodyPr/>
                    <a:lstStyle/>
                    <a:p>
                      <a:pPr algn="ctr" latinLnBrk="1"/>
                      <a:r>
                        <a:rPr lang="en-US" altLang="zh-CN" sz="1600">
                          <a:solidFill>
                            <a:schemeClr val="bg1"/>
                          </a:solidFill>
                          <a:effectLst/>
                          <a:latin typeface="微软雅黑" panose="020B0503020204020204" pitchFamily="34" charset="-122"/>
                          <a:ea typeface="微软雅黑" panose="020B0503020204020204" pitchFamily="34" charset="-122"/>
                        </a:rPr>
                        <a:t>2</a:t>
                      </a:r>
                      <a:endParaRPr lang="zh-CN" altLang="en-US" sz="1600">
                        <a:solidFill>
                          <a:schemeClr val="bg1"/>
                        </a:solidFill>
                        <a:effectLst/>
                        <a:latin typeface="微软雅黑" pitchFamily="34" charset="-122"/>
                        <a:ea typeface="微软雅黑" pitchFamily="34" charset="-122"/>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zh-CN" altLang="en-US" sz="1600" dirty="0">
                          <a:solidFill>
                            <a:schemeClr val="bg1"/>
                          </a:solidFill>
                          <a:effectLst/>
                          <a:latin typeface="微软雅黑" panose="020B0503020204020204" pitchFamily="34" charset="-122"/>
                          <a:ea typeface="微软雅黑" panose="020B0503020204020204" pitchFamily="34" charset="-122"/>
                        </a:rPr>
                        <a:t>超过</a:t>
                      </a:r>
                      <a:r>
                        <a:rPr lang="en-US" altLang="zh-CN" sz="1600" dirty="0">
                          <a:solidFill>
                            <a:schemeClr val="bg1"/>
                          </a:solidFill>
                          <a:effectLst/>
                          <a:latin typeface="微软雅黑" panose="020B0503020204020204" pitchFamily="34" charset="-122"/>
                          <a:ea typeface="微软雅黑" panose="020B0503020204020204" pitchFamily="34" charset="-122"/>
                        </a:rPr>
                        <a:t>36000</a:t>
                      </a:r>
                      <a:r>
                        <a:rPr lang="zh-CN" altLang="en-US" sz="1600" dirty="0">
                          <a:solidFill>
                            <a:schemeClr val="bg1"/>
                          </a:solidFill>
                          <a:effectLst/>
                          <a:latin typeface="微软雅黑" panose="020B0503020204020204" pitchFamily="34" charset="-122"/>
                          <a:ea typeface="微软雅黑" panose="020B0503020204020204" pitchFamily="34" charset="-122"/>
                        </a:rPr>
                        <a:t>元至</a:t>
                      </a:r>
                      <a:r>
                        <a:rPr lang="en-US" altLang="zh-CN" sz="1600" dirty="0">
                          <a:solidFill>
                            <a:schemeClr val="bg1"/>
                          </a:solidFill>
                          <a:effectLst/>
                          <a:latin typeface="微软雅黑" panose="020B0503020204020204" pitchFamily="34" charset="-122"/>
                          <a:ea typeface="微软雅黑" panose="020B0503020204020204" pitchFamily="34" charset="-122"/>
                        </a:rPr>
                        <a:t>144000</a:t>
                      </a:r>
                      <a:r>
                        <a:rPr lang="zh-CN" altLang="en-US" sz="1600" dirty="0">
                          <a:solidFill>
                            <a:schemeClr val="bg1"/>
                          </a:solidFill>
                          <a:effectLst/>
                          <a:latin typeface="微软雅黑" pitchFamily="34" charset="-122"/>
                          <a:ea typeface="微软雅黑" pitchFamily="34" charset="-122"/>
                        </a:rPr>
                        <a:t>元的部分</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zh-CN" altLang="en-US" sz="1600" dirty="0">
                          <a:solidFill>
                            <a:schemeClr val="bg1"/>
                          </a:solidFill>
                          <a:effectLst/>
                          <a:latin typeface="微软雅黑" panose="020B0503020204020204" pitchFamily="34" charset="-122"/>
                          <a:ea typeface="微软雅黑" panose="020B0503020204020204" pitchFamily="34" charset="-122"/>
                        </a:rPr>
                        <a:t>超过</a:t>
                      </a:r>
                      <a:r>
                        <a:rPr lang="en-US" altLang="zh-CN" sz="1600" dirty="0">
                          <a:solidFill>
                            <a:schemeClr val="bg1"/>
                          </a:solidFill>
                          <a:effectLst/>
                          <a:latin typeface="微软雅黑" panose="020B0503020204020204" pitchFamily="34" charset="-122"/>
                          <a:ea typeface="微软雅黑" panose="020B0503020204020204" pitchFamily="34" charset="-122"/>
                        </a:rPr>
                        <a:t>3000</a:t>
                      </a:r>
                      <a:r>
                        <a:rPr lang="zh-CN" altLang="en-US" sz="1600" dirty="0">
                          <a:solidFill>
                            <a:schemeClr val="bg1"/>
                          </a:solidFill>
                          <a:effectLst/>
                          <a:latin typeface="微软雅黑" panose="020B0503020204020204" pitchFamily="34" charset="-122"/>
                          <a:ea typeface="微软雅黑" panose="020B0503020204020204" pitchFamily="34" charset="-122"/>
                        </a:rPr>
                        <a:t>元至</a:t>
                      </a:r>
                      <a:r>
                        <a:rPr lang="en-US" altLang="zh-CN" sz="1600" dirty="0">
                          <a:solidFill>
                            <a:schemeClr val="bg1"/>
                          </a:solidFill>
                          <a:effectLst/>
                          <a:latin typeface="微软雅黑" panose="020B0503020204020204" pitchFamily="34" charset="-122"/>
                          <a:ea typeface="微软雅黑" panose="020B0503020204020204" pitchFamily="34" charset="-122"/>
                        </a:rPr>
                        <a:t>12000</a:t>
                      </a:r>
                      <a:r>
                        <a:rPr lang="zh-CN" altLang="en-US" sz="1600" dirty="0">
                          <a:solidFill>
                            <a:schemeClr val="bg1"/>
                          </a:solidFill>
                          <a:effectLst/>
                          <a:latin typeface="微软雅黑" pitchFamily="34" charset="-122"/>
                          <a:ea typeface="微软雅黑" pitchFamily="34" charset="-122"/>
                        </a:rPr>
                        <a:t>元的部分</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en-US" altLang="zh-CN" sz="1600">
                          <a:solidFill>
                            <a:schemeClr val="bg1"/>
                          </a:solidFill>
                          <a:effectLst/>
                          <a:latin typeface="微软雅黑" panose="020B0503020204020204" pitchFamily="34" charset="-122"/>
                          <a:ea typeface="微软雅黑" panose="020B0503020204020204" pitchFamily="34" charset="-122"/>
                        </a:rPr>
                        <a:t>10</a:t>
                      </a:r>
                      <a:endParaRPr lang="zh-CN" altLang="en-US" sz="1600">
                        <a:solidFill>
                          <a:schemeClr val="bg1"/>
                        </a:solidFill>
                        <a:effectLst/>
                        <a:latin typeface="微软雅黑" pitchFamily="34" charset="-122"/>
                        <a:ea typeface="微软雅黑" pitchFamily="34" charset="-122"/>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540000">
                <a:tc>
                  <a:txBody>
                    <a:bodyPr/>
                    <a:lstStyle/>
                    <a:p>
                      <a:pPr algn="ctr" latinLnBrk="1"/>
                      <a:r>
                        <a:rPr lang="en-US" altLang="zh-CN" sz="1600">
                          <a:solidFill>
                            <a:schemeClr val="bg1"/>
                          </a:solidFill>
                          <a:effectLst/>
                          <a:latin typeface="微软雅黑" panose="020B0503020204020204" pitchFamily="34" charset="-122"/>
                          <a:ea typeface="微软雅黑" panose="020B0503020204020204" pitchFamily="34" charset="-122"/>
                        </a:rPr>
                        <a:t>3</a:t>
                      </a:r>
                      <a:endParaRPr lang="zh-CN" altLang="en-US" sz="1600">
                        <a:solidFill>
                          <a:schemeClr val="bg1"/>
                        </a:solidFill>
                        <a:effectLst/>
                        <a:latin typeface="微软雅黑" pitchFamily="34" charset="-122"/>
                        <a:ea typeface="微软雅黑" pitchFamily="34" charset="-122"/>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zh-CN" altLang="en-US" sz="1600">
                          <a:solidFill>
                            <a:schemeClr val="bg1"/>
                          </a:solidFill>
                          <a:effectLst/>
                          <a:latin typeface="微软雅黑" panose="020B0503020204020204" pitchFamily="34" charset="-122"/>
                          <a:ea typeface="微软雅黑" panose="020B0503020204020204" pitchFamily="34" charset="-122"/>
                        </a:rPr>
                        <a:t>超过</a:t>
                      </a:r>
                      <a:r>
                        <a:rPr lang="en-US" altLang="zh-CN" sz="1600">
                          <a:solidFill>
                            <a:schemeClr val="bg1"/>
                          </a:solidFill>
                          <a:effectLst/>
                          <a:latin typeface="微软雅黑" panose="020B0503020204020204" pitchFamily="34" charset="-122"/>
                          <a:ea typeface="微软雅黑" panose="020B0503020204020204" pitchFamily="34" charset="-122"/>
                        </a:rPr>
                        <a:t>144000</a:t>
                      </a:r>
                      <a:r>
                        <a:rPr lang="zh-CN" altLang="en-US" sz="1600">
                          <a:solidFill>
                            <a:schemeClr val="bg1"/>
                          </a:solidFill>
                          <a:effectLst/>
                          <a:latin typeface="微软雅黑" panose="020B0503020204020204" pitchFamily="34" charset="-122"/>
                          <a:ea typeface="微软雅黑" panose="020B0503020204020204" pitchFamily="34" charset="-122"/>
                        </a:rPr>
                        <a:t>元至</a:t>
                      </a:r>
                      <a:r>
                        <a:rPr lang="en-US" altLang="zh-CN" sz="1600">
                          <a:solidFill>
                            <a:schemeClr val="bg1"/>
                          </a:solidFill>
                          <a:effectLst/>
                          <a:latin typeface="微软雅黑" panose="020B0503020204020204" pitchFamily="34" charset="-122"/>
                          <a:ea typeface="微软雅黑" panose="020B0503020204020204" pitchFamily="34" charset="-122"/>
                        </a:rPr>
                        <a:t>300000</a:t>
                      </a:r>
                      <a:r>
                        <a:rPr lang="zh-CN" altLang="en-US" sz="1600">
                          <a:solidFill>
                            <a:schemeClr val="bg1"/>
                          </a:solidFill>
                          <a:effectLst/>
                          <a:latin typeface="微软雅黑" pitchFamily="34" charset="-122"/>
                          <a:ea typeface="微软雅黑" pitchFamily="34" charset="-122"/>
                        </a:rPr>
                        <a:t>元的部分</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zh-CN" altLang="en-US" sz="1600" dirty="0">
                          <a:solidFill>
                            <a:schemeClr val="bg1"/>
                          </a:solidFill>
                          <a:effectLst/>
                          <a:latin typeface="微软雅黑" panose="020B0503020204020204" pitchFamily="34" charset="-122"/>
                          <a:ea typeface="微软雅黑" panose="020B0503020204020204" pitchFamily="34" charset="-122"/>
                        </a:rPr>
                        <a:t>超过</a:t>
                      </a:r>
                      <a:r>
                        <a:rPr lang="en-US" altLang="zh-CN" sz="1600" dirty="0">
                          <a:solidFill>
                            <a:schemeClr val="bg1"/>
                          </a:solidFill>
                          <a:effectLst/>
                          <a:latin typeface="微软雅黑" panose="020B0503020204020204" pitchFamily="34" charset="-122"/>
                          <a:ea typeface="微软雅黑" panose="020B0503020204020204" pitchFamily="34" charset="-122"/>
                        </a:rPr>
                        <a:t>12000</a:t>
                      </a:r>
                      <a:r>
                        <a:rPr lang="zh-CN" altLang="en-US" sz="1600" dirty="0">
                          <a:solidFill>
                            <a:schemeClr val="bg1"/>
                          </a:solidFill>
                          <a:effectLst/>
                          <a:latin typeface="微软雅黑" panose="020B0503020204020204" pitchFamily="34" charset="-122"/>
                          <a:ea typeface="微软雅黑" panose="020B0503020204020204" pitchFamily="34" charset="-122"/>
                        </a:rPr>
                        <a:t>元至</a:t>
                      </a:r>
                      <a:r>
                        <a:rPr lang="en-US" altLang="zh-CN" sz="1600" dirty="0">
                          <a:solidFill>
                            <a:schemeClr val="bg1"/>
                          </a:solidFill>
                          <a:effectLst/>
                          <a:latin typeface="微软雅黑" panose="020B0503020204020204" pitchFamily="34" charset="-122"/>
                          <a:ea typeface="微软雅黑" panose="020B0503020204020204" pitchFamily="34" charset="-122"/>
                        </a:rPr>
                        <a:t>25000</a:t>
                      </a:r>
                      <a:r>
                        <a:rPr lang="zh-CN" altLang="en-US" sz="1600" dirty="0">
                          <a:solidFill>
                            <a:schemeClr val="bg1"/>
                          </a:solidFill>
                          <a:effectLst/>
                          <a:latin typeface="微软雅黑" pitchFamily="34" charset="-122"/>
                          <a:ea typeface="微软雅黑" pitchFamily="34" charset="-122"/>
                        </a:rPr>
                        <a:t>元的部分</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en-US" altLang="zh-CN" sz="1600">
                          <a:solidFill>
                            <a:schemeClr val="bg1"/>
                          </a:solidFill>
                          <a:effectLst/>
                          <a:latin typeface="微软雅黑" panose="020B0503020204020204" pitchFamily="34" charset="-122"/>
                          <a:ea typeface="微软雅黑" panose="020B0503020204020204" pitchFamily="34" charset="-122"/>
                        </a:rPr>
                        <a:t>20</a:t>
                      </a:r>
                      <a:endParaRPr lang="zh-CN" altLang="en-US" sz="1600">
                        <a:solidFill>
                          <a:schemeClr val="bg1"/>
                        </a:solidFill>
                        <a:effectLst/>
                        <a:latin typeface="微软雅黑" pitchFamily="34" charset="-122"/>
                        <a:ea typeface="微软雅黑" pitchFamily="34" charset="-122"/>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540000">
                <a:tc>
                  <a:txBody>
                    <a:bodyPr/>
                    <a:lstStyle/>
                    <a:p>
                      <a:pPr algn="ctr" latinLnBrk="1"/>
                      <a:r>
                        <a:rPr lang="en-US" altLang="zh-CN" sz="1600">
                          <a:solidFill>
                            <a:schemeClr val="bg1"/>
                          </a:solidFill>
                          <a:effectLst/>
                          <a:latin typeface="微软雅黑" panose="020B0503020204020204" pitchFamily="34" charset="-122"/>
                          <a:ea typeface="微软雅黑" panose="020B0503020204020204" pitchFamily="34" charset="-122"/>
                        </a:rPr>
                        <a:t>4</a:t>
                      </a:r>
                      <a:endParaRPr lang="zh-CN" altLang="en-US" sz="1600">
                        <a:solidFill>
                          <a:schemeClr val="bg1"/>
                        </a:solidFill>
                        <a:effectLst/>
                        <a:latin typeface="微软雅黑" pitchFamily="34" charset="-122"/>
                        <a:ea typeface="微软雅黑" pitchFamily="34" charset="-122"/>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zh-CN" altLang="en-US" sz="1600">
                          <a:solidFill>
                            <a:schemeClr val="bg1"/>
                          </a:solidFill>
                          <a:effectLst/>
                          <a:latin typeface="微软雅黑" panose="020B0503020204020204" pitchFamily="34" charset="-122"/>
                          <a:ea typeface="微软雅黑" panose="020B0503020204020204" pitchFamily="34" charset="-122"/>
                        </a:rPr>
                        <a:t>超过</a:t>
                      </a:r>
                      <a:r>
                        <a:rPr lang="en-US" altLang="zh-CN" sz="1600">
                          <a:solidFill>
                            <a:schemeClr val="bg1"/>
                          </a:solidFill>
                          <a:effectLst/>
                          <a:latin typeface="微软雅黑" panose="020B0503020204020204" pitchFamily="34" charset="-122"/>
                          <a:ea typeface="微软雅黑" panose="020B0503020204020204" pitchFamily="34" charset="-122"/>
                        </a:rPr>
                        <a:t>300000</a:t>
                      </a:r>
                      <a:r>
                        <a:rPr lang="zh-CN" altLang="en-US" sz="1600">
                          <a:solidFill>
                            <a:schemeClr val="bg1"/>
                          </a:solidFill>
                          <a:effectLst/>
                          <a:latin typeface="微软雅黑" panose="020B0503020204020204" pitchFamily="34" charset="-122"/>
                          <a:ea typeface="微软雅黑" panose="020B0503020204020204" pitchFamily="34" charset="-122"/>
                        </a:rPr>
                        <a:t>元至</a:t>
                      </a:r>
                      <a:r>
                        <a:rPr lang="en-US" altLang="zh-CN" sz="1600">
                          <a:solidFill>
                            <a:schemeClr val="bg1"/>
                          </a:solidFill>
                          <a:effectLst/>
                          <a:latin typeface="微软雅黑" panose="020B0503020204020204" pitchFamily="34" charset="-122"/>
                          <a:ea typeface="微软雅黑" panose="020B0503020204020204" pitchFamily="34" charset="-122"/>
                        </a:rPr>
                        <a:t>420000</a:t>
                      </a:r>
                      <a:r>
                        <a:rPr lang="zh-CN" altLang="en-US" sz="1600">
                          <a:solidFill>
                            <a:schemeClr val="bg1"/>
                          </a:solidFill>
                          <a:effectLst/>
                          <a:latin typeface="微软雅黑" pitchFamily="34" charset="-122"/>
                          <a:ea typeface="微软雅黑" pitchFamily="34" charset="-122"/>
                        </a:rPr>
                        <a:t>元的部分</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zh-CN" altLang="en-US" sz="1600" dirty="0">
                          <a:solidFill>
                            <a:schemeClr val="bg1"/>
                          </a:solidFill>
                          <a:effectLst/>
                          <a:latin typeface="微软雅黑" panose="020B0503020204020204" pitchFamily="34" charset="-122"/>
                          <a:ea typeface="微软雅黑" panose="020B0503020204020204" pitchFamily="34" charset="-122"/>
                        </a:rPr>
                        <a:t>超过</a:t>
                      </a:r>
                      <a:r>
                        <a:rPr lang="en-US" altLang="zh-CN" sz="1600" dirty="0">
                          <a:solidFill>
                            <a:schemeClr val="bg1"/>
                          </a:solidFill>
                          <a:effectLst/>
                          <a:latin typeface="微软雅黑" panose="020B0503020204020204" pitchFamily="34" charset="-122"/>
                          <a:ea typeface="微软雅黑" panose="020B0503020204020204" pitchFamily="34" charset="-122"/>
                        </a:rPr>
                        <a:t>25000</a:t>
                      </a:r>
                      <a:r>
                        <a:rPr lang="zh-CN" altLang="en-US" sz="1600" dirty="0">
                          <a:solidFill>
                            <a:schemeClr val="bg1"/>
                          </a:solidFill>
                          <a:effectLst/>
                          <a:latin typeface="微软雅黑" panose="020B0503020204020204" pitchFamily="34" charset="-122"/>
                          <a:ea typeface="微软雅黑" panose="020B0503020204020204" pitchFamily="34" charset="-122"/>
                        </a:rPr>
                        <a:t>元至</a:t>
                      </a:r>
                      <a:r>
                        <a:rPr lang="en-US" altLang="zh-CN" sz="1600" dirty="0">
                          <a:solidFill>
                            <a:schemeClr val="bg1"/>
                          </a:solidFill>
                          <a:effectLst/>
                          <a:latin typeface="微软雅黑" panose="020B0503020204020204" pitchFamily="34" charset="-122"/>
                          <a:ea typeface="微软雅黑" panose="020B0503020204020204" pitchFamily="34" charset="-122"/>
                        </a:rPr>
                        <a:t>35000</a:t>
                      </a:r>
                      <a:r>
                        <a:rPr lang="zh-CN" altLang="en-US" sz="1600" dirty="0">
                          <a:solidFill>
                            <a:schemeClr val="bg1"/>
                          </a:solidFill>
                          <a:effectLst/>
                          <a:latin typeface="微软雅黑" pitchFamily="34" charset="-122"/>
                          <a:ea typeface="微软雅黑" pitchFamily="34" charset="-122"/>
                        </a:rPr>
                        <a:t>元的部分</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en-US" altLang="zh-CN" sz="1600">
                          <a:solidFill>
                            <a:schemeClr val="bg1"/>
                          </a:solidFill>
                          <a:effectLst/>
                          <a:latin typeface="微软雅黑" panose="020B0503020204020204" pitchFamily="34" charset="-122"/>
                          <a:ea typeface="微软雅黑" panose="020B0503020204020204" pitchFamily="34" charset="-122"/>
                        </a:rPr>
                        <a:t>25</a:t>
                      </a:r>
                      <a:endParaRPr lang="zh-CN" altLang="en-US" sz="1600">
                        <a:solidFill>
                          <a:schemeClr val="bg1"/>
                        </a:solidFill>
                        <a:effectLst/>
                        <a:latin typeface="微软雅黑" pitchFamily="34" charset="-122"/>
                        <a:ea typeface="微软雅黑" pitchFamily="34" charset="-122"/>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540000">
                <a:tc>
                  <a:txBody>
                    <a:bodyPr/>
                    <a:lstStyle/>
                    <a:p>
                      <a:pPr algn="ctr" latinLnBrk="1"/>
                      <a:r>
                        <a:rPr lang="en-US" altLang="zh-CN" sz="1600">
                          <a:solidFill>
                            <a:schemeClr val="bg1"/>
                          </a:solidFill>
                          <a:effectLst/>
                          <a:latin typeface="微软雅黑" panose="020B0503020204020204" pitchFamily="34" charset="-122"/>
                          <a:ea typeface="微软雅黑" panose="020B0503020204020204" pitchFamily="34" charset="-122"/>
                        </a:rPr>
                        <a:t>5</a:t>
                      </a:r>
                      <a:endParaRPr lang="zh-CN" altLang="en-US" sz="1600">
                        <a:solidFill>
                          <a:schemeClr val="bg1"/>
                        </a:solidFill>
                        <a:effectLst/>
                        <a:latin typeface="微软雅黑" pitchFamily="34" charset="-122"/>
                        <a:ea typeface="微软雅黑" pitchFamily="34" charset="-122"/>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zh-CN" altLang="en-US" sz="1600">
                          <a:solidFill>
                            <a:schemeClr val="bg1"/>
                          </a:solidFill>
                          <a:effectLst/>
                          <a:latin typeface="微软雅黑" panose="020B0503020204020204" pitchFamily="34" charset="-122"/>
                          <a:ea typeface="微软雅黑" panose="020B0503020204020204" pitchFamily="34" charset="-122"/>
                        </a:rPr>
                        <a:t>超过</a:t>
                      </a:r>
                      <a:r>
                        <a:rPr lang="en-US" altLang="zh-CN" sz="1600">
                          <a:solidFill>
                            <a:schemeClr val="bg1"/>
                          </a:solidFill>
                          <a:effectLst/>
                          <a:latin typeface="微软雅黑" panose="020B0503020204020204" pitchFamily="34" charset="-122"/>
                          <a:ea typeface="微软雅黑" panose="020B0503020204020204" pitchFamily="34" charset="-122"/>
                        </a:rPr>
                        <a:t>420000</a:t>
                      </a:r>
                      <a:r>
                        <a:rPr lang="zh-CN" altLang="en-US" sz="1600">
                          <a:solidFill>
                            <a:schemeClr val="bg1"/>
                          </a:solidFill>
                          <a:effectLst/>
                          <a:latin typeface="微软雅黑" panose="020B0503020204020204" pitchFamily="34" charset="-122"/>
                          <a:ea typeface="微软雅黑" panose="020B0503020204020204" pitchFamily="34" charset="-122"/>
                        </a:rPr>
                        <a:t>元至</a:t>
                      </a:r>
                      <a:r>
                        <a:rPr lang="en-US" altLang="zh-CN" sz="1600">
                          <a:solidFill>
                            <a:schemeClr val="bg1"/>
                          </a:solidFill>
                          <a:effectLst/>
                          <a:latin typeface="微软雅黑" panose="020B0503020204020204" pitchFamily="34" charset="-122"/>
                          <a:ea typeface="微软雅黑" panose="020B0503020204020204" pitchFamily="34" charset="-122"/>
                        </a:rPr>
                        <a:t>660000</a:t>
                      </a:r>
                      <a:r>
                        <a:rPr lang="zh-CN" altLang="en-US" sz="1600">
                          <a:solidFill>
                            <a:schemeClr val="bg1"/>
                          </a:solidFill>
                          <a:effectLst/>
                          <a:latin typeface="微软雅黑" pitchFamily="34" charset="-122"/>
                          <a:ea typeface="微软雅黑" pitchFamily="34" charset="-122"/>
                        </a:rPr>
                        <a:t>元的部分</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zh-CN" altLang="en-US" sz="1600" dirty="0">
                          <a:solidFill>
                            <a:schemeClr val="bg1"/>
                          </a:solidFill>
                          <a:effectLst/>
                          <a:latin typeface="微软雅黑" panose="020B0503020204020204" pitchFamily="34" charset="-122"/>
                          <a:ea typeface="微软雅黑" panose="020B0503020204020204" pitchFamily="34" charset="-122"/>
                        </a:rPr>
                        <a:t>超过</a:t>
                      </a:r>
                      <a:r>
                        <a:rPr lang="en-US" altLang="zh-CN" sz="1600" dirty="0">
                          <a:solidFill>
                            <a:schemeClr val="bg1"/>
                          </a:solidFill>
                          <a:effectLst/>
                          <a:latin typeface="微软雅黑" panose="020B0503020204020204" pitchFamily="34" charset="-122"/>
                          <a:ea typeface="微软雅黑" panose="020B0503020204020204" pitchFamily="34" charset="-122"/>
                        </a:rPr>
                        <a:t>35000</a:t>
                      </a:r>
                      <a:r>
                        <a:rPr lang="zh-CN" altLang="en-US" sz="1600" dirty="0">
                          <a:solidFill>
                            <a:schemeClr val="bg1"/>
                          </a:solidFill>
                          <a:effectLst/>
                          <a:latin typeface="微软雅黑" panose="020B0503020204020204" pitchFamily="34" charset="-122"/>
                          <a:ea typeface="微软雅黑" panose="020B0503020204020204" pitchFamily="34" charset="-122"/>
                        </a:rPr>
                        <a:t>元至</a:t>
                      </a:r>
                      <a:r>
                        <a:rPr lang="en-US" altLang="zh-CN" sz="1600" dirty="0">
                          <a:solidFill>
                            <a:schemeClr val="bg1"/>
                          </a:solidFill>
                          <a:effectLst/>
                          <a:latin typeface="微软雅黑" panose="020B0503020204020204" pitchFamily="34" charset="-122"/>
                          <a:ea typeface="微软雅黑" panose="020B0503020204020204" pitchFamily="34" charset="-122"/>
                        </a:rPr>
                        <a:t>55000</a:t>
                      </a:r>
                      <a:r>
                        <a:rPr lang="zh-CN" altLang="en-US" sz="1600" dirty="0">
                          <a:solidFill>
                            <a:schemeClr val="bg1"/>
                          </a:solidFill>
                          <a:effectLst/>
                          <a:latin typeface="微软雅黑" pitchFamily="34" charset="-122"/>
                          <a:ea typeface="微软雅黑" pitchFamily="34" charset="-122"/>
                        </a:rPr>
                        <a:t>元的部分</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en-US" altLang="zh-CN" sz="1600">
                          <a:solidFill>
                            <a:schemeClr val="bg1"/>
                          </a:solidFill>
                          <a:effectLst/>
                          <a:latin typeface="微软雅黑" panose="020B0503020204020204" pitchFamily="34" charset="-122"/>
                          <a:ea typeface="微软雅黑" panose="020B0503020204020204" pitchFamily="34" charset="-122"/>
                        </a:rPr>
                        <a:t>30</a:t>
                      </a:r>
                      <a:endParaRPr lang="zh-CN" altLang="en-US" sz="1600">
                        <a:solidFill>
                          <a:schemeClr val="bg1"/>
                        </a:solidFill>
                        <a:effectLst/>
                        <a:latin typeface="微软雅黑" pitchFamily="34" charset="-122"/>
                        <a:ea typeface="微软雅黑" pitchFamily="34" charset="-122"/>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r h="540000">
                <a:tc>
                  <a:txBody>
                    <a:bodyPr/>
                    <a:lstStyle/>
                    <a:p>
                      <a:pPr algn="ctr" latinLnBrk="1"/>
                      <a:r>
                        <a:rPr lang="en-US" altLang="zh-CN" sz="1600">
                          <a:solidFill>
                            <a:schemeClr val="bg1"/>
                          </a:solidFill>
                          <a:effectLst/>
                          <a:latin typeface="微软雅黑" panose="020B0503020204020204" pitchFamily="34" charset="-122"/>
                          <a:ea typeface="微软雅黑" panose="020B0503020204020204" pitchFamily="34" charset="-122"/>
                        </a:rPr>
                        <a:t>6</a:t>
                      </a:r>
                      <a:endParaRPr lang="zh-CN" altLang="en-US" sz="1600">
                        <a:solidFill>
                          <a:schemeClr val="bg1"/>
                        </a:solidFill>
                        <a:effectLst/>
                        <a:latin typeface="微软雅黑" pitchFamily="34" charset="-122"/>
                        <a:ea typeface="微软雅黑" pitchFamily="34" charset="-122"/>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zh-CN" altLang="en-US" sz="1600">
                          <a:solidFill>
                            <a:schemeClr val="bg1"/>
                          </a:solidFill>
                          <a:effectLst/>
                          <a:latin typeface="微软雅黑" panose="020B0503020204020204" pitchFamily="34" charset="-122"/>
                          <a:ea typeface="微软雅黑" panose="020B0503020204020204" pitchFamily="34" charset="-122"/>
                        </a:rPr>
                        <a:t>超过</a:t>
                      </a:r>
                      <a:r>
                        <a:rPr lang="en-US" altLang="zh-CN" sz="1600">
                          <a:solidFill>
                            <a:schemeClr val="bg1"/>
                          </a:solidFill>
                          <a:effectLst/>
                          <a:latin typeface="微软雅黑" panose="020B0503020204020204" pitchFamily="34" charset="-122"/>
                          <a:ea typeface="微软雅黑" panose="020B0503020204020204" pitchFamily="34" charset="-122"/>
                        </a:rPr>
                        <a:t>660000</a:t>
                      </a:r>
                      <a:r>
                        <a:rPr lang="zh-CN" altLang="en-US" sz="1600">
                          <a:solidFill>
                            <a:schemeClr val="bg1"/>
                          </a:solidFill>
                          <a:effectLst/>
                          <a:latin typeface="微软雅黑" panose="020B0503020204020204" pitchFamily="34" charset="-122"/>
                          <a:ea typeface="微软雅黑" panose="020B0503020204020204" pitchFamily="34" charset="-122"/>
                        </a:rPr>
                        <a:t>元至</a:t>
                      </a:r>
                      <a:r>
                        <a:rPr lang="en-US" altLang="zh-CN" sz="1600">
                          <a:solidFill>
                            <a:schemeClr val="bg1"/>
                          </a:solidFill>
                          <a:effectLst/>
                          <a:latin typeface="微软雅黑" panose="020B0503020204020204" pitchFamily="34" charset="-122"/>
                          <a:ea typeface="微软雅黑" panose="020B0503020204020204" pitchFamily="34" charset="-122"/>
                        </a:rPr>
                        <a:t>960000</a:t>
                      </a:r>
                      <a:r>
                        <a:rPr lang="zh-CN" altLang="en-US" sz="1600">
                          <a:solidFill>
                            <a:schemeClr val="bg1"/>
                          </a:solidFill>
                          <a:effectLst/>
                          <a:latin typeface="微软雅黑" pitchFamily="34" charset="-122"/>
                          <a:ea typeface="微软雅黑" pitchFamily="34" charset="-122"/>
                        </a:rPr>
                        <a:t>元的部分</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zh-CN" altLang="en-US" sz="1600" dirty="0">
                          <a:solidFill>
                            <a:schemeClr val="bg1"/>
                          </a:solidFill>
                          <a:effectLst/>
                          <a:latin typeface="微软雅黑" panose="020B0503020204020204" pitchFamily="34" charset="-122"/>
                          <a:ea typeface="微软雅黑" panose="020B0503020204020204" pitchFamily="34" charset="-122"/>
                        </a:rPr>
                        <a:t>超过</a:t>
                      </a:r>
                      <a:r>
                        <a:rPr lang="en-US" altLang="zh-CN" sz="1600" dirty="0">
                          <a:solidFill>
                            <a:schemeClr val="bg1"/>
                          </a:solidFill>
                          <a:effectLst/>
                          <a:latin typeface="微软雅黑" panose="020B0503020204020204" pitchFamily="34" charset="-122"/>
                          <a:ea typeface="微软雅黑" panose="020B0503020204020204" pitchFamily="34" charset="-122"/>
                        </a:rPr>
                        <a:t>55000</a:t>
                      </a:r>
                      <a:r>
                        <a:rPr lang="zh-CN" altLang="en-US" sz="1600" dirty="0">
                          <a:solidFill>
                            <a:schemeClr val="bg1"/>
                          </a:solidFill>
                          <a:effectLst/>
                          <a:latin typeface="微软雅黑" panose="020B0503020204020204" pitchFamily="34" charset="-122"/>
                          <a:ea typeface="微软雅黑" panose="020B0503020204020204" pitchFamily="34" charset="-122"/>
                        </a:rPr>
                        <a:t>元至</a:t>
                      </a:r>
                      <a:r>
                        <a:rPr lang="en-US" altLang="zh-CN" sz="1600" dirty="0">
                          <a:solidFill>
                            <a:schemeClr val="bg1"/>
                          </a:solidFill>
                          <a:effectLst/>
                          <a:latin typeface="微软雅黑" panose="020B0503020204020204" pitchFamily="34" charset="-122"/>
                          <a:ea typeface="微软雅黑" panose="020B0503020204020204" pitchFamily="34" charset="-122"/>
                        </a:rPr>
                        <a:t>80000</a:t>
                      </a:r>
                      <a:r>
                        <a:rPr lang="zh-CN" altLang="en-US" sz="1600" dirty="0">
                          <a:solidFill>
                            <a:schemeClr val="bg1"/>
                          </a:solidFill>
                          <a:effectLst/>
                          <a:latin typeface="微软雅黑" pitchFamily="34" charset="-122"/>
                          <a:ea typeface="微软雅黑" pitchFamily="34" charset="-122"/>
                        </a:rPr>
                        <a:t>元的部分</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en-US" altLang="zh-CN" sz="1600" dirty="0">
                          <a:solidFill>
                            <a:schemeClr val="bg1"/>
                          </a:solidFill>
                          <a:effectLst/>
                          <a:latin typeface="微软雅黑" panose="020B0503020204020204" pitchFamily="34" charset="-122"/>
                          <a:ea typeface="微软雅黑" panose="020B0503020204020204" pitchFamily="34" charset="-122"/>
                        </a:rPr>
                        <a:t>35</a:t>
                      </a:r>
                      <a:endParaRPr lang="zh-CN" altLang="en-US" sz="1600" dirty="0">
                        <a:solidFill>
                          <a:schemeClr val="bg1"/>
                        </a:solidFill>
                        <a:effectLst/>
                        <a:latin typeface="微软雅黑" pitchFamily="34" charset="-122"/>
                        <a:ea typeface="微软雅黑" pitchFamily="34" charset="-122"/>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6"/>
                  </a:ext>
                </a:extLst>
              </a:tr>
              <a:tr h="540000">
                <a:tc>
                  <a:txBody>
                    <a:bodyPr/>
                    <a:lstStyle/>
                    <a:p>
                      <a:pPr algn="ctr" latinLnBrk="1"/>
                      <a:r>
                        <a:rPr lang="en-US" altLang="zh-CN" sz="1600">
                          <a:solidFill>
                            <a:schemeClr val="bg1"/>
                          </a:solidFill>
                          <a:effectLst/>
                          <a:latin typeface="微软雅黑" panose="020B0503020204020204" pitchFamily="34" charset="-122"/>
                          <a:ea typeface="微软雅黑" panose="020B0503020204020204" pitchFamily="34" charset="-122"/>
                        </a:rPr>
                        <a:t>7</a:t>
                      </a:r>
                      <a:endParaRPr lang="zh-CN" altLang="en-US" sz="1600">
                        <a:solidFill>
                          <a:schemeClr val="bg1"/>
                        </a:solidFill>
                        <a:effectLst/>
                        <a:latin typeface="微软雅黑" pitchFamily="34" charset="-122"/>
                        <a:ea typeface="微软雅黑" pitchFamily="34" charset="-122"/>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zh-CN" altLang="en-US" sz="1600">
                          <a:solidFill>
                            <a:schemeClr val="bg1"/>
                          </a:solidFill>
                          <a:effectLst/>
                          <a:latin typeface="微软雅黑" panose="020B0503020204020204" pitchFamily="34" charset="-122"/>
                          <a:ea typeface="微软雅黑" panose="020B0503020204020204" pitchFamily="34" charset="-122"/>
                        </a:rPr>
                        <a:t>超过</a:t>
                      </a:r>
                      <a:r>
                        <a:rPr lang="en-US" altLang="zh-CN" sz="1600">
                          <a:solidFill>
                            <a:schemeClr val="bg1"/>
                          </a:solidFill>
                          <a:effectLst/>
                          <a:latin typeface="微软雅黑" panose="020B0503020204020204" pitchFamily="34" charset="-122"/>
                          <a:ea typeface="微软雅黑" panose="020B0503020204020204" pitchFamily="34" charset="-122"/>
                        </a:rPr>
                        <a:t>960000</a:t>
                      </a:r>
                      <a:r>
                        <a:rPr lang="zh-CN" altLang="en-US" sz="1600">
                          <a:solidFill>
                            <a:schemeClr val="bg1"/>
                          </a:solidFill>
                          <a:effectLst/>
                          <a:latin typeface="微软雅黑" pitchFamily="34" charset="-122"/>
                          <a:ea typeface="微软雅黑" pitchFamily="34" charset="-122"/>
                        </a:rPr>
                        <a:t>元的部分</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zh-CN" altLang="en-US" sz="1600">
                          <a:solidFill>
                            <a:schemeClr val="bg1"/>
                          </a:solidFill>
                          <a:effectLst/>
                          <a:latin typeface="微软雅黑" panose="020B0503020204020204" pitchFamily="34" charset="-122"/>
                          <a:ea typeface="微软雅黑" panose="020B0503020204020204" pitchFamily="34" charset="-122"/>
                        </a:rPr>
                        <a:t>超过</a:t>
                      </a:r>
                      <a:r>
                        <a:rPr lang="en-US" altLang="zh-CN" sz="1600">
                          <a:solidFill>
                            <a:schemeClr val="bg1"/>
                          </a:solidFill>
                          <a:effectLst/>
                          <a:latin typeface="微软雅黑" panose="020B0503020204020204" pitchFamily="34" charset="-122"/>
                          <a:ea typeface="微软雅黑" panose="020B0503020204020204" pitchFamily="34" charset="-122"/>
                        </a:rPr>
                        <a:t>80000</a:t>
                      </a:r>
                      <a:r>
                        <a:rPr lang="zh-CN" altLang="en-US" sz="1600">
                          <a:solidFill>
                            <a:schemeClr val="bg1"/>
                          </a:solidFill>
                          <a:effectLst/>
                          <a:latin typeface="微软雅黑" pitchFamily="34" charset="-122"/>
                          <a:ea typeface="微软雅黑" pitchFamily="34" charset="-122"/>
                        </a:rPr>
                        <a:t>元的部分</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en-US" altLang="zh-CN" sz="1600" dirty="0">
                          <a:solidFill>
                            <a:schemeClr val="bg1"/>
                          </a:solidFill>
                          <a:effectLst/>
                          <a:latin typeface="微软雅黑" panose="020B0503020204020204" pitchFamily="34" charset="-122"/>
                          <a:ea typeface="微软雅黑" panose="020B0503020204020204" pitchFamily="34" charset="-122"/>
                        </a:rPr>
                        <a:t>45</a:t>
                      </a:r>
                      <a:endParaRPr lang="zh-CN" altLang="en-US" sz="1600" dirty="0">
                        <a:solidFill>
                          <a:schemeClr val="bg1"/>
                        </a:solidFill>
                        <a:effectLst/>
                        <a:latin typeface="微软雅黑" pitchFamily="34" charset="-122"/>
                        <a:ea typeface="微软雅黑" pitchFamily="34" charset="-122"/>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656127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E1377F-C229-4A0B-A7D5-68DB6D0E5737}"/>
              </a:ext>
            </a:extLst>
          </p:cNvPr>
          <p:cNvSpPr>
            <a:spLocks noGrp="1"/>
          </p:cNvSpPr>
          <p:nvPr>
            <p:ph type="title"/>
          </p:nvPr>
        </p:nvSpPr>
        <p:spPr>
          <a:xfrm>
            <a:off x="1305607" y="290653"/>
            <a:ext cx="8393054" cy="677862"/>
          </a:xfrm>
        </p:spPr>
        <p:txBody>
          <a:bodyPr>
            <a:normAutofit fontScale="90000"/>
          </a:bodyPr>
          <a:lstStyle/>
          <a:p>
            <a:r>
              <a:rPr lang="zh-CN" altLang="en-US" dirty="0"/>
              <a:t>个人所得税税率表一（综合所得适用）按月换算后税率表（</a:t>
            </a:r>
            <a:r>
              <a:rPr lang="en-US" altLang="zh-CN" dirty="0"/>
              <a:t>2018</a:t>
            </a:r>
            <a:r>
              <a:rPr lang="zh-CN" altLang="en-US" dirty="0"/>
              <a:t>年</a:t>
            </a:r>
            <a:r>
              <a:rPr lang="en-US" altLang="zh-CN" dirty="0"/>
              <a:t>10</a:t>
            </a:r>
            <a:r>
              <a:rPr lang="zh-CN" altLang="en-US" dirty="0"/>
              <a:t>月</a:t>
            </a:r>
            <a:r>
              <a:rPr lang="en-US" altLang="zh-CN" dirty="0"/>
              <a:t>-12</a:t>
            </a:r>
            <a:r>
              <a:rPr lang="zh-CN" altLang="en-US" dirty="0"/>
              <a:t>月工资适用）</a:t>
            </a:r>
          </a:p>
        </p:txBody>
      </p:sp>
      <p:graphicFrame>
        <p:nvGraphicFramePr>
          <p:cNvPr id="3" name="表格 2"/>
          <p:cNvGraphicFramePr>
            <a:graphicFrameLocks noGrp="1"/>
          </p:cNvGraphicFramePr>
          <p:nvPr>
            <p:extLst>
              <p:ext uri="{D42A27DB-BD31-4B8C-83A1-F6EECF244321}">
                <p14:modId xmlns:p14="http://schemas.microsoft.com/office/powerpoint/2010/main" val="1541932660"/>
              </p:ext>
            </p:extLst>
          </p:nvPr>
        </p:nvGraphicFramePr>
        <p:xfrm>
          <a:off x="838899" y="1585522"/>
          <a:ext cx="7569814" cy="3429721"/>
        </p:xfrm>
        <a:graphic>
          <a:graphicData uri="http://schemas.openxmlformats.org/drawingml/2006/table">
            <a:tbl>
              <a:tblPr>
                <a:tableStyleId>{5940675A-B579-460E-94D1-54222C63F5DA}</a:tableStyleId>
              </a:tblPr>
              <a:tblGrid>
                <a:gridCol w="928288">
                  <a:extLst>
                    <a:ext uri="{9D8B030D-6E8A-4147-A177-3AD203B41FA5}">
                      <a16:colId xmlns:a16="http://schemas.microsoft.com/office/drawing/2014/main" val="20000"/>
                    </a:ext>
                  </a:extLst>
                </a:gridCol>
                <a:gridCol w="4184027">
                  <a:extLst>
                    <a:ext uri="{9D8B030D-6E8A-4147-A177-3AD203B41FA5}">
                      <a16:colId xmlns:a16="http://schemas.microsoft.com/office/drawing/2014/main" val="20001"/>
                    </a:ext>
                  </a:extLst>
                </a:gridCol>
                <a:gridCol w="1156998">
                  <a:extLst>
                    <a:ext uri="{9D8B030D-6E8A-4147-A177-3AD203B41FA5}">
                      <a16:colId xmlns:a16="http://schemas.microsoft.com/office/drawing/2014/main" val="20002"/>
                    </a:ext>
                  </a:extLst>
                </a:gridCol>
                <a:gridCol w="1300501">
                  <a:extLst>
                    <a:ext uri="{9D8B030D-6E8A-4147-A177-3AD203B41FA5}">
                      <a16:colId xmlns:a16="http://schemas.microsoft.com/office/drawing/2014/main" val="20003"/>
                    </a:ext>
                  </a:extLst>
                </a:gridCol>
              </a:tblGrid>
              <a:tr h="701534">
                <a:tc>
                  <a:txBody>
                    <a:bodyPr/>
                    <a:lstStyle/>
                    <a:p>
                      <a:pPr algn="ctr" latinLnBrk="1"/>
                      <a:r>
                        <a:rPr lang="zh-CN" altLang="en-US" sz="1600" dirty="0">
                          <a:solidFill>
                            <a:schemeClr val="bg1"/>
                          </a:solidFill>
                          <a:effectLst/>
                          <a:latin typeface="微软雅黑" pitchFamily="34" charset="-122"/>
                          <a:ea typeface="微软雅黑" pitchFamily="34" charset="-122"/>
                        </a:rPr>
                        <a:t>级数</a:t>
                      </a: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zh-CN" altLang="en-US" sz="1600" dirty="0">
                          <a:solidFill>
                            <a:schemeClr val="bg1"/>
                          </a:solidFill>
                          <a:effectLst/>
                          <a:latin typeface="微软雅黑" pitchFamily="34" charset="-122"/>
                          <a:ea typeface="微软雅黑" pitchFamily="34" charset="-122"/>
                        </a:rPr>
                        <a:t>全月应纳税所得额</a:t>
                      </a: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zh-CN" altLang="en-US" sz="1600" dirty="0">
                          <a:solidFill>
                            <a:schemeClr val="bg1"/>
                          </a:solidFill>
                          <a:effectLst/>
                          <a:latin typeface="微软雅黑" panose="020B0503020204020204" pitchFamily="34" charset="-122"/>
                          <a:ea typeface="微软雅黑" panose="020B0503020204020204" pitchFamily="34" charset="-122"/>
                        </a:rPr>
                        <a:t>税率</a:t>
                      </a:r>
                      <a:r>
                        <a:rPr lang="en-US" altLang="zh-CN" sz="1600" dirty="0">
                          <a:solidFill>
                            <a:schemeClr val="bg1"/>
                          </a:solidFill>
                          <a:effectLst/>
                          <a:latin typeface="微软雅黑" panose="020B0503020204020204" pitchFamily="34" charset="-122"/>
                          <a:ea typeface="微软雅黑" panose="020B0503020204020204" pitchFamily="34" charset="-122"/>
                        </a:rPr>
                        <a:t>%</a:t>
                      </a:r>
                      <a:endParaRPr lang="zh-CN" altLang="en-US" sz="1600" dirty="0">
                        <a:solidFill>
                          <a:schemeClr val="bg1"/>
                        </a:solidFill>
                        <a:effectLst/>
                        <a:latin typeface="微软雅黑" pitchFamily="34" charset="-122"/>
                        <a:ea typeface="微软雅黑" pitchFamily="34" charset="-122"/>
                      </a:endParaRP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zh-CN" altLang="en-US" sz="1600">
                          <a:solidFill>
                            <a:schemeClr val="bg1"/>
                          </a:solidFill>
                          <a:effectLst/>
                          <a:latin typeface="微软雅黑" pitchFamily="34" charset="-122"/>
                          <a:ea typeface="微软雅黑" pitchFamily="34" charset="-122"/>
                        </a:rPr>
                        <a:t>速算扣除数</a:t>
                      </a: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89741">
                <a:tc>
                  <a:txBody>
                    <a:bodyPr/>
                    <a:lstStyle/>
                    <a:p>
                      <a:pPr algn="ctr" latinLnBrk="1"/>
                      <a:r>
                        <a:rPr lang="en-US" altLang="zh-CN" sz="1600">
                          <a:solidFill>
                            <a:schemeClr val="bg1"/>
                          </a:solidFill>
                          <a:effectLst/>
                          <a:latin typeface="微软雅黑" panose="020B0503020204020204" pitchFamily="34" charset="-122"/>
                          <a:ea typeface="微软雅黑" panose="020B0503020204020204" pitchFamily="34" charset="-122"/>
                        </a:rPr>
                        <a:t>1</a:t>
                      </a:r>
                      <a:endParaRPr lang="zh-CN" altLang="en-US" sz="1600">
                        <a:solidFill>
                          <a:schemeClr val="bg1"/>
                        </a:solidFill>
                        <a:effectLst/>
                        <a:latin typeface="微软雅黑" pitchFamily="34" charset="-122"/>
                        <a:ea typeface="微软雅黑" pitchFamily="34" charset="-122"/>
                      </a:endParaRP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latinLnBrk="1"/>
                      <a:r>
                        <a:rPr lang="zh-CN" altLang="en-US" sz="1600" dirty="0">
                          <a:solidFill>
                            <a:schemeClr val="bg1"/>
                          </a:solidFill>
                          <a:effectLst/>
                          <a:latin typeface="微软雅黑" panose="020B0503020204020204" pitchFamily="34" charset="-122"/>
                          <a:ea typeface="微软雅黑" panose="020B0503020204020204" pitchFamily="34" charset="-122"/>
                        </a:rPr>
                        <a:t>不超过</a:t>
                      </a:r>
                      <a:r>
                        <a:rPr lang="en-US" altLang="zh-CN" sz="1600" dirty="0">
                          <a:solidFill>
                            <a:schemeClr val="bg1"/>
                          </a:solidFill>
                          <a:effectLst/>
                          <a:latin typeface="微软雅黑" panose="020B0503020204020204" pitchFamily="34" charset="-122"/>
                          <a:ea typeface="微软雅黑" panose="020B0503020204020204" pitchFamily="34" charset="-122"/>
                        </a:rPr>
                        <a:t>3000</a:t>
                      </a:r>
                      <a:r>
                        <a:rPr lang="zh-CN" altLang="en-US" sz="1600" dirty="0">
                          <a:solidFill>
                            <a:schemeClr val="bg1"/>
                          </a:solidFill>
                          <a:effectLst/>
                          <a:latin typeface="微软雅黑" pitchFamily="34" charset="-122"/>
                          <a:ea typeface="微软雅黑" pitchFamily="34" charset="-122"/>
                        </a:rPr>
                        <a:t>元的</a:t>
                      </a: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en-US" altLang="zh-CN" sz="1600" dirty="0">
                          <a:solidFill>
                            <a:schemeClr val="bg1"/>
                          </a:solidFill>
                          <a:effectLst/>
                          <a:latin typeface="微软雅黑" panose="020B0503020204020204" pitchFamily="34" charset="-122"/>
                          <a:ea typeface="微软雅黑" panose="020B0503020204020204" pitchFamily="34" charset="-122"/>
                        </a:rPr>
                        <a:t>3%</a:t>
                      </a:r>
                      <a:endParaRPr lang="zh-CN" altLang="en-US" sz="1600" dirty="0">
                        <a:solidFill>
                          <a:schemeClr val="bg1"/>
                        </a:solidFill>
                        <a:effectLst/>
                        <a:latin typeface="微软雅黑" pitchFamily="34" charset="-122"/>
                        <a:ea typeface="微软雅黑" pitchFamily="34" charset="-122"/>
                      </a:endParaRP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en-US" altLang="zh-CN" sz="1600" dirty="0">
                          <a:solidFill>
                            <a:schemeClr val="bg1"/>
                          </a:solidFill>
                          <a:effectLst/>
                          <a:latin typeface="微软雅黑" panose="020B0503020204020204" pitchFamily="34" charset="-122"/>
                          <a:ea typeface="微软雅黑" panose="020B0503020204020204" pitchFamily="34" charset="-122"/>
                        </a:rPr>
                        <a:t>0</a:t>
                      </a:r>
                      <a:endParaRPr lang="zh-CN" altLang="en-US" sz="1600" dirty="0">
                        <a:solidFill>
                          <a:schemeClr val="bg1"/>
                        </a:solidFill>
                        <a:effectLst/>
                        <a:latin typeface="微软雅黑" pitchFamily="34" charset="-122"/>
                        <a:ea typeface="微软雅黑" pitchFamily="34" charset="-122"/>
                      </a:endParaRP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389741">
                <a:tc>
                  <a:txBody>
                    <a:bodyPr/>
                    <a:lstStyle/>
                    <a:p>
                      <a:pPr algn="ctr" latinLnBrk="1"/>
                      <a:r>
                        <a:rPr lang="en-US" altLang="zh-CN" sz="1600">
                          <a:solidFill>
                            <a:schemeClr val="bg1"/>
                          </a:solidFill>
                          <a:effectLst/>
                          <a:latin typeface="微软雅黑" panose="020B0503020204020204" pitchFamily="34" charset="-122"/>
                          <a:ea typeface="微软雅黑" panose="020B0503020204020204" pitchFamily="34" charset="-122"/>
                        </a:rPr>
                        <a:t>2</a:t>
                      </a:r>
                      <a:endParaRPr lang="zh-CN" altLang="en-US" sz="1600">
                        <a:solidFill>
                          <a:schemeClr val="bg1"/>
                        </a:solidFill>
                        <a:effectLst/>
                        <a:latin typeface="微软雅黑" pitchFamily="34" charset="-122"/>
                        <a:ea typeface="微软雅黑" pitchFamily="34" charset="-122"/>
                      </a:endParaRP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latinLnBrk="1"/>
                      <a:r>
                        <a:rPr lang="zh-CN" altLang="en-US" sz="1600" dirty="0">
                          <a:solidFill>
                            <a:schemeClr val="bg1"/>
                          </a:solidFill>
                          <a:effectLst/>
                          <a:latin typeface="微软雅黑" panose="020B0503020204020204" pitchFamily="34" charset="-122"/>
                          <a:ea typeface="微软雅黑" panose="020B0503020204020204" pitchFamily="34" charset="-122"/>
                        </a:rPr>
                        <a:t>超过</a:t>
                      </a:r>
                      <a:r>
                        <a:rPr lang="en-US" altLang="zh-CN" sz="1600" dirty="0">
                          <a:solidFill>
                            <a:schemeClr val="bg1"/>
                          </a:solidFill>
                          <a:effectLst/>
                          <a:latin typeface="微软雅黑" panose="020B0503020204020204" pitchFamily="34" charset="-122"/>
                          <a:ea typeface="微软雅黑" panose="020B0503020204020204" pitchFamily="34" charset="-122"/>
                        </a:rPr>
                        <a:t>3000</a:t>
                      </a:r>
                      <a:r>
                        <a:rPr lang="zh-CN" altLang="en-US" sz="1600" dirty="0">
                          <a:solidFill>
                            <a:schemeClr val="bg1"/>
                          </a:solidFill>
                          <a:effectLst/>
                          <a:latin typeface="微软雅黑" panose="020B0503020204020204" pitchFamily="34" charset="-122"/>
                          <a:ea typeface="微软雅黑" panose="020B0503020204020204" pitchFamily="34" charset="-122"/>
                        </a:rPr>
                        <a:t>元至</a:t>
                      </a:r>
                      <a:r>
                        <a:rPr lang="en-US" altLang="zh-CN" sz="1600" dirty="0">
                          <a:solidFill>
                            <a:schemeClr val="bg1"/>
                          </a:solidFill>
                          <a:effectLst/>
                          <a:latin typeface="微软雅黑" panose="020B0503020204020204" pitchFamily="34" charset="-122"/>
                          <a:ea typeface="微软雅黑" panose="020B0503020204020204" pitchFamily="34" charset="-122"/>
                        </a:rPr>
                        <a:t>12000</a:t>
                      </a:r>
                      <a:r>
                        <a:rPr lang="zh-CN" altLang="en-US" sz="1600" dirty="0">
                          <a:solidFill>
                            <a:schemeClr val="bg1"/>
                          </a:solidFill>
                          <a:effectLst/>
                          <a:latin typeface="微软雅黑" pitchFamily="34" charset="-122"/>
                          <a:ea typeface="微软雅黑" pitchFamily="34" charset="-122"/>
                        </a:rPr>
                        <a:t>元的部分</a:t>
                      </a: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en-US" altLang="zh-CN" sz="1600">
                          <a:solidFill>
                            <a:schemeClr val="bg1"/>
                          </a:solidFill>
                          <a:effectLst/>
                          <a:latin typeface="微软雅黑" panose="020B0503020204020204" pitchFamily="34" charset="-122"/>
                          <a:ea typeface="微软雅黑" panose="020B0503020204020204" pitchFamily="34" charset="-122"/>
                        </a:rPr>
                        <a:t>10%</a:t>
                      </a:r>
                      <a:endParaRPr lang="zh-CN" altLang="en-US" sz="1600">
                        <a:solidFill>
                          <a:schemeClr val="bg1"/>
                        </a:solidFill>
                        <a:effectLst/>
                        <a:latin typeface="微软雅黑" pitchFamily="34" charset="-122"/>
                        <a:ea typeface="微软雅黑" pitchFamily="34" charset="-122"/>
                      </a:endParaRP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en-US" altLang="zh-CN" sz="1600" dirty="0">
                          <a:solidFill>
                            <a:schemeClr val="bg1"/>
                          </a:solidFill>
                          <a:effectLst/>
                          <a:latin typeface="微软雅黑" panose="020B0503020204020204" pitchFamily="34" charset="-122"/>
                          <a:ea typeface="微软雅黑" panose="020B0503020204020204" pitchFamily="34" charset="-122"/>
                        </a:rPr>
                        <a:t>210</a:t>
                      </a:r>
                      <a:endParaRPr lang="zh-CN" altLang="en-US" sz="1600" dirty="0">
                        <a:solidFill>
                          <a:schemeClr val="bg1"/>
                        </a:solidFill>
                        <a:effectLst/>
                        <a:latin typeface="微软雅黑" pitchFamily="34" charset="-122"/>
                        <a:ea typeface="微软雅黑" pitchFamily="34" charset="-122"/>
                      </a:endParaRP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89741">
                <a:tc>
                  <a:txBody>
                    <a:bodyPr/>
                    <a:lstStyle/>
                    <a:p>
                      <a:pPr algn="ctr" latinLnBrk="1"/>
                      <a:r>
                        <a:rPr lang="en-US" altLang="zh-CN" sz="1600">
                          <a:solidFill>
                            <a:schemeClr val="bg1"/>
                          </a:solidFill>
                          <a:effectLst/>
                          <a:latin typeface="微软雅黑" panose="020B0503020204020204" pitchFamily="34" charset="-122"/>
                          <a:ea typeface="微软雅黑" panose="020B0503020204020204" pitchFamily="34" charset="-122"/>
                        </a:rPr>
                        <a:t>3</a:t>
                      </a:r>
                      <a:endParaRPr lang="zh-CN" altLang="en-US" sz="1600">
                        <a:solidFill>
                          <a:schemeClr val="bg1"/>
                        </a:solidFill>
                        <a:effectLst/>
                        <a:latin typeface="微软雅黑" pitchFamily="34" charset="-122"/>
                        <a:ea typeface="微软雅黑" pitchFamily="34" charset="-122"/>
                      </a:endParaRP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latinLnBrk="1"/>
                      <a:r>
                        <a:rPr lang="zh-CN" altLang="en-US" sz="1600" dirty="0">
                          <a:solidFill>
                            <a:schemeClr val="bg1"/>
                          </a:solidFill>
                          <a:effectLst/>
                          <a:latin typeface="微软雅黑" panose="020B0503020204020204" pitchFamily="34" charset="-122"/>
                          <a:ea typeface="微软雅黑" panose="020B0503020204020204" pitchFamily="34" charset="-122"/>
                        </a:rPr>
                        <a:t>超过</a:t>
                      </a:r>
                      <a:r>
                        <a:rPr lang="en-US" altLang="zh-CN" sz="1600" dirty="0">
                          <a:solidFill>
                            <a:schemeClr val="bg1"/>
                          </a:solidFill>
                          <a:effectLst/>
                          <a:latin typeface="微软雅黑" panose="020B0503020204020204" pitchFamily="34" charset="-122"/>
                          <a:ea typeface="微软雅黑" panose="020B0503020204020204" pitchFamily="34" charset="-122"/>
                        </a:rPr>
                        <a:t>12000</a:t>
                      </a:r>
                      <a:r>
                        <a:rPr lang="zh-CN" altLang="en-US" sz="1600" dirty="0">
                          <a:solidFill>
                            <a:schemeClr val="bg1"/>
                          </a:solidFill>
                          <a:effectLst/>
                          <a:latin typeface="微软雅黑" panose="020B0503020204020204" pitchFamily="34" charset="-122"/>
                          <a:ea typeface="微软雅黑" panose="020B0503020204020204" pitchFamily="34" charset="-122"/>
                        </a:rPr>
                        <a:t>元至</a:t>
                      </a:r>
                      <a:r>
                        <a:rPr lang="en-US" altLang="zh-CN" sz="1600" dirty="0">
                          <a:solidFill>
                            <a:schemeClr val="bg1"/>
                          </a:solidFill>
                          <a:effectLst/>
                          <a:latin typeface="微软雅黑" panose="020B0503020204020204" pitchFamily="34" charset="-122"/>
                          <a:ea typeface="微软雅黑" panose="020B0503020204020204" pitchFamily="34" charset="-122"/>
                        </a:rPr>
                        <a:t>25000</a:t>
                      </a:r>
                      <a:r>
                        <a:rPr lang="zh-CN" altLang="en-US" sz="1600" dirty="0">
                          <a:solidFill>
                            <a:schemeClr val="bg1"/>
                          </a:solidFill>
                          <a:effectLst/>
                          <a:latin typeface="微软雅黑" pitchFamily="34" charset="-122"/>
                          <a:ea typeface="微软雅黑" pitchFamily="34" charset="-122"/>
                        </a:rPr>
                        <a:t>元的部分</a:t>
                      </a: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en-US" altLang="zh-CN" sz="1600">
                          <a:solidFill>
                            <a:schemeClr val="bg1"/>
                          </a:solidFill>
                          <a:effectLst/>
                          <a:latin typeface="微软雅黑" panose="020B0503020204020204" pitchFamily="34" charset="-122"/>
                          <a:ea typeface="微软雅黑" panose="020B0503020204020204" pitchFamily="34" charset="-122"/>
                        </a:rPr>
                        <a:t>20%</a:t>
                      </a:r>
                      <a:endParaRPr lang="zh-CN" altLang="en-US" sz="1600">
                        <a:solidFill>
                          <a:schemeClr val="bg1"/>
                        </a:solidFill>
                        <a:effectLst/>
                        <a:latin typeface="微软雅黑" pitchFamily="34" charset="-122"/>
                        <a:ea typeface="微软雅黑" pitchFamily="34" charset="-122"/>
                      </a:endParaRP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en-US" altLang="zh-CN" sz="1600" dirty="0">
                          <a:solidFill>
                            <a:schemeClr val="bg1"/>
                          </a:solidFill>
                          <a:effectLst/>
                          <a:latin typeface="微软雅黑" panose="020B0503020204020204" pitchFamily="34" charset="-122"/>
                          <a:ea typeface="微软雅黑" panose="020B0503020204020204" pitchFamily="34" charset="-122"/>
                        </a:rPr>
                        <a:t>1410</a:t>
                      </a:r>
                      <a:endParaRPr lang="zh-CN" altLang="en-US" sz="1600" dirty="0">
                        <a:solidFill>
                          <a:schemeClr val="bg1"/>
                        </a:solidFill>
                        <a:effectLst/>
                        <a:latin typeface="微软雅黑" pitchFamily="34" charset="-122"/>
                        <a:ea typeface="微软雅黑" pitchFamily="34" charset="-122"/>
                      </a:endParaRP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389741">
                <a:tc>
                  <a:txBody>
                    <a:bodyPr/>
                    <a:lstStyle/>
                    <a:p>
                      <a:pPr algn="ctr" latinLnBrk="1"/>
                      <a:r>
                        <a:rPr lang="en-US" altLang="zh-CN" sz="1600">
                          <a:solidFill>
                            <a:schemeClr val="bg1"/>
                          </a:solidFill>
                          <a:effectLst/>
                          <a:latin typeface="微软雅黑" panose="020B0503020204020204" pitchFamily="34" charset="-122"/>
                          <a:ea typeface="微软雅黑" panose="020B0503020204020204" pitchFamily="34" charset="-122"/>
                        </a:rPr>
                        <a:t>4</a:t>
                      </a:r>
                      <a:endParaRPr lang="zh-CN" altLang="en-US" sz="1600">
                        <a:solidFill>
                          <a:schemeClr val="bg1"/>
                        </a:solidFill>
                        <a:effectLst/>
                        <a:latin typeface="微软雅黑" pitchFamily="34" charset="-122"/>
                        <a:ea typeface="微软雅黑" pitchFamily="34" charset="-122"/>
                      </a:endParaRP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latinLnBrk="1"/>
                      <a:r>
                        <a:rPr lang="zh-CN" altLang="en-US" sz="1600" dirty="0">
                          <a:solidFill>
                            <a:schemeClr val="bg1"/>
                          </a:solidFill>
                          <a:effectLst/>
                          <a:latin typeface="微软雅黑" panose="020B0503020204020204" pitchFamily="34" charset="-122"/>
                          <a:ea typeface="微软雅黑" panose="020B0503020204020204" pitchFamily="34" charset="-122"/>
                        </a:rPr>
                        <a:t>超过</a:t>
                      </a:r>
                      <a:r>
                        <a:rPr lang="en-US" altLang="zh-CN" sz="1600" dirty="0">
                          <a:solidFill>
                            <a:schemeClr val="bg1"/>
                          </a:solidFill>
                          <a:effectLst/>
                          <a:latin typeface="微软雅黑" panose="020B0503020204020204" pitchFamily="34" charset="-122"/>
                          <a:ea typeface="微软雅黑" panose="020B0503020204020204" pitchFamily="34" charset="-122"/>
                        </a:rPr>
                        <a:t>25000</a:t>
                      </a:r>
                      <a:r>
                        <a:rPr lang="zh-CN" altLang="en-US" sz="1600" dirty="0">
                          <a:solidFill>
                            <a:schemeClr val="bg1"/>
                          </a:solidFill>
                          <a:effectLst/>
                          <a:latin typeface="微软雅黑" panose="020B0503020204020204" pitchFamily="34" charset="-122"/>
                          <a:ea typeface="微软雅黑" panose="020B0503020204020204" pitchFamily="34" charset="-122"/>
                        </a:rPr>
                        <a:t>元至</a:t>
                      </a:r>
                      <a:r>
                        <a:rPr lang="en-US" altLang="zh-CN" sz="1600" dirty="0">
                          <a:solidFill>
                            <a:schemeClr val="bg1"/>
                          </a:solidFill>
                          <a:effectLst/>
                          <a:latin typeface="微软雅黑" panose="020B0503020204020204" pitchFamily="34" charset="-122"/>
                          <a:ea typeface="微软雅黑" panose="020B0503020204020204" pitchFamily="34" charset="-122"/>
                        </a:rPr>
                        <a:t>35000</a:t>
                      </a:r>
                      <a:r>
                        <a:rPr lang="zh-CN" altLang="en-US" sz="1600" dirty="0">
                          <a:solidFill>
                            <a:schemeClr val="bg1"/>
                          </a:solidFill>
                          <a:effectLst/>
                          <a:latin typeface="微软雅黑" pitchFamily="34" charset="-122"/>
                          <a:ea typeface="微软雅黑" pitchFamily="34" charset="-122"/>
                        </a:rPr>
                        <a:t>元的部分</a:t>
                      </a: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en-US" altLang="zh-CN" sz="1600">
                          <a:solidFill>
                            <a:schemeClr val="bg1"/>
                          </a:solidFill>
                          <a:effectLst/>
                          <a:latin typeface="微软雅黑" panose="020B0503020204020204" pitchFamily="34" charset="-122"/>
                          <a:ea typeface="微软雅黑" panose="020B0503020204020204" pitchFamily="34" charset="-122"/>
                        </a:rPr>
                        <a:t>25%</a:t>
                      </a:r>
                      <a:endParaRPr lang="zh-CN" altLang="en-US" sz="1600">
                        <a:solidFill>
                          <a:schemeClr val="bg1"/>
                        </a:solidFill>
                        <a:effectLst/>
                        <a:latin typeface="微软雅黑" pitchFamily="34" charset="-122"/>
                        <a:ea typeface="微软雅黑" pitchFamily="34" charset="-122"/>
                      </a:endParaRP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en-US" altLang="zh-CN" sz="1600" dirty="0">
                          <a:solidFill>
                            <a:schemeClr val="bg1"/>
                          </a:solidFill>
                          <a:effectLst/>
                          <a:latin typeface="微软雅黑" panose="020B0503020204020204" pitchFamily="34" charset="-122"/>
                          <a:ea typeface="微软雅黑" panose="020B0503020204020204" pitchFamily="34" charset="-122"/>
                        </a:rPr>
                        <a:t>2660</a:t>
                      </a:r>
                      <a:endParaRPr lang="zh-CN" altLang="en-US" sz="1600" dirty="0">
                        <a:solidFill>
                          <a:schemeClr val="bg1"/>
                        </a:solidFill>
                        <a:effectLst/>
                        <a:latin typeface="微软雅黑" pitchFamily="34" charset="-122"/>
                        <a:ea typeface="微软雅黑" pitchFamily="34" charset="-122"/>
                      </a:endParaRP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389741">
                <a:tc>
                  <a:txBody>
                    <a:bodyPr/>
                    <a:lstStyle/>
                    <a:p>
                      <a:pPr algn="ctr" latinLnBrk="1"/>
                      <a:r>
                        <a:rPr lang="en-US" altLang="zh-CN" sz="1600">
                          <a:solidFill>
                            <a:schemeClr val="bg1"/>
                          </a:solidFill>
                          <a:effectLst/>
                          <a:latin typeface="微软雅黑" panose="020B0503020204020204" pitchFamily="34" charset="-122"/>
                          <a:ea typeface="微软雅黑" panose="020B0503020204020204" pitchFamily="34" charset="-122"/>
                        </a:rPr>
                        <a:t>5</a:t>
                      </a:r>
                      <a:endParaRPr lang="zh-CN" altLang="en-US" sz="1600">
                        <a:solidFill>
                          <a:schemeClr val="bg1"/>
                        </a:solidFill>
                        <a:effectLst/>
                        <a:latin typeface="微软雅黑" pitchFamily="34" charset="-122"/>
                        <a:ea typeface="微软雅黑" pitchFamily="34" charset="-122"/>
                      </a:endParaRP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latinLnBrk="1"/>
                      <a:r>
                        <a:rPr lang="zh-CN" altLang="en-US" sz="1600" dirty="0">
                          <a:solidFill>
                            <a:schemeClr val="bg1"/>
                          </a:solidFill>
                          <a:effectLst/>
                          <a:latin typeface="微软雅黑" panose="020B0503020204020204" pitchFamily="34" charset="-122"/>
                          <a:ea typeface="微软雅黑" panose="020B0503020204020204" pitchFamily="34" charset="-122"/>
                        </a:rPr>
                        <a:t>超过</a:t>
                      </a:r>
                      <a:r>
                        <a:rPr lang="en-US" altLang="zh-CN" sz="1600" dirty="0">
                          <a:solidFill>
                            <a:schemeClr val="bg1"/>
                          </a:solidFill>
                          <a:effectLst/>
                          <a:latin typeface="微软雅黑" panose="020B0503020204020204" pitchFamily="34" charset="-122"/>
                          <a:ea typeface="微软雅黑" panose="020B0503020204020204" pitchFamily="34" charset="-122"/>
                        </a:rPr>
                        <a:t>35000</a:t>
                      </a:r>
                      <a:r>
                        <a:rPr lang="zh-CN" altLang="en-US" sz="1600" dirty="0">
                          <a:solidFill>
                            <a:schemeClr val="bg1"/>
                          </a:solidFill>
                          <a:effectLst/>
                          <a:latin typeface="微软雅黑" panose="020B0503020204020204" pitchFamily="34" charset="-122"/>
                          <a:ea typeface="微软雅黑" panose="020B0503020204020204" pitchFamily="34" charset="-122"/>
                        </a:rPr>
                        <a:t>元至</a:t>
                      </a:r>
                      <a:r>
                        <a:rPr lang="en-US" altLang="zh-CN" sz="1600" dirty="0">
                          <a:solidFill>
                            <a:schemeClr val="bg1"/>
                          </a:solidFill>
                          <a:effectLst/>
                          <a:latin typeface="微软雅黑" panose="020B0503020204020204" pitchFamily="34" charset="-122"/>
                          <a:ea typeface="微软雅黑" panose="020B0503020204020204" pitchFamily="34" charset="-122"/>
                        </a:rPr>
                        <a:t>55000</a:t>
                      </a:r>
                      <a:r>
                        <a:rPr lang="zh-CN" altLang="en-US" sz="1600" dirty="0">
                          <a:solidFill>
                            <a:schemeClr val="bg1"/>
                          </a:solidFill>
                          <a:effectLst/>
                          <a:latin typeface="微软雅黑" pitchFamily="34" charset="-122"/>
                          <a:ea typeface="微软雅黑" pitchFamily="34" charset="-122"/>
                        </a:rPr>
                        <a:t>元的部分</a:t>
                      </a: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en-US" altLang="zh-CN" sz="1600" dirty="0">
                          <a:solidFill>
                            <a:schemeClr val="bg1"/>
                          </a:solidFill>
                          <a:effectLst/>
                          <a:latin typeface="微软雅黑" panose="020B0503020204020204" pitchFamily="34" charset="-122"/>
                          <a:ea typeface="微软雅黑" panose="020B0503020204020204" pitchFamily="34" charset="-122"/>
                        </a:rPr>
                        <a:t>30%</a:t>
                      </a:r>
                      <a:endParaRPr lang="zh-CN" altLang="en-US" sz="1600" dirty="0">
                        <a:solidFill>
                          <a:schemeClr val="bg1"/>
                        </a:solidFill>
                        <a:effectLst/>
                        <a:latin typeface="微软雅黑" pitchFamily="34" charset="-122"/>
                        <a:ea typeface="微软雅黑" pitchFamily="34" charset="-122"/>
                      </a:endParaRP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en-US" altLang="zh-CN" sz="1600" dirty="0">
                          <a:solidFill>
                            <a:schemeClr val="bg1"/>
                          </a:solidFill>
                          <a:effectLst/>
                          <a:latin typeface="微软雅黑" panose="020B0503020204020204" pitchFamily="34" charset="-122"/>
                          <a:ea typeface="微软雅黑" panose="020B0503020204020204" pitchFamily="34" charset="-122"/>
                        </a:rPr>
                        <a:t>4410</a:t>
                      </a:r>
                      <a:endParaRPr lang="zh-CN" altLang="en-US" sz="1600" dirty="0">
                        <a:solidFill>
                          <a:schemeClr val="bg1"/>
                        </a:solidFill>
                        <a:effectLst/>
                        <a:latin typeface="微软雅黑" pitchFamily="34" charset="-122"/>
                        <a:ea typeface="微软雅黑" pitchFamily="34" charset="-122"/>
                      </a:endParaRP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r h="389741">
                <a:tc>
                  <a:txBody>
                    <a:bodyPr/>
                    <a:lstStyle/>
                    <a:p>
                      <a:pPr algn="ctr" latinLnBrk="1"/>
                      <a:r>
                        <a:rPr lang="en-US" altLang="zh-CN" sz="1600">
                          <a:solidFill>
                            <a:schemeClr val="bg1"/>
                          </a:solidFill>
                          <a:effectLst/>
                          <a:latin typeface="微软雅黑" panose="020B0503020204020204" pitchFamily="34" charset="-122"/>
                          <a:ea typeface="微软雅黑" panose="020B0503020204020204" pitchFamily="34" charset="-122"/>
                        </a:rPr>
                        <a:t>6</a:t>
                      </a:r>
                      <a:endParaRPr lang="zh-CN" altLang="en-US" sz="1600">
                        <a:solidFill>
                          <a:schemeClr val="bg1"/>
                        </a:solidFill>
                        <a:effectLst/>
                        <a:latin typeface="微软雅黑" pitchFamily="34" charset="-122"/>
                        <a:ea typeface="微软雅黑" pitchFamily="34" charset="-122"/>
                      </a:endParaRP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latinLnBrk="1"/>
                      <a:r>
                        <a:rPr lang="zh-CN" altLang="en-US" sz="1600">
                          <a:solidFill>
                            <a:schemeClr val="bg1"/>
                          </a:solidFill>
                          <a:effectLst/>
                          <a:latin typeface="微软雅黑" panose="020B0503020204020204" pitchFamily="34" charset="-122"/>
                          <a:ea typeface="微软雅黑" panose="020B0503020204020204" pitchFamily="34" charset="-122"/>
                        </a:rPr>
                        <a:t>超过</a:t>
                      </a:r>
                      <a:r>
                        <a:rPr lang="en-US" altLang="zh-CN" sz="1600">
                          <a:solidFill>
                            <a:schemeClr val="bg1"/>
                          </a:solidFill>
                          <a:effectLst/>
                          <a:latin typeface="微软雅黑" panose="020B0503020204020204" pitchFamily="34" charset="-122"/>
                          <a:ea typeface="微软雅黑" panose="020B0503020204020204" pitchFamily="34" charset="-122"/>
                        </a:rPr>
                        <a:t>55000</a:t>
                      </a:r>
                      <a:r>
                        <a:rPr lang="zh-CN" altLang="en-US" sz="1600">
                          <a:solidFill>
                            <a:schemeClr val="bg1"/>
                          </a:solidFill>
                          <a:effectLst/>
                          <a:latin typeface="微软雅黑" panose="020B0503020204020204" pitchFamily="34" charset="-122"/>
                          <a:ea typeface="微软雅黑" panose="020B0503020204020204" pitchFamily="34" charset="-122"/>
                        </a:rPr>
                        <a:t>元至</a:t>
                      </a:r>
                      <a:r>
                        <a:rPr lang="en-US" altLang="zh-CN" sz="1600">
                          <a:solidFill>
                            <a:schemeClr val="bg1"/>
                          </a:solidFill>
                          <a:effectLst/>
                          <a:latin typeface="微软雅黑" panose="020B0503020204020204" pitchFamily="34" charset="-122"/>
                          <a:ea typeface="微软雅黑" panose="020B0503020204020204" pitchFamily="34" charset="-122"/>
                        </a:rPr>
                        <a:t>80000</a:t>
                      </a:r>
                      <a:r>
                        <a:rPr lang="zh-CN" altLang="en-US" sz="1600">
                          <a:solidFill>
                            <a:schemeClr val="bg1"/>
                          </a:solidFill>
                          <a:effectLst/>
                          <a:latin typeface="微软雅黑" pitchFamily="34" charset="-122"/>
                          <a:ea typeface="微软雅黑" pitchFamily="34" charset="-122"/>
                        </a:rPr>
                        <a:t>元的部分</a:t>
                      </a: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en-US" altLang="zh-CN" sz="1600" dirty="0">
                          <a:solidFill>
                            <a:schemeClr val="bg1"/>
                          </a:solidFill>
                          <a:effectLst/>
                          <a:latin typeface="微软雅黑" panose="020B0503020204020204" pitchFamily="34" charset="-122"/>
                          <a:ea typeface="微软雅黑" panose="020B0503020204020204" pitchFamily="34" charset="-122"/>
                        </a:rPr>
                        <a:t>35%</a:t>
                      </a:r>
                      <a:endParaRPr lang="zh-CN" altLang="en-US" sz="1600" dirty="0">
                        <a:solidFill>
                          <a:schemeClr val="bg1"/>
                        </a:solidFill>
                        <a:effectLst/>
                        <a:latin typeface="微软雅黑" pitchFamily="34" charset="-122"/>
                        <a:ea typeface="微软雅黑" pitchFamily="34" charset="-122"/>
                      </a:endParaRP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en-US" altLang="zh-CN" sz="1600" dirty="0">
                          <a:solidFill>
                            <a:schemeClr val="bg1"/>
                          </a:solidFill>
                          <a:effectLst/>
                          <a:latin typeface="微软雅黑" panose="020B0503020204020204" pitchFamily="34" charset="-122"/>
                          <a:ea typeface="微软雅黑" panose="020B0503020204020204" pitchFamily="34" charset="-122"/>
                        </a:rPr>
                        <a:t>7160</a:t>
                      </a:r>
                      <a:endParaRPr lang="zh-CN" altLang="en-US" sz="1600" dirty="0">
                        <a:solidFill>
                          <a:schemeClr val="bg1"/>
                        </a:solidFill>
                        <a:effectLst/>
                        <a:latin typeface="微软雅黑" pitchFamily="34" charset="-122"/>
                        <a:ea typeface="微软雅黑" pitchFamily="34" charset="-122"/>
                      </a:endParaRP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6"/>
                  </a:ext>
                </a:extLst>
              </a:tr>
              <a:tr h="389741">
                <a:tc>
                  <a:txBody>
                    <a:bodyPr/>
                    <a:lstStyle/>
                    <a:p>
                      <a:pPr algn="ctr" latinLnBrk="1"/>
                      <a:r>
                        <a:rPr lang="en-US" altLang="zh-CN" sz="1600">
                          <a:solidFill>
                            <a:schemeClr val="bg1"/>
                          </a:solidFill>
                          <a:effectLst/>
                          <a:latin typeface="微软雅黑" panose="020B0503020204020204" pitchFamily="34" charset="-122"/>
                          <a:ea typeface="微软雅黑" panose="020B0503020204020204" pitchFamily="34" charset="-122"/>
                        </a:rPr>
                        <a:t>7</a:t>
                      </a:r>
                      <a:endParaRPr lang="zh-CN" altLang="en-US" sz="1600">
                        <a:solidFill>
                          <a:schemeClr val="bg1"/>
                        </a:solidFill>
                        <a:effectLst/>
                        <a:latin typeface="微软雅黑" pitchFamily="34" charset="-122"/>
                        <a:ea typeface="微软雅黑" pitchFamily="34" charset="-122"/>
                      </a:endParaRP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latinLnBrk="1"/>
                      <a:r>
                        <a:rPr lang="zh-CN" altLang="en-US" sz="1600">
                          <a:solidFill>
                            <a:schemeClr val="bg1"/>
                          </a:solidFill>
                          <a:effectLst/>
                          <a:latin typeface="微软雅黑" panose="020B0503020204020204" pitchFamily="34" charset="-122"/>
                          <a:ea typeface="微软雅黑" panose="020B0503020204020204" pitchFamily="34" charset="-122"/>
                        </a:rPr>
                        <a:t>超过</a:t>
                      </a:r>
                      <a:r>
                        <a:rPr lang="en-US" altLang="zh-CN" sz="1600">
                          <a:solidFill>
                            <a:schemeClr val="bg1"/>
                          </a:solidFill>
                          <a:effectLst/>
                          <a:latin typeface="微软雅黑" panose="020B0503020204020204" pitchFamily="34" charset="-122"/>
                          <a:ea typeface="微软雅黑" panose="020B0503020204020204" pitchFamily="34" charset="-122"/>
                        </a:rPr>
                        <a:t>80000</a:t>
                      </a:r>
                      <a:r>
                        <a:rPr lang="zh-CN" altLang="en-US" sz="1600">
                          <a:solidFill>
                            <a:schemeClr val="bg1"/>
                          </a:solidFill>
                          <a:effectLst/>
                          <a:latin typeface="微软雅黑" pitchFamily="34" charset="-122"/>
                          <a:ea typeface="微软雅黑" pitchFamily="34" charset="-122"/>
                        </a:rPr>
                        <a:t>元的部分</a:t>
                      </a: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en-US" altLang="zh-CN" sz="1600" dirty="0">
                          <a:solidFill>
                            <a:schemeClr val="bg1"/>
                          </a:solidFill>
                          <a:effectLst/>
                          <a:latin typeface="微软雅黑" panose="020B0503020204020204" pitchFamily="34" charset="-122"/>
                          <a:ea typeface="微软雅黑" panose="020B0503020204020204" pitchFamily="34" charset="-122"/>
                        </a:rPr>
                        <a:t>45%</a:t>
                      </a:r>
                      <a:endParaRPr lang="zh-CN" altLang="en-US" sz="1600" dirty="0">
                        <a:solidFill>
                          <a:schemeClr val="bg1"/>
                        </a:solidFill>
                        <a:effectLst/>
                        <a:latin typeface="微软雅黑" pitchFamily="34" charset="-122"/>
                        <a:ea typeface="微软雅黑" pitchFamily="34" charset="-122"/>
                      </a:endParaRP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latinLnBrk="1"/>
                      <a:r>
                        <a:rPr lang="en-US" altLang="zh-CN" sz="1600" dirty="0">
                          <a:solidFill>
                            <a:schemeClr val="bg1"/>
                          </a:solidFill>
                          <a:effectLst/>
                          <a:latin typeface="微软雅黑" panose="020B0503020204020204" pitchFamily="34" charset="-122"/>
                          <a:ea typeface="微软雅黑" panose="020B0503020204020204" pitchFamily="34" charset="-122"/>
                        </a:rPr>
                        <a:t>15160</a:t>
                      </a:r>
                      <a:endParaRPr lang="zh-CN" altLang="en-US" sz="1600" dirty="0">
                        <a:solidFill>
                          <a:schemeClr val="bg1"/>
                        </a:solidFill>
                        <a:effectLst/>
                        <a:latin typeface="微软雅黑" pitchFamily="34" charset="-122"/>
                        <a:ea typeface="微软雅黑" pitchFamily="34" charset="-122"/>
                      </a:endParaRPr>
                    </a:p>
                  </a:txBody>
                  <a:tcPr marL="66675" marR="666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347462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E1377F-C229-4A0B-A7D5-68DB6D0E5737}"/>
              </a:ext>
            </a:extLst>
          </p:cNvPr>
          <p:cNvSpPr>
            <a:spLocks noGrp="1"/>
          </p:cNvSpPr>
          <p:nvPr>
            <p:ph type="title"/>
          </p:nvPr>
        </p:nvSpPr>
        <p:spPr/>
        <p:txBody>
          <a:bodyPr>
            <a:normAutofit/>
          </a:bodyPr>
          <a:lstStyle/>
          <a:p>
            <a:r>
              <a:rPr lang="zh-CN" altLang="en-US" dirty="0"/>
              <a:t>举例：</a:t>
            </a:r>
          </a:p>
        </p:txBody>
      </p:sp>
      <p:sp>
        <p:nvSpPr>
          <p:cNvPr id="3" name="内容占位符 2">
            <a:extLst>
              <a:ext uri="{FF2B5EF4-FFF2-40B4-BE49-F238E27FC236}">
                <a16:creationId xmlns:a16="http://schemas.microsoft.com/office/drawing/2014/main" id="{42251184-D516-449E-A479-9A878C74F775}"/>
              </a:ext>
            </a:extLst>
          </p:cNvPr>
          <p:cNvSpPr>
            <a:spLocks noGrp="1"/>
          </p:cNvSpPr>
          <p:nvPr>
            <p:ph sz="quarter" idx="13"/>
          </p:nvPr>
        </p:nvSpPr>
        <p:spPr>
          <a:xfrm>
            <a:off x="376519" y="852755"/>
            <a:ext cx="9153375" cy="5497711"/>
          </a:xfrm>
        </p:spPr>
        <p:txBody>
          <a:bodyPr>
            <a:normAutofit fontScale="92500"/>
          </a:bodyPr>
          <a:lstStyle/>
          <a:p>
            <a:pPr indent="612000" latinLnBrk="1">
              <a:lnSpc>
                <a:spcPct val="160000"/>
              </a:lnSpc>
            </a:pPr>
            <a:r>
              <a:rPr lang="zh-CN" altLang="en-US" dirty="0"/>
              <a:t>小樊在</a:t>
            </a:r>
            <a:r>
              <a:rPr lang="en-US" altLang="zh-CN" dirty="0"/>
              <a:t>2018</a:t>
            </a:r>
            <a:r>
              <a:rPr lang="zh-CN" altLang="en-US" dirty="0"/>
              <a:t>年</a:t>
            </a:r>
            <a:r>
              <a:rPr lang="en-US" altLang="zh-CN" dirty="0"/>
              <a:t>10</a:t>
            </a:r>
            <a:r>
              <a:rPr lang="zh-CN" altLang="en-US" dirty="0"/>
              <a:t>月份税前工资</a:t>
            </a:r>
            <a:r>
              <a:rPr lang="en-US" altLang="zh-CN" dirty="0"/>
              <a:t>12000</a:t>
            </a:r>
            <a:r>
              <a:rPr lang="zh-CN" altLang="en-US" dirty="0"/>
              <a:t>元，需要缴纳各项社会保险金</a:t>
            </a:r>
            <a:r>
              <a:rPr lang="en-US" altLang="zh-CN" dirty="0"/>
              <a:t>1100</a:t>
            </a:r>
            <a:r>
              <a:rPr lang="zh-CN" altLang="en-US" dirty="0"/>
              <a:t>元，</a:t>
            </a:r>
          </a:p>
          <a:p>
            <a:pPr indent="612000" latinLnBrk="1">
              <a:lnSpc>
                <a:spcPct val="160000"/>
              </a:lnSpc>
            </a:pPr>
            <a:r>
              <a:rPr lang="zh-CN" altLang="en-US" dirty="0"/>
              <a:t>适用</a:t>
            </a:r>
            <a:r>
              <a:rPr lang="en-US" altLang="zh-CN" dirty="0"/>
              <a:t>5000</a:t>
            </a:r>
            <a:r>
              <a:rPr lang="zh-CN" altLang="en-US" dirty="0"/>
              <a:t>元新的费用标准和新的税率表计算如下：</a:t>
            </a:r>
          </a:p>
          <a:p>
            <a:pPr indent="612000" latinLnBrk="1">
              <a:lnSpc>
                <a:spcPct val="160000"/>
              </a:lnSpc>
            </a:pPr>
            <a:r>
              <a:rPr lang="zh-CN" altLang="en-US" dirty="0"/>
              <a:t>应纳税所得额</a:t>
            </a:r>
            <a:r>
              <a:rPr lang="en-US" altLang="zh-CN" dirty="0"/>
              <a:t>=</a:t>
            </a:r>
            <a:r>
              <a:rPr lang="zh-CN" altLang="en-US" dirty="0"/>
              <a:t>税前工资收入金额－三险一金</a:t>
            </a:r>
            <a:r>
              <a:rPr lang="en-US" altLang="zh-CN" dirty="0"/>
              <a:t>(</a:t>
            </a:r>
            <a:r>
              <a:rPr lang="zh-CN" altLang="en-US" dirty="0"/>
              <a:t>个人缴纳部分</a:t>
            </a:r>
            <a:r>
              <a:rPr lang="en-US" altLang="zh-CN" dirty="0"/>
              <a:t>)</a:t>
            </a:r>
            <a:r>
              <a:rPr lang="zh-CN" altLang="en-US" dirty="0"/>
              <a:t>－起征点</a:t>
            </a:r>
            <a:r>
              <a:rPr lang="en-US" altLang="zh-CN" dirty="0"/>
              <a:t>(5000</a:t>
            </a:r>
            <a:r>
              <a:rPr lang="zh-CN" altLang="en-US" dirty="0"/>
              <a:t>元</a:t>
            </a:r>
            <a:r>
              <a:rPr lang="en-US" altLang="zh-CN" dirty="0"/>
              <a:t>)</a:t>
            </a:r>
          </a:p>
          <a:p>
            <a:pPr indent="612000" latinLnBrk="1">
              <a:lnSpc>
                <a:spcPct val="160000"/>
              </a:lnSpc>
            </a:pPr>
            <a:r>
              <a:rPr lang="en-US" altLang="zh-CN" dirty="0"/>
              <a:t>=12000</a:t>
            </a:r>
            <a:r>
              <a:rPr lang="zh-CN" altLang="en-US" dirty="0"/>
              <a:t>－</a:t>
            </a:r>
            <a:r>
              <a:rPr lang="en-US" altLang="zh-CN" dirty="0"/>
              <a:t>1100</a:t>
            </a:r>
            <a:r>
              <a:rPr lang="zh-CN" altLang="en-US" dirty="0"/>
              <a:t>－</a:t>
            </a:r>
            <a:r>
              <a:rPr lang="en-US" altLang="zh-CN" dirty="0"/>
              <a:t>5000=5900</a:t>
            </a:r>
            <a:r>
              <a:rPr lang="zh-CN" altLang="en-US" dirty="0"/>
              <a:t>元</a:t>
            </a:r>
          </a:p>
          <a:p>
            <a:pPr indent="612000" latinLnBrk="1">
              <a:lnSpc>
                <a:spcPct val="160000"/>
              </a:lnSpc>
            </a:pPr>
            <a:r>
              <a:rPr lang="zh-CN" altLang="en-US" dirty="0"/>
              <a:t>找税率及速算扣除数：参照上面的工资税率表不含税部分，超过</a:t>
            </a:r>
            <a:r>
              <a:rPr lang="en-US" altLang="zh-CN" dirty="0"/>
              <a:t>3000</a:t>
            </a:r>
            <a:r>
              <a:rPr lang="zh-CN" altLang="en-US" dirty="0"/>
              <a:t>元至</a:t>
            </a:r>
            <a:r>
              <a:rPr lang="en-US" altLang="zh-CN" dirty="0"/>
              <a:t>12000</a:t>
            </a:r>
            <a:r>
              <a:rPr lang="zh-CN" altLang="en-US" dirty="0"/>
              <a:t>元的部分，则适用税率</a:t>
            </a:r>
            <a:r>
              <a:rPr lang="en-US" altLang="zh-CN" dirty="0"/>
              <a:t>10%</a:t>
            </a:r>
            <a:r>
              <a:rPr lang="zh-CN" altLang="en-US" dirty="0"/>
              <a:t>，速算扣除数为</a:t>
            </a:r>
            <a:r>
              <a:rPr lang="en-US" altLang="zh-CN" dirty="0"/>
              <a:t>210</a:t>
            </a:r>
            <a:r>
              <a:rPr lang="zh-CN" altLang="en-US" dirty="0"/>
              <a:t>。</a:t>
            </a:r>
          </a:p>
          <a:p>
            <a:pPr indent="612000" latinLnBrk="1">
              <a:lnSpc>
                <a:spcPct val="160000"/>
              </a:lnSpc>
            </a:pPr>
            <a:r>
              <a:rPr lang="zh-CN" altLang="en-US" dirty="0"/>
              <a:t>应纳个人所得税税额</a:t>
            </a:r>
            <a:r>
              <a:rPr lang="en-US" altLang="zh-CN" dirty="0"/>
              <a:t>=</a:t>
            </a:r>
            <a:r>
              <a:rPr lang="zh-CN" altLang="en-US" dirty="0"/>
              <a:t>应纳税所得额*税率－速算扣除数</a:t>
            </a:r>
            <a:r>
              <a:rPr lang="en-US" altLang="zh-CN" dirty="0"/>
              <a:t>=5900*10%</a:t>
            </a:r>
            <a:r>
              <a:rPr lang="zh-CN" altLang="en-US" dirty="0"/>
              <a:t>－</a:t>
            </a:r>
            <a:r>
              <a:rPr lang="en-US" altLang="zh-CN" dirty="0"/>
              <a:t>210=380</a:t>
            </a:r>
            <a:r>
              <a:rPr lang="zh-CN" altLang="en-US" dirty="0"/>
              <a:t>元</a:t>
            </a:r>
          </a:p>
        </p:txBody>
      </p:sp>
    </p:spTree>
    <p:extLst>
      <p:ext uri="{BB962C8B-B14F-4D97-AF65-F5344CB8AC3E}">
        <p14:creationId xmlns:p14="http://schemas.microsoft.com/office/powerpoint/2010/main" val="2953973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E1377F-C229-4A0B-A7D5-68DB6D0E5737}"/>
              </a:ext>
            </a:extLst>
          </p:cNvPr>
          <p:cNvSpPr>
            <a:spLocks noGrp="1"/>
          </p:cNvSpPr>
          <p:nvPr>
            <p:ph type="title"/>
          </p:nvPr>
        </p:nvSpPr>
        <p:spPr/>
        <p:txBody>
          <a:bodyPr>
            <a:normAutofit/>
          </a:bodyPr>
          <a:lstStyle/>
          <a:p>
            <a:r>
              <a:rPr lang="zh-CN" altLang="en-US" dirty="0"/>
              <a:t>别忘记“其他扣除”</a:t>
            </a:r>
          </a:p>
        </p:txBody>
      </p:sp>
      <p:sp>
        <p:nvSpPr>
          <p:cNvPr id="3" name="内容占位符 2">
            <a:extLst>
              <a:ext uri="{FF2B5EF4-FFF2-40B4-BE49-F238E27FC236}">
                <a16:creationId xmlns:a16="http://schemas.microsoft.com/office/drawing/2014/main" id="{42251184-D516-449E-A479-9A878C74F775}"/>
              </a:ext>
            </a:extLst>
          </p:cNvPr>
          <p:cNvSpPr>
            <a:spLocks noGrp="1"/>
          </p:cNvSpPr>
          <p:nvPr>
            <p:ph sz="quarter" idx="13"/>
          </p:nvPr>
        </p:nvSpPr>
        <p:spPr>
          <a:xfrm>
            <a:off x="376518" y="852755"/>
            <a:ext cx="9305365" cy="5497711"/>
          </a:xfrm>
        </p:spPr>
        <p:txBody>
          <a:bodyPr>
            <a:normAutofit fontScale="70000" lnSpcReduction="20000"/>
          </a:bodyPr>
          <a:lstStyle/>
          <a:p>
            <a:pPr indent="612000" latinLnBrk="1">
              <a:lnSpc>
                <a:spcPct val="170000"/>
              </a:lnSpc>
            </a:pPr>
            <a:r>
              <a:rPr lang="en-US" altLang="zh-CN" dirty="0">
                <a:solidFill>
                  <a:srgbClr val="FFC000"/>
                </a:solidFill>
              </a:rPr>
              <a:t>1</a:t>
            </a:r>
            <a:r>
              <a:rPr lang="zh-CN" altLang="en-US" dirty="0">
                <a:solidFill>
                  <a:srgbClr val="FFC000"/>
                </a:solidFill>
              </a:rPr>
              <a:t>、商业健康保险：</a:t>
            </a:r>
          </a:p>
          <a:p>
            <a:pPr indent="612000" latinLnBrk="1">
              <a:lnSpc>
                <a:spcPct val="170000"/>
              </a:lnSpc>
            </a:pPr>
            <a:r>
              <a:rPr lang="zh-CN" altLang="en-US" dirty="0"/>
              <a:t>（</a:t>
            </a:r>
            <a:r>
              <a:rPr lang="en-US" altLang="zh-CN" dirty="0"/>
              <a:t>1</a:t>
            </a:r>
            <a:r>
              <a:rPr lang="zh-CN" altLang="en-US" dirty="0"/>
              <a:t>）扣除标准：</a:t>
            </a:r>
          </a:p>
          <a:p>
            <a:pPr indent="612000" latinLnBrk="1">
              <a:lnSpc>
                <a:spcPct val="170000"/>
              </a:lnSpc>
            </a:pPr>
            <a:r>
              <a:rPr lang="zh-CN" altLang="en-US" dirty="0"/>
              <a:t>对个人购买符合规定的商业健康保险产品的支出，允许在当年（月）计算应纳税所得额时予以税前扣除，扣除限额为</a:t>
            </a:r>
            <a:r>
              <a:rPr lang="en-US" altLang="zh-CN" dirty="0"/>
              <a:t>2400</a:t>
            </a:r>
            <a:r>
              <a:rPr lang="zh-CN" altLang="en-US" dirty="0"/>
              <a:t>元</a:t>
            </a:r>
            <a:r>
              <a:rPr lang="en-US" altLang="zh-CN" dirty="0"/>
              <a:t>/</a:t>
            </a:r>
            <a:r>
              <a:rPr lang="zh-CN" altLang="en-US" dirty="0"/>
              <a:t>年（</a:t>
            </a:r>
            <a:r>
              <a:rPr lang="en-US" altLang="zh-CN" dirty="0"/>
              <a:t>200</a:t>
            </a:r>
            <a:r>
              <a:rPr lang="zh-CN" altLang="en-US" dirty="0"/>
              <a:t>元</a:t>
            </a:r>
            <a:r>
              <a:rPr lang="en-US" altLang="zh-CN" dirty="0"/>
              <a:t>/</a:t>
            </a:r>
            <a:r>
              <a:rPr lang="zh-CN" altLang="en-US" dirty="0"/>
              <a:t>月）。单位统一为员工购买符合规定的商业健康保险产品的支出，应分别计入员工个人工资薪金，视同个人购买，按上述限额予以扣除。</a:t>
            </a:r>
            <a:r>
              <a:rPr lang="en-US" altLang="zh-CN" dirty="0"/>
              <a:t>2400</a:t>
            </a:r>
            <a:r>
              <a:rPr lang="zh-CN" altLang="en-US" dirty="0"/>
              <a:t>元</a:t>
            </a:r>
            <a:r>
              <a:rPr lang="en-US" altLang="zh-CN" dirty="0"/>
              <a:t>/</a:t>
            </a:r>
            <a:r>
              <a:rPr lang="zh-CN" altLang="en-US" dirty="0"/>
              <a:t>年（</a:t>
            </a:r>
            <a:r>
              <a:rPr lang="en-US" altLang="zh-CN" dirty="0"/>
              <a:t>200</a:t>
            </a:r>
            <a:r>
              <a:rPr lang="zh-CN" altLang="en-US" dirty="0"/>
              <a:t>元</a:t>
            </a:r>
            <a:r>
              <a:rPr lang="en-US" altLang="zh-CN" dirty="0"/>
              <a:t>/</a:t>
            </a:r>
            <a:r>
              <a:rPr lang="zh-CN" altLang="en-US" dirty="0"/>
              <a:t>月）的限额扣除为个人所得税法规定减除费用标准之外的扣除。个人需提供保单。</a:t>
            </a:r>
          </a:p>
          <a:p>
            <a:pPr indent="612000" latinLnBrk="1">
              <a:lnSpc>
                <a:spcPct val="170000"/>
              </a:lnSpc>
            </a:pPr>
            <a:r>
              <a:rPr lang="zh-CN" altLang="en-US" dirty="0"/>
              <a:t>（</a:t>
            </a:r>
            <a:r>
              <a:rPr lang="en-US" altLang="zh-CN" dirty="0"/>
              <a:t>2</a:t>
            </a:r>
            <a:r>
              <a:rPr lang="zh-CN" altLang="en-US" dirty="0"/>
              <a:t>）注意事项：</a:t>
            </a:r>
          </a:p>
          <a:p>
            <a:pPr indent="612000" latinLnBrk="1">
              <a:lnSpc>
                <a:spcPct val="170000"/>
              </a:lnSpc>
            </a:pPr>
            <a:r>
              <a:rPr lang="zh-CN" altLang="en-US" dirty="0"/>
              <a:t>保险公司销售符合规定的商业健康保险产品，及时为购买保险的个人开具发票和保单凭证，并在保单凭证上注明税优识别码。个人购买商业健康保险未获得税优识别码的，其支出金额不得税前扣除。</a:t>
            </a:r>
          </a:p>
          <a:p>
            <a:pPr indent="612000" latinLnBrk="1">
              <a:lnSpc>
                <a:spcPct val="170000"/>
              </a:lnSpc>
            </a:pPr>
            <a:r>
              <a:rPr lang="en-US" altLang="zh-CN" dirty="0">
                <a:solidFill>
                  <a:srgbClr val="FFC000"/>
                </a:solidFill>
              </a:rPr>
              <a:t>——《</a:t>
            </a:r>
            <a:r>
              <a:rPr lang="zh-CN" altLang="en-US" dirty="0">
                <a:solidFill>
                  <a:srgbClr val="FFC000"/>
                </a:solidFill>
              </a:rPr>
              <a:t>财政部 税务总局 保监会关于将商业健康保险个人所得税试点政策推广到全国范围实施的通知</a:t>
            </a:r>
            <a:r>
              <a:rPr lang="en-US" altLang="zh-CN" dirty="0">
                <a:solidFill>
                  <a:srgbClr val="FFC000"/>
                </a:solidFill>
              </a:rPr>
              <a:t>》</a:t>
            </a:r>
            <a:r>
              <a:rPr lang="zh-CN" altLang="en-US" dirty="0">
                <a:solidFill>
                  <a:srgbClr val="FFC000"/>
                </a:solidFill>
              </a:rPr>
              <a:t>（财税</a:t>
            </a:r>
            <a:r>
              <a:rPr lang="en-US" altLang="zh-CN" dirty="0">
                <a:solidFill>
                  <a:srgbClr val="FFC000"/>
                </a:solidFill>
              </a:rPr>
              <a:t>〔2017〕39</a:t>
            </a:r>
            <a:r>
              <a:rPr lang="zh-CN" altLang="en-US" dirty="0">
                <a:solidFill>
                  <a:srgbClr val="FFC000"/>
                </a:solidFill>
              </a:rPr>
              <a:t>号）   </a:t>
            </a:r>
            <a:r>
              <a:rPr lang="en-US" altLang="zh-CN" dirty="0">
                <a:solidFill>
                  <a:srgbClr val="FFC000"/>
                </a:solidFill>
              </a:rPr>
              <a:t>《</a:t>
            </a:r>
            <a:r>
              <a:rPr lang="zh-CN" altLang="en-US" dirty="0">
                <a:solidFill>
                  <a:srgbClr val="FFC000"/>
                </a:solidFill>
              </a:rPr>
              <a:t>国家税务总局关于推广实施商业健康保险个人所得税政策有关征管问题的公告</a:t>
            </a:r>
            <a:r>
              <a:rPr lang="en-US" altLang="zh-CN" dirty="0">
                <a:solidFill>
                  <a:srgbClr val="FFC000"/>
                </a:solidFill>
              </a:rPr>
              <a:t>》</a:t>
            </a:r>
            <a:r>
              <a:rPr lang="zh-CN" altLang="en-US" dirty="0">
                <a:solidFill>
                  <a:srgbClr val="FFC000"/>
                </a:solidFill>
              </a:rPr>
              <a:t>（国家税务总局公告</a:t>
            </a:r>
            <a:r>
              <a:rPr lang="en-US" altLang="zh-CN" dirty="0">
                <a:solidFill>
                  <a:srgbClr val="FFC000"/>
                </a:solidFill>
              </a:rPr>
              <a:t>2017</a:t>
            </a:r>
            <a:r>
              <a:rPr lang="zh-CN" altLang="en-US" dirty="0">
                <a:solidFill>
                  <a:srgbClr val="FFC000"/>
                </a:solidFill>
              </a:rPr>
              <a:t>年第</a:t>
            </a:r>
            <a:r>
              <a:rPr lang="en-US" altLang="zh-CN" dirty="0">
                <a:solidFill>
                  <a:srgbClr val="FFC000"/>
                </a:solidFill>
              </a:rPr>
              <a:t>17</a:t>
            </a:r>
            <a:r>
              <a:rPr lang="zh-CN" altLang="en-US" dirty="0">
                <a:solidFill>
                  <a:srgbClr val="FFC000"/>
                </a:solidFill>
              </a:rPr>
              <a:t>号）</a:t>
            </a:r>
          </a:p>
        </p:txBody>
      </p:sp>
    </p:spTree>
    <p:extLst>
      <p:ext uri="{BB962C8B-B14F-4D97-AF65-F5344CB8AC3E}">
        <p14:creationId xmlns:p14="http://schemas.microsoft.com/office/powerpoint/2010/main" val="3657442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E1377F-C229-4A0B-A7D5-68DB6D0E5737}"/>
              </a:ext>
            </a:extLst>
          </p:cNvPr>
          <p:cNvSpPr>
            <a:spLocks noGrp="1"/>
          </p:cNvSpPr>
          <p:nvPr>
            <p:ph type="title"/>
          </p:nvPr>
        </p:nvSpPr>
        <p:spPr/>
        <p:txBody>
          <a:bodyPr>
            <a:normAutofit/>
          </a:bodyPr>
          <a:lstStyle/>
          <a:p>
            <a:r>
              <a:rPr lang="zh-CN" altLang="en-US" dirty="0"/>
              <a:t>别忘记“其他扣除”</a:t>
            </a:r>
          </a:p>
        </p:txBody>
      </p:sp>
      <p:sp>
        <p:nvSpPr>
          <p:cNvPr id="3" name="内容占位符 2">
            <a:extLst>
              <a:ext uri="{FF2B5EF4-FFF2-40B4-BE49-F238E27FC236}">
                <a16:creationId xmlns:a16="http://schemas.microsoft.com/office/drawing/2014/main" id="{42251184-D516-449E-A479-9A878C74F775}"/>
              </a:ext>
            </a:extLst>
          </p:cNvPr>
          <p:cNvSpPr>
            <a:spLocks noGrp="1"/>
          </p:cNvSpPr>
          <p:nvPr>
            <p:ph sz="quarter" idx="13"/>
          </p:nvPr>
        </p:nvSpPr>
        <p:spPr>
          <a:xfrm>
            <a:off x="376518" y="852755"/>
            <a:ext cx="9430211" cy="5497711"/>
          </a:xfrm>
        </p:spPr>
        <p:txBody>
          <a:bodyPr>
            <a:normAutofit fontScale="62500" lnSpcReduction="20000"/>
          </a:bodyPr>
          <a:lstStyle/>
          <a:p>
            <a:pPr indent="612000" latinLnBrk="1">
              <a:lnSpc>
                <a:spcPct val="170000"/>
              </a:lnSpc>
            </a:pPr>
            <a:r>
              <a:rPr lang="en-US" altLang="zh-CN" dirty="0">
                <a:solidFill>
                  <a:srgbClr val="FFC000"/>
                </a:solidFill>
              </a:rPr>
              <a:t>2</a:t>
            </a:r>
            <a:r>
              <a:rPr lang="zh-CN" altLang="en-US" dirty="0">
                <a:solidFill>
                  <a:srgbClr val="FFC000"/>
                </a:solidFill>
              </a:rPr>
              <a:t>、企业年金：</a:t>
            </a:r>
          </a:p>
          <a:p>
            <a:pPr indent="612000" latinLnBrk="1">
              <a:lnSpc>
                <a:spcPct val="170000"/>
              </a:lnSpc>
            </a:pPr>
            <a:r>
              <a:rPr lang="zh-CN" altLang="en-US" dirty="0"/>
              <a:t>（</a:t>
            </a:r>
            <a:r>
              <a:rPr lang="en-US" altLang="zh-CN" dirty="0"/>
              <a:t>1</a:t>
            </a:r>
            <a:r>
              <a:rPr lang="zh-CN" altLang="en-US" dirty="0"/>
              <a:t>）企业和事业单位</a:t>
            </a:r>
            <a:r>
              <a:rPr lang="en-US" altLang="zh-CN" dirty="0"/>
              <a:t>(</a:t>
            </a:r>
            <a:r>
              <a:rPr lang="zh-CN" altLang="en-US" dirty="0"/>
              <a:t>以下统称单位</a:t>
            </a:r>
            <a:r>
              <a:rPr lang="en-US" altLang="zh-CN" dirty="0"/>
              <a:t>)</a:t>
            </a:r>
            <a:r>
              <a:rPr lang="zh-CN" altLang="en-US" dirty="0"/>
              <a:t>根据国家有关政策规定的办法和标准，为在本单位任职或者受雇的全体职工缴付的企业年金或职业年金</a:t>
            </a:r>
            <a:r>
              <a:rPr lang="en-US" altLang="zh-CN" dirty="0"/>
              <a:t>(</a:t>
            </a:r>
            <a:r>
              <a:rPr lang="zh-CN" altLang="en-US" dirty="0"/>
              <a:t>以下统称年金</a:t>
            </a:r>
            <a:r>
              <a:rPr lang="en-US" altLang="zh-CN" dirty="0"/>
              <a:t>)</a:t>
            </a:r>
            <a:r>
              <a:rPr lang="zh-CN" altLang="en-US" dirty="0"/>
              <a:t>单位缴费部分，在计入个人账户时，个人暂不缴纳个人所得税。</a:t>
            </a:r>
          </a:p>
          <a:p>
            <a:pPr indent="612000" latinLnBrk="1">
              <a:lnSpc>
                <a:spcPct val="170000"/>
              </a:lnSpc>
            </a:pPr>
            <a:r>
              <a:rPr lang="zh-CN" altLang="en-US" dirty="0"/>
              <a:t>（</a:t>
            </a:r>
            <a:r>
              <a:rPr lang="en-US" altLang="zh-CN" dirty="0"/>
              <a:t>2</a:t>
            </a:r>
            <a:r>
              <a:rPr lang="zh-CN" altLang="en-US" dirty="0"/>
              <a:t>）个人根据国家有关政策规定缴付的年金个人缴费部分，在不超过本人缴费工资计税基数的</a:t>
            </a:r>
            <a:r>
              <a:rPr lang="en-US" altLang="zh-CN" dirty="0"/>
              <a:t>4%</a:t>
            </a:r>
            <a:r>
              <a:rPr lang="zh-CN" altLang="en-US" dirty="0"/>
              <a:t>标准内的部分，暂从个人当期的应纳税所得额中扣除。</a:t>
            </a:r>
          </a:p>
          <a:p>
            <a:pPr indent="612000" latinLnBrk="1">
              <a:lnSpc>
                <a:spcPct val="170000"/>
              </a:lnSpc>
            </a:pPr>
            <a:r>
              <a:rPr lang="zh-CN" altLang="en-US" dirty="0"/>
              <a:t>（</a:t>
            </a:r>
            <a:r>
              <a:rPr lang="en-US" altLang="zh-CN" dirty="0"/>
              <a:t>3</a:t>
            </a:r>
            <a:r>
              <a:rPr lang="zh-CN" altLang="en-US" dirty="0"/>
              <a:t>）超过本通知第一条第</a:t>
            </a:r>
            <a:r>
              <a:rPr lang="en-US" altLang="zh-CN" dirty="0"/>
              <a:t>1</a:t>
            </a:r>
            <a:r>
              <a:rPr lang="zh-CN" altLang="en-US" dirty="0"/>
              <a:t>项和第</a:t>
            </a:r>
            <a:r>
              <a:rPr lang="en-US" altLang="zh-CN" dirty="0"/>
              <a:t>2</a:t>
            </a:r>
            <a:r>
              <a:rPr lang="zh-CN" altLang="en-US" dirty="0"/>
              <a:t>项规定的标准缴付的年金单位缴费和个人缴费部分，应并入个人当期的工资、薪金所得，依法计征个人所得税。税款由建立年金的单位代扣代缴，并向主管税务机关申报解缴。</a:t>
            </a:r>
          </a:p>
          <a:p>
            <a:pPr indent="612000" latinLnBrk="1">
              <a:lnSpc>
                <a:spcPct val="170000"/>
              </a:lnSpc>
            </a:pPr>
            <a:r>
              <a:rPr lang="zh-CN" altLang="en-US" dirty="0"/>
              <a:t>（</a:t>
            </a:r>
            <a:r>
              <a:rPr lang="en-US" altLang="zh-CN" dirty="0"/>
              <a:t>4</a:t>
            </a:r>
            <a:r>
              <a:rPr lang="zh-CN" altLang="en-US" dirty="0"/>
              <a:t>）企业年金个人缴费工资计税基数为本人上一年度月平均工资。月平均工资按国家统计局规定列入工资总额统计的项目计算。月平均工资超过职工工作地所在设区城市上一年度职工月平均工资</a:t>
            </a:r>
            <a:r>
              <a:rPr lang="en-US" altLang="zh-CN" dirty="0"/>
              <a:t>300%</a:t>
            </a:r>
            <a:r>
              <a:rPr lang="zh-CN" altLang="en-US" dirty="0"/>
              <a:t>以上的部分，不计入个人缴费工资计税基数。</a:t>
            </a:r>
          </a:p>
          <a:p>
            <a:pPr indent="612000" latinLnBrk="1">
              <a:lnSpc>
                <a:spcPct val="170000"/>
              </a:lnSpc>
            </a:pPr>
            <a:r>
              <a:rPr lang="zh-CN" altLang="en-US" dirty="0"/>
              <a:t>职业年金个人缴费工资计税基数为职工岗位工资和薪级工资之和。职工岗位工资和薪级工资之和超过职工工作地所在设区城市上一年度职工月平均工资</a:t>
            </a:r>
            <a:r>
              <a:rPr lang="en-US" altLang="zh-CN" dirty="0"/>
              <a:t>300%</a:t>
            </a:r>
            <a:r>
              <a:rPr lang="zh-CN" altLang="en-US" dirty="0"/>
              <a:t>以上的部分，不计入个人缴费工资计税基数。</a:t>
            </a:r>
          </a:p>
          <a:p>
            <a:pPr indent="612000" latinLnBrk="1">
              <a:lnSpc>
                <a:spcPct val="170000"/>
              </a:lnSpc>
            </a:pPr>
            <a:r>
              <a:rPr lang="en-US" altLang="zh-CN" dirty="0">
                <a:solidFill>
                  <a:srgbClr val="FFC000"/>
                </a:solidFill>
              </a:rPr>
              <a:t>——《</a:t>
            </a:r>
            <a:r>
              <a:rPr lang="zh-CN" altLang="en-US" dirty="0">
                <a:solidFill>
                  <a:srgbClr val="FFC000"/>
                </a:solidFill>
              </a:rPr>
              <a:t>关于企业年金、职业年金个人所得税有关问题的通知</a:t>
            </a:r>
            <a:r>
              <a:rPr lang="en-US" altLang="zh-CN" dirty="0">
                <a:solidFill>
                  <a:srgbClr val="FFC000"/>
                </a:solidFill>
              </a:rPr>
              <a:t>》</a:t>
            </a:r>
            <a:r>
              <a:rPr lang="zh-CN" altLang="en-US" dirty="0">
                <a:solidFill>
                  <a:srgbClr val="FFC000"/>
                </a:solidFill>
              </a:rPr>
              <a:t>（财税</a:t>
            </a:r>
            <a:r>
              <a:rPr lang="en-US" altLang="zh-CN" dirty="0">
                <a:solidFill>
                  <a:srgbClr val="FFC000"/>
                </a:solidFill>
              </a:rPr>
              <a:t>[2013]103</a:t>
            </a:r>
            <a:r>
              <a:rPr lang="zh-CN" altLang="en-US" dirty="0">
                <a:solidFill>
                  <a:srgbClr val="FFC000"/>
                </a:solidFill>
              </a:rPr>
              <a:t>号）</a:t>
            </a:r>
          </a:p>
        </p:txBody>
      </p:sp>
    </p:spTree>
    <p:extLst>
      <p:ext uri="{BB962C8B-B14F-4D97-AF65-F5344CB8AC3E}">
        <p14:creationId xmlns:p14="http://schemas.microsoft.com/office/powerpoint/2010/main" val="96084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E1377F-C229-4A0B-A7D5-68DB6D0E5737}"/>
              </a:ext>
            </a:extLst>
          </p:cNvPr>
          <p:cNvSpPr>
            <a:spLocks noGrp="1"/>
          </p:cNvSpPr>
          <p:nvPr>
            <p:ph type="title"/>
          </p:nvPr>
        </p:nvSpPr>
        <p:spPr/>
        <p:txBody>
          <a:bodyPr>
            <a:normAutofit/>
          </a:bodyPr>
          <a:lstStyle/>
          <a:p>
            <a:r>
              <a:rPr lang="zh-CN" altLang="en-US" dirty="0"/>
              <a:t>别忘记“其他扣除”</a:t>
            </a:r>
          </a:p>
        </p:txBody>
      </p:sp>
      <p:sp>
        <p:nvSpPr>
          <p:cNvPr id="3" name="内容占位符 2">
            <a:extLst>
              <a:ext uri="{FF2B5EF4-FFF2-40B4-BE49-F238E27FC236}">
                <a16:creationId xmlns:a16="http://schemas.microsoft.com/office/drawing/2014/main" id="{42251184-D516-449E-A479-9A878C74F775}"/>
              </a:ext>
            </a:extLst>
          </p:cNvPr>
          <p:cNvSpPr>
            <a:spLocks noGrp="1"/>
          </p:cNvSpPr>
          <p:nvPr>
            <p:ph sz="quarter" idx="13"/>
          </p:nvPr>
        </p:nvSpPr>
        <p:spPr>
          <a:xfrm>
            <a:off x="376519" y="852755"/>
            <a:ext cx="9237264" cy="5497711"/>
          </a:xfrm>
        </p:spPr>
        <p:txBody>
          <a:bodyPr>
            <a:normAutofit lnSpcReduction="10000"/>
          </a:bodyPr>
          <a:lstStyle/>
          <a:p>
            <a:pPr indent="612000" latinLnBrk="1"/>
            <a:r>
              <a:rPr lang="en-US" altLang="zh-CN" dirty="0">
                <a:solidFill>
                  <a:srgbClr val="FFC000"/>
                </a:solidFill>
              </a:rPr>
              <a:t>3</a:t>
            </a:r>
            <a:r>
              <a:rPr lang="zh-CN" altLang="en-US" dirty="0">
                <a:solidFill>
                  <a:srgbClr val="FFC000"/>
                </a:solidFill>
              </a:rPr>
              <a:t>、公务交通、通讯补贴收入的扣除：（需要参照当地的政策规定，目前各省市多有自己的规定） </a:t>
            </a:r>
            <a:endParaRPr lang="en-US" altLang="zh-CN" dirty="0">
              <a:solidFill>
                <a:srgbClr val="FFC000"/>
              </a:solidFill>
            </a:endParaRPr>
          </a:p>
          <a:p>
            <a:pPr indent="612000" latinLnBrk="1"/>
            <a:r>
              <a:rPr lang="zh-CN" altLang="en-US" dirty="0"/>
              <a:t>个人因公务用车和通讯制度改革而取得的公务用车、通讯补贴收入，扣除一定标准的公务费用后，按照“工资、薪金所得项目”计征个人所得税。按月发放的，并入当月工资薪金所得计征个税；不按月发放的，分解到所属月份并与该月工资薪金所得合并后计征个税。</a:t>
            </a:r>
          </a:p>
          <a:p>
            <a:pPr indent="612000" latinLnBrk="1"/>
            <a:r>
              <a:rPr lang="zh-CN" altLang="en-US" dirty="0"/>
              <a:t>公务费用的扣除标准，由省级地方税务局根据纳税人公务交通、通讯费用的实际发生情况调查测算，报经省级人民政府批准后确定，报国家税务总局备案。</a:t>
            </a:r>
          </a:p>
        </p:txBody>
      </p:sp>
    </p:spTree>
    <p:extLst>
      <p:ext uri="{BB962C8B-B14F-4D97-AF65-F5344CB8AC3E}">
        <p14:creationId xmlns:p14="http://schemas.microsoft.com/office/powerpoint/2010/main" val="11704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E1377F-C229-4A0B-A7D5-68DB6D0E5737}"/>
              </a:ext>
            </a:extLst>
          </p:cNvPr>
          <p:cNvSpPr>
            <a:spLocks noGrp="1"/>
          </p:cNvSpPr>
          <p:nvPr>
            <p:ph type="title"/>
          </p:nvPr>
        </p:nvSpPr>
        <p:spPr/>
        <p:txBody>
          <a:bodyPr>
            <a:normAutofit/>
          </a:bodyPr>
          <a:lstStyle/>
          <a:p>
            <a:r>
              <a:rPr lang="zh-CN" altLang="en-US" dirty="0"/>
              <a:t>别忘记“其他扣除”</a:t>
            </a:r>
          </a:p>
        </p:txBody>
      </p:sp>
      <p:sp>
        <p:nvSpPr>
          <p:cNvPr id="3" name="内容占位符 2">
            <a:extLst>
              <a:ext uri="{FF2B5EF4-FFF2-40B4-BE49-F238E27FC236}">
                <a16:creationId xmlns:a16="http://schemas.microsoft.com/office/drawing/2014/main" id="{42251184-D516-449E-A479-9A878C74F775}"/>
              </a:ext>
            </a:extLst>
          </p:cNvPr>
          <p:cNvSpPr>
            <a:spLocks noGrp="1"/>
          </p:cNvSpPr>
          <p:nvPr>
            <p:ph sz="quarter" idx="13"/>
          </p:nvPr>
        </p:nvSpPr>
        <p:spPr>
          <a:xfrm>
            <a:off x="376519" y="852755"/>
            <a:ext cx="9237264" cy="5497711"/>
          </a:xfrm>
        </p:spPr>
        <p:txBody>
          <a:bodyPr>
            <a:normAutofit/>
          </a:bodyPr>
          <a:lstStyle/>
          <a:p>
            <a:pPr indent="612000" latinLnBrk="1"/>
            <a:r>
              <a:rPr lang="en-US" altLang="zh-CN" dirty="0">
                <a:solidFill>
                  <a:srgbClr val="FFC000"/>
                </a:solidFill>
              </a:rPr>
              <a:t>4</a:t>
            </a:r>
            <a:r>
              <a:rPr lang="zh-CN" altLang="en-US" dirty="0">
                <a:solidFill>
                  <a:srgbClr val="FFC000"/>
                </a:solidFill>
              </a:rPr>
              <a:t>、个人捐赠</a:t>
            </a:r>
          </a:p>
          <a:p>
            <a:pPr indent="612000" latinLnBrk="1"/>
            <a:r>
              <a:rPr lang="zh-CN" altLang="en-US" dirty="0"/>
              <a:t>个人将其所得通过中国境内的社会团体、国家机关向教育和其他社会公益事业以及遭受严重自然灾害地区、贫困地区的捐赠。捐赠额未超过纳税义务人申报的应纳税所得额</a:t>
            </a:r>
            <a:r>
              <a:rPr lang="en-US" altLang="zh-CN" dirty="0"/>
              <a:t>30%</a:t>
            </a:r>
            <a:r>
              <a:rPr lang="zh-CN" altLang="en-US" dirty="0"/>
              <a:t>的部分，可以从其应纳税所得额中扣除。</a:t>
            </a:r>
          </a:p>
          <a:p>
            <a:pPr indent="612000" latinLnBrk="1"/>
            <a:r>
              <a:rPr lang="zh-CN" altLang="en-US" dirty="0"/>
              <a:t>根据财税</a:t>
            </a:r>
            <a:r>
              <a:rPr lang="en-US" altLang="zh-CN" dirty="0"/>
              <a:t>[2004]172</a:t>
            </a:r>
            <a:r>
              <a:rPr lang="zh-CN" altLang="en-US" dirty="0"/>
              <a:t>号，过宋庆龄基金会、中国福利会、中国残疾人福利基金会、中国扶贫基金会、中国煤矿尘肺病治疗基金会、中华环境保护基金会用于公益救济性的捐赠，准予在缴纳企业所得税和个人所得税前全额扣除。</a:t>
            </a:r>
          </a:p>
        </p:txBody>
      </p:sp>
    </p:spTree>
    <p:extLst>
      <p:ext uri="{BB962C8B-B14F-4D97-AF65-F5344CB8AC3E}">
        <p14:creationId xmlns:p14="http://schemas.microsoft.com/office/powerpoint/2010/main" val="44106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E1377F-C229-4A0B-A7D5-68DB6D0E5737}"/>
              </a:ext>
            </a:extLst>
          </p:cNvPr>
          <p:cNvSpPr>
            <a:spLocks noGrp="1"/>
          </p:cNvSpPr>
          <p:nvPr>
            <p:ph type="title"/>
          </p:nvPr>
        </p:nvSpPr>
        <p:spPr/>
        <p:txBody>
          <a:bodyPr>
            <a:normAutofit/>
          </a:bodyPr>
          <a:lstStyle/>
          <a:p>
            <a:r>
              <a:rPr lang="zh-CN" altLang="en-US" sz="2800" dirty="0"/>
              <a:t>关键词一：</a:t>
            </a:r>
            <a:r>
              <a:rPr lang="en-US" altLang="zh-CN" sz="2800" dirty="0"/>
              <a:t>183</a:t>
            </a:r>
            <a:r>
              <a:rPr lang="zh-CN" altLang="en-US" sz="2800" dirty="0"/>
              <a:t>天</a:t>
            </a:r>
          </a:p>
        </p:txBody>
      </p:sp>
      <p:grpSp>
        <p:nvGrpSpPr>
          <p:cNvPr id="4" name="组合 3">
            <a:extLst>
              <a:ext uri="{FF2B5EF4-FFF2-40B4-BE49-F238E27FC236}">
                <a16:creationId xmlns:a16="http://schemas.microsoft.com/office/drawing/2014/main" id="{EA6E8CF7-7076-4A19-BF43-8801CC02CCF3}"/>
              </a:ext>
            </a:extLst>
          </p:cNvPr>
          <p:cNvGrpSpPr/>
          <p:nvPr/>
        </p:nvGrpSpPr>
        <p:grpSpPr>
          <a:xfrm>
            <a:off x="117446" y="1225755"/>
            <a:ext cx="11127609" cy="4698887"/>
            <a:chOff x="238140" y="1267700"/>
            <a:chExt cx="11127609" cy="4698887"/>
          </a:xfrm>
        </p:grpSpPr>
        <p:sp>
          <p:nvSpPr>
            <p:cNvPr id="42" name="圆角矩形 41"/>
            <p:cNvSpPr/>
            <p:nvPr/>
          </p:nvSpPr>
          <p:spPr>
            <a:xfrm>
              <a:off x="238140" y="2852063"/>
              <a:ext cx="1646364" cy="864096"/>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dirty="0">
                  <a:latin typeface="微软雅黑" panose="020B0503020204020204" pitchFamily="34" charset="-122"/>
                  <a:ea typeface="微软雅黑" panose="020B0503020204020204" pitchFamily="34" charset="-122"/>
                  <a:sym typeface="Gill Sans" charset="0"/>
                </a:rPr>
                <a:t>居民个人和非居民个人</a:t>
              </a:r>
              <a:r>
                <a:rPr lang="en-US" altLang="zh-CN" dirty="0">
                  <a:latin typeface="微软雅黑" panose="020B0503020204020204" pitchFamily="34" charset="-122"/>
                  <a:ea typeface="微软雅黑" panose="020B0503020204020204" pitchFamily="34" charset="-122"/>
                  <a:sym typeface="Gill Sans" charset="0"/>
                </a:rPr>
                <a:t>183</a:t>
              </a:r>
              <a:r>
                <a:rPr lang="zh-CN" altLang="en-US" dirty="0">
                  <a:latin typeface="微软雅黑" panose="020B0503020204020204" pitchFamily="34" charset="-122"/>
                  <a:ea typeface="微软雅黑" panose="020B0503020204020204" pitchFamily="34" charset="-122"/>
                  <a:sym typeface="Gill Sans" charset="0"/>
                </a:rPr>
                <a:t>天的判定标准</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44" name="左大括号 43"/>
            <p:cNvSpPr/>
            <p:nvPr/>
          </p:nvSpPr>
          <p:spPr>
            <a:xfrm>
              <a:off x="1940260" y="1990922"/>
              <a:ext cx="828092" cy="2608259"/>
            </a:xfrm>
            <a:prstGeom prst="leftBrace">
              <a:avLst/>
            </a:prstGeom>
            <a:noFill/>
            <a:ln w="9525" cap="flat" cmpd="sng" algn="ctr">
              <a:solidFill>
                <a:srgbClr val="65AA3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i="0"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45" name="圆角矩形 44"/>
            <p:cNvSpPr/>
            <p:nvPr/>
          </p:nvSpPr>
          <p:spPr>
            <a:xfrm>
              <a:off x="2824108" y="1693254"/>
              <a:ext cx="1169295" cy="595335"/>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dirty="0">
                  <a:solidFill>
                    <a:srgbClr val="333333"/>
                  </a:solidFill>
                  <a:latin typeface="微软雅黑" panose="020B0503020204020204" pitchFamily="34" charset="-122"/>
                  <a:ea typeface="微软雅黑" panose="020B0503020204020204" pitchFamily="34" charset="-122"/>
                </a:rPr>
                <a:t>居民个人</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46" name="Rectangle 37"/>
            <p:cNvSpPr/>
            <p:nvPr/>
          </p:nvSpPr>
          <p:spPr bwMode="auto">
            <a:xfrm>
              <a:off x="3343895" y="2038713"/>
              <a:ext cx="791878"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47" name="圆角矩形 46"/>
            <p:cNvSpPr/>
            <p:nvPr/>
          </p:nvSpPr>
          <p:spPr>
            <a:xfrm>
              <a:off x="2806899" y="4311494"/>
              <a:ext cx="1385307" cy="595335"/>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dirty="0">
                  <a:latin typeface="微软雅黑" panose="020B0503020204020204" pitchFamily="34" charset="-122"/>
                  <a:ea typeface="微软雅黑" panose="020B0503020204020204" pitchFamily="34" charset="-122"/>
                  <a:sym typeface="Gill Sans" charset="0"/>
                </a:rPr>
                <a:t>非居民个人</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49" name="左大括号 48"/>
            <p:cNvSpPr/>
            <p:nvPr/>
          </p:nvSpPr>
          <p:spPr>
            <a:xfrm>
              <a:off x="4030485" y="1464044"/>
              <a:ext cx="557488" cy="1367405"/>
            </a:xfrm>
            <a:prstGeom prst="leftBrace">
              <a:avLst/>
            </a:prstGeom>
            <a:noFill/>
            <a:ln w="9525" cap="flat" cmpd="sng" algn="ctr">
              <a:solidFill>
                <a:srgbClr val="65AA3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i="0"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50" name="左大括号 49"/>
            <p:cNvSpPr/>
            <p:nvPr/>
          </p:nvSpPr>
          <p:spPr>
            <a:xfrm>
              <a:off x="4192496" y="3860047"/>
              <a:ext cx="578245" cy="1512168"/>
            </a:xfrm>
            <a:prstGeom prst="leftBrace">
              <a:avLst/>
            </a:prstGeom>
            <a:noFill/>
            <a:ln w="9525" cap="flat" cmpd="sng" algn="ctr">
              <a:solidFill>
                <a:srgbClr val="65AA3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i="0"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51" name="圆角矩形 50"/>
            <p:cNvSpPr/>
            <p:nvPr/>
          </p:nvSpPr>
          <p:spPr>
            <a:xfrm>
              <a:off x="4632572" y="1267700"/>
              <a:ext cx="2907023"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dirty="0">
                  <a:latin typeface="微软雅黑" panose="020B0503020204020204" pitchFamily="34" charset="-122"/>
                  <a:ea typeface="微软雅黑" panose="020B0503020204020204" pitchFamily="34" charset="-122"/>
                  <a:sym typeface="Gill Sans" charset="0"/>
                </a:rPr>
                <a:t>在中国境内有住所</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53" name="圆角矩形 52"/>
            <p:cNvSpPr/>
            <p:nvPr/>
          </p:nvSpPr>
          <p:spPr>
            <a:xfrm>
              <a:off x="4637929" y="2035094"/>
              <a:ext cx="2907022" cy="1367406"/>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fontAlgn="base">
                <a:lnSpc>
                  <a:spcPct val="125000"/>
                </a:lnSpc>
                <a:spcBef>
                  <a:spcPct val="0"/>
                </a:spcBef>
                <a:spcAft>
                  <a:spcPct val="0"/>
                </a:spcAft>
              </a:pPr>
              <a:r>
                <a:rPr lang="zh-CN" altLang="en-US" sz="1400" dirty="0">
                  <a:latin typeface="微软雅黑" panose="020B0503020204020204" pitchFamily="34" charset="-122"/>
                  <a:ea typeface="微软雅黑" panose="020B0503020204020204" pitchFamily="34" charset="-122"/>
                  <a:sym typeface="Gill Sans" charset="0"/>
                </a:rPr>
                <a:t>无住所</a:t>
              </a:r>
              <a:endParaRPr lang="en-US" altLang="zh-CN" sz="1400" dirty="0">
                <a:latin typeface="微软雅黑" panose="020B0503020204020204" pitchFamily="34" charset="-122"/>
                <a:ea typeface="微软雅黑" panose="020B0503020204020204" pitchFamily="34" charset="-122"/>
                <a:sym typeface="Gill Sans" charset="0"/>
              </a:endParaRPr>
            </a:p>
            <a:p>
              <a:pPr algn="ctr" fontAlgn="base">
                <a:lnSpc>
                  <a:spcPct val="125000"/>
                </a:lnSpc>
                <a:spcBef>
                  <a:spcPct val="0"/>
                </a:spcBef>
                <a:spcAft>
                  <a:spcPct val="0"/>
                </a:spcAft>
              </a:pPr>
              <a:r>
                <a:rPr lang="zh-CN" altLang="en-US" sz="1400" dirty="0">
                  <a:latin typeface="微软雅黑" panose="020B0503020204020204" pitchFamily="34" charset="-122"/>
                  <a:ea typeface="微软雅黑" panose="020B0503020204020204" pitchFamily="34" charset="-122"/>
                  <a:sym typeface="Gill Sans" charset="0"/>
                </a:rPr>
                <a:t>而一个纳税年度内</a:t>
              </a:r>
              <a:endParaRPr lang="en-US" altLang="zh-CN" sz="1400" dirty="0">
                <a:latin typeface="微软雅黑" panose="020B0503020204020204" pitchFamily="34" charset="-122"/>
                <a:ea typeface="微软雅黑" panose="020B0503020204020204" pitchFamily="34" charset="-122"/>
                <a:sym typeface="Gill Sans" charset="0"/>
              </a:endParaRPr>
            </a:p>
            <a:p>
              <a:pPr algn="ctr" fontAlgn="base">
                <a:lnSpc>
                  <a:spcPct val="125000"/>
                </a:lnSpc>
                <a:spcBef>
                  <a:spcPct val="0"/>
                </a:spcBef>
                <a:spcAft>
                  <a:spcPct val="0"/>
                </a:spcAft>
              </a:pPr>
              <a:r>
                <a:rPr lang="zh-CN" altLang="en-US" sz="1400" dirty="0">
                  <a:latin typeface="微软雅黑" panose="020B0503020204020204" pitchFamily="34" charset="-122"/>
                  <a:ea typeface="微软雅黑" panose="020B0503020204020204" pitchFamily="34" charset="-122"/>
                  <a:sym typeface="Gill Sans" charset="0"/>
                </a:rPr>
                <a:t>（纳税年度：</a:t>
              </a:r>
              <a:r>
                <a:rPr lang="zh-CN" altLang="en-US" sz="1400" dirty="0">
                  <a:latin typeface="微软雅黑" panose="020B0503020204020204" pitchFamily="34" charset="-122"/>
                  <a:ea typeface="微软雅黑" panose="020B0503020204020204" pitchFamily="34" charset="-122"/>
                </a:rPr>
                <a:t>自公历</a:t>
              </a:r>
              <a:r>
                <a:rPr lang="en-US" altLang="zh-CN" sz="1400" dirty="0">
                  <a:latin typeface="微软雅黑" panose="020B0503020204020204" pitchFamily="34" charset="-122"/>
                  <a:ea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rPr>
                <a:t>日起至</a:t>
              </a:r>
              <a:r>
                <a:rPr lang="en-US" altLang="zh-CN" sz="1400" dirty="0">
                  <a:latin typeface="微软雅黑" panose="020B0503020204020204" pitchFamily="34" charset="-122"/>
                  <a:ea typeface="微软雅黑" panose="020B0503020204020204" pitchFamily="34" charset="-122"/>
                </a:rPr>
                <a:t>12</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31</a:t>
              </a:r>
              <a:r>
                <a:rPr lang="zh-CN" altLang="en-US" sz="1400" dirty="0">
                  <a:latin typeface="微软雅黑" panose="020B0503020204020204" pitchFamily="34" charset="-122"/>
                  <a:ea typeface="微软雅黑" panose="020B0503020204020204" pitchFamily="34" charset="-122"/>
                </a:rPr>
                <a:t>日止</a:t>
              </a:r>
              <a:r>
                <a:rPr lang="zh-CN" altLang="en-US" sz="1400" dirty="0">
                  <a:latin typeface="微软雅黑" panose="020B0503020204020204" pitchFamily="34" charset="-122"/>
                  <a:ea typeface="微软雅黑" panose="020B0503020204020204" pitchFamily="34" charset="-122"/>
                  <a:sym typeface="Gill Sans" charset="0"/>
                </a:rPr>
                <a:t>）</a:t>
              </a:r>
              <a:endParaRPr lang="en-US" altLang="zh-CN" sz="1400" dirty="0">
                <a:latin typeface="微软雅黑" panose="020B0503020204020204" pitchFamily="34" charset="-122"/>
                <a:ea typeface="微软雅黑" panose="020B0503020204020204" pitchFamily="34" charset="-122"/>
                <a:sym typeface="Gill Sans" charset="0"/>
              </a:endParaRPr>
            </a:p>
            <a:p>
              <a:pPr algn="ctr" fontAlgn="base">
                <a:lnSpc>
                  <a:spcPct val="125000"/>
                </a:lnSpc>
                <a:spcBef>
                  <a:spcPct val="0"/>
                </a:spcBef>
                <a:spcAft>
                  <a:spcPct val="0"/>
                </a:spcAft>
              </a:pPr>
              <a:r>
                <a:rPr lang="zh-CN" altLang="en-US" sz="1400" dirty="0">
                  <a:latin typeface="微软雅黑" panose="020B0503020204020204" pitchFamily="34" charset="-122"/>
                  <a:ea typeface="微软雅黑" panose="020B0503020204020204" pitchFamily="34" charset="-122"/>
                  <a:sym typeface="Gill Sans" charset="0"/>
                </a:rPr>
                <a:t>在中国境内居住累计满</a:t>
              </a:r>
              <a:r>
                <a:rPr lang="en-US" altLang="zh-CN" sz="1400" dirty="0">
                  <a:latin typeface="微软雅黑" panose="020B0503020204020204" pitchFamily="34" charset="-122"/>
                  <a:ea typeface="微软雅黑" panose="020B0503020204020204" pitchFamily="34" charset="-122"/>
                  <a:sym typeface="Gill Sans" charset="0"/>
                </a:rPr>
                <a:t>183</a:t>
              </a:r>
              <a:r>
                <a:rPr lang="zh-CN" altLang="en-US" sz="1400" dirty="0">
                  <a:latin typeface="微软雅黑" panose="020B0503020204020204" pitchFamily="34" charset="-122"/>
                  <a:ea typeface="微软雅黑" panose="020B0503020204020204" pitchFamily="34" charset="-122"/>
                  <a:sym typeface="Gill Sans" charset="0"/>
                </a:rPr>
                <a:t>天</a:t>
              </a:r>
              <a:endParaRPr lang="zh-CN" altLang="en-US" sz="1400" dirty="0"/>
            </a:p>
          </p:txBody>
        </p:sp>
        <p:sp>
          <p:nvSpPr>
            <p:cNvPr id="54" name="Rectangle 37"/>
            <p:cNvSpPr/>
            <p:nvPr/>
          </p:nvSpPr>
          <p:spPr bwMode="auto">
            <a:xfrm>
              <a:off x="5121479" y="2171079"/>
              <a:ext cx="3403348" cy="1257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altLang="zh-CN" sz="1400" dirty="0">
                <a:latin typeface="微软雅黑" panose="020B0503020204020204" pitchFamily="34" charset="-122"/>
                <a:ea typeface="微软雅黑" panose="020B0503020204020204" pitchFamily="34" charset="-122"/>
                <a:sym typeface="Gill Sans" charset="0"/>
              </a:endParaRPr>
            </a:p>
          </p:txBody>
        </p:sp>
        <p:sp>
          <p:nvSpPr>
            <p:cNvPr id="61" name="圆角矩形 60"/>
            <p:cNvSpPr/>
            <p:nvPr/>
          </p:nvSpPr>
          <p:spPr>
            <a:xfrm>
              <a:off x="8145798" y="1550813"/>
              <a:ext cx="2099433" cy="1270250"/>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dirty="0">
                  <a:latin typeface="微软雅黑" panose="020B0503020204020204" pitchFamily="34" charset="-122"/>
                  <a:ea typeface="微软雅黑" panose="020B0503020204020204" pitchFamily="34" charset="-122"/>
                  <a:cs typeface="Lato Light" charset="0"/>
                  <a:sym typeface="Lato Light" charset="0"/>
                </a:rPr>
                <a:t>从中国境内和境外取得的所得，依照本法规定缴纳个人所得税</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62" name="Rectangle 37"/>
            <p:cNvSpPr/>
            <p:nvPr/>
          </p:nvSpPr>
          <p:spPr bwMode="auto">
            <a:xfrm>
              <a:off x="9482289" y="1589497"/>
              <a:ext cx="1883460"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64" name="圆角矩形 63"/>
            <p:cNvSpPr/>
            <p:nvPr/>
          </p:nvSpPr>
          <p:spPr>
            <a:xfrm>
              <a:off x="4793902" y="3634005"/>
              <a:ext cx="2991339" cy="41800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dirty="0">
                  <a:latin typeface="微软雅黑" panose="020B0503020204020204" pitchFamily="34" charset="-122"/>
                  <a:ea typeface="微软雅黑" panose="020B0503020204020204" pitchFamily="34" charset="-122"/>
                  <a:sym typeface="Gill Sans" charset="0"/>
                </a:rPr>
                <a:t>在中国境内无住所又不居住</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65" name="圆角矩形 64"/>
            <p:cNvSpPr/>
            <p:nvPr/>
          </p:nvSpPr>
          <p:spPr>
            <a:xfrm>
              <a:off x="4793902" y="4599181"/>
              <a:ext cx="2991339" cy="1367406"/>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fontAlgn="base">
                <a:lnSpc>
                  <a:spcPct val="125000"/>
                </a:lnSpc>
                <a:spcBef>
                  <a:spcPct val="0"/>
                </a:spcBef>
                <a:spcAft>
                  <a:spcPct val="0"/>
                </a:spcAft>
              </a:pPr>
              <a:r>
                <a:rPr lang="zh-CN" altLang="en-US" sz="1400" dirty="0">
                  <a:latin typeface="微软雅黑" panose="020B0503020204020204" pitchFamily="34" charset="-122"/>
                  <a:ea typeface="微软雅黑" panose="020B0503020204020204" pitchFamily="34" charset="-122"/>
                  <a:sym typeface="Gill Sans" charset="0"/>
                </a:rPr>
                <a:t>无住所</a:t>
              </a:r>
              <a:endParaRPr lang="en-US" altLang="zh-CN" sz="1400" dirty="0">
                <a:latin typeface="微软雅黑" panose="020B0503020204020204" pitchFamily="34" charset="-122"/>
                <a:ea typeface="微软雅黑" panose="020B0503020204020204" pitchFamily="34" charset="-122"/>
                <a:sym typeface="Gill Sans" charset="0"/>
              </a:endParaRPr>
            </a:p>
            <a:p>
              <a:pPr algn="ctr" fontAlgn="base">
                <a:lnSpc>
                  <a:spcPct val="125000"/>
                </a:lnSpc>
                <a:spcBef>
                  <a:spcPct val="0"/>
                </a:spcBef>
                <a:spcAft>
                  <a:spcPct val="0"/>
                </a:spcAft>
              </a:pPr>
              <a:r>
                <a:rPr lang="zh-CN" altLang="en-US" sz="1400" dirty="0">
                  <a:latin typeface="微软雅黑" panose="020B0503020204020204" pitchFamily="34" charset="-122"/>
                  <a:ea typeface="微软雅黑" panose="020B0503020204020204" pitchFamily="34" charset="-122"/>
                  <a:sym typeface="Gill Sans" charset="0"/>
                </a:rPr>
                <a:t>而一个纳税年度内</a:t>
              </a:r>
              <a:endParaRPr lang="en-US" altLang="zh-CN" sz="1400" dirty="0">
                <a:latin typeface="微软雅黑" panose="020B0503020204020204" pitchFamily="34" charset="-122"/>
                <a:ea typeface="微软雅黑" panose="020B0503020204020204" pitchFamily="34" charset="-122"/>
                <a:sym typeface="Gill Sans" charset="0"/>
              </a:endParaRPr>
            </a:p>
            <a:p>
              <a:pPr algn="ctr" fontAlgn="base">
                <a:lnSpc>
                  <a:spcPct val="125000"/>
                </a:lnSpc>
                <a:spcBef>
                  <a:spcPct val="0"/>
                </a:spcBef>
                <a:spcAft>
                  <a:spcPct val="0"/>
                </a:spcAft>
              </a:pPr>
              <a:r>
                <a:rPr lang="zh-CN" altLang="en-US" sz="1400" dirty="0">
                  <a:latin typeface="微软雅黑" panose="020B0503020204020204" pitchFamily="34" charset="-122"/>
                  <a:ea typeface="微软雅黑" panose="020B0503020204020204" pitchFamily="34" charset="-122"/>
                  <a:sym typeface="Gill Sans" charset="0"/>
                </a:rPr>
                <a:t>（纳税年度：自公历</a:t>
              </a:r>
              <a:r>
                <a:rPr lang="en-US" altLang="zh-CN" sz="1400" dirty="0">
                  <a:latin typeface="微软雅黑" panose="020B0503020204020204" pitchFamily="34" charset="-122"/>
                  <a:ea typeface="微软雅黑" panose="020B0503020204020204" pitchFamily="34" charset="-122"/>
                  <a:sym typeface="Gill Sans" charset="0"/>
                </a:rPr>
                <a:t>1</a:t>
              </a:r>
              <a:r>
                <a:rPr lang="zh-CN" altLang="en-US" sz="1400" dirty="0">
                  <a:latin typeface="微软雅黑" panose="020B0503020204020204" pitchFamily="34" charset="-122"/>
                  <a:ea typeface="微软雅黑" panose="020B0503020204020204" pitchFamily="34" charset="-122"/>
                  <a:sym typeface="Gill Sans" charset="0"/>
                </a:rPr>
                <a:t>月</a:t>
              </a:r>
              <a:r>
                <a:rPr lang="en-US" altLang="zh-CN" sz="1400" dirty="0">
                  <a:latin typeface="微软雅黑" panose="020B0503020204020204" pitchFamily="34" charset="-122"/>
                  <a:ea typeface="微软雅黑" panose="020B0503020204020204" pitchFamily="34" charset="-122"/>
                  <a:sym typeface="Gill Sans" charset="0"/>
                </a:rPr>
                <a:t>1</a:t>
              </a:r>
              <a:r>
                <a:rPr lang="zh-CN" altLang="en-US" sz="1400" dirty="0">
                  <a:latin typeface="微软雅黑" panose="020B0503020204020204" pitchFamily="34" charset="-122"/>
                  <a:ea typeface="微软雅黑" panose="020B0503020204020204" pitchFamily="34" charset="-122"/>
                  <a:sym typeface="Gill Sans" charset="0"/>
                </a:rPr>
                <a:t>日起至</a:t>
              </a:r>
              <a:r>
                <a:rPr lang="en-US" altLang="zh-CN" sz="1400" dirty="0">
                  <a:latin typeface="微软雅黑" panose="020B0503020204020204" pitchFamily="34" charset="-122"/>
                  <a:ea typeface="微软雅黑" panose="020B0503020204020204" pitchFamily="34" charset="-122"/>
                  <a:sym typeface="Gill Sans" charset="0"/>
                </a:rPr>
                <a:t>12</a:t>
              </a:r>
              <a:r>
                <a:rPr lang="zh-CN" altLang="en-US" sz="1400" dirty="0">
                  <a:latin typeface="微软雅黑" panose="020B0503020204020204" pitchFamily="34" charset="-122"/>
                  <a:ea typeface="微软雅黑" panose="020B0503020204020204" pitchFamily="34" charset="-122"/>
                  <a:sym typeface="Gill Sans" charset="0"/>
                </a:rPr>
                <a:t>月</a:t>
              </a:r>
              <a:r>
                <a:rPr lang="en-US" altLang="zh-CN" sz="1400" dirty="0">
                  <a:latin typeface="微软雅黑" panose="020B0503020204020204" pitchFamily="34" charset="-122"/>
                  <a:ea typeface="微软雅黑" panose="020B0503020204020204" pitchFamily="34" charset="-122"/>
                  <a:sym typeface="Gill Sans" charset="0"/>
                </a:rPr>
                <a:t>31</a:t>
              </a:r>
              <a:r>
                <a:rPr lang="zh-CN" altLang="en-US" sz="1400" dirty="0">
                  <a:latin typeface="微软雅黑" panose="020B0503020204020204" pitchFamily="34" charset="-122"/>
                  <a:ea typeface="微软雅黑" panose="020B0503020204020204" pitchFamily="34" charset="-122"/>
                  <a:sym typeface="Gill Sans" charset="0"/>
                </a:rPr>
                <a:t>日止）</a:t>
              </a:r>
            </a:p>
            <a:p>
              <a:pPr algn="ctr" fontAlgn="base">
                <a:lnSpc>
                  <a:spcPct val="125000"/>
                </a:lnSpc>
                <a:spcBef>
                  <a:spcPct val="0"/>
                </a:spcBef>
                <a:spcAft>
                  <a:spcPct val="0"/>
                </a:spcAft>
              </a:pPr>
              <a:r>
                <a:rPr lang="zh-CN" altLang="en-US" sz="1400" dirty="0">
                  <a:latin typeface="微软雅黑" panose="020B0503020204020204" pitchFamily="34" charset="-122"/>
                  <a:ea typeface="微软雅黑" panose="020B0503020204020204" pitchFamily="34" charset="-122"/>
                  <a:sym typeface="Gill Sans" charset="0"/>
                </a:rPr>
                <a:t>在中国境内居住累计不满</a:t>
              </a:r>
              <a:r>
                <a:rPr lang="en-US" altLang="zh-CN" sz="1400" dirty="0">
                  <a:latin typeface="微软雅黑" panose="020B0503020204020204" pitchFamily="34" charset="-122"/>
                  <a:ea typeface="微软雅黑" panose="020B0503020204020204" pitchFamily="34" charset="-122"/>
                  <a:sym typeface="Gill Sans" charset="0"/>
                </a:rPr>
                <a:t>183</a:t>
              </a:r>
              <a:r>
                <a:rPr lang="zh-CN" altLang="en-US" sz="1400" dirty="0">
                  <a:latin typeface="微软雅黑" panose="020B0503020204020204" pitchFamily="34" charset="-122"/>
                  <a:ea typeface="微软雅黑" panose="020B0503020204020204" pitchFamily="34" charset="-122"/>
                  <a:sym typeface="Gill Sans" charset="0"/>
                </a:rPr>
                <a:t>天</a:t>
              </a:r>
              <a:endParaRPr lang="en-US" altLang="zh-CN"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68" name="左大括号 67"/>
            <p:cNvSpPr/>
            <p:nvPr/>
          </p:nvSpPr>
          <p:spPr>
            <a:xfrm rot="10800000">
              <a:off x="7838651" y="3860047"/>
              <a:ext cx="525750" cy="1512167"/>
            </a:xfrm>
            <a:prstGeom prst="leftBrace">
              <a:avLst/>
            </a:prstGeom>
            <a:noFill/>
            <a:ln w="9525" cap="flat" cmpd="sng" algn="ctr">
              <a:solidFill>
                <a:srgbClr val="65AA3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i="0"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69" name="圆角矩形 68"/>
            <p:cNvSpPr/>
            <p:nvPr/>
          </p:nvSpPr>
          <p:spPr>
            <a:xfrm>
              <a:off x="8364401" y="4034656"/>
              <a:ext cx="1913087" cy="115419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dirty="0">
                  <a:latin typeface="微软雅黑" panose="020B0503020204020204" pitchFamily="34" charset="-122"/>
                  <a:ea typeface="微软雅黑" panose="020B0503020204020204" pitchFamily="34" charset="-122"/>
                  <a:sym typeface="Gill Sans" charset="0"/>
                </a:rPr>
                <a:t>从中国境内取得的所得，依照本法规定缴纳个人所得税</a:t>
              </a:r>
              <a:endParaRPr lang="en-US" altLang="zh-CN" dirty="0">
                <a:latin typeface="微软雅黑" panose="020B0503020204020204" pitchFamily="34" charset="-122"/>
                <a:ea typeface="微软雅黑" panose="020B0503020204020204" pitchFamily="34" charset="-122"/>
                <a:sym typeface="Gill Sans" charset="0"/>
              </a:endParaRPr>
            </a:p>
          </p:txBody>
        </p:sp>
        <p:sp>
          <p:nvSpPr>
            <p:cNvPr id="70" name="Rectangle 37"/>
            <p:cNvSpPr/>
            <p:nvPr/>
          </p:nvSpPr>
          <p:spPr bwMode="auto">
            <a:xfrm>
              <a:off x="9715681" y="4080007"/>
              <a:ext cx="1500301" cy="307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altLang="zh-CN" sz="1400" dirty="0">
                <a:latin typeface="微软雅黑" panose="020B0503020204020204" pitchFamily="34" charset="-122"/>
                <a:ea typeface="微软雅黑" panose="020B0503020204020204" pitchFamily="34" charset="-122"/>
                <a:sym typeface="Gill Sans" charset="0"/>
              </a:endParaRPr>
            </a:p>
          </p:txBody>
        </p:sp>
        <p:sp>
          <p:nvSpPr>
            <p:cNvPr id="81" name="左大括号 80"/>
            <p:cNvSpPr/>
            <p:nvPr/>
          </p:nvSpPr>
          <p:spPr>
            <a:xfrm rot="10800000">
              <a:off x="7599863" y="1503226"/>
              <a:ext cx="491023" cy="1328223"/>
            </a:xfrm>
            <a:prstGeom prst="leftBrace">
              <a:avLst/>
            </a:prstGeom>
            <a:noFill/>
            <a:ln w="9525" cap="flat" cmpd="sng" algn="ctr">
              <a:solidFill>
                <a:srgbClr val="65AA3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i="0"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552058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E1377F-C229-4A0B-A7D5-68DB6D0E5737}"/>
              </a:ext>
            </a:extLst>
          </p:cNvPr>
          <p:cNvSpPr>
            <a:spLocks noGrp="1"/>
          </p:cNvSpPr>
          <p:nvPr>
            <p:ph type="title"/>
          </p:nvPr>
        </p:nvSpPr>
        <p:spPr/>
        <p:txBody>
          <a:bodyPr>
            <a:normAutofit/>
          </a:bodyPr>
          <a:lstStyle/>
          <a:p>
            <a:r>
              <a:rPr lang="zh-CN" altLang="en-US" dirty="0"/>
              <a:t>要注意的问题</a:t>
            </a:r>
          </a:p>
        </p:txBody>
      </p:sp>
      <p:sp>
        <p:nvSpPr>
          <p:cNvPr id="3" name="内容占位符 2">
            <a:extLst>
              <a:ext uri="{FF2B5EF4-FFF2-40B4-BE49-F238E27FC236}">
                <a16:creationId xmlns:a16="http://schemas.microsoft.com/office/drawing/2014/main" id="{42251184-D516-449E-A479-9A878C74F775}"/>
              </a:ext>
            </a:extLst>
          </p:cNvPr>
          <p:cNvSpPr>
            <a:spLocks noGrp="1"/>
          </p:cNvSpPr>
          <p:nvPr>
            <p:ph sz="quarter" idx="13"/>
          </p:nvPr>
        </p:nvSpPr>
        <p:spPr/>
        <p:txBody>
          <a:bodyPr>
            <a:normAutofit/>
          </a:bodyPr>
          <a:lstStyle/>
          <a:p>
            <a:pPr indent="612000" latinLnBrk="1"/>
            <a:r>
              <a:rPr lang="en-US" altLang="zh-CN" dirty="0">
                <a:solidFill>
                  <a:srgbClr val="FFC000"/>
                </a:solidFill>
              </a:rPr>
              <a:t>1</a:t>
            </a:r>
            <a:r>
              <a:rPr lang="zh-CN" altLang="en-US" dirty="0">
                <a:solidFill>
                  <a:srgbClr val="FFC000"/>
                </a:solidFill>
              </a:rPr>
              <a:t>、如何理解和操作：</a:t>
            </a:r>
            <a:endParaRPr lang="en-US" altLang="zh-CN" dirty="0">
              <a:solidFill>
                <a:srgbClr val="FFC000"/>
              </a:solidFill>
            </a:endParaRPr>
          </a:p>
          <a:p>
            <a:pPr indent="612000" latinLnBrk="1"/>
            <a:r>
              <a:rPr lang="zh-CN" altLang="en-US" dirty="0"/>
              <a:t>自</a:t>
            </a:r>
            <a:r>
              <a:rPr lang="en-US" altLang="zh-CN" dirty="0"/>
              <a:t>2018</a:t>
            </a:r>
            <a:r>
              <a:rPr lang="zh-CN" altLang="en-US" dirty="0"/>
              <a:t>年</a:t>
            </a:r>
            <a:r>
              <a:rPr lang="en-US" altLang="zh-CN" dirty="0"/>
              <a:t>10</a:t>
            </a:r>
            <a:r>
              <a:rPr lang="zh-CN" altLang="en-US" dirty="0"/>
              <a:t>月</a:t>
            </a:r>
            <a:r>
              <a:rPr lang="en-US" altLang="zh-CN" dirty="0"/>
              <a:t>1</a:t>
            </a:r>
            <a:r>
              <a:rPr lang="zh-CN" altLang="en-US" dirty="0"/>
              <a:t>日至</a:t>
            </a:r>
            <a:r>
              <a:rPr lang="en-US" altLang="zh-CN" dirty="0"/>
              <a:t>2018</a:t>
            </a:r>
            <a:r>
              <a:rPr lang="zh-CN" altLang="en-US" dirty="0"/>
              <a:t>年</a:t>
            </a:r>
            <a:r>
              <a:rPr lang="en-US" altLang="zh-CN" dirty="0"/>
              <a:t>12</a:t>
            </a:r>
            <a:r>
              <a:rPr lang="zh-CN" altLang="en-US" dirty="0"/>
              <a:t>月</a:t>
            </a:r>
            <a:r>
              <a:rPr lang="en-US" altLang="zh-CN" dirty="0"/>
              <a:t>31</a:t>
            </a:r>
            <a:r>
              <a:rPr lang="zh-CN" altLang="en-US" dirty="0"/>
              <a:t>日，纳税人的工资、薪金所得，先行以每月收入额减除费用五千元以及专项扣除和依法确定的其他扣除后的余额为应纳税所得额，依照本决定第十六条的个人所得税税率表一（综合所得适用）按月换算后计算缴纳税款，并不再扣除附加减除费用；</a:t>
            </a:r>
            <a:endParaRPr lang="en-US" altLang="zh-CN" dirty="0"/>
          </a:p>
          <a:p>
            <a:pPr indent="612000" latinLnBrk="1"/>
            <a:r>
              <a:rPr lang="en-US" altLang="zh-CN" dirty="0">
                <a:solidFill>
                  <a:srgbClr val="FFC000"/>
                </a:solidFill>
              </a:rPr>
              <a:t>2</a:t>
            </a:r>
            <a:r>
              <a:rPr lang="zh-CN" altLang="en-US" dirty="0">
                <a:solidFill>
                  <a:srgbClr val="FFC000"/>
                </a:solidFill>
              </a:rPr>
              <a:t>、年终一次性奖金的计税办法还适用吗？</a:t>
            </a:r>
            <a:endParaRPr lang="en-US" altLang="zh-CN" dirty="0">
              <a:solidFill>
                <a:srgbClr val="FFC000"/>
              </a:solidFill>
            </a:endParaRPr>
          </a:p>
          <a:p>
            <a:pPr indent="612000" latinLnBrk="1"/>
            <a:r>
              <a:rPr lang="en-US" altLang="zh-CN" dirty="0">
                <a:solidFill>
                  <a:srgbClr val="FFC000"/>
                </a:solidFill>
              </a:rPr>
              <a:t>3</a:t>
            </a:r>
            <a:r>
              <a:rPr lang="zh-CN" altLang="en-US" dirty="0">
                <a:solidFill>
                  <a:srgbClr val="FFC000"/>
                </a:solidFill>
              </a:rPr>
              <a:t>、注意保存好身份证号</a:t>
            </a:r>
            <a:r>
              <a:rPr lang="en-US" altLang="zh-CN" dirty="0">
                <a:solidFill>
                  <a:srgbClr val="FFC000"/>
                </a:solidFill>
              </a:rPr>
              <a:t>…</a:t>
            </a:r>
            <a:endParaRPr lang="zh-CN" altLang="en-US" dirty="0">
              <a:solidFill>
                <a:srgbClr val="FFC000"/>
              </a:solidFill>
            </a:endParaRPr>
          </a:p>
          <a:p>
            <a:pPr indent="612000" latinLnBrk="1"/>
            <a:endParaRPr lang="zh-CN" altLang="en-US" dirty="0"/>
          </a:p>
        </p:txBody>
      </p:sp>
    </p:spTree>
    <p:extLst>
      <p:ext uri="{BB962C8B-B14F-4D97-AF65-F5344CB8AC3E}">
        <p14:creationId xmlns:p14="http://schemas.microsoft.com/office/powerpoint/2010/main" val="3638774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E1377F-C229-4A0B-A7D5-68DB6D0E5737}"/>
              </a:ext>
            </a:extLst>
          </p:cNvPr>
          <p:cNvSpPr>
            <a:spLocks noGrp="1"/>
          </p:cNvSpPr>
          <p:nvPr>
            <p:ph type="title"/>
          </p:nvPr>
        </p:nvSpPr>
        <p:spPr/>
        <p:txBody>
          <a:bodyPr/>
          <a:lstStyle/>
          <a:p>
            <a:r>
              <a:rPr lang="zh-CN" altLang="en-US"/>
              <a:t>关键词二：起征点调整至</a:t>
            </a:r>
            <a:r>
              <a:rPr lang="en-US" altLang="zh-CN"/>
              <a:t>5000</a:t>
            </a:r>
            <a:r>
              <a:rPr lang="zh-CN" altLang="en-US"/>
              <a:t>元</a:t>
            </a:r>
            <a:endParaRPr lang="zh-CN" altLang="en-US" dirty="0"/>
          </a:p>
        </p:txBody>
      </p:sp>
      <p:sp>
        <p:nvSpPr>
          <p:cNvPr id="4" name="内容占位符 3">
            <a:extLst>
              <a:ext uri="{FF2B5EF4-FFF2-40B4-BE49-F238E27FC236}">
                <a16:creationId xmlns:a16="http://schemas.microsoft.com/office/drawing/2014/main" id="{702A8562-70DF-46CA-8BA4-22868CAEDB35}"/>
              </a:ext>
            </a:extLst>
          </p:cNvPr>
          <p:cNvSpPr>
            <a:spLocks noGrp="1"/>
          </p:cNvSpPr>
          <p:nvPr>
            <p:ph sz="quarter" idx="13"/>
          </p:nvPr>
        </p:nvSpPr>
        <p:spPr/>
        <p:txBody>
          <a:bodyPr/>
          <a:lstStyle/>
          <a:p>
            <a:r>
              <a:rPr lang="zh-CN" altLang="en-US" dirty="0">
                <a:cs typeface="Lato Light" charset="0"/>
                <a:sym typeface="Lato Light" charset="0"/>
              </a:rPr>
              <a:t>起征点：</a:t>
            </a:r>
            <a:r>
              <a:rPr lang="en-US" altLang="zh-CN" dirty="0">
                <a:cs typeface="Lato Light" charset="0"/>
                <a:sym typeface="Lato Light" charset="0"/>
              </a:rPr>
              <a:t>5000/</a:t>
            </a:r>
            <a:r>
              <a:rPr lang="zh-CN" altLang="en-US" dirty="0">
                <a:cs typeface="Lato Light" charset="0"/>
                <a:sym typeface="Lato Light" charset="0"/>
              </a:rPr>
              <a:t>月，</a:t>
            </a:r>
            <a:r>
              <a:rPr lang="en-US" altLang="zh-CN" dirty="0">
                <a:cs typeface="Lato Light" charset="0"/>
                <a:sym typeface="Lato Light" charset="0"/>
              </a:rPr>
              <a:t>60000/</a:t>
            </a:r>
            <a:r>
              <a:rPr lang="zh-CN" altLang="en-US" dirty="0">
                <a:cs typeface="Lato Light" charset="0"/>
                <a:sym typeface="Lato Light" charset="0"/>
              </a:rPr>
              <a:t>年</a:t>
            </a:r>
            <a:endParaRPr lang="en-US" altLang="zh-CN" dirty="0">
              <a:cs typeface="Lato Light" charset="0"/>
              <a:sym typeface="Lato Light" charset="0"/>
            </a:endParaRPr>
          </a:p>
          <a:p>
            <a:endParaRPr lang="zh-CN" altLang="en-US" dirty="0"/>
          </a:p>
        </p:txBody>
      </p:sp>
    </p:spTree>
    <p:extLst>
      <p:ext uri="{BB962C8B-B14F-4D97-AF65-F5344CB8AC3E}">
        <p14:creationId xmlns:p14="http://schemas.microsoft.com/office/powerpoint/2010/main" val="1017315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E1377F-C229-4A0B-A7D5-68DB6D0E5737}"/>
              </a:ext>
            </a:extLst>
          </p:cNvPr>
          <p:cNvSpPr>
            <a:spLocks noGrp="1"/>
          </p:cNvSpPr>
          <p:nvPr>
            <p:ph type="title"/>
          </p:nvPr>
        </p:nvSpPr>
        <p:spPr/>
        <p:txBody>
          <a:bodyPr>
            <a:normAutofit/>
          </a:bodyPr>
          <a:lstStyle/>
          <a:p>
            <a:r>
              <a:rPr lang="zh-CN" altLang="en-US" dirty="0"/>
              <a:t>关键词三：综合所得与分项所得</a:t>
            </a:r>
          </a:p>
        </p:txBody>
      </p:sp>
      <p:grpSp>
        <p:nvGrpSpPr>
          <p:cNvPr id="6" name="组合 5">
            <a:extLst>
              <a:ext uri="{FF2B5EF4-FFF2-40B4-BE49-F238E27FC236}">
                <a16:creationId xmlns:a16="http://schemas.microsoft.com/office/drawing/2014/main" id="{D4D3701F-55E5-494D-BCA5-21BE5EA2C085}"/>
              </a:ext>
            </a:extLst>
          </p:cNvPr>
          <p:cNvGrpSpPr/>
          <p:nvPr/>
        </p:nvGrpSpPr>
        <p:grpSpPr>
          <a:xfrm>
            <a:off x="187225" y="1062240"/>
            <a:ext cx="10596261" cy="5025811"/>
            <a:chOff x="293446" y="1188075"/>
            <a:chExt cx="10596261" cy="5025811"/>
          </a:xfrm>
        </p:grpSpPr>
        <p:sp>
          <p:nvSpPr>
            <p:cNvPr id="39" name="圆角矩形 38"/>
            <p:cNvSpPr/>
            <p:nvPr/>
          </p:nvSpPr>
          <p:spPr>
            <a:xfrm>
              <a:off x="4593084" y="4798121"/>
              <a:ext cx="2898284"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sz="1600" dirty="0">
                  <a:latin typeface="微软雅黑" panose="020B0503020204020204" pitchFamily="34" charset="-122"/>
                  <a:ea typeface="微软雅黑" panose="020B0503020204020204" pitchFamily="34" charset="-122"/>
                  <a:sym typeface="Gill Sans" charset="0"/>
                </a:rPr>
                <a:t>（七）财产租赁所得</a:t>
              </a:r>
              <a:endParaRPr lang="en-US" altLang="zh-CN" sz="16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42" name="圆角矩形 41"/>
            <p:cNvSpPr/>
            <p:nvPr/>
          </p:nvSpPr>
          <p:spPr>
            <a:xfrm>
              <a:off x="293446" y="3203438"/>
              <a:ext cx="1710749" cy="864096"/>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dirty="0">
                  <a:latin typeface="微软雅黑" panose="020B0503020204020204" pitchFamily="34" charset="-122"/>
                  <a:ea typeface="微软雅黑" panose="020B0503020204020204" pitchFamily="34" charset="-122"/>
                  <a:cs typeface="Lato Light" charset="0"/>
                  <a:sym typeface="Lato Light" charset="0"/>
                </a:rPr>
                <a:t>个人所得税应税所得分类</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44" name="左大括号 43"/>
            <p:cNvSpPr/>
            <p:nvPr/>
          </p:nvSpPr>
          <p:spPr>
            <a:xfrm>
              <a:off x="2024171" y="2273942"/>
              <a:ext cx="780068" cy="2813728"/>
            </a:xfrm>
            <a:prstGeom prst="leftBrace">
              <a:avLst/>
            </a:prstGeom>
            <a:noFill/>
            <a:ln w="9525" cap="flat" cmpd="sng" algn="ctr">
              <a:solidFill>
                <a:srgbClr val="65AA3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Franklin Gothic Book"/>
                <a:ea typeface="黑体"/>
                <a:cs typeface="+mn-cs"/>
              </a:endParaRPr>
            </a:p>
          </p:txBody>
        </p:sp>
        <p:sp>
          <p:nvSpPr>
            <p:cNvPr id="45" name="圆角矩形 44"/>
            <p:cNvSpPr/>
            <p:nvPr/>
          </p:nvSpPr>
          <p:spPr>
            <a:xfrm>
              <a:off x="2813189" y="2025594"/>
              <a:ext cx="1168729" cy="595335"/>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dirty="0">
                  <a:solidFill>
                    <a:srgbClr val="333333"/>
                  </a:solidFill>
                  <a:latin typeface="微软雅黑" pitchFamily="34" charset="-122"/>
                  <a:ea typeface="微软雅黑" pitchFamily="34" charset="-122"/>
                </a:rPr>
                <a:t>综合所得</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46" name="Rectangle 37"/>
            <p:cNvSpPr/>
            <p:nvPr/>
          </p:nvSpPr>
          <p:spPr bwMode="auto">
            <a:xfrm>
              <a:off x="3447887" y="2328299"/>
              <a:ext cx="791878"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47" name="圆角矩形 46"/>
            <p:cNvSpPr/>
            <p:nvPr/>
          </p:nvSpPr>
          <p:spPr>
            <a:xfrm>
              <a:off x="2812623" y="4752673"/>
              <a:ext cx="1169295" cy="595335"/>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dirty="0">
                  <a:latin typeface="微软雅黑" panose="020B0503020204020204" pitchFamily="34" charset="-122"/>
                  <a:ea typeface="微软雅黑" panose="020B0503020204020204" pitchFamily="34" charset="-122"/>
                  <a:sym typeface="Gill Sans" charset="0"/>
                </a:rPr>
                <a:t>分项所得</a:t>
              </a:r>
            </a:p>
          </p:txBody>
        </p:sp>
        <p:sp>
          <p:nvSpPr>
            <p:cNvPr id="49" name="左大括号 48"/>
            <p:cNvSpPr/>
            <p:nvPr/>
          </p:nvSpPr>
          <p:spPr>
            <a:xfrm>
              <a:off x="4013935" y="1356810"/>
              <a:ext cx="537857" cy="1932902"/>
            </a:xfrm>
            <a:prstGeom prst="leftBrace">
              <a:avLst/>
            </a:prstGeom>
            <a:noFill/>
            <a:ln w="9525" cap="flat" cmpd="sng" algn="ctr">
              <a:solidFill>
                <a:srgbClr val="65AA3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Franklin Gothic Book"/>
                <a:ea typeface="黑体"/>
                <a:cs typeface="+mn-cs"/>
              </a:endParaRPr>
            </a:p>
          </p:txBody>
        </p:sp>
        <p:sp>
          <p:nvSpPr>
            <p:cNvPr id="50" name="左大括号 49"/>
            <p:cNvSpPr/>
            <p:nvPr/>
          </p:nvSpPr>
          <p:spPr>
            <a:xfrm>
              <a:off x="3991174" y="3959601"/>
              <a:ext cx="578245" cy="2092667"/>
            </a:xfrm>
            <a:prstGeom prst="leftBrace">
              <a:avLst/>
            </a:prstGeom>
            <a:noFill/>
            <a:ln w="9525" cap="flat" cmpd="sng" algn="ctr">
              <a:solidFill>
                <a:srgbClr val="65AA3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Franklin Gothic Book"/>
                <a:ea typeface="黑体"/>
                <a:cs typeface="+mn-cs"/>
              </a:endParaRPr>
            </a:p>
          </p:txBody>
        </p:sp>
        <p:sp>
          <p:nvSpPr>
            <p:cNvPr id="51" name="圆角矩形 50"/>
            <p:cNvSpPr/>
            <p:nvPr/>
          </p:nvSpPr>
          <p:spPr>
            <a:xfrm>
              <a:off x="4593084" y="1188075"/>
              <a:ext cx="2611365"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defRPr/>
              </a:pPr>
              <a:r>
                <a:rPr lang="zh-CN" altLang="en-US" sz="1600" dirty="0">
                  <a:latin typeface="微软雅黑" panose="020B0503020204020204" pitchFamily="34" charset="-122"/>
                  <a:ea typeface="微软雅黑" panose="020B0503020204020204" pitchFamily="34" charset="-122"/>
                  <a:sym typeface="Gill Sans" charset="0"/>
                </a:rPr>
                <a:t>（一）工资、薪金所得</a:t>
              </a:r>
              <a:endParaRPr lang="en-US" altLang="zh-CN" sz="16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61" name="圆角矩形 60"/>
            <p:cNvSpPr/>
            <p:nvPr/>
          </p:nvSpPr>
          <p:spPr>
            <a:xfrm>
              <a:off x="7728307" y="1709374"/>
              <a:ext cx="2884653" cy="1560231"/>
            </a:xfrm>
            <a:prstGeom prst="roundRect">
              <a:avLst>
                <a:gd name="adj" fmla="val 15565"/>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fontAlgn="base">
                <a:lnSpc>
                  <a:spcPct val="125000"/>
                </a:lnSpc>
                <a:spcBef>
                  <a:spcPct val="0"/>
                </a:spcBef>
                <a:spcAft>
                  <a:spcPct val="0"/>
                </a:spcAft>
              </a:pPr>
              <a:r>
                <a:rPr lang="zh-CN" altLang="en-US" sz="1600" dirty="0">
                  <a:latin typeface="微软雅黑" panose="020B0503020204020204" pitchFamily="34" charset="-122"/>
                  <a:ea typeface="微软雅黑" panose="020B0503020204020204" pitchFamily="34" charset="-122"/>
                  <a:cs typeface="Lato Light" charset="0"/>
                  <a:sym typeface="Lato Light" charset="0"/>
                </a:rPr>
                <a:t>居民个人取得综合所得</a:t>
              </a:r>
              <a:r>
                <a:rPr lang="zh-CN" altLang="en-US" sz="1600" dirty="0">
                  <a:solidFill>
                    <a:srgbClr val="FF0000"/>
                  </a:solidFill>
                  <a:latin typeface="微软雅黑" panose="020B0503020204020204" pitchFamily="34" charset="-122"/>
                  <a:ea typeface="微软雅黑" panose="020B0503020204020204" pitchFamily="34" charset="-122"/>
                  <a:cs typeface="Lato Light" charset="0"/>
                  <a:sym typeface="Lato Light" charset="0"/>
                </a:rPr>
                <a:t>按纳税年度合并计算</a:t>
              </a:r>
              <a:r>
                <a:rPr lang="zh-CN" altLang="en-US" sz="1600" dirty="0">
                  <a:latin typeface="微软雅黑" panose="020B0503020204020204" pitchFamily="34" charset="-122"/>
                  <a:ea typeface="微软雅黑" panose="020B0503020204020204" pitchFamily="34" charset="-122"/>
                  <a:cs typeface="Lato Light" charset="0"/>
                  <a:sym typeface="Lato Light" charset="0"/>
                </a:rPr>
                <a:t>个人所得税</a:t>
              </a:r>
              <a:r>
                <a:rPr lang="en-US" altLang="zh-CN" sz="1600" dirty="0">
                  <a:latin typeface="微软雅黑" panose="020B0503020204020204" pitchFamily="34" charset="-122"/>
                  <a:ea typeface="微软雅黑" panose="020B0503020204020204" pitchFamily="34" charset="-122"/>
                  <a:cs typeface="Lato Light" charset="0"/>
                  <a:sym typeface="Lato Light" charset="0"/>
                </a:rPr>
                <a:t>;</a:t>
              </a:r>
            </a:p>
            <a:p>
              <a:pPr fontAlgn="base">
                <a:lnSpc>
                  <a:spcPct val="125000"/>
                </a:lnSpc>
                <a:spcBef>
                  <a:spcPct val="0"/>
                </a:spcBef>
                <a:spcAft>
                  <a:spcPct val="0"/>
                </a:spcAft>
              </a:pPr>
              <a:r>
                <a:rPr lang="zh-CN" altLang="en-US" sz="1600" dirty="0">
                  <a:latin typeface="微软雅黑" panose="020B0503020204020204" pitchFamily="34" charset="-122"/>
                  <a:ea typeface="微软雅黑" panose="020B0503020204020204" pitchFamily="34" charset="-122"/>
                  <a:cs typeface="Lato Light" charset="0"/>
                  <a:sym typeface="Lato Light" charset="0"/>
                </a:rPr>
                <a:t>非居民个人取得综合所得，</a:t>
              </a:r>
              <a:r>
                <a:rPr lang="zh-CN" altLang="en-US" sz="1600" dirty="0">
                  <a:solidFill>
                    <a:srgbClr val="FF0000"/>
                  </a:solidFill>
                  <a:latin typeface="微软雅黑" panose="020B0503020204020204" pitchFamily="34" charset="-122"/>
                  <a:ea typeface="微软雅黑" panose="020B0503020204020204" pitchFamily="34" charset="-122"/>
                  <a:cs typeface="Lato Light" charset="0"/>
                  <a:sym typeface="Lato Light" charset="0"/>
                </a:rPr>
                <a:t>按月或者按次分项</a:t>
              </a:r>
              <a:r>
                <a:rPr lang="zh-CN" altLang="en-US" sz="1600" dirty="0">
                  <a:latin typeface="微软雅黑" panose="020B0503020204020204" pitchFamily="34" charset="-122"/>
                  <a:ea typeface="微软雅黑" panose="020B0503020204020204" pitchFamily="34" charset="-122"/>
                  <a:cs typeface="Lato Light" charset="0"/>
                  <a:sym typeface="Lato Light" charset="0"/>
                </a:rPr>
                <a:t>计算个人所得税。</a:t>
              </a:r>
              <a:endParaRPr lang="en-US" altLang="zh-CN" sz="16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68" name="左大括号 67"/>
            <p:cNvSpPr/>
            <p:nvPr/>
          </p:nvSpPr>
          <p:spPr>
            <a:xfrm rot="10800000">
              <a:off x="7632826" y="3891538"/>
              <a:ext cx="289123" cy="2273270"/>
            </a:xfrm>
            <a:prstGeom prst="leftBrace">
              <a:avLst/>
            </a:prstGeom>
            <a:noFill/>
            <a:ln w="9525" cap="flat" cmpd="sng" algn="ctr">
              <a:solidFill>
                <a:srgbClr val="65AA3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Franklin Gothic Book"/>
                <a:ea typeface="黑体"/>
                <a:cs typeface="+mn-cs"/>
              </a:endParaRPr>
            </a:p>
          </p:txBody>
        </p:sp>
        <p:sp>
          <p:nvSpPr>
            <p:cNvPr id="69" name="圆角矩形 68"/>
            <p:cNvSpPr/>
            <p:nvPr/>
          </p:nvSpPr>
          <p:spPr>
            <a:xfrm>
              <a:off x="8005054" y="4565577"/>
              <a:ext cx="2884653" cy="857776"/>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sz="1600" dirty="0">
                  <a:latin typeface="微软雅黑" panose="020B0503020204020204" pitchFamily="34" charset="-122"/>
                  <a:ea typeface="微软雅黑" panose="020B0503020204020204" pitchFamily="34" charset="-122"/>
                  <a:sym typeface="Gill Sans" charset="0"/>
                </a:rPr>
                <a:t>纳税人取得第五项至第九项所得，分别计算个人所得税。</a:t>
              </a:r>
              <a:endParaRPr lang="en-US" altLang="zh-CN" sz="1600" dirty="0">
                <a:latin typeface="微软雅黑" panose="020B0503020204020204" pitchFamily="34" charset="-122"/>
                <a:ea typeface="微软雅黑" panose="020B0503020204020204" pitchFamily="34" charset="-122"/>
                <a:sym typeface="Gill Sans" charset="0"/>
              </a:endParaRPr>
            </a:p>
          </p:txBody>
        </p:sp>
        <p:sp>
          <p:nvSpPr>
            <p:cNvPr id="81" name="左大括号 80"/>
            <p:cNvSpPr/>
            <p:nvPr/>
          </p:nvSpPr>
          <p:spPr>
            <a:xfrm rot="10800000">
              <a:off x="7359317" y="1441871"/>
              <a:ext cx="280701" cy="2095238"/>
            </a:xfrm>
            <a:prstGeom prst="leftBrace">
              <a:avLst/>
            </a:prstGeom>
            <a:noFill/>
            <a:ln w="9525" cap="flat" cmpd="sng" algn="ctr">
              <a:solidFill>
                <a:srgbClr val="65AA3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Franklin Gothic Book"/>
                <a:ea typeface="黑体"/>
                <a:cs typeface="+mn-cs"/>
              </a:endParaRPr>
            </a:p>
          </p:txBody>
        </p:sp>
        <p:sp>
          <p:nvSpPr>
            <p:cNvPr id="27" name="圆角矩形 26"/>
            <p:cNvSpPr/>
            <p:nvPr/>
          </p:nvSpPr>
          <p:spPr>
            <a:xfrm>
              <a:off x="4593084" y="1757163"/>
              <a:ext cx="2611366" cy="404968"/>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defRPr/>
              </a:pPr>
              <a:r>
                <a:rPr lang="zh-CN" altLang="en-US" sz="1600" dirty="0">
                  <a:latin typeface="微软雅黑" panose="020B0503020204020204" pitchFamily="34" charset="-122"/>
                  <a:ea typeface="微软雅黑" panose="020B0503020204020204" pitchFamily="34" charset="-122"/>
                  <a:sym typeface="Gill Sans" charset="0"/>
                </a:rPr>
                <a:t>（二）劳务报酬所得</a:t>
              </a:r>
              <a:endParaRPr lang="en-US" altLang="zh-CN" sz="16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29" name="圆角矩形 28"/>
            <p:cNvSpPr/>
            <p:nvPr/>
          </p:nvSpPr>
          <p:spPr>
            <a:xfrm>
              <a:off x="4593084" y="2338531"/>
              <a:ext cx="2611366" cy="392690"/>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defRPr/>
              </a:pPr>
              <a:r>
                <a:rPr lang="zh-CN" altLang="en-US" sz="1600" dirty="0">
                  <a:latin typeface="微软雅黑" panose="020B0503020204020204" pitchFamily="34" charset="-122"/>
                  <a:ea typeface="微软雅黑" panose="020B0503020204020204" pitchFamily="34" charset="-122"/>
                  <a:sym typeface="Gill Sans" charset="0"/>
                </a:rPr>
                <a:t>（三）稿酬所得</a:t>
              </a:r>
              <a:endParaRPr lang="en-US" altLang="zh-CN" sz="16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33" name="圆角矩形 32"/>
            <p:cNvSpPr/>
            <p:nvPr/>
          </p:nvSpPr>
          <p:spPr>
            <a:xfrm>
              <a:off x="4575421" y="2912055"/>
              <a:ext cx="2611365" cy="372738"/>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defRPr/>
              </a:pPr>
              <a:r>
                <a:rPr lang="zh-CN" altLang="en-US" sz="1600" dirty="0">
                  <a:latin typeface="微软雅黑" panose="020B0503020204020204" pitchFamily="34" charset="-122"/>
                  <a:ea typeface="微软雅黑" panose="020B0503020204020204" pitchFamily="34" charset="-122"/>
                  <a:sym typeface="Gill Sans" charset="0"/>
                </a:rPr>
                <a:t>（四）特许权使用费所得</a:t>
              </a:r>
              <a:endParaRPr lang="en-US" altLang="zh-CN" sz="16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35" name="圆角矩形 34"/>
            <p:cNvSpPr/>
            <p:nvPr/>
          </p:nvSpPr>
          <p:spPr>
            <a:xfrm>
              <a:off x="4578675" y="3785007"/>
              <a:ext cx="2912693"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sz="1600" dirty="0">
                  <a:latin typeface="微软雅黑" panose="020B0503020204020204" pitchFamily="34" charset="-122"/>
                  <a:ea typeface="微软雅黑" panose="020B0503020204020204" pitchFamily="34" charset="-122"/>
                  <a:sym typeface="Gill Sans" charset="0"/>
                </a:rPr>
                <a:t>（五）经营所得</a:t>
              </a:r>
              <a:endParaRPr lang="en-US" altLang="zh-CN" sz="16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37" name="圆角矩形 36"/>
            <p:cNvSpPr/>
            <p:nvPr/>
          </p:nvSpPr>
          <p:spPr>
            <a:xfrm>
              <a:off x="4578674" y="4258856"/>
              <a:ext cx="2912695" cy="437014"/>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fontAlgn="base">
                <a:lnSpc>
                  <a:spcPct val="125000"/>
                </a:lnSpc>
                <a:spcBef>
                  <a:spcPct val="0"/>
                </a:spcBef>
                <a:spcAft>
                  <a:spcPct val="0"/>
                </a:spcAft>
              </a:pPr>
              <a:r>
                <a:rPr lang="zh-CN" altLang="en-US" sz="1600" dirty="0">
                  <a:latin typeface="微软雅黑" panose="020B0503020204020204" pitchFamily="34" charset="-122"/>
                  <a:ea typeface="微软雅黑" panose="020B0503020204020204" pitchFamily="34" charset="-122"/>
                  <a:sym typeface="Gill Sans" charset="0"/>
                </a:rPr>
                <a:t>（六）利息、股息、红利所得</a:t>
              </a:r>
              <a:endParaRPr lang="en-US" altLang="zh-CN" sz="16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40" name="圆角矩形 39"/>
            <p:cNvSpPr/>
            <p:nvPr/>
          </p:nvSpPr>
          <p:spPr>
            <a:xfrm>
              <a:off x="4593084" y="5821197"/>
              <a:ext cx="2898283"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sz="1600" dirty="0">
                  <a:latin typeface="微软雅黑" panose="020B0503020204020204" pitchFamily="34" charset="-122"/>
                  <a:ea typeface="微软雅黑" panose="020B0503020204020204" pitchFamily="34" charset="-122"/>
                  <a:sym typeface="Gill Sans" charset="0"/>
                </a:rPr>
                <a:t>（九）偶然所得</a:t>
              </a:r>
              <a:endParaRPr lang="en-US" altLang="zh-CN" sz="16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55" name="Rectangle 37"/>
            <p:cNvSpPr/>
            <p:nvPr/>
          </p:nvSpPr>
          <p:spPr bwMode="auto">
            <a:xfrm>
              <a:off x="5099278" y="2558228"/>
              <a:ext cx="1396342"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endParaRPr lang="en-US" sz="16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60" name="圆角矩形 59"/>
            <p:cNvSpPr/>
            <p:nvPr/>
          </p:nvSpPr>
          <p:spPr>
            <a:xfrm>
              <a:off x="4593084" y="5294143"/>
              <a:ext cx="2898284"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sz="1600" dirty="0">
                  <a:latin typeface="微软雅黑" panose="020B0503020204020204" pitchFamily="34" charset="-122"/>
                  <a:ea typeface="微软雅黑" panose="020B0503020204020204" pitchFamily="34" charset="-122"/>
                  <a:sym typeface="Gill Sans" charset="0"/>
                </a:rPr>
                <a:t>（八）财产转让所得</a:t>
              </a:r>
              <a:endParaRPr lang="en-US" altLang="zh-CN" sz="1600" dirty="0">
                <a:latin typeface="微软雅黑" panose="020B0503020204020204" pitchFamily="34" charset="-122"/>
                <a:ea typeface="微软雅黑" panose="020B0503020204020204" pitchFamily="34" charset="-122"/>
                <a:cs typeface="Lato Light" charset="0"/>
                <a:sym typeface="Lato Light" charset="0"/>
              </a:endParaRPr>
            </a:p>
          </p:txBody>
        </p:sp>
      </p:grpSp>
    </p:spTree>
    <p:extLst>
      <p:ext uri="{BB962C8B-B14F-4D97-AF65-F5344CB8AC3E}">
        <p14:creationId xmlns:p14="http://schemas.microsoft.com/office/powerpoint/2010/main" val="405387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圆角矩形 38"/>
          <p:cNvSpPr/>
          <p:nvPr/>
        </p:nvSpPr>
        <p:spPr>
          <a:xfrm>
            <a:off x="1317930" y="3792795"/>
            <a:ext cx="2019403"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sz="1400" dirty="0">
                <a:latin typeface="微软雅黑" panose="020B0503020204020204" pitchFamily="34" charset="-122"/>
                <a:ea typeface="微软雅黑" panose="020B0503020204020204" pitchFamily="34" charset="-122"/>
                <a:sym typeface="Gill Sans" charset="0"/>
              </a:rPr>
              <a:t>（七）财产租赁所得</a:t>
            </a:r>
            <a:endParaRPr lang="en-US" altLang="zh-CN"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42" name="圆角矩形 41"/>
          <p:cNvSpPr/>
          <p:nvPr/>
        </p:nvSpPr>
        <p:spPr>
          <a:xfrm>
            <a:off x="79863" y="3185901"/>
            <a:ext cx="887957" cy="825513"/>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sz="1600" dirty="0">
                <a:latin typeface="微软雅黑" panose="020B0503020204020204" pitchFamily="34" charset="-122"/>
                <a:ea typeface="微软雅黑" panose="020B0503020204020204" pitchFamily="34" charset="-122"/>
                <a:cs typeface="Lato Light" charset="0"/>
                <a:sym typeface="Lato Light" charset="0"/>
              </a:rPr>
              <a:t>应纳税所得额的计算</a:t>
            </a:r>
            <a:endParaRPr lang="en-US" altLang="zh-CN" sz="16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44" name="左大括号 43"/>
          <p:cNvSpPr/>
          <p:nvPr/>
        </p:nvSpPr>
        <p:spPr>
          <a:xfrm>
            <a:off x="971003" y="1216194"/>
            <a:ext cx="364166" cy="4807120"/>
          </a:xfrm>
          <a:prstGeom prst="leftBrace">
            <a:avLst/>
          </a:prstGeom>
          <a:noFill/>
          <a:ln w="9525" cap="flat" cmpd="sng" algn="ctr">
            <a:solidFill>
              <a:srgbClr val="65AA3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Franklin Gothic Book"/>
              <a:ea typeface="黑体"/>
              <a:cs typeface="+mn-cs"/>
            </a:endParaRPr>
          </a:p>
        </p:txBody>
      </p:sp>
      <p:sp>
        <p:nvSpPr>
          <p:cNvPr id="45" name="圆角矩形 44"/>
          <p:cNvSpPr/>
          <p:nvPr/>
        </p:nvSpPr>
        <p:spPr>
          <a:xfrm>
            <a:off x="6538622" y="1800730"/>
            <a:ext cx="1103747" cy="595335"/>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sz="1600" dirty="0">
                <a:solidFill>
                  <a:srgbClr val="333333"/>
                </a:solidFill>
                <a:latin typeface="微软雅黑" pitchFamily="34" charset="-122"/>
                <a:ea typeface="微软雅黑" pitchFamily="34" charset="-122"/>
              </a:rPr>
              <a:t>综合所得</a:t>
            </a:r>
            <a:endParaRPr lang="en-US" altLang="zh-CN" sz="16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51" name="圆角矩形 50"/>
          <p:cNvSpPr/>
          <p:nvPr/>
        </p:nvSpPr>
        <p:spPr>
          <a:xfrm>
            <a:off x="1369496" y="1036601"/>
            <a:ext cx="2163282"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sz="1400" dirty="0">
                <a:latin typeface="微软雅黑" panose="020B0503020204020204" pitchFamily="34" charset="-122"/>
                <a:ea typeface="微软雅黑" panose="020B0503020204020204" pitchFamily="34" charset="-122"/>
                <a:sym typeface="Gill Sans" charset="0"/>
              </a:rPr>
              <a:t>（一）工资、薪金所得</a:t>
            </a:r>
            <a:endParaRPr lang="en-US" altLang="zh-CN"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61" name="圆角矩形 60"/>
          <p:cNvSpPr/>
          <p:nvPr/>
        </p:nvSpPr>
        <p:spPr>
          <a:xfrm>
            <a:off x="9655972" y="2014843"/>
            <a:ext cx="2228434" cy="2003347"/>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fontAlgn="base">
              <a:lnSpc>
                <a:spcPct val="125000"/>
              </a:lnSpc>
              <a:spcBef>
                <a:spcPct val="0"/>
              </a:spcBef>
              <a:spcAft>
                <a:spcPct val="0"/>
              </a:spcAft>
            </a:pPr>
            <a:r>
              <a:rPr lang="zh-CN" altLang="en-US" sz="1400" dirty="0">
                <a:latin typeface="微软雅黑" panose="020B0503020204020204" pitchFamily="34" charset="-122"/>
                <a:ea typeface="微软雅黑" panose="020B0503020204020204" pitchFamily="34" charset="-122"/>
                <a:cs typeface="Lato Light" charset="0"/>
                <a:sym typeface="Lato Light" charset="0"/>
              </a:rPr>
              <a:t>应纳税所得额</a:t>
            </a:r>
            <a:r>
              <a:rPr lang="en-US" altLang="zh-CN" sz="1400" dirty="0">
                <a:latin typeface="微软雅黑" panose="020B0503020204020204" pitchFamily="34" charset="-122"/>
                <a:ea typeface="微软雅黑" panose="020B0503020204020204" pitchFamily="34" charset="-122"/>
                <a:cs typeface="Lato Light" charset="0"/>
                <a:sym typeface="Lato Light" charset="0"/>
              </a:rPr>
              <a:t>=</a:t>
            </a:r>
            <a:endParaRPr lang="zh-CN" altLang="en-US" sz="1400" dirty="0">
              <a:latin typeface="微软雅黑" panose="020B0503020204020204" pitchFamily="34" charset="-122"/>
              <a:ea typeface="微软雅黑" panose="020B0503020204020204" pitchFamily="34" charset="-122"/>
              <a:cs typeface="Lato Light" charset="0"/>
              <a:sym typeface="Lato Light" charset="0"/>
            </a:endParaRPr>
          </a:p>
          <a:p>
            <a:pPr algn="ctr" fontAlgn="base">
              <a:lnSpc>
                <a:spcPct val="125000"/>
              </a:lnSpc>
              <a:spcBef>
                <a:spcPct val="0"/>
              </a:spcBef>
              <a:spcAft>
                <a:spcPct val="0"/>
              </a:spcAft>
            </a:pPr>
            <a:r>
              <a:rPr lang="zh-CN" altLang="en-US" sz="1400" dirty="0">
                <a:latin typeface="微软雅黑" panose="020B0503020204020204" pitchFamily="34" charset="-122"/>
                <a:ea typeface="微软雅黑" panose="020B0503020204020204" pitchFamily="34" charset="-122"/>
                <a:cs typeface="Lato Light" charset="0"/>
                <a:sym typeface="Lato Light" charset="0"/>
              </a:rPr>
              <a:t>每一纳税年度的收入额－</a:t>
            </a:r>
            <a:r>
              <a:rPr lang="en-US" altLang="zh-CN" sz="1400" dirty="0">
                <a:latin typeface="微软雅黑" panose="020B0503020204020204" pitchFamily="34" charset="-122"/>
                <a:ea typeface="微软雅黑" panose="020B0503020204020204" pitchFamily="34" charset="-122"/>
                <a:cs typeface="Lato Light" charset="0"/>
                <a:sym typeface="Lato Light" charset="0"/>
              </a:rPr>
              <a:t>60000</a:t>
            </a:r>
            <a:r>
              <a:rPr lang="zh-CN" altLang="en-US" sz="1400" dirty="0">
                <a:latin typeface="微软雅黑" panose="020B0503020204020204" pitchFamily="34" charset="-122"/>
                <a:ea typeface="微软雅黑" panose="020B0503020204020204" pitchFamily="34" charset="-122"/>
                <a:cs typeface="Lato Light" charset="0"/>
                <a:sym typeface="Lato Light" charset="0"/>
              </a:rPr>
              <a:t>元－专项扣除－专项附加扣除－依法确定的其他扣除</a:t>
            </a:r>
            <a:endParaRPr lang="en-US" altLang="zh-CN" sz="1400" dirty="0">
              <a:latin typeface="微软雅黑" panose="020B0503020204020204" pitchFamily="34" charset="-122"/>
              <a:ea typeface="微软雅黑" panose="020B0503020204020204" pitchFamily="34" charset="-122"/>
              <a:cs typeface="Lato Light" charset="0"/>
              <a:sym typeface="Lato Light" charset="0"/>
            </a:endParaRPr>
          </a:p>
          <a:p>
            <a:pPr algn="ctr" fontAlgn="base">
              <a:lnSpc>
                <a:spcPct val="125000"/>
              </a:lnSpc>
              <a:spcBef>
                <a:spcPct val="0"/>
              </a:spcBef>
              <a:spcAft>
                <a:spcPct val="0"/>
              </a:spcAft>
            </a:pPr>
            <a:r>
              <a:rPr lang="en-US" altLang="zh-CN" sz="1400" dirty="0">
                <a:solidFill>
                  <a:srgbClr val="FF0000"/>
                </a:solidFill>
                <a:latin typeface="微软雅黑" panose="020B0503020204020204" pitchFamily="34" charset="-122"/>
                <a:ea typeface="微软雅黑" panose="020B0503020204020204" pitchFamily="34" charset="-122"/>
                <a:cs typeface="Lato Light" charset="0"/>
                <a:sym typeface="Lato Light" charset="0"/>
              </a:rPr>
              <a:t>(</a:t>
            </a:r>
            <a:r>
              <a:rPr lang="zh-CN" altLang="en-US" sz="1400" dirty="0">
                <a:solidFill>
                  <a:srgbClr val="FF0000"/>
                </a:solidFill>
                <a:latin typeface="微软雅黑" panose="020B0503020204020204" pitchFamily="34" charset="-122"/>
                <a:ea typeface="微软雅黑" panose="020B0503020204020204" pitchFamily="34" charset="-122"/>
                <a:cs typeface="Lato Light" charset="0"/>
                <a:sym typeface="Lato Light" charset="0"/>
              </a:rPr>
              <a:t>按年合并计算</a:t>
            </a:r>
            <a:r>
              <a:rPr lang="en-US" altLang="zh-CN" sz="1400" dirty="0">
                <a:solidFill>
                  <a:srgbClr val="FF0000"/>
                </a:solidFill>
                <a:latin typeface="微软雅黑" panose="020B0503020204020204" pitchFamily="34" charset="-122"/>
                <a:ea typeface="微软雅黑" panose="020B0503020204020204" pitchFamily="34" charset="-122"/>
                <a:cs typeface="Lato Light" charset="0"/>
                <a:sym typeface="Lato Light" charset="0"/>
              </a:rPr>
              <a:t>)</a:t>
            </a:r>
          </a:p>
        </p:txBody>
      </p:sp>
      <p:sp>
        <p:nvSpPr>
          <p:cNvPr id="69" name="圆角矩形 68"/>
          <p:cNvSpPr/>
          <p:nvPr/>
        </p:nvSpPr>
        <p:spPr>
          <a:xfrm>
            <a:off x="3715638" y="3500953"/>
            <a:ext cx="2811727" cy="1139924"/>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fontAlgn="base">
              <a:lnSpc>
                <a:spcPct val="125000"/>
              </a:lnSpc>
              <a:spcBef>
                <a:spcPct val="0"/>
              </a:spcBef>
              <a:spcAft>
                <a:spcPct val="0"/>
              </a:spcAft>
            </a:pPr>
            <a:r>
              <a:rPr lang="zh-CN" altLang="en-US" sz="1400" dirty="0">
                <a:latin typeface="微软雅黑" panose="020B0503020204020204" pitchFamily="34" charset="-122"/>
                <a:ea typeface="微软雅黑" panose="020B0503020204020204" pitchFamily="34" charset="-122"/>
                <a:sym typeface="Gill Sans" charset="0"/>
              </a:rPr>
              <a:t>每次收入≤</a:t>
            </a:r>
            <a:r>
              <a:rPr lang="en-US" altLang="zh-CN" sz="1400" dirty="0">
                <a:latin typeface="微软雅黑" panose="020B0503020204020204" pitchFamily="34" charset="-122"/>
                <a:ea typeface="微软雅黑" panose="020B0503020204020204" pitchFamily="34" charset="-122"/>
                <a:sym typeface="Gill Sans" charset="0"/>
              </a:rPr>
              <a:t>4000</a:t>
            </a:r>
            <a:r>
              <a:rPr lang="zh-CN" altLang="en-US" sz="1400" dirty="0">
                <a:latin typeface="微软雅黑" panose="020B0503020204020204" pitchFamily="34" charset="-122"/>
                <a:ea typeface="微软雅黑" panose="020B0503020204020204" pitchFamily="34" charset="-122"/>
                <a:sym typeface="Gill Sans" charset="0"/>
              </a:rPr>
              <a:t>元，</a:t>
            </a:r>
            <a:endParaRPr lang="en-US" altLang="zh-CN" sz="1400" dirty="0">
              <a:latin typeface="微软雅黑" panose="020B0503020204020204" pitchFamily="34" charset="-122"/>
              <a:ea typeface="微软雅黑" panose="020B0503020204020204" pitchFamily="34" charset="-122"/>
              <a:sym typeface="Gill Sans" charset="0"/>
            </a:endParaRPr>
          </a:p>
          <a:p>
            <a:pPr algn="ctr" fontAlgn="base">
              <a:lnSpc>
                <a:spcPct val="125000"/>
              </a:lnSpc>
              <a:spcBef>
                <a:spcPct val="0"/>
              </a:spcBef>
              <a:spcAft>
                <a:spcPct val="0"/>
              </a:spcAft>
            </a:pPr>
            <a:r>
              <a:rPr lang="zh-CN" altLang="en-US" sz="1400" dirty="0">
                <a:latin typeface="微软雅黑" panose="020B0503020204020204" pitchFamily="34" charset="-122"/>
                <a:ea typeface="微软雅黑" panose="020B0503020204020204" pitchFamily="34" charset="-122"/>
                <a:sym typeface="Gill Sans" charset="0"/>
              </a:rPr>
              <a:t>应纳税所得额</a:t>
            </a:r>
            <a:r>
              <a:rPr lang="en-US" altLang="zh-CN" sz="1400" dirty="0">
                <a:latin typeface="微软雅黑" panose="020B0503020204020204" pitchFamily="34" charset="-122"/>
                <a:ea typeface="微软雅黑" panose="020B0503020204020204" pitchFamily="34" charset="-122"/>
                <a:sym typeface="Gill Sans" charset="0"/>
              </a:rPr>
              <a:t>=</a:t>
            </a:r>
            <a:r>
              <a:rPr lang="zh-CN" altLang="en-US" sz="1400" dirty="0">
                <a:latin typeface="微软雅黑" panose="020B0503020204020204" pitchFamily="34" charset="-122"/>
                <a:ea typeface="微软雅黑" panose="020B0503020204020204" pitchFamily="34" charset="-122"/>
                <a:sym typeface="Gill Sans" charset="0"/>
              </a:rPr>
              <a:t>收入</a:t>
            </a:r>
            <a:r>
              <a:rPr lang="en-US" altLang="zh-CN" sz="1400" dirty="0">
                <a:latin typeface="微软雅黑" panose="020B0503020204020204" pitchFamily="34" charset="-122"/>
                <a:ea typeface="微软雅黑" panose="020B0503020204020204" pitchFamily="34" charset="-122"/>
                <a:sym typeface="Gill Sans" charset="0"/>
              </a:rPr>
              <a:t>-800</a:t>
            </a:r>
            <a:r>
              <a:rPr lang="zh-CN" altLang="en-US" sz="1400" dirty="0">
                <a:latin typeface="微软雅黑" panose="020B0503020204020204" pitchFamily="34" charset="-122"/>
                <a:ea typeface="微软雅黑" panose="020B0503020204020204" pitchFamily="34" charset="-122"/>
                <a:sym typeface="Gill Sans" charset="0"/>
              </a:rPr>
              <a:t>元；</a:t>
            </a:r>
            <a:endParaRPr lang="en-US" altLang="zh-CN" sz="1400" dirty="0">
              <a:latin typeface="微软雅黑" panose="020B0503020204020204" pitchFamily="34" charset="-122"/>
              <a:ea typeface="微软雅黑" panose="020B0503020204020204" pitchFamily="34" charset="-122"/>
              <a:sym typeface="Gill Sans" charset="0"/>
            </a:endParaRPr>
          </a:p>
          <a:p>
            <a:pPr algn="ctr" fontAlgn="base">
              <a:lnSpc>
                <a:spcPct val="125000"/>
              </a:lnSpc>
              <a:spcBef>
                <a:spcPct val="0"/>
              </a:spcBef>
              <a:spcAft>
                <a:spcPct val="0"/>
              </a:spcAft>
            </a:pPr>
            <a:r>
              <a:rPr lang="zh-CN" altLang="en-US" sz="1400" dirty="0">
                <a:latin typeface="微软雅黑" panose="020B0503020204020204" pitchFamily="34" charset="-122"/>
                <a:ea typeface="微软雅黑" panose="020B0503020204020204" pitchFamily="34" charset="-122"/>
                <a:sym typeface="Gill Sans" charset="0"/>
              </a:rPr>
              <a:t>每次收入＞</a:t>
            </a:r>
            <a:r>
              <a:rPr lang="en-US" altLang="zh-CN" sz="1400" dirty="0">
                <a:latin typeface="微软雅黑" panose="020B0503020204020204" pitchFamily="34" charset="-122"/>
                <a:ea typeface="微软雅黑" panose="020B0503020204020204" pitchFamily="34" charset="-122"/>
                <a:sym typeface="Gill Sans" charset="0"/>
              </a:rPr>
              <a:t>4000</a:t>
            </a:r>
            <a:r>
              <a:rPr lang="zh-CN" altLang="en-US" sz="1400" dirty="0">
                <a:latin typeface="微软雅黑" panose="020B0503020204020204" pitchFamily="34" charset="-122"/>
                <a:ea typeface="微软雅黑" panose="020B0503020204020204" pitchFamily="34" charset="-122"/>
                <a:sym typeface="Gill Sans" charset="0"/>
              </a:rPr>
              <a:t>元，</a:t>
            </a:r>
            <a:endParaRPr lang="en-US" altLang="zh-CN" sz="1400" dirty="0">
              <a:latin typeface="微软雅黑" panose="020B0503020204020204" pitchFamily="34" charset="-122"/>
              <a:ea typeface="微软雅黑" panose="020B0503020204020204" pitchFamily="34" charset="-122"/>
              <a:sym typeface="Gill Sans" charset="0"/>
            </a:endParaRPr>
          </a:p>
          <a:p>
            <a:pPr algn="ctr" fontAlgn="base">
              <a:lnSpc>
                <a:spcPct val="125000"/>
              </a:lnSpc>
              <a:spcBef>
                <a:spcPct val="0"/>
              </a:spcBef>
              <a:spcAft>
                <a:spcPct val="0"/>
              </a:spcAft>
            </a:pPr>
            <a:r>
              <a:rPr lang="zh-CN" altLang="en-US" sz="1400" dirty="0">
                <a:latin typeface="微软雅黑" panose="020B0503020204020204" pitchFamily="34" charset="-122"/>
                <a:ea typeface="微软雅黑" panose="020B0503020204020204" pitchFamily="34" charset="-122"/>
                <a:sym typeface="Gill Sans" charset="0"/>
              </a:rPr>
              <a:t>应纳税所得额</a:t>
            </a:r>
            <a:r>
              <a:rPr lang="en-US" altLang="zh-CN" sz="1400" dirty="0">
                <a:latin typeface="微软雅黑" panose="020B0503020204020204" pitchFamily="34" charset="-122"/>
                <a:ea typeface="微软雅黑" panose="020B0503020204020204" pitchFamily="34" charset="-122"/>
                <a:sym typeface="Gill Sans" charset="0"/>
              </a:rPr>
              <a:t>=</a:t>
            </a:r>
            <a:r>
              <a:rPr lang="zh-CN" altLang="en-US" sz="1400" dirty="0">
                <a:latin typeface="微软雅黑" panose="020B0503020204020204" pitchFamily="34" charset="-122"/>
                <a:ea typeface="微软雅黑" panose="020B0503020204020204" pitchFamily="34" charset="-122"/>
                <a:sym typeface="Gill Sans" charset="0"/>
              </a:rPr>
              <a:t>收入</a:t>
            </a:r>
            <a:r>
              <a:rPr lang="en-US" altLang="zh-CN" sz="1400" dirty="0">
                <a:latin typeface="微软雅黑" panose="020B0503020204020204" pitchFamily="34" charset="-122"/>
                <a:ea typeface="微软雅黑" panose="020B0503020204020204" pitchFamily="34" charset="-122"/>
                <a:sym typeface="Gill Sans" charset="0"/>
              </a:rPr>
              <a:t>×</a:t>
            </a:r>
            <a:r>
              <a:rPr lang="zh-CN" altLang="en-US" sz="1400" dirty="0">
                <a:latin typeface="微软雅黑" panose="020B0503020204020204" pitchFamily="34" charset="-122"/>
                <a:ea typeface="微软雅黑" panose="020B0503020204020204" pitchFamily="34" charset="-122"/>
                <a:sym typeface="Gill Sans" charset="0"/>
              </a:rPr>
              <a:t>（</a:t>
            </a:r>
            <a:r>
              <a:rPr lang="en-US" altLang="zh-CN" sz="1400" dirty="0">
                <a:latin typeface="微软雅黑" panose="020B0503020204020204" pitchFamily="34" charset="-122"/>
                <a:ea typeface="微软雅黑" panose="020B0503020204020204" pitchFamily="34" charset="-122"/>
                <a:sym typeface="Gill Sans" charset="0"/>
              </a:rPr>
              <a:t>1-20%</a:t>
            </a:r>
            <a:r>
              <a:rPr lang="zh-CN" altLang="en-US" sz="1400" dirty="0">
                <a:latin typeface="微软雅黑" panose="020B0503020204020204" pitchFamily="34" charset="-122"/>
                <a:ea typeface="微软雅黑" panose="020B0503020204020204" pitchFamily="34" charset="-122"/>
                <a:sym typeface="Gill Sans" charset="0"/>
              </a:rPr>
              <a:t>）</a:t>
            </a:r>
            <a:endParaRPr lang="en-US" altLang="zh-CN" sz="1400" dirty="0">
              <a:latin typeface="微软雅黑" panose="020B0503020204020204" pitchFamily="34" charset="-122"/>
              <a:ea typeface="微软雅黑" panose="020B0503020204020204" pitchFamily="34" charset="-122"/>
              <a:sym typeface="Gill Sans" charset="0"/>
            </a:endParaRPr>
          </a:p>
        </p:txBody>
      </p:sp>
      <p:sp>
        <p:nvSpPr>
          <p:cNvPr id="70" name="Rectangle 37"/>
          <p:cNvSpPr/>
          <p:nvPr/>
        </p:nvSpPr>
        <p:spPr bwMode="auto">
          <a:xfrm>
            <a:off x="3927986" y="3839296"/>
            <a:ext cx="2724049" cy="307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altLang="zh-CN" sz="1400" dirty="0">
              <a:latin typeface="微软雅黑" panose="020B0503020204020204" pitchFamily="34" charset="-122"/>
              <a:ea typeface="微软雅黑" panose="020B0503020204020204" pitchFamily="34" charset="-122"/>
              <a:sym typeface="Gill Sans" charset="0"/>
            </a:endParaRPr>
          </a:p>
        </p:txBody>
      </p:sp>
      <p:sp>
        <p:nvSpPr>
          <p:cNvPr id="27" name="圆角矩形 26"/>
          <p:cNvSpPr/>
          <p:nvPr/>
        </p:nvSpPr>
        <p:spPr>
          <a:xfrm>
            <a:off x="1357237" y="1611079"/>
            <a:ext cx="2166139"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sz="1400" dirty="0">
                <a:latin typeface="微软雅黑" panose="020B0503020204020204" pitchFamily="34" charset="-122"/>
                <a:ea typeface="微软雅黑" panose="020B0503020204020204" pitchFamily="34" charset="-122"/>
                <a:sym typeface="Gill Sans" charset="0"/>
              </a:rPr>
              <a:t>（二）劳务报酬所得</a:t>
            </a:r>
            <a:endParaRPr lang="en-US" altLang="zh-CN"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29" name="圆角矩形 28"/>
          <p:cNvSpPr/>
          <p:nvPr/>
        </p:nvSpPr>
        <p:spPr>
          <a:xfrm>
            <a:off x="1342168" y="2144150"/>
            <a:ext cx="2190610"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sz="1400" dirty="0">
                <a:latin typeface="微软雅黑" panose="020B0503020204020204" pitchFamily="34" charset="-122"/>
                <a:ea typeface="微软雅黑" panose="020B0503020204020204" pitchFamily="34" charset="-122"/>
                <a:sym typeface="Gill Sans" charset="0"/>
              </a:rPr>
              <a:t>（三）稿酬所得</a:t>
            </a:r>
            <a:endParaRPr lang="en-US" altLang="zh-CN"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33" name="圆角矩形 32"/>
          <p:cNvSpPr/>
          <p:nvPr/>
        </p:nvSpPr>
        <p:spPr>
          <a:xfrm>
            <a:off x="1340069" y="2674009"/>
            <a:ext cx="2182453"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sz="1400" dirty="0">
                <a:latin typeface="微软雅黑" panose="020B0503020204020204" pitchFamily="34" charset="-122"/>
                <a:ea typeface="微软雅黑" panose="020B0503020204020204" pitchFamily="34" charset="-122"/>
                <a:sym typeface="Gill Sans" charset="0"/>
              </a:rPr>
              <a:t>（四）特许权使用费所得</a:t>
            </a:r>
            <a:endParaRPr lang="en-US" altLang="zh-CN"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35" name="圆角矩形 34"/>
          <p:cNvSpPr/>
          <p:nvPr/>
        </p:nvSpPr>
        <p:spPr>
          <a:xfrm>
            <a:off x="1335169" y="3231689"/>
            <a:ext cx="2012595"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fontAlgn="base">
              <a:lnSpc>
                <a:spcPct val="125000"/>
              </a:lnSpc>
              <a:spcBef>
                <a:spcPct val="0"/>
              </a:spcBef>
              <a:spcAft>
                <a:spcPct val="0"/>
              </a:spcAft>
            </a:pPr>
            <a:r>
              <a:rPr lang="zh-CN" altLang="en-US" sz="1400" dirty="0">
                <a:latin typeface="微软雅黑" panose="020B0503020204020204" pitchFamily="34" charset="-122"/>
                <a:ea typeface="微软雅黑" panose="020B0503020204020204" pitchFamily="34" charset="-122"/>
                <a:sym typeface="Gill Sans" charset="0"/>
              </a:rPr>
              <a:t>（五）经营所得</a:t>
            </a:r>
            <a:endParaRPr lang="en-US" altLang="zh-CN"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37" name="圆角矩形 36"/>
          <p:cNvSpPr/>
          <p:nvPr/>
        </p:nvSpPr>
        <p:spPr>
          <a:xfrm>
            <a:off x="1271598" y="4888797"/>
            <a:ext cx="2051146" cy="410031"/>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sz="1400" dirty="0">
                <a:latin typeface="微软雅黑" panose="020B0503020204020204" pitchFamily="34" charset="-122"/>
                <a:ea typeface="微软雅黑" panose="020B0503020204020204" pitchFamily="34" charset="-122"/>
                <a:sym typeface="Gill Sans" charset="0"/>
              </a:rPr>
              <a:t>（六）利息、股息、红利所得</a:t>
            </a:r>
            <a:endParaRPr lang="en-US" altLang="zh-CN"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40" name="圆角矩形 39"/>
          <p:cNvSpPr/>
          <p:nvPr/>
        </p:nvSpPr>
        <p:spPr>
          <a:xfrm>
            <a:off x="1271598" y="5464726"/>
            <a:ext cx="2065735"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sz="1400" dirty="0">
                <a:latin typeface="微软雅黑" panose="020B0503020204020204" pitchFamily="34" charset="-122"/>
                <a:ea typeface="微软雅黑" panose="020B0503020204020204" pitchFamily="34" charset="-122"/>
                <a:sym typeface="Gill Sans" charset="0"/>
              </a:rPr>
              <a:t>（九）偶然所得</a:t>
            </a:r>
            <a:endParaRPr lang="en-US" altLang="zh-CN"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60" name="圆角矩形 59"/>
          <p:cNvSpPr/>
          <p:nvPr/>
        </p:nvSpPr>
        <p:spPr>
          <a:xfrm>
            <a:off x="1303341" y="4344911"/>
            <a:ext cx="2019403"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sz="1400" dirty="0">
                <a:latin typeface="微软雅黑" panose="020B0503020204020204" pitchFamily="34" charset="-122"/>
                <a:ea typeface="微软雅黑" panose="020B0503020204020204" pitchFamily="34" charset="-122"/>
                <a:sym typeface="Gill Sans" charset="0"/>
              </a:rPr>
              <a:t>（八）财产转让所得</a:t>
            </a:r>
            <a:endParaRPr lang="en-US" altLang="zh-CN" sz="1400" dirty="0">
              <a:latin typeface="微软雅黑" panose="020B0503020204020204" pitchFamily="34" charset="-122"/>
              <a:ea typeface="微软雅黑" panose="020B0503020204020204" pitchFamily="34" charset="-122"/>
              <a:cs typeface="Lato Light" charset="0"/>
              <a:sym typeface="Lato Light" charset="0"/>
            </a:endParaRPr>
          </a:p>
        </p:txBody>
      </p:sp>
      <p:cxnSp>
        <p:nvCxnSpPr>
          <p:cNvPr id="5" name="直接箭头连接符 4"/>
          <p:cNvCxnSpPr>
            <a:cxnSpLocks/>
          </p:cNvCxnSpPr>
          <p:nvPr/>
        </p:nvCxnSpPr>
        <p:spPr>
          <a:xfrm flipV="1">
            <a:off x="3347764" y="3442444"/>
            <a:ext cx="3364373" cy="438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75" name="圆角矩形 74"/>
          <p:cNvSpPr/>
          <p:nvPr/>
        </p:nvSpPr>
        <p:spPr>
          <a:xfrm>
            <a:off x="6751995" y="3115522"/>
            <a:ext cx="2103597" cy="1124694"/>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fontAlgn="base">
              <a:lnSpc>
                <a:spcPct val="125000"/>
              </a:lnSpc>
              <a:spcBef>
                <a:spcPct val="0"/>
              </a:spcBef>
              <a:spcAft>
                <a:spcPct val="0"/>
              </a:spcAft>
            </a:pPr>
            <a:r>
              <a:rPr lang="zh-CN" altLang="en-US" sz="1400" dirty="0">
                <a:latin typeface="微软雅黑" panose="020B0503020204020204" pitchFamily="34" charset="-122"/>
                <a:ea typeface="微软雅黑" panose="020B0503020204020204" pitchFamily="34" charset="-122"/>
                <a:cs typeface="Lato Light" charset="0"/>
                <a:sym typeface="Lato Light" charset="0"/>
              </a:rPr>
              <a:t>应纳税所得额</a:t>
            </a:r>
            <a:r>
              <a:rPr lang="en-US" altLang="zh-CN" sz="1400" dirty="0">
                <a:latin typeface="微软雅黑" panose="020B0503020204020204" pitchFamily="34" charset="-122"/>
                <a:ea typeface="微软雅黑" panose="020B0503020204020204" pitchFamily="34" charset="-122"/>
                <a:cs typeface="Lato Light" charset="0"/>
                <a:sym typeface="Lato Light" charset="0"/>
              </a:rPr>
              <a:t>=</a:t>
            </a:r>
          </a:p>
          <a:p>
            <a:pPr algn="ctr" fontAlgn="base">
              <a:lnSpc>
                <a:spcPct val="125000"/>
              </a:lnSpc>
              <a:spcBef>
                <a:spcPct val="0"/>
              </a:spcBef>
              <a:spcAft>
                <a:spcPct val="0"/>
              </a:spcAft>
            </a:pPr>
            <a:r>
              <a:rPr lang="zh-CN" altLang="en-US" sz="1400" dirty="0">
                <a:latin typeface="微软雅黑" panose="020B0503020204020204" pitchFamily="34" charset="-122"/>
                <a:ea typeface="微软雅黑" panose="020B0503020204020204" pitchFamily="34" charset="-122"/>
                <a:cs typeface="Lato Light" charset="0"/>
                <a:sym typeface="Lato Light" charset="0"/>
              </a:rPr>
              <a:t>每一纳税年度的收入总额－成本、费用、损失</a:t>
            </a:r>
            <a:endParaRPr lang="en-US" altLang="zh-CN"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76" name="Rectangle 37"/>
          <p:cNvSpPr/>
          <p:nvPr/>
        </p:nvSpPr>
        <p:spPr bwMode="auto">
          <a:xfrm>
            <a:off x="6950309" y="3399795"/>
            <a:ext cx="2000925"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48" name="圆角矩形 47"/>
          <p:cNvSpPr/>
          <p:nvPr/>
        </p:nvSpPr>
        <p:spPr>
          <a:xfrm>
            <a:off x="7939305" y="1297126"/>
            <a:ext cx="1114317" cy="595335"/>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sz="1600" dirty="0">
                <a:latin typeface="微软雅黑" panose="020B0503020204020204" pitchFamily="34" charset="-122"/>
                <a:ea typeface="微软雅黑" panose="020B0503020204020204" pitchFamily="34" charset="-122"/>
                <a:cs typeface="Lato Light" charset="0"/>
                <a:sym typeface="Lato Light" charset="0"/>
              </a:rPr>
              <a:t>居民个人</a:t>
            </a:r>
            <a:endParaRPr lang="en-US" altLang="zh-CN" sz="16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50" name="圆角矩形 49"/>
          <p:cNvSpPr/>
          <p:nvPr/>
        </p:nvSpPr>
        <p:spPr>
          <a:xfrm>
            <a:off x="7103601" y="2447585"/>
            <a:ext cx="1285957" cy="595335"/>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sz="1600" dirty="0">
                <a:latin typeface="微软雅黑" panose="020B0503020204020204" pitchFamily="34" charset="-122"/>
                <a:ea typeface="微软雅黑" panose="020B0503020204020204" pitchFamily="34" charset="-122"/>
                <a:cs typeface="Lato Light" charset="0"/>
                <a:sym typeface="Lato Light" charset="0"/>
              </a:rPr>
              <a:t>非居民个人</a:t>
            </a:r>
            <a:endParaRPr lang="en-US" altLang="zh-CN" sz="16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53" name="Rectangle 37"/>
          <p:cNvSpPr/>
          <p:nvPr/>
        </p:nvSpPr>
        <p:spPr bwMode="auto">
          <a:xfrm>
            <a:off x="8126321" y="2732303"/>
            <a:ext cx="1010756"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cxnSp>
        <p:nvCxnSpPr>
          <p:cNvPr id="54" name="直接箭头连接符 53"/>
          <p:cNvCxnSpPr>
            <a:cxnSpLocks/>
            <a:endCxn id="61" idx="1"/>
          </p:cNvCxnSpPr>
          <p:nvPr/>
        </p:nvCxnSpPr>
        <p:spPr>
          <a:xfrm>
            <a:off x="9070381" y="1798332"/>
            <a:ext cx="585591" cy="1218185"/>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56" name="圆角矩形 55"/>
          <p:cNvSpPr/>
          <p:nvPr/>
        </p:nvSpPr>
        <p:spPr>
          <a:xfrm>
            <a:off x="8752625" y="4294160"/>
            <a:ext cx="2468372" cy="2009335"/>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fontAlgn="base">
              <a:lnSpc>
                <a:spcPct val="125000"/>
              </a:lnSpc>
              <a:spcBef>
                <a:spcPct val="0"/>
              </a:spcBef>
              <a:spcAft>
                <a:spcPct val="0"/>
              </a:spcAft>
            </a:pPr>
            <a:r>
              <a:rPr lang="zh-CN" altLang="en-US" sz="1400" dirty="0">
                <a:latin typeface="微软雅黑" panose="020B0503020204020204" pitchFamily="34" charset="-122"/>
                <a:ea typeface="微软雅黑" panose="020B0503020204020204" pitchFamily="34" charset="-122"/>
                <a:cs typeface="Lato Light" charset="0"/>
                <a:sym typeface="Lato Light" charset="0"/>
              </a:rPr>
              <a:t>（</a:t>
            </a:r>
            <a:r>
              <a:rPr lang="en-US" altLang="zh-CN" sz="1400" dirty="0">
                <a:latin typeface="微软雅黑" panose="020B0503020204020204" pitchFamily="34" charset="-122"/>
                <a:ea typeface="微软雅黑" panose="020B0503020204020204" pitchFamily="34" charset="-122"/>
                <a:cs typeface="Lato Light" charset="0"/>
                <a:sym typeface="Lato Light" charset="0"/>
              </a:rPr>
              <a:t>1</a:t>
            </a:r>
            <a:r>
              <a:rPr lang="zh-CN" altLang="en-US" sz="1400" dirty="0">
                <a:latin typeface="微软雅黑" panose="020B0503020204020204" pitchFamily="34" charset="-122"/>
                <a:ea typeface="微软雅黑" panose="020B0503020204020204" pitchFamily="34" charset="-122"/>
                <a:cs typeface="Lato Light" charset="0"/>
                <a:sym typeface="Lato Light" charset="0"/>
              </a:rPr>
              <a:t>）工资、薪金所得，</a:t>
            </a:r>
            <a:endParaRPr lang="en-US" altLang="zh-CN" sz="1400" dirty="0">
              <a:latin typeface="微软雅黑" panose="020B0503020204020204" pitchFamily="34" charset="-122"/>
              <a:ea typeface="微软雅黑" panose="020B0503020204020204" pitchFamily="34" charset="-122"/>
              <a:cs typeface="Lato Light" charset="0"/>
              <a:sym typeface="Lato Light" charset="0"/>
            </a:endParaRPr>
          </a:p>
          <a:p>
            <a:pPr fontAlgn="base">
              <a:lnSpc>
                <a:spcPct val="125000"/>
              </a:lnSpc>
              <a:spcBef>
                <a:spcPct val="0"/>
              </a:spcBef>
              <a:spcAft>
                <a:spcPct val="0"/>
              </a:spcAft>
            </a:pPr>
            <a:r>
              <a:rPr lang="zh-CN" altLang="en-US" sz="1400" dirty="0">
                <a:latin typeface="微软雅黑" panose="020B0503020204020204" pitchFamily="34" charset="-122"/>
                <a:ea typeface="微软雅黑" panose="020B0503020204020204" pitchFamily="34" charset="-122"/>
                <a:cs typeface="Lato Light" charset="0"/>
                <a:sym typeface="Lato Light" charset="0"/>
              </a:rPr>
              <a:t>应纳税所得额</a:t>
            </a:r>
            <a:r>
              <a:rPr lang="en-US" altLang="zh-CN" sz="1400" dirty="0">
                <a:latin typeface="微软雅黑" panose="020B0503020204020204" pitchFamily="34" charset="-122"/>
                <a:ea typeface="微软雅黑" panose="020B0503020204020204" pitchFamily="34" charset="-122"/>
                <a:cs typeface="Lato Light" charset="0"/>
                <a:sym typeface="Lato Light" charset="0"/>
              </a:rPr>
              <a:t>=</a:t>
            </a:r>
            <a:r>
              <a:rPr lang="zh-CN" altLang="en-US" sz="1400" dirty="0">
                <a:latin typeface="微软雅黑" panose="020B0503020204020204" pitchFamily="34" charset="-122"/>
                <a:ea typeface="微软雅黑" panose="020B0503020204020204" pitchFamily="34" charset="-122"/>
                <a:cs typeface="Lato Light" charset="0"/>
                <a:sym typeface="Lato Light" charset="0"/>
              </a:rPr>
              <a:t>每月收入额</a:t>
            </a:r>
            <a:r>
              <a:rPr lang="en-US" altLang="zh-CN" sz="1400" dirty="0">
                <a:latin typeface="微软雅黑" panose="020B0503020204020204" pitchFamily="34" charset="-122"/>
                <a:ea typeface="微软雅黑" panose="020B0503020204020204" pitchFamily="34" charset="-122"/>
                <a:cs typeface="Lato Light" charset="0"/>
                <a:sym typeface="Lato Light" charset="0"/>
              </a:rPr>
              <a:t>-5000</a:t>
            </a:r>
            <a:r>
              <a:rPr lang="zh-CN" altLang="en-US" sz="1400" dirty="0">
                <a:latin typeface="微软雅黑" panose="020B0503020204020204" pitchFamily="34" charset="-122"/>
                <a:ea typeface="微软雅黑" panose="020B0503020204020204" pitchFamily="34" charset="-122"/>
                <a:cs typeface="Lato Light" charset="0"/>
                <a:sym typeface="Lato Light" charset="0"/>
              </a:rPr>
              <a:t>元；</a:t>
            </a:r>
            <a:endParaRPr lang="en-US" altLang="zh-CN" sz="1400" dirty="0">
              <a:latin typeface="微软雅黑" panose="020B0503020204020204" pitchFamily="34" charset="-122"/>
              <a:ea typeface="微软雅黑" panose="020B0503020204020204" pitchFamily="34" charset="-122"/>
              <a:cs typeface="Lato Light" charset="0"/>
              <a:sym typeface="Lato Light" charset="0"/>
            </a:endParaRPr>
          </a:p>
          <a:p>
            <a:pPr fontAlgn="base">
              <a:lnSpc>
                <a:spcPct val="125000"/>
              </a:lnSpc>
              <a:spcBef>
                <a:spcPct val="0"/>
              </a:spcBef>
              <a:spcAft>
                <a:spcPct val="0"/>
              </a:spcAft>
            </a:pPr>
            <a:r>
              <a:rPr lang="zh-CN" altLang="en-US" sz="1400" dirty="0">
                <a:latin typeface="微软雅黑" panose="020B0503020204020204" pitchFamily="34" charset="-122"/>
                <a:ea typeface="微软雅黑" panose="020B0503020204020204" pitchFamily="34" charset="-122"/>
                <a:cs typeface="Lato Light" charset="0"/>
                <a:sym typeface="Lato Light" charset="0"/>
              </a:rPr>
              <a:t>（</a:t>
            </a:r>
            <a:r>
              <a:rPr lang="en-US" altLang="zh-CN" sz="1400" dirty="0">
                <a:latin typeface="微软雅黑" panose="020B0503020204020204" pitchFamily="34" charset="-122"/>
                <a:ea typeface="微软雅黑" panose="020B0503020204020204" pitchFamily="34" charset="-122"/>
                <a:cs typeface="Lato Light" charset="0"/>
                <a:sym typeface="Lato Light" charset="0"/>
              </a:rPr>
              <a:t>2</a:t>
            </a:r>
            <a:r>
              <a:rPr lang="zh-CN" altLang="en-US" sz="1400" dirty="0">
                <a:latin typeface="微软雅黑" panose="020B0503020204020204" pitchFamily="34" charset="-122"/>
                <a:ea typeface="微软雅黑" panose="020B0503020204020204" pitchFamily="34" charset="-122"/>
                <a:cs typeface="Lato Light" charset="0"/>
                <a:sym typeface="Lato Light" charset="0"/>
              </a:rPr>
              <a:t>）劳务报酬所得、稿酬所得、特许权使用费所得，</a:t>
            </a:r>
            <a:endParaRPr lang="en-US" altLang="zh-CN" sz="1400" dirty="0">
              <a:latin typeface="微软雅黑" panose="020B0503020204020204" pitchFamily="34" charset="-122"/>
              <a:ea typeface="微软雅黑" panose="020B0503020204020204" pitchFamily="34" charset="-122"/>
              <a:cs typeface="Lato Light" charset="0"/>
              <a:sym typeface="Lato Light" charset="0"/>
            </a:endParaRPr>
          </a:p>
          <a:p>
            <a:pPr fontAlgn="base">
              <a:lnSpc>
                <a:spcPct val="125000"/>
              </a:lnSpc>
              <a:spcBef>
                <a:spcPct val="0"/>
              </a:spcBef>
              <a:spcAft>
                <a:spcPct val="0"/>
              </a:spcAft>
            </a:pPr>
            <a:r>
              <a:rPr lang="zh-CN" altLang="en-US" sz="1400" dirty="0">
                <a:latin typeface="微软雅黑" panose="020B0503020204020204" pitchFamily="34" charset="-122"/>
                <a:ea typeface="微软雅黑" panose="020B0503020204020204" pitchFamily="34" charset="-122"/>
                <a:cs typeface="Lato Light" charset="0"/>
                <a:sym typeface="Lato Light" charset="0"/>
              </a:rPr>
              <a:t>应纳税所得额</a:t>
            </a:r>
            <a:r>
              <a:rPr lang="en-US" altLang="zh-CN" sz="1400" dirty="0">
                <a:latin typeface="微软雅黑" panose="020B0503020204020204" pitchFamily="34" charset="-122"/>
                <a:ea typeface="微软雅黑" panose="020B0503020204020204" pitchFamily="34" charset="-122"/>
                <a:cs typeface="Lato Light" charset="0"/>
                <a:sym typeface="Lato Light" charset="0"/>
              </a:rPr>
              <a:t>=</a:t>
            </a:r>
            <a:r>
              <a:rPr lang="zh-CN" altLang="en-US" sz="1400" dirty="0">
                <a:latin typeface="微软雅黑" panose="020B0503020204020204" pitchFamily="34" charset="-122"/>
                <a:ea typeface="微软雅黑" panose="020B0503020204020204" pitchFamily="34" charset="-122"/>
                <a:cs typeface="Lato Light" charset="0"/>
                <a:sym typeface="Lato Light" charset="0"/>
              </a:rPr>
              <a:t>收入额</a:t>
            </a:r>
            <a:endParaRPr lang="en-US" altLang="zh-CN" sz="1400" dirty="0">
              <a:latin typeface="微软雅黑" panose="020B0503020204020204" pitchFamily="34" charset="-122"/>
              <a:ea typeface="微软雅黑" panose="020B0503020204020204" pitchFamily="34" charset="-122"/>
              <a:cs typeface="Lato Light" charset="0"/>
              <a:sym typeface="Lato Light" charset="0"/>
            </a:endParaRPr>
          </a:p>
          <a:p>
            <a:pPr algn="ctr" fontAlgn="base">
              <a:lnSpc>
                <a:spcPct val="125000"/>
              </a:lnSpc>
              <a:spcBef>
                <a:spcPct val="0"/>
              </a:spcBef>
              <a:spcAft>
                <a:spcPct val="0"/>
              </a:spcAft>
            </a:pPr>
            <a:r>
              <a:rPr lang="zh-CN" altLang="en-US" sz="1400" dirty="0">
                <a:solidFill>
                  <a:srgbClr val="FF0000"/>
                </a:solidFill>
                <a:latin typeface="微软雅黑" panose="020B0503020204020204" pitchFamily="34" charset="-122"/>
                <a:ea typeface="微软雅黑" panose="020B0503020204020204" pitchFamily="34" charset="-122"/>
                <a:cs typeface="Lato Light" charset="0"/>
                <a:sym typeface="Lato Light" charset="0"/>
              </a:rPr>
              <a:t>（按月或者按次分项计算）</a:t>
            </a:r>
            <a:endParaRPr lang="en-US" altLang="zh-CN" sz="1400" dirty="0">
              <a:solidFill>
                <a:srgbClr val="FF0000"/>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57" name="Rectangle 37"/>
          <p:cNvSpPr/>
          <p:nvPr/>
        </p:nvSpPr>
        <p:spPr bwMode="auto">
          <a:xfrm>
            <a:off x="9650882" y="1919147"/>
            <a:ext cx="2270935" cy="297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endParaRPr lang="en-US" sz="1400" dirty="0">
              <a:solidFill>
                <a:srgbClr val="FF0000"/>
              </a:solidFill>
              <a:latin typeface="微软雅黑" panose="020B0503020204020204" pitchFamily="34" charset="-122"/>
              <a:ea typeface="微软雅黑" panose="020B0503020204020204" pitchFamily="34" charset="-122"/>
              <a:cs typeface="Lato Light" charset="0"/>
              <a:sym typeface="Lato Light" charset="0"/>
            </a:endParaRPr>
          </a:p>
        </p:txBody>
      </p:sp>
      <p:cxnSp>
        <p:nvCxnSpPr>
          <p:cNvPr id="58" name="直接箭头连接符 57"/>
          <p:cNvCxnSpPr>
            <a:cxnSpLocks/>
            <a:stCxn id="50" idx="3"/>
            <a:endCxn id="56" idx="0"/>
          </p:cNvCxnSpPr>
          <p:nvPr/>
        </p:nvCxnSpPr>
        <p:spPr>
          <a:xfrm>
            <a:off x="8389558" y="2745253"/>
            <a:ext cx="1597253" cy="1548907"/>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59" name="直接箭头连接符 58"/>
          <p:cNvCxnSpPr>
            <a:cxnSpLocks/>
            <a:endCxn id="48" idx="1"/>
          </p:cNvCxnSpPr>
          <p:nvPr/>
        </p:nvCxnSpPr>
        <p:spPr>
          <a:xfrm flipV="1">
            <a:off x="7062430" y="1594794"/>
            <a:ext cx="876875" cy="212632"/>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64" name="直接箭头连接符 63"/>
          <p:cNvCxnSpPr>
            <a:cxnSpLocks/>
            <a:stCxn id="93" idx="3"/>
          </p:cNvCxnSpPr>
          <p:nvPr/>
        </p:nvCxnSpPr>
        <p:spPr>
          <a:xfrm>
            <a:off x="6045665" y="1785618"/>
            <a:ext cx="1067954" cy="911793"/>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65" name="直接箭头连接符 64"/>
          <p:cNvCxnSpPr>
            <a:cxnSpLocks/>
          </p:cNvCxnSpPr>
          <p:nvPr/>
        </p:nvCxnSpPr>
        <p:spPr>
          <a:xfrm>
            <a:off x="3527422" y="1248151"/>
            <a:ext cx="3590646" cy="1442809"/>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66" name="直接箭头连接符 65"/>
          <p:cNvCxnSpPr>
            <a:cxnSpLocks/>
            <a:stCxn id="100" idx="3"/>
          </p:cNvCxnSpPr>
          <p:nvPr/>
        </p:nvCxnSpPr>
        <p:spPr>
          <a:xfrm flipV="1">
            <a:off x="6045665" y="2717216"/>
            <a:ext cx="1016765" cy="19003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67" name="直接箭头连接符 66"/>
          <p:cNvCxnSpPr>
            <a:cxnSpLocks/>
          </p:cNvCxnSpPr>
          <p:nvPr/>
        </p:nvCxnSpPr>
        <p:spPr>
          <a:xfrm>
            <a:off x="6045665" y="2482037"/>
            <a:ext cx="1044687" cy="214384"/>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93" name="圆角矩形 92"/>
          <p:cNvSpPr/>
          <p:nvPr/>
        </p:nvSpPr>
        <p:spPr>
          <a:xfrm>
            <a:off x="3931326" y="1579169"/>
            <a:ext cx="2114339" cy="412897"/>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sz="1400" dirty="0">
                <a:latin typeface="微软雅黑" panose="020B0503020204020204" pitchFamily="34" charset="-122"/>
                <a:ea typeface="微软雅黑" panose="020B0503020204020204" pitchFamily="34" charset="-122"/>
                <a:sym typeface="Gill Sans" charset="0"/>
              </a:rPr>
              <a:t>收入额</a:t>
            </a:r>
            <a:r>
              <a:rPr lang="en-US" altLang="zh-CN" sz="1400" dirty="0">
                <a:latin typeface="微软雅黑" panose="020B0503020204020204" pitchFamily="34" charset="-122"/>
                <a:ea typeface="微软雅黑" panose="020B0503020204020204" pitchFamily="34" charset="-122"/>
                <a:sym typeface="Gill Sans" charset="0"/>
              </a:rPr>
              <a:t>=</a:t>
            </a:r>
            <a:r>
              <a:rPr lang="zh-CN" altLang="en-US" sz="1400" dirty="0">
                <a:latin typeface="微软雅黑" panose="020B0503020204020204" pitchFamily="34" charset="-122"/>
                <a:ea typeface="微软雅黑" panose="020B0503020204020204" pitchFamily="34" charset="-122"/>
                <a:sym typeface="Gill Sans" charset="0"/>
              </a:rPr>
              <a:t>收入</a:t>
            </a:r>
            <a:r>
              <a:rPr lang="en-US" altLang="zh-CN" sz="1400" dirty="0">
                <a:latin typeface="微软雅黑" panose="020B0503020204020204" pitchFamily="34" charset="-122"/>
                <a:ea typeface="微软雅黑" panose="020B0503020204020204" pitchFamily="34" charset="-122"/>
                <a:sym typeface="Gill Sans" charset="0"/>
              </a:rPr>
              <a:t>×</a:t>
            </a:r>
            <a:r>
              <a:rPr lang="zh-CN" altLang="en-US" sz="1400" dirty="0">
                <a:latin typeface="微软雅黑" panose="020B0503020204020204" pitchFamily="34" charset="-122"/>
                <a:ea typeface="微软雅黑" panose="020B0503020204020204" pitchFamily="34" charset="-122"/>
                <a:sym typeface="Gill Sans" charset="0"/>
              </a:rPr>
              <a:t>（</a:t>
            </a:r>
            <a:r>
              <a:rPr lang="en-US" altLang="zh-CN" sz="1400" dirty="0">
                <a:latin typeface="微软雅黑" panose="020B0503020204020204" pitchFamily="34" charset="-122"/>
                <a:ea typeface="微软雅黑" panose="020B0503020204020204" pitchFamily="34" charset="-122"/>
                <a:sym typeface="Gill Sans" charset="0"/>
              </a:rPr>
              <a:t>1-20%</a:t>
            </a:r>
            <a:r>
              <a:rPr lang="zh-CN" altLang="en-US" sz="1400" dirty="0">
                <a:latin typeface="微软雅黑" panose="020B0503020204020204" pitchFamily="34" charset="-122"/>
                <a:ea typeface="微软雅黑" panose="020B0503020204020204" pitchFamily="34" charset="-122"/>
                <a:sym typeface="Gill Sans" charset="0"/>
              </a:rPr>
              <a:t>）</a:t>
            </a:r>
            <a:endParaRPr lang="en-US" altLang="zh-CN" sz="1400" dirty="0">
              <a:latin typeface="微软雅黑" panose="020B0503020204020204" pitchFamily="34" charset="-122"/>
              <a:ea typeface="微软雅黑" panose="020B0503020204020204" pitchFamily="34" charset="-122"/>
              <a:sym typeface="Gill Sans" charset="0"/>
            </a:endParaRPr>
          </a:p>
        </p:txBody>
      </p:sp>
      <p:sp>
        <p:nvSpPr>
          <p:cNvPr id="94" name="Rectangle 37"/>
          <p:cNvSpPr/>
          <p:nvPr/>
        </p:nvSpPr>
        <p:spPr bwMode="auto">
          <a:xfrm>
            <a:off x="4070843" y="1637053"/>
            <a:ext cx="1947565" cy="316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altLang="zh-CN" sz="1400" dirty="0">
              <a:latin typeface="微软雅黑" panose="020B0503020204020204" pitchFamily="34" charset="-122"/>
              <a:ea typeface="微软雅黑" panose="020B0503020204020204" pitchFamily="34" charset="-122"/>
              <a:sym typeface="Gill Sans" charset="0"/>
            </a:endParaRPr>
          </a:p>
        </p:txBody>
      </p:sp>
      <p:cxnSp>
        <p:nvCxnSpPr>
          <p:cNvPr id="96" name="直接箭头连接符 95"/>
          <p:cNvCxnSpPr>
            <a:cxnSpLocks/>
          </p:cNvCxnSpPr>
          <p:nvPr/>
        </p:nvCxnSpPr>
        <p:spPr>
          <a:xfrm flipV="1">
            <a:off x="3544881" y="2889563"/>
            <a:ext cx="375054" cy="3482"/>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97" name="圆角矩形 96"/>
          <p:cNvSpPr/>
          <p:nvPr/>
        </p:nvSpPr>
        <p:spPr>
          <a:xfrm>
            <a:off x="3945605" y="2060349"/>
            <a:ext cx="2108777" cy="585121"/>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sz="1600" dirty="0">
                <a:latin typeface="微软雅黑" panose="020B0503020204020204" pitchFamily="34" charset="-122"/>
                <a:ea typeface="微软雅黑" panose="020B0503020204020204" pitchFamily="34" charset="-122"/>
                <a:sym typeface="Gill Sans" charset="0"/>
              </a:rPr>
              <a:t>收入额</a:t>
            </a:r>
            <a:r>
              <a:rPr lang="en-US" altLang="zh-CN" sz="1600" dirty="0">
                <a:latin typeface="微软雅黑" panose="020B0503020204020204" pitchFamily="34" charset="-122"/>
                <a:ea typeface="微软雅黑" panose="020B0503020204020204" pitchFamily="34" charset="-122"/>
                <a:sym typeface="Gill Sans" charset="0"/>
              </a:rPr>
              <a:t>=</a:t>
            </a:r>
            <a:r>
              <a:rPr lang="zh-CN" altLang="en-US" sz="1600" dirty="0">
                <a:latin typeface="微软雅黑" panose="020B0503020204020204" pitchFamily="34" charset="-122"/>
                <a:ea typeface="微软雅黑" panose="020B0503020204020204" pitchFamily="34" charset="-122"/>
                <a:sym typeface="Gill Sans" charset="0"/>
              </a:rPr>
              <a:t>收入</a:t>
            </a:r>
            <a:r>
              <a:rPr lang="en-US" altLang="zh-CN" sz="1600" dirty="0">
                <a:latin typeface="微软雅黑" panose="020B0503020204020204" pitchFamily="34" charset="-122"/>
                <a:ea typeface="微软雅黑" panose="020B0503020204020204" pitchFamily="34" charset="-122"/>
                <a:sym typeface="Gill Sans" charset="0"/>
              </a:rPr>
              <a:t>×</a:t>
            </a:r>
            <a:r>
              <a:rPr lang="zh-CN" altLang="en-US" sz="1600" dirty="0">
                <a:latin typeface="微软雅黑" panose="020B0503020204020204" pitchFamily="34" charset="-122"/>
                <a:ea typeface="微软雅黑" panose="020B0503020204020204" pitchFamily="34" charset="-122"/>
                <a:sym typeface="Gill Sans" charset="0"/>
              </a:rPr>
              <a:t>（</a:t>
            </a:r>
            <a:r>
              <a:rPr lang="en-US" altLang="zh-CN" sz="1600" dirty="0">
                <a:latin typeface="微软雅黑" panose="020B0503020204020204" pitchFamily="34" charset="-122"/>
                <a:ea typeface="微软雅黑" panose="020B0503020204020204" pitchFamily="34" charset="-122"/>
                <a:sym typeface="Gill Sans" charset="0"/>
              </a:rPr>
              <a:t>1-20%</a:t>
            </a:r>
            <a:r>
              <a:rPr lang="zh-CN" altLang="en-US" sz="1600" dirty="0">
                <a:latin typeface="微软雅黑" panose="020B0503020204020204" pitchFamily="34" charset="-122"/>
                <a:ea typeface="微软雅黑" panose="020B0503020204020204" pitchFamily="34" charset="-122"/>
                <a:sym typeface="Gill Sans" charset="0"/>
              </a:rPr>
              <a:t>）</a:t>
            </a:r>
            <a:r>
              <a:rPr lang="en-US" altLang="zh-CN" sz="1600" dirty="0">
                <a:latin typeface="微软雅黑" panose="020B0503020204020204" pitchFamily="34" charset="-122"/>
                <a:ea typeface="微软雅黑" panose="020B0503020204020204" pitchFamily="34" charset="-122"/>
                <a:sym typeface="Gill Sans" charset="0"/>
              </a:rPr>
              <a:t>×70%</a:t>
            </a:r>
          </a:p>
        </p:txBody>
      </p:sp>
      <p:sp>
        <p:nvSpPr>
          <p:cNvPr id="99" name="左大括号 98"/>
          <p:cNvSpPr/>
          <p:nvPr/>
        </p:nvSpPr>
        <p:spPr>
          <a:xfrm rot="10800000">
            <a:off x="6081639" y="1171428"/>
            <a:ext cx="393898" cy="1831114"/>
          </a:xfrm>
          <a:prstGeom prst="leftBrace">
            <a:avLst/>
          </a:prstGeom>
          <a:noFill/>
          <a:ln w="9525" cap="flat" cmpd="sng" algn="ctr">
            <a:solidFill>
              <a:srgbClr val="65AA3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Franklin Gothic Book"/>
              <a:ea typeface="黑体"/>
              <a:cs typeface="+mn-cs"/>
            </a:endParaRPr>
          </a:p>
        </p:txBody>
      </p:sp>
      <p:sp>
        <p:nvSpPr>
          <p:cNvPr id="100" name="圆角矩形 99"/>
          <p:cNvSpPr/>
          <p:nvPr/>
        </p:nvSpPr>
        <p:spPr>
          <a:xfrm>
            <a:off x="3918456" y="2700797"/>
            <a:ext cx="2127209" cy="412897"/>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sz="1400" dirty="0">
                <a:latin typeface="微软雅黑" panose="020B0503020204020204" pitchFamily="34" charset="-122"/>
                <a:ea typeface="微软雅黑" panose="020B0503020204020204" pitchFamily="34" charset="-122"/>
                <a:sym typeface="Gill Sans" charset="0"/>
              </a:rPr>
              <a:t>收入额</a:t>
            </a:r>
            <a:r>
              <a:rPr lang="en-US" altLang="zh-CN" sz="1400" dirty="0">
                <a:latin typeface="微软雅黑" panose="020B0503020204020204" pitchFamily="34" charset="-122"/>
                <a:ea typeface="微软雅黑" panose="020B0503020204020204" pitchFamily="34" charset="-122"/>
                <a:sym typeface="Gill Sans" charset="0"/>
              </a:rPr>
              <a:t>=</a:t>
            </a:r>
            <a:r>
              <a:rPr lang="zh-CN" altLang="en-US" sz="1400" dirty="0">
                <a:latin typeface="微软雅黑" panose="020B0503020204020204" pitchFamily="34" charset="-122"/>
                <a:ea typeface="微软雅黑" panose="020B0503020204020204" pitchFamily="34" charset="-122"/>
                <a:sym typeface="Gill Sans" charset="0"/>
              </a:rPr>
              <a:t>收入</a:t>
            </a:r>
            <a:r>
              <a:rPr lang="en-US" altLang="zh-CN" sz="1400" dirty="0">
                <a:latin typeface="微软雅黑" panose="020B0503020204020204" pitchFamily="34" charset="-122"/>
                <a:ea typeface="微软雅黑" panose="020B0503020204020204" pitchFamily="34" charset="-122"/>
                <a:sym typeface="Gill Sans" charset="0"/>
              </a:rPr>
              <a:t>×</a:t>
            </a:r>
            <a:r>
              <a:rPr lang="zh-CN" altLang="en-US" sz="1400" dirty="0">
                <a:latin typeface="微软雅黑" panose="020B0503020204020204" pitchFamily="34" charset="-122"/>
                <a:ea typeface="微软雅黑" panose="020B0503020204020204" pitchFamily="34" charset="-122"/>
                <a:sym typeface="Gill Sans" charset="0"/>
              </a:rPr>
              <a:t>（</a:t>
            </a:r>
            <a:r>
              <a:rPr lang="en-US" altLang="zh-CN" sz="1400" dirty="0">
                <a:latin typeface="微软雅黑" panose="020B0503020204020204" pitchFamily="34" charset="-122"/>
                <a:ea typeface="微软雅黑" panose="020B0503020204020204" pitchFamily="34" charset="-122"/>
                <a:sym typeface="Gill Sans" charset="0"/>
              </a:rPr>
              <a:t>1-20%</a:t>
            </a:r>
            <a:r>
              <a:rPr lang="zh-CN" altLang="en-US" sz="1400" dirty="0">
                <a:latin typeface="微软雅黑" panose="020B0503020204020204" pitchFamily="34" charset="-122"/>
                <a:ea typeface="微软雅黑" panose="020B0503020204020204" pitchFamily="34" charset="-122"/>
                <a:sym typeface="Gill Sans" charset="0"/>
              </a:rPr>
              <a:t>）</a:t>
            </a:r>
            <a:endParaRPr lang="en-US" altLang="zh-CN" sz="1400" dirty="0">
              <a:latin typeface="微软雅黑" panose="020B0503020204020204" pitchFamily="34" charset="-122"/>
              <a:ea typeface="微软雅黑" panose="020B0503020204020204" pitchFamily="34" charset="-122"/>
              <a:sym typeface="Gill Sans" charset="0"/>
            </a:endParaRPr>
          </a:p>
        </p:txBody>
      </p:sp>
      <p:cxnSp>
        <p:nvCxnSpPr>
          <p:cNvPr id="115" name="直接箭头连接符 114"/>
          <p:cNvCxnSpPr/>
          <p:nvPr/>
        </p:nvCxnSpPr>
        <p:spPr>
          <a:xfrm flipV="1">
            <a:off x="3532778" y="1799446"/>
            <a:ext cx="375054" cy="3482"/>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8" name="直接箭头连接符 117"/>
          <p:cNvCxnSpPr/>
          <p:nvPr/>
        </p:nvCxnSpPr>
        <p:spPr>
          <a:xfrm flipV="1">
            <a:off x="3556242" y="2378986"/>
            <a:ext cx="375054" cy="3482"/>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122" name="圆角矩形 121"/>
          <p:cNvSpPr/>
          <p:nvPr/>
        </p:nvSpPr>
        <p:spPr>
          <a:xfrm>
            <a:off x="3732408" y="4762997"/>
            <a:ext cx="2806214" cy="579160"/>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fontAlgn="base">
              <a:lnSpc>
                <a:spcPct val="125000"/>
              </a:lnSpc>
              <a:spcBef>
                <a:spcPct val="0"/>
              </a:spcBef>
              <a:spcAft>
                <a:spcPct val="0"/>
              </a:spcAft>
            </a:pPr>
            <a:r>
              <a:rPr lang="zh-CN" altLang="en-US" sz="1400" dirty="0">
                <a:latin typeface="微软雅黑" panose="020B0503020204020204" pitchFamily="34" charset="-122"/>
                <a:ea typeface="微软雅黑" panose="020B0503020204020204" pitchFamily="34" charset="-122"/>
                <a:sym typeface="Gill Sans" charset="0"/>
              </a:rPr>
              <a:t>应纳税所得额</a:t>
            </a:r>
            <a:r>
              <a:rPr lang="en-US" altLang="zh-CN" sz="1400" dirty="0">
                <a:latin typeface="微软雅黑" panose="020B0503020204020204" pitchFamily="34" charset="-122"/>
                <a:ea typeface="微软雅黑" panose="020B0503020204020204" pitchFamily="34" charset="-122"/>
                <a:sym typeface="Gill Sans" charset="0"/>
              </a:rPr>
              <a:t>=</a:t>
            </a:r>
          </a:p>
          <a:p>
            <a:pPr algn="ctr" fontAlgn="base">
              <a:lnSpc>
                <a:spcPct val="125000"/>
              </a:lnSpc>
              <a:spcBef>
                <a:spcPct val="0"/>
              </a:spcBef>
              <a:spcAft>
                <a:spcPct val="0"/>
              </a:spcAft>
            </a:pPr>
            <a:r>
              <a:rPr lang="zh-CN" altLang="en-US" sz="1400" dirty="0">
                <a:latin typeface="微软雅黑" panose="020B0503020204020204" pitchFamily="34" charset="-122"/>
                <a:ea typeface="微软雅黑" panose="020B0503020204020204" pitchFamily="34" charset="-122"/>
                <a:sym typeface="Gill Sans" charset="0"/>
              </a:rPr>
              <a:t>收入－财产原值－合理费用</a:t>
            </a:r>
            <a:endParaRPr lang="en-US" altLang="zh-CN" sz="1400" dirty="0">
              <a:latin typeface="微软雅黑" panose="020B0503020204020204" pitchFamily="34" charset="-122"/>
              <a:ea typeface="微软雅黑" panose="020B0503020204020204" pitchFamily="34" charset="-122"/>
              <a:sym typeface="Gill Sans" charset="0"/>
            </a:endParaRPr>
          </a:p>
        </p:txBody>
      </p:sp>
      <p:sp>
        <p:nvSpPr>
          <p:cNvPr id="123" name="Rectangle 37"/>
          <p:cNvSpPr/>
          <p:nvPr/>
        </p:nvSpPr>
        <p:spPr bwMode="auto">
          <a:xfrm>
            <a:off x="3803316" y="4856392"/>
            <a:ext cx="2724049" cy="307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altLang="zh-CN" sz="1400" dirty="0">
              <a:latin typeface="微软雅黑" panose="020B0503020204020204" pitchFamily="34" charset="-122"/>
              <a:ea typeface="微软雅黑" panose="020B0503020204020204" pitchFamily="34" charset="-122"/>
              <a:sym typeface="Gill Sans" charset="0"/>
            </a:endParaRPr>
          </a:p>
        </p:txBody>
      </p:sp>
      <p:cxnSp>
        <p:nvCxnSpPr>
          <p:cNvPr id="124" name="直接箭头连接符 123"/>
          <p:cNvCxnSpPr>
            <a:cxnSpLocks/>
            <a:stCxn id="60" idx="3"/>
            <a:endCxn id="122" idx="1"/>
          </p:cNvCxnSpPr>
          <p:nvPr/>
        </p:nvCxnSpPr>
        <p:spPr>
          <a:xfrm>
            <a:off x="3322744" y="4541256"/>
            <a:ext cx="409664" cy="511321"/>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26" name="直接箭头连接符 125"/>
          <p:cNvCxnSpPr/>
          <p:nvPr/>
        </p:nvCxnSpPr>
        <p:spPr>
          <a:xfrm>
            <a:off x="3377191" y="3965951"/>
            <a:ext cx="335380" cy="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128" name="圆角矩形 127"/>
          <p:cNvSpPr/>
          <p:nvPr/>
        </p:nvSpPr>
        <p:spPr>
          <a:xfrm>
            <a:off x="3927986" y="5464277"/>
            <a:ext cx="2599379" cy="579160"/>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fontAlgn="base">
              <a:lnSpc>
                <a:spcPct val="125000"/>
              </a:lnSpc>
              <a:spcBef>
                <a:spcPct val="0"/>
              </a:spcBef>
              <a:spcAft>
                <a:spcPct val="0"/>
              </a:spcAft>
            </a:pPr>
            <a:r>
              <a:rPr lang="zh-CN" altLang="en-US" sz="1600" dirty="0">
                <a:latin typeface="微软雅黑" panose="020B0503020204020204" pitchFamily="34" charset="-122"/>
                <a:ea typeface="微软雅黑" panose="020B0503020204020204" pitchFamily="34" charset="-122"/>
                <a:sym typeface="Gill Sans" charset="0"/>
              </a:rPr>
              <a:t>应纳税所得额</a:t>
            </a:r>
            <a:r>
              <a:rPr lang="en-US" altLang="zh-CN" sz="1600" dirty="0">
                <a:latin typeface="微软雅黑" panose="020B0503020204020204" pitchFamily="34" charset="-122"/>
                <a:ea typeface="微软雅黑" panose="020B0503020204020204" pitchFamily="34" charset="-122"/>
                <a:sym typeface="Gill Sans" charset="0"/>
              </a:rPr>
              <a:t>=</a:t>
            </a:r>
            <a:r>
              <a:rPr lang="zh-CN" altLang="en-US" sz="1600" dirty="0">
                <a:latin typeface="微软雅黑" panose="020B0503020204020204" pitchFamily="34" charset="-122"/>
                <a:ea typeface="微软雅黑" panose="020B0503020204020204" pitchFamily="34" charset="-122"/>
                <a:sym typeface="Gill Sans" charset="0"/>
              </a:rPr>
              <a:t>收入额</a:t>
            </a:r>
            <a:endParaRPr lang="en-US" altLang="zh-CN" sz="1600" dirty="0">
              <a:latin typeface="微软雅黑" panose="020B0503020204020204" pitchFamily="34" charset="-122"/>
              <a:ea typeface="微软雅黑" panose="020B0503020204020204" pitchFamily="34" charset="-122"/>
              <a:sym typeface="Gill Sans" charset="0"/>
            </a:endParaRPr>
          </a:p>
        </p:txBody>
      </p:sp>
      <p:sp>
        <p:nvSpPr>
          <p:cNvPr id="129" name="Rectangle 37"/>
          <p:cNvSpPr/>
          <p:nvPr/>
        </p:nvSpPr>
        <p:spPr bwMode="auto">
          <a:xfrm>
            <a:off x="4506879" y="6117515"/>
            <a:ext cx="2724049" cy="307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altLang="zh-CN" sz="1400" dirty="0">
              <a:latin typeface="微软雅黑" panose="020B0503020204020204" pitchFamily="34" charset="-122"/>
              <a:ea typeface="微软雅黑" panose="020B0503020204020204" pitchFamily="34" charset="-122"/>
              <a:sym typeface="Gill Sans" charset="0"/>
            </a:endParaRPr>
          </a:p>
        </p:txBody>
      </p:sp>
      <p:cxnSp>
        <p:nvCxnSpPr>
          <p:cNvPr id="130" name="直接箭头连接符 129"/>
          <p:cNvCxnSpPr>
            <a:cxnSpLocks/>
          </p:cNvCxnSpPr>
          <p:nvPr/>
        </p:nvCxnSpPr>
        <p:spPr>
          <a:xfrm>
            <a:off x="3335358" y="5160004"/>
            <a:ext cx="572474" cy="508721"/>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32" name="直接箭头连接符 131"/>
          <p:cNvCxnSpPr>
            <a:cxnSpLocks/>
            <a:endCxn id="128" idx="1"/>
          </p:cNvCxnSpPr>
          <p:nvPr/>
        </p:nvCxnSpPr>
        <p:spPr>
          <a:xfrm>
            <a:off x="3322744" y="5702763"/>
            <a:ext cx="605242" cy="51094"/>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136" name="标题 1">
            <a:extLst>
              <a:ext uri="{FF2B5EF4-FFF2-40B4-BE49-F238E27FC236}">
                <a16:creationId xmlns:a16="http://schemas.microsoft.com/office/drawing/2014/main" id="{12E1377F-C229-4A0B-A7D5-68DB6D0E5737}"/>
              </a:ext>
            </a:extLst>
          </p:cNvPr>
          <p:cNvSpPr>
            <a:spLocks noGrp="1"/>
          </p:cNvSpPr>
          <p:nvPr>
            <p:ph type="title"/>
          </p:nvPr>
        </p:nvSpPr>
        <p:spPr>
          <a:xfrm>
            <a:off x="1288829" y="164818"/>
            <a:ext cx="8393054" cy="677862"/>
          </a:xfrm>
        </p:spPr>
        <p:txBody>
          <a:bodyPr>
            <a:normAutofit/>
          </a:bodyPr>
          <a:lstStyle/>
          <a:p>
            <a:r>
              <a:rPr lang="zh-CN" altLang="en-US" dirty="0"/>
              <a:t>关键词四：应纳税所得额计算</a:t>
            </a:r>
          </a:p>
        </p:txBody>
      </p:sp>
    </p:spTree>
    <p:extLst>
      <p:ext uri="{BB962C8B-B14F-4D97-AF65-F5344CB8AC3E}">
        <p14:creationId xmlns:p14="http://schemas.microsoft.com/office/powerpoint/2010/main" val="4145845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nodePh="1">
                                  <p:stCondLst>
                                    <p:cond delay="0"/>
                                  </p:stCondLst>
                                  <p:endCondLst>
                                    <p:cond evt="begin" delay="0">
                                      <p:tn val="5"/>
                                    </p:cond>
                                  </p:endCondLst>
                                  <p:childTnLst>
                                    <p:set>
                                      <p:cBhvr>
                                        <p:cTn id="6" dur="1" fill="hold">
                                          <p:stCondLst>
                                            <p:cond delay="0"/>
                                          </p:stCondLst>
                                        </p:cTn>
                                        <p:tgtEl>
                                          <p:spTgt spid="70"/>
                                        </p:tgtEl>
                                        <p:attrNameLst>
                                          <p:attrName>style.visibility</p:attrName>
                                        </p:attrNameLst>
                                      </p:cBhvr>
                                      <p:to>
                                        <p:strVal val="visible"/>
                                      </p:to>
                                    </p:set>
                                    <p:animEffect transition="in" filter="wipe(right)">
                                      <p:cBhvr>
                                        <p:cTn id="7" dur="200"/>
                                        <p:tgtEl>
                                          <p:spTgt spid="70"/>
                                        </p:tgtEl>
                                      </p:cBhvr>
                                    </p:animEffect>
                                  </p:childTnLst>
                                </p:cTn>
                              </p:par>
                            </p:childTnLst>
                          </p:cTn>
                        </p:par>
                        <p:par>
                          <p:cTn id="8" fill="hold">
                            <p:stCondLst>
                              <p:cond delay="200"/>
                            </p:stCondLst>
                            <p:childTnLst>
                              <p:par>
                                <p:cTn id="9" presetID="22" presetClass="entr" presetSubtype="2" fill="hold" grpId="0" nodeType="afterEffect" nodePh="1">
                                  <p:stCondLst>
                                    <p:cond delay="0"/>
                                  </p:stCondLst>
                                  <p:endCondLst>
                                    <p:cond evt="begin" delay="0">
                                      <p:tn val="9"/>
                                    </p:cond>
                                  </p:endCondLst>
                                  <p:childTnLst>
                                    <p:set>
                                      <p:cBhvr>
                                        <p:cTn id="10" dur="1" fill="hold">
                                          <p:stCondLst>
                                            <p:cond delay="0"/>
                                          </p:stCondLst>
                                        </p:cTn>
                                        <p:tgtEl>
                                          <p:spTgt spid="76"/>
                                        </p:tgtEl>
                                        <p:attrNameLst>
                                          <p:attrName>style.visibility</p:attrName>
                                        </p:attrNameLst>
                                      </p:cBhvr>
                                      <p:to>
                                        <p:strVal val="visible"/>
                                      </p:to>
                                    </p:set>
                                    <p:animEffect transition="in" filter="wipe(right)">
                                      <p:cBhvr>
                                        <p:cTn id="11" dur="200"/>
                                        <p:tgtEl>
                                          <p:spTgt spid="76"/>
                                        </p:tgtEl>
                                      </p:cBhvr>
                                    </p:animEffect>
                                  </p:childTnLst>
                                </p:cTn>
                              </p:par>
                            </p:childTnLst>
                          </p:cTn>
                        </p:par>
                        <p:par>
                          <p:cTn id="12" fill="hold">
                            <p:stCondLst>
                              <p:cond delay="400"/>
                            </p:stCondLst>
                            <p:childTnLst>
                              <p:par>
                                <p:cTn id="13" presetID="22" presetClass="entr" presetSubtype="2" fill="hold" grpId="0" nodeType="afterEffect" nodePh="1">
                                  <p:stCondLst>
                                    <p:cond delay="0"/>
                                  </p:stCondLst>
                                  <p:endCondLst>
                                    <p:cond evt="begin" delay="0">
                                      <p:tn val="13"/>
                                    </p:cond>
                                  </p:endCondLst>
                                  <p:childTnLst>
                                    <p:set>
                                      <p:cBhvr>
                                        <p:cTn id="14" dur="1" fill="hold">
                                          <p:stCondLst>
                                            <p:cond delay="0"/>
                                          </p:stCondLst>
                                        </p:cTn>
                                        <p:tgtEl>
                                          <p:spTgt spid="53"/>
                                        </p:tgtEl>
                                        <p:attrNameLst>
                                          <p:attrName>style.visibility</p:attrName>
                                        </p:attrNameLst>
                                      </p:cBhvr>
                                      <p:to>
                                        <p:strVal val="visible"/>
                                      </p:to>
                                    </p:set>
                                    <p:animEffect transition="in" filter="wipe(right)">
                                      <p:cBhvr>
                                        <p:cTn id="15" dur="200"/>
                                        <p:tgtEl>
                                          <p:spTgt spid="53"/>
                                        </p:tgtEl>
                                      </p:cBhvr>
                                    </p:animEffect>
                                  </p:childTnLst>
                                </p:cTn>
                              </p:par>
                            </p:childTnLst>
                          </p:cTn>
                        </p:par>
                        <p:par>
                          <p:cTn id="16" fill="hold">
                            <p:stCondLst>
                              <p:cond delay="600"/>
                            </p:stCondLst>
                            <p:childTnLst>
                              <p:par>
                                <p:cTn id="17" presetID="22" presetClass="entr" presetSubtype="2" fill="hold" grpId="0" nodeType="afterEffect" nodePh="1">
                                  <p:stCondLst>
                                    <p:cond delay="0"/>
                                  </p:stCondLst>
                                  <p:endCondLst>
                                    <p:cond evt="begin" delay="0">
                                      <p:tn val="17"/>
                                    </p:cond>
                                  </p:endCondLst>
                                  <p:childTnLst>
                                    <p:set>
                                      <p:cBhvr>
                                        <p:cTn id="18" dur="1" fill="hold">
                                          <p:stCondLst>
                                            <p:cond delay="0"/>
                                          </p:stCondLst>
                                        </p:cTn>
                                        <p:tgtEl>
                                          <p:spTgt spid="57"/>
                                        </p:tgtEl>
                                        <p:attrNameLst>
                                          <p:attrName>style.visibility</p:attrName>
                                        </p:attrNameLst>
                                      </p:cBhvr>
                                      <p:to>
                                        <p:strVal val="visible"/>
                                      </p:to>
                                    </p:set>
                                    <p:animEffect transition="in" filter="wipe(right)">
                                      <p:cBhvr>
                                        <p:cTn id="19" dur="200"/>
                                        <p:tgtEl>
                                          <p:spTgt spid="57"/>
                                        </p:tgtEl>
                                      </p:cBhvr>
                                    </p:animEffect>
                                  </p:childTnLst>
                                </p:cTn>
                              </p:par>
                            </p:childTnLst>
                          </p:cTn>
                        </p:par>
                        <p:par>
                          <p:cTn id="20" fill="hold">
                            <p:stCondLst>
                              <p:cond delay="800"/>
                            </p:stCondLst>
                            <p:childTnLst>
                              <p:par>
                                <p:cTn id="21" presetID="22" presetClass="entr" presetSubtype="2" fill="hold" grpId="0" nodeType="afterEffect" nodePh="1">
                                  <p:stCondLst>
                                    <p:cond delay="0"/>
                                  </p:stCondLst>
                                  <p:endCondLst>
                                    <p:cond evt="begin" delay="0">
                                      <p:tn val="21"/>
                                    </p:cond>
                                  </p:endCondLst>
                                  <p:childTnLst>
                                    <p:set>
                                      <p:cBhvr>
                                        <p:cTn id="22" dur="1" fill="hold">
                                          <p:stCondLst>
                                            <p:cond delay="0"/>
                                          </p:stCondLst>
                                        </p:cTn>
                                        <p:tgtEl>
                                          <p:spTgt spid="94"/>
                                        </p:tgtEl>
                                        <p:attrNameLst>
                                          <p:attrName>style.visibility</p:attrName>
                                        </p:attrNameLst>
                                      </p:cBhvr>
                                      <p:to>
                                        <p:strVal val="visible"/>
                                      </p:to>
                                    </p:set>
                                    <p:animEffect transition="in" filter="wipe(right)">
                                      <p:cBhvr>
                                        <p:cTn id="23" dur="200"/>
                                        <p:tgtEl>
                                          <p:spTgt spid="94"/>
                                        </p:tgtEl>
                                      </p:cBhvr>
                                    </p:animEffect>
                                  </p:childTnLst>
                                </p:cTn>
                              </p:par>
                            </p:childTnLst>
                          </p:cTn>
                        </p:par>
                        <p:par>
                          <p:cTn id="24" fill="hold">
                            <p:stCondLst>
                              <p:cond delay="1000"/>
                            </p:stCondLst>
                            <p:childTnLst>
                              <p:par>
                                <p:cTn id="25" presetID="22" presetClass="entr" presetSubtype="2" fill="hold" grpId="0" nodeType="afterEffect" nodePh="1">
                                  <p:stCondLst>
                                    <p:cond delay="0"/>
                                  </p:stCondLst>
                                  <p:endCondLst>
                                    <p:cond evt="begin" delay="0">
                                      <p:tn val="25"/>
                                    </p:cond>
                                  </p:endCondLst>
                                  <p:childTnLst>
                                    <p:set>
                                      <p:cBhvr>
                                        <p:cTn id="26" dur="1" fill="hold">
                                          <p:stCondLst>
                                            <p:cond delay="0"/>
                                          </p:stCondLst>
                                        </p:cTn>
                                        <p:tgtEl>
                                          <p:spTgt spid="123"/>
                                        </p:tgtEl>
                                        <p:attrNameLst>
                                          <p:attrName>style.visibility</p:attrName>
                                        </p:attrNameLst>
                                      </p:cBhvr>
                                      <p:to>
                                        <p:strVal val="visible"/>
                                      </p:to>
                                    </p:set>
                                    <p:animEffect transition="in" filter="wipe(right)">
                                      <p:cBhvr>
                                        <p:cTn id="27" dur="200"/>
                                        <p:tgtEl>
                                          <p:spTgt spid="123"/>
                                        </p:tgtEl>
                                      </p:cBhvr>
                                    </p:animEffect>
                                  </p:childTnLst>
                                </p:cTn>
                              </p:par>
                            </p:childTnLst>
                          </p:cTn>
                        </p:par>
                        <p:par>
                          <p:cTn id="28" fill="hold">
                            <p:stCondLst>
                              <p:cond delay="1200"/>
                            </p:stCondLst>
                            <p:childTnLst>
                              <p:par>
                                <p:cTn id="29" presetID="22" presetClass="entr" presetSubtype="2" fill="hold" grpId="0" nodeType="afterEffect" nodePh="1">
                                  <p:stCondLst>
                                    <p:cond delay="0"/>
                                  </p:stCondLst>
                                  <p:endCondLst>
                                    <p:cond evt="begin" delay="0">
                                      <p:tn val="29"/>
                                    </p:cond>
                                  </p:endCondLst>
                                  <p:childTnLst>
                                    <p:set>
                                      <p:cBhvr>
                                        <p:cTn id="30" dur="1" fill="hold">
                                          <p:stCondLst>
                                            <p:cond delay="0"/>
                                          </p:stCondLst>
                                        </p:cTn>
                                        <p:tgtEl>
                                          <p:spTgt spid="129"/>
                                        </p:tgtEl>
                                        <p:attrNameLst>
                                          <p:attrName>style.visibility</p:attrName>
                                        </p:attrNameLst>
                                      </p:cBhvr>
                                      <p:to>
                                        <p:strVal val="visible"/>
                                      </p:to>
                                    </p:set>
                                    <p:animEffect transition="in" filter="wipe(right)">
                                      <p:cBhvr>
                                        <p:cTn id="31" dur="2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6" grpId="0"/>
      <p:bldP spid="53" grpId="0"/>
      <p:bldP spid="57" grpId="0"/>
      <p:bldP spid="94" grpId="0"/>
      <p:bldP spid="123" grpId="0"/>
      <p:bldP spid="1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圆角矩形 38"/>
          <p:cNvSpPr/>
          <p:nvPr/>
        </p:nvSpPr>
        <p:spPr>
          <a:xfrm>
            <a:off x="3065392" y="4523328"/>
            <a:ext cx="2073642"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dirty="0">
                <a:latin typeface="微软雅黑" panose="020B0503020204020204" pitchFamily="34" charset="-122"/>
                <a:ea typeface="微软雅黑" panose="020B0503020204020204" pitchFamily="34" charset="-122"/>
                <a:sym typeface="Gill Sans" charset="0"/>
              </a:rPr>
              <a:t>（三）大病医疗</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2" name="标题 1">
            <a:extLst>
              <a:ext uri="{FF2B5EF4-FFF2-40B4-BE49-F238E27FC236}">
                <a16:creationId xmlns:a16="http://schemas.microsoft.com/office/drawing/2014/main" id="{12E1377F-C229-4A0B-A7D5-68DB6D0E5737}"/>
              </a:ext>
            </a:extLst>
          </p:cNvPr>
          <p:cNvSpPr>
            <a:spLocks noGrp="1"/>
          </p:cNvSpPr>
          <p:nvPr>
            <p:ph type="title"/>
          </p:nvPr>
        </p:nvSpPr>
        <p:spPr/>
        <p:txBody>
          <a:bodyPr>
            <a:normAutofit/>
          </a:bodyPr>
          <a:lstStyle/>
          <a:p>
            <a:pPr indent="0" latinLnBrk="1"/>
            <a:r>
              <a:rPr lang="zh-CN" altLang="en-US" dirty="0"/>
              <a:t>关键词五：专项扣除与专项扣除附加</a:t>
            </a:r>
            <a:endParaRPr lang="en-US" altLang="zh-CN" dirty="0"/>
          </a:p>
        </p:txBody>
      </p:sp>
      <p:sp>
        <p:nvSpPr>
          <p:cNvPr id="42" name="圆角矩形 41"/>
          <p:cNvSpPr/>
          <p:nvPr/>
        </p:nvSpPr>
        <p:spPr>
          <a:xfrm>
            <a:off x="703576" y="4506874"/>
            <a:ext cx="1628648" cy="624496"/>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dirty="0">
                <a:latin typeface="微软雅黑" panose="020B0503020204020204" pitchFamily="34" charset="-122"/>
                <a:ea typeface="微软雅黑" panose="020B0503020204020204" pitchFamily="34" charset="-122"/>
                <a:cs typeface="Lato Light" charset="0"/>
                <a:sym typeface="Lato Light" charset="0"/>
              </a:rPr>
              <a:t>专项扣除附加</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43" name="Rectangle 37"/>
          <p:cNvSpPr/>
          <p:nvPr/>
        </p:nvSpPr>
        <p:spPr bwMode="auto">
          <a:xfrm>
            <a:off x="1410156" y="4986930"/>
            <a:ext cx="1646363"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44" name="左大括号 43"/>
          <p:cNvSpPr/>
          <p:nvPr/>
        </p:nvSpPr>
        <p:spPr>
          <a:xfrm>
            <a:off x="2233337" y="1373102"/>
            <a:ext cx="686230" cy="1747604"/>
          </a:xfrm>
          <a:prstGeom prst="leftBrace">
            <a:avLst/>
          </a:prstGeom>
          <a:noFill/>
          <a:ln w="9525" cap="flat" cmpd="sng" algn="ctr">
            <a:solidFill>
              <a:srgbClr val="65AA3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latin typeface="Franklin Gothic Book"/>
              <a:ea typeface="黑体"/>
              <a:cs typeface="+mn-cs"/>
            </a:endParaRPr>
          </a:p>
        </p:txBody>
      </p:sp>
      <p:sp>
        <p:nvSpPr>
          <p:cNvPr id="51" name="圆角矩形 50"/>
          <p:cNvSpPr/>
          <p:nvPr/>
        </p:nvSpPr>
        <p:spPr>
          <a:xfrm>
            <a:off x="2929821" y="1197114"/>
            <a:ext cx="2350818"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dirty="0">
                <a:latin typeface="微软雅黑" panose="020B0503020204020204" pitchFamily="34" charset="-122"/>
                <a:ea typeface="微软雅黑" panose="020B0503020204020204" pitchFamily="34" charset="-122"/>
                <a:sym typeface="Gill Sans" charset="0"/>
              </a:rPr>
              <a:t>（一）基本养老保险</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68" name="左大括号 67"/>
          <p:cNvSpPr/>
          <p:nvPr/>
        </p:nvSpPr>
        <p:spPr>
          <a:xfrm rot="10800000">
            <a:off x="6534577" y="3596657"/>
            <a:ext cx="725919" cy="2684198"/>
          </a:xfrm>
          <a:prstGeom prst="leftBrace">
            <a:avLst/>
          </a:prstGeom>
          <a:noFill/>
          <a:ln w="9525" cap="flat" cmpd="sng" algn="ctr">
            <a:solidFill>
              <a:srgbClr val="65AA3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latin typeface="Franklin Gothic Book"/>
              <a:ea typeface="黑体"/>
              <a:cs typeface="+mn-cs"/>
            </a:endParaRPr>
          </a:p>
        </p:txBody>
      </p:sp>
      <p:sp>
        <p:nvSpPr>
          <p:cNvPr id="69" name="圆角矩形 68"/>
          <p:cNvSpPr/>
          <p:nvPr/>
        </p:nvSpPr>
        <p:spPr>
          <a:xfrm>
            <a:off x="7260496" y="4440317"/>
            <a:ext cx="3059248" cy="970310"/>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dirty="0">
                <a:latin typeface="微软雅黑" panose="020B0503020204020204" pitchFamily="34" charset="-122"/>
                <a:ea typeface="微软雅黑" panose="020B0503020204020204" pitchFamily="34" charset="-122"/>
                <a:sym typeface="Gill Sans" charset="0"/>
              </a:rPr>
              <a:t>具体范围、标准和实施步骤由国务院确定，并报全国人民代表大会常务委员会备案</a:t>
            </a:r>
            <a:endParaRPr lang="en-US" altLang="zh-CN" dirty="0">
              <a:latin typeface="微软雅黑" panose="020B0503020204020204" pitchFamily="34" charset="-122"/>
              <a:ea typeface="微软雅黑" panose="020B0503020204020204" pitchFamily="34" charset="-122"/>
              <a:sym typeface="Gill Sans" charset="0"/>
            </a:endParaRPr>
          </a:p>
        </p:txBody>
      </p:sp>
      <p:sp>
        <p:nvSpPr>
          <p:cNvPr id="27" name="圆角矩形 26"/>
          <p:cNvSpPr/>
          <p:nvPr/>
        </p:nvSpPr>
        <p:spPr>
          <a:xfrm>
            <a:off x="2917380" y="1761806"/>
            <a:ext cx="2363259"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dirty="0">
                <a:latin typeface="微软雅黑" panose="020B0503020204020204" pitchFamily="34" charset="-122"/>
                <a:ea typeface="微软雅黑" panose="020B0503020204020204" pitchFamily="34" charset="-122"/>
                <a:sym typeface="Gill Sans" charset="0"/>
              </a:rPr>
              <a:t>（二）基本医疗保险</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28" name="Rectangle 37"/>
          <p:cNvSpPr/>
          <p:nvPr/>
        </p:nvSpPr>
        <p:spPr bwMode="auto">
          <a:xfrm>
            <a:off x="4098402" y="1952615"/>
            <a:ext cx="1815419"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29" name="圆角矩形 28"/>
          <p:cNvSpPr/>
          <p:nvPr/>
        </p:nvSpPr>
        <p:spPr>
          <a:xfrm>
            <a:off x="2929821" y="2327399"/>
            <a:ext cx="3250131"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dirty="0">
                <a:latin typeface="微软雅黑" panose="020B0503020204020204" pitchFamily="34" charset="-122"/>
                <a:ea typeface="微软雅黑" panose="020B0503020204020204" pitchFamily="34" charset="-122"/>
                <a:sym typeface="Gill Sans" charset="0"/>
              </a:rPr>
              <a:t>（三）失业保险等社会保险费</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30" name="Rectangle 37"/>
          <p:cNvSpPr/>
          <p:nvPr/>
        </p:nvSpPr>
        <p:spPr bwMode="auto">
          <a:xfrm>
            <a:off x="4111347" y="4912743"/>
            <a:ext cx="1363463"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33" name="圆角矩形 32"/>
          <p:cNvSpPr/>
          <p:nvPr/>
        </p:nvSpPr>
        <p:spPr>
          <a:xfrm>
            <a:off x="2917380" y="2886624"/>
            <a:ext cx="2069605"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fontAlgn="base">
              <a:lnSpc>
                <a:spcPct val="125000"/>
              </a:lnSpc>
              <a:spcBef>
                <a:spcPct val="0"/>
              </a:spcBef>
              <a:spcAft>
                <a:spcPct val="0"/>
              </a:spcAft>
            </a:pPr>
            <a:r>
              <a:rPr lang="zh-CN" altLang="en-US">
                <a:latin typeface="微软雅黑" panose="020B0503020204020204" pitchFamily="34" charset="-122"/>
                <a:ea typeface="微软雅黑" panose="020B0503020204020204" pitchFamily="34" charset="-122"/>
                <a:sym typeface="Gill Sans" charset="0"/>
              </a:rPr>
              <a:t>（四）住房公积金</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34" name="Rectangle 37"/>
          <p:cNvSpPr/>
          <p:nvPr/>
        </p:nvSpPr>
        <p:spPr bwMode="auto">
          <a:xfrm>
            <a:off x="4052187" y="3181811"/>
            <a:ext cx="1780065"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35" name="圆角矩形 34"/>
          <p:cNvSpPr/>
          <p:nvPr/>
        </p:nvSpPr>
        <p:spPr>
          <a:xfrm>
            <a:off x="3069430" y="3425367"/>
            <a:ext cx="2069605"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dirty="0">
                <a:latin typeface="微软雅黑" panose="020B0503020204020204" pitchFamily="34" charset="-122"/>
                <a:ea typeface="微软雅黑" panose="020B0503020204020204" pitchFamily="34" charset="-122"/>
                <a:sym typeface="Gill Sans" charset="0"/>
              </a:rPr>
              <a:t>（一）子女教育</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36" name="Rectangle 37"/>
          <p:cNvSpPr/>
          <p:nvPr/>
        </p:nvSpPr>
        <p:spPr bwMode="auto">
          <a:xfrm>
            <a:off x="4078468" y="3838851"/>
            <a:ext cx="1396342"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37" name="圆角矩形 36"/>
          <p:cNvSpPr/>
          <p:nvPr/>
        </p:nvSpPr>
        <p:spPr>
          <a:xfrm>
            <a:off x="3056519" y="3957361"/>
            <a:ext cx="2082515"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dirty="0">
                <a:latin typeface="微软雅黑" panose="020B0503020204020204" pitchFamily="34" charset="-122"/>
                <a:ea typeface="微软雅黑" panose="020B0503020204020204" pitchFamily="34" charset="-122"/>
                <a:sym typeface="Gill Sans" charset="0"/>
              </a:rPr>
              <a:t>（二）继续教育</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38" name="Rectangle 37"/>
          <p:cNvSpPr/>
          <p:nvPr/>
        </p:nvSpPr>
        <p:spPr bwMode="auto">
          <a:xfrm>
            <a:off x="4098403" y="4391555"/>
            <a:ext cx="1376408"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40" name="圆角矩形 39"/>
          <p:cNvSpPr/>
          <p:nvPr/>
        </p:nvSpPr>
        <p:spPr>
          <a:xfrm>
            <a:off x="3056518" y="5947485"/>
            <a:ext cx="2082515"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fontAlgn="base">
              <a:lnSpc>
                <a:spcPct val="125000"/>
              </a:lnSpc>
              <a:spcBef>
                <a:spcPct val="0"/>
              </a:spcBef>
              <a:spcAft>
                <a:spcPct val="0"/>
              </a:spcAft>
            </a:pPr>
            <a:r>
              <a:rPr lang="zh-CN" altLang="en-US" dirty="0">
                <a:latin typeface="微软雅黑" panose="020B0503020204020204" pitchFamily="34" charset="-122"/>
                <a:ea typeface="微软雅黑" panose="020B0503020204020204" pitchFamily="34" charset="-122"/>
                <a:sym typeface="Gill Sans" charset="0"/>
              </a:rPr>
              <a:t>（五）赡养老人</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55" name="Rectangle 37"/>
          <p:cNvSpPr/>
          <p:nvPr/>
        </p:nvSpPr>
        <p:spPr bwMode="auto">
          <a:xfrm>
            <a:off x="4025756" y="2616748"/>
            <a:ext cx="2350818"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60" name="圆角矩形 59"/>
          <p:cNvSpPr/>
          <p:nvPr/>
        </p:nvSpPr>
        <p:spPr>
          <a:xfrm>
            <a:off x="3056519" y="5077063"/>
            <a:ext cx="3749707" cy="66712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fontAlgn="base">
              <a:lnSpc>
                <a:spcPct val="125000"/>
              </a:lnSpc>
              <a:spcBef>
                <a:spcPct val="0"/>
              </a:spcBef>
              <a:spcAft>
                <a:spcPct val="0"/>
              </a:spcAft>
            </a:pPr>
            <a:r>
              <a:rPr lang="zh-CN" altLang="en-US" dirty="0">
                <a:latin typeface="微软雅黑" panose="020B0503020204020204" pitchFamily="34" charset="-122"/>
                <a:ea typeface="微软雅黑" panose="020B0503020204020204" pitchFamily="34" charset="-122"/>
                <a:sym typeface="Gill Sans" charset="0"/>
              </a:rPr>
              <a:t>（四）住房贷款利息</a:t>
            </a:r>
            <a:r>
              <a:rPr lang="zh-CN" altLang="en-US" dirty="0">
                <a:solidFill>
                  <a:srgbClr val="FF0000"/>
                </a:solidFill>
                <a:latin typeface="微软雅黑" panose="020B0503020204020204" pitchFamily="34" charset="-122"/>
                <a:ea typeface="微软雅黑" panose="020B0503020204020204" pitchFamily="34" charset="-122"/>
                <a:sym typeface="Gill Sans" charset="0"/>
              </a:rPr>
              <a:t>或</a:t>
            </a:r>
            <a:r>
              <a:rPr lang="zh-CN" altLang="en-US" dirty="0">
                <a:latin typeface="微软雅黑" panose="020B0503020204020204" pitchFamily="34" charset="-122"/>
                <a:ea typeface="微软雅黑" panose="020B0503020204020204" pitchFamily="34" charset="-122"/>
                <a:sym typeface="Gill Sans" charset="0"/>
              </a:rPr>
              <a:t>者住房租金</a:t>
            </a:r>
            <a:endParaRPr lang="en-US" altLang="zh-CN" dirty="0">
              <a:latin typeface="微软雅黑" panose="020B0503020204020204" pitchFamily="34" charset="-122"/>
              <a:ea typeface="微软雅黑" panose="020B0503020204020204" pitchFamily="34" charset="-122"/>
              <a:sym typeface="Gill Sans" charset="0"/>
            </a:endParaRPr>
          </a:p>
          <a:p>
            <a:pPr algn="ctr" fontAlgn="base">
              <a:lnSpc>
                <a:spcPct val="125000"/>
              </a:lnSpc>
              <a:spcBef>
                <a:spcPct val="0"/>
              </a:spcBef>
              <a:spcAft>
                <a:spcPct val="0"/>
              </a:spcAft>
            </a:pPr>
            <a:r>
              <a:rPr lang="zh-CN" altLang="en-US" dirty="0">
                <a:solidFill>
                  <a:srgbClr val="FF0000"/>
                </a:solidFill>
                <a:latin typeface="微软雅黑" panose="020B0503020204020204" pitchFamily="34" charset="-122"/>
                <a:ea typeface="微软雅黑" panose="020B0503020204020204" pitchFamily="34" charset="-122"/>
                <a:cs typeface="Lato Light" charset="0"/>
                <a:sym typeface="Gill Sans" charset="0"/>
              </a:rPr>
              <a:t>（二选一）</a:t>
            </a:r>
            <a:endParaRPr lang="en-US" altLang="zh-CN" dirty="0">
              <a:solidFill>
                <a:srgbClr val="FF0000"/>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63" name="Rectangle 37"/>
          <p:cNvSpPr/>
          <p:nvPr/>
        </p:nvSpPr>
        <p:spPr bwMode="auto">
          <a:xfrm>
            <a:off x="3987684" y="5421849"/>
            <a:ext cx="2944467"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solidFill>
                <a:srgbClr val="FF0000"/>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47" name="圆角矩形 46"/>
          <p:cNvSpPr/>
          <p:nvPr/>
        </p:nvSpPr>
        <p:spPr>
          <a:xfrm>
            <a:off x="857541" y="1934656"/>
            <a:ext cx="1365542" cy="624496"/>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dirty="0">
                <a:latin typeface="微软雅黑" panose="020B0503020204020204" pitchFamily="34" charset="-122"/>
                <a:ea typeface="微软雅黑" panose="020B0503020204020204" pitchFamily="34" charset="-122"/>
                <a:cs typeface="Lato Light" charset="0"/>
                <a:sym typeface="Lato Light" charset="0"/>
              </a:rPr>
              <a:t>专项扣除</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49" name="左大括号 48"/>
          <p:cNvSpPr/>
          <p:nvPr/>
        </p:nvSpPr>
        <p:spPr>
          <a:xfrm>
            <a:off x="2370296" y="3596657"/>
            <a:ext cx="686230" cy="2553607"/>
          </a:xfrm>
          <a:prstGeom prst="leftBrace">
            <a:avLst/>
          </a:prstGeom>
          <a:noFill/>
          <a:ln w="9525" cap="flat" cmpd="sng" algn="ctr">
            <a:solidFill>
              <a:srgbClr val="65AA3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Franklin Gothic Book"/>
              <a:ea typeface="黑体"/>
              <a:cs typeface="+mn-cs"/>
            </a:endParaRPr>
          </a:p>
        </p:txBody>
      </p:sp>
    </p:spTree>
    <p:extLst>
      <p:ext uri="{BB962C8B-B14F-4D97-AF65-F5344CB8AC3E}">
        <p14:creationId xmlns:p14="http://schemas.microsoft.com/office/powerpoint/2010/main" val="118964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nodePh="1">
                                  <p:stCondLst>
                                    <p:cond delay="0"/>
                                  </p:stCondLst>
                                  <p:endCondLst>
                                    <p:cond evt="begin" delay="0">
                                      <p:tn val="5"/>
                                    </p:cond>
                                  </p:endCondLst>
                                  <p:childTnLst>
                                    <p:set>
                                      <p:cBhvr>
                                        <p:cTn id="6" dur="1" fill="hold">
                                          <p:stCondLst>
                                            <p:cond delay="0"/>
                                          </p:stCondLst>
                                        </p:cTn>
                                        <p:tgtEl>
                                          <p:spTgt spid="43"/>
                                        </p:tgtEl>
                                        <p:attrNameLst>
                                          <p:attrName>style.visibility</p:attrName>
                                        </p:attrNameLst>
                                      </p:cBhvr>
                                      <p:to>
                                        <p:strVal val="visible"/>
                                      </p:to>
                                    </p:set>
                                    <p:animEffect transition="in" filter="wipe(right)">
                                      <p:cBhvr>
                                        <p:cTn id="7" dur="200"/>
                                        <p:tgtEl>
                                          <p:spTgt spid="43"/>
                                        </p:tgtEl>
                                      </p:cBhvr>
                                    </p:animEffect>
                                  </p:childTnLst>
                                </p:cTn>
                              </p:par>
                            </p:childTnLst>
                          </p:cTn>
                        </p:par>
                        <p:par>
                          <p:cTn id="8" fill="hold">
                            <p:stCondLst>
                              <p:cond delay="200"/>
                            </p:stCondLst>
                            <p:childTnLst>
                              <p:par>
                                <p:cTn id="9" presetID="22" presetClass="entr" presetSubtype="2" fill="hold" grpId="0" nodeType="afterEffect" nodePh="1">
                                  <p:stCondLst>
                                    <p:cond delay="0"/>
                                  </p:stCondLst>
                                  <p:endCondLst>
                                    <p:cond evt="begin" delay="0">
                                      <p:tn val="9"/>
                                    </p:cond>
                                  </p:endCondLst>
                                  <p:childTnLst>
                                    <p:set>
                                      <p:cBhvr>
                                        <p:cTn id="10" dur="1" fill="hold">
                                          <p:stCondLst>
                                            <p:cond delay="0"/>
                                          </p:stCondLst>
                                        </p:cTn>
                                        <p:tgtEl>
                                          <p:spTgt spid="28"/>
                                        </p:tgtEl>
                                        <p:attrNameLst>
                                          <p:attrName>style.visibility</p:attrName>
                                        </p:attrNameLst>
                                      </p:cBhvr>
                                      <p:to>
                                        <p:strVal val="visible"/>
                                      </p:to>
                                    </p:set>
                                    <p:animEffect transition="in" filter="wipe(right)">
                                      <p:cBhvr>
                                        <p:cTn id="11" dur="200"/>
                                        <p:tgtEl>
                                          <p:spTgt spid="28"/>
                                        </p:tgtEl>
                                      </p:cBhvr>
                                    </p:animEffect>
                                  </p:childTnLst>
                                </p:cTn>
                              </p:par>
                            </p:childTnLst>
                          </p:cTn>
                        </p:par>
                        <p:par>
                          <p:cTn id="12" fill="hold">
                            <p:stCondLst>
                              <p:cond delay="400"/>
                            </p:stCondLst>
                            <p:childTnLst>
                              <p:par>
                                <p:cTn id="13" presetID="22" presetClass="entr" presetSubtype="2" fill="hold" grpId="0" nodeType="afterEffect" nodePh="1">
                                  <p:stCondLst>
                                    <p:cond delay="0"/>
                                  </p:stCondLst>
                                  <p:endCondLst>
                                    <p:cond evt="begin" delay="0">
                                      <p:tn val="13"/>
                                    </p:cond>
                                  </p:endCondLst>
                                  <p:childTnLst>
                                    <p:set>
                                      <p:cBhvr>
                                        <p:cTn id="14" dur="1" fill="hold">
                                          <p:stCondLst>
                                            <p:cond delay="0"/>
                                          </p:stCondLst>
                                        </p:cTn>
                                        <p:tgtEl>
                                          <p:spTgt spid="30"/>
                                        </p:tgtEl>
                                        <p:attrNameLst>
                                          <p:attrName>style.visibility</p:attrName>
                                        </p:attrNameLst>
                                      </p:cBhvr>
                                      <p:to>
                                        <p:strVal val="visible"/>
                                      </p:to>
                                    </p:set>
                                    <p:animEffect transition="in" filter="wipe(right)">
                                      <p:cBhvr>
                                        <p:cTn id="15" dur="200"/>
                                        <p:tgtEl>
                                          <p:spTgt spid="30"/>
                                        </p:tgtEl>
                                      </p:cBhvr>
                                    </p:animEffect>
                                  </p:childTnLst>
                                </p:cTn>
                              </p:par>
                            </p:childTnLst>
                          </p:cTn>
                        </p:par>
                        <p:par>
                          <p:cTn id="16" fill="hold">
                            <p:stCondLst>
                              <p:cond delay="600"/>
                            </p:stCondLst>
                            <p:childTnLst>
                              <p:par>
                                <p:cTn id="17" presetID="22" presetClass="entr" presetSubtype="2" fill="hold" grpId="0" nodeType="afterEffect" nodePh="1">
                                  <p:stCondLst>
                                    <p:cond delay="0"/>
                                  </p:stCondLst>
                                  <p:endCondLst>
                                    <p:cond evt="begin" delay="0">
                                      <p:tn val="17"/>
                                    </p:cond>
                                  </p:endCondLst>
                                  <p:childTnLst>
                                    <p:set>
                                      <p:cBhvr>
                                        <p:cTn id="18" dur="1" fill="hold">
                                          <p:stCondLst>
                                            <p:cond delay="0"/>
                                          </p:stCondLst>
                                        </p:cTn>
                                        <p:tgtEl>
                                          <p:spTgt spid="34"/>
                                        </p:tgtEl>
                                        <p:attrNameLst>
                                          <p:attrName>style.visibility</p:attrName>
                                        </p:attrNameLst>
                                      </p:cBhvr>
                                      <p:to>
                                        <p:strVal val="visible"/>
                                      </p:to>
                                    </p:set>
                                    <p:animEffect transition="in" filter="wipe(right)">
                                      <p:cBhvr>
                                        <p:cTn id="19" dur="200"/>
                                        <p:tgtEl>
                                          <p:spTgt spid="34"/>
                                        </p:tgtEl>
                                      </p:cBhvr>
                                    </p:animEffect>
                                  </p:childTnLst>
                                </p:cTn>
                              </p:par>
                            </p:childTnLst>
                          </p:cTn>
                        </p:par>
                        <p:par>
                          <p:cTn id="20" fill="hold">
                            <p:stCondLst>
                              <p:cond delay="800"/>
                            </p:stCondLst>
                            <p:childTnLst>
                              <p:par>
                                <p:cTn id="21" presetID="22" presetClass="entr" presetSubtype="2" fill="hold" grpId="0" nodeType="afterEffect" nodePh="1">
                                  <p:stCondLst>
                                    <p:cond delay="0"/>
                                  </p:stCondLst>
                                  <p:endCondLst>
                                    <p:cond evt="begin" delay="0">
                                      <p:tn val="21"/>
                                    </p:cond>
                                  </p:endCondLst>
                                  <p:childTnLst>
                                    <p:set>
                                      <p:cBhvr>
                                        <p:cTn id="22" dur="1" fill="hold">
                                          <p:stCondLst>
                                            <p:cond delay="0"/>
                                          </p:stCondLst>
                                        </p:cTn>
                                        <p:tgtEl>
                                          <p:spTgt spid="36"/>
                                        </p:tgtEl>
                                        <p:attrNameLst>
                                          <p:attrName>style.visibility</p:attrName>
                                        </p:attrNameLst>
                                      </p:cBhvr>
                                      <p:to>
                                        <p:strVal val="visible"/>
                                      </p:to>
                                    </p:set>
                                    <p:animEffect transition="in" filter="wipe(right)">
                                      <p:cBhvr>
                                        <p:cTn id="23" dur="200"/>
                                        <p:tgtEl>
                                          <p:spTgt spid="36"/>
                                        </p:tgtEl>
                                      </p:cBhvr>
                                    </p:animEffect>
                                  </p:childTnLst>
                                </p:cTn>
                              </p:par>
                            </p:childTnLst>
                          </p:cTn>
                        </p:par>
                        <p:par>
                          <p:cTn id="24" fill="hold">
                            <p:stCondLst>
                              <p:cond delay="1000"/>
                            </p:stCondLst>
                            <p:childTnLst>
                              <p:par>
                                <p:cTn id="25" presetID="22" presetClass="entr" presetSubtype="2" fill="hold" grpId="0" nodeType="afterEffect" nodePh="1">
                                  <p:stCondLst>
                                    <p:cond delay="0"/>
                                  </p:stCondLst>
                                  <p:endCondLst>
                                    <p:cond evt="begin" delay="0">
                                      <p:tn val="25"/>
                                    </p:cond>
                                  </p:endCondLst>
                                  <p:childTnLst>
                                    <p:set>
                                      <p:cBhvr>
                                        <p:cTn id="26" dur="1" fill="hold">
                                          <p:stCondLst>
                                            <p:cond delay="0"/>
                                          </p:stCondLst>
                                        </p:cTn>
                                        <p:tgtEl>
                                          <p:spTgt spid="38"/>
                                        </p:tgtEl>
                                        <p:attrNameLst>
                                          <p:attrName>style.visibility</p:attrName>
                                        </p:attrNameLst>
                                      </p:cBhvr>
                                      <p:to>
                                        <p:strVal val="visible"/>
                                      </p:to>
                                    </p:set>
                                    <p:animEffect transition="in" filter="wipe(right)">
                                      <p:cBhvr>
                                        <p:cTn id="27" dur="200"/>
                                        <p:tgtEl>
                                          <p:spTgt spid="38"/>
                                        </p:tgtEl>
                                      </p:cBhvr>
                                    </p:animEffect>
                                  </p:childTnLst>
                                </p:cTn>
                              </p:par>
                            </p:childTnLst>
                          </p:cTn>
                        </p:par>
                        <p:par>
                          <p:cTn id="28" fill="hold">
                            <p:stCondLst>
                              <p:cond delay="1200"/>
                            </p:stCondLst>
                            <p:childTnLst>
                              <p:par>
                                <p:cTn id="29" presetID="22" presetClass="entr" presetSubtype="2" fill="hold" grpId="0" nodeType="afterEffect" nodePh="1">
                                  <p:stCondLst>
                                    <p:cond delay="0"/>
                                  </p:stCondLst>
                                  <p:endCondLst>
                                    <p:cond evt="begin" delay="0">
                                      <p:tn val="29"/>
                                    </p:cond>
                                  </p:endCondLst>
                                  <p:childTnLst>
                                    <p:set>
                                      <p:cBhvr>
                                        <p:cTn id="30" dur="1" fill="hold">
                                          <p:stCondLst>
                                            <p:cond delay="0"/>
                                          </p:stCondLst>
                                        </p:cTn>
                                        <p:tgtEl>
                                          <p:spTgt spid="55"/>
                                        </p:tgtEl>
                                        <p:attrNameLst>
                                          <p:attrName>style.visibility</p:attrName>
                                        </p:attrNameLst>
                                      </p:cBhvr>
                                      <p:to>
                                        <p:strVal val="visible"/>
                                      </p:to>
                                    </p:set>
                                    <p:animEffect transition="in" filter="wipe(right)">
                                      <p:cBhvr>
                                        <p:cTn id="31" dur="200"/>
                                        <p:tgtEl>
                                          <p:spTgt spid="55"/>
                                        </p:tgtEl>
                                      </p:cBhvr>
                                    </p:animEffect>
                                  </p:childTnLst>
                                </p:cTn>
                              </p:par>
                            </p:childTnLst>
                          </p:cTn>
                        </p:par>
                        <p:par>
                          <p:cTn id="32" fill="hold">
                            <p:stCondLst>
                              <p:cond delay="1400"/>
                            </p:stCondLst>
                            <p:childTnLst>
                              <p:par>
                                <p:cTn id="33" presetID="22" presetClass="entr" presetSubtype="2" fill="hold" grpId="0" nodeType="afterEffect" nodePh="1">
                                  <p:stCondLst>
                                    <p:cond delay="0"/>
                                  </p:stCondLst>
                                  <p:endCondLst>
                                    <p:cond evt="begin" delay="0">
                                      <p:tn val="33"/>
                                    </p:cond>
                                  </p:endCondLst>
                                  <p:childTnLst>
                                    <p:set>
                                      <p:cBhvr>
                                        <p:cTn id="34" dur="1" fill="hold">
                                          <p:stCondLst>
                                            <p:cond delay="0"/>
                                          </p:stCondLst>
                                        </p:cTn>
                                        <p:tgtEl>
                                          <p:spTgt spid="63"/>
                                        </p:tgtEl>
                                        <p:attrNameLst>
                                          <p:attrName>style.visibility</p:attrName>
                                        </p:attrNameLst>
                                      </p:cBhvr>
                                      <p:to>
                                        <p:strVal val="visible"/>
                                      </p:to>
                                    </p:set>
                                    <p:animEffect transition="in" filter="wipe(right)">
                                      <p:cBhvr>
                                        <p:cTn id="35" dur="2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28" grpId="0"/>
      <p:bldP spid="30" grpId="0"/>
      <p:bldP spid="34" grpId="0"/>
      <p:bldP spid="36" grpId="0"/>
      <p:bldP spid="38" grpId="0"/>
      <p:bldP spid="55" grpId="0"/>
      <p:bldP spid="6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圆角矩形 38"/>
          <p:cNvSpPr/>
          <p:nvPr/>
        </p:nvSpPr>
        <p:spPr>
          <a:xfrm>
            <a:off x="2104860" y="4447784"/>
            <a:ext cx="3257005"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defRPr/>
            </a:pPr>
            <a:r>
              <a:rPr lang="zh-CN" altLang="en-US" dirty="0">
                <a:latin typeface="微软雅黑" panose="020B0503020204020204" pitchFamily="34" charset="-122"/>
                <a:ea typeface="微软雅黑" panose="020B0503020204020204" pitchFamily="34" charset="-122"/>
                <a:sym typeface="Gill Sans" charset="0"/>
              </a:rPr>
              <a:t>（七）财产租赁所得</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2" name="标题 1">
            <a:extLst>
              <a:ext uri="{FF2B5EF4-FFF2-40B4-BE49-F238E27FC236}">
                <a16:creationId xmlns:a16="http://schemas.microsoft.com/office/drawing/2014/main" id="{12E1377F-C229-4A0B-A7D5-68DB6D0E5737}"/>
              </a:ext>
            </a:extLst>
          </p:cNvPr>
          <p:cNvSpPr>
            <a:spLocks noGrp="1"/>
          </p:cNvSpPr>
          <p:nvPr>
            <p:ph type="title"/>
          </p:nvPr>
        </p:nvSpPr>
        <p:spPr/>
        <p:txBody>
          <a:bodyPr>
            <a:normAutofit/>
          </a:bodyPr>
          <a:lstStyle/>
          <a:p>
            <a:pPr indent="0" latinLnBrk="1"/>
            <a:r>
              <a:rPr lang="zh-CN" altLang="en-US" dirty="0"/>
              <a:t>关键词六：适用税率</a:t>
            </a:r>
            <a:endParaRPr lang="en-US" altLang="zh-CN" dirty="0"/>
          </a:p>
        </p:txBody>
      </p:sp>
      <p:sp>
        <p:nvSpPr>
          <p:cNvPr id="42" name="圆角矩形 41"/>
          <p:cNvSpPr/>
          <p:nvPr/>
        </p:nvSpPr>
        <p:spPr>
          <a:xfrm>
            <a:off x="166726" y="3263498"/>
            <a:ext cx="1174459" cy="536607"/>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defRPr/>
            </a:pPr>
            <a:r>
              <a:rPr lang="zh-CN" altLang="en-US" dirty="0">
                <a:latin typeface="微软雅黑" panose="020B0503020204020204" pitchFamily="34" charset="-122"/>
                <a:ea typeface="微软雅黑" panose="020B0503020204020204" pitchFamily="34" charset="-122"/>
                <a:cs typeface="Lato Light" charset="0"/>
                <a:sym typeface="Lato Light" charset="0"/>
              </a:rPr>
              <a:t>适用税率</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44" name="左大括号 43"/>
          <p:cNvSpPr/>
          <p:nvPr/>
        </p:nvSpPr>
        <p:spPr>
          <a:xfrm>
            <a:off x="1350971" y="1339512"/>
            <a:ext cx="756255" cy="4425740"/>
          </a:xfrm>
          <a:prstGeom prst="leftBrace">
            <a:avLst/>
          </a:prstGeom>
          <a:noFill/>
          <a:ln w="9525" cap="flat" cmpd="sng" algn="ctr">
            <a:solidFill>
              <a:srgbClr val="65AA33">
                <a:shade val="95000"/>
                <a:satMod val="105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Franklin Gothic Book"/>
              <a:ea typeface="黑体"/>
              <a:cs typeface="+mn-cs"/>
            </a:endParaRPr>
          </a:p>
        </p:txBody>
      </p:sp>
      <p:sp>
        <p:nvSpPr>
          <p:cNvPr id="45" name="圆角矩形 44"/>
          <p:cNvSpPr/>
          <p:nvPr/>
        </p:nvSpPr>
        <p:spPr>
          <a:xfrm>
            <a:off x="6050648" y="1845170"/>
            <a:ext cx="1211845" cy="595335"/>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fontAlgn="base">
              <a:lnSpc>
                <a:spcPct val="125000"/>
              </a:lnSpc>
              <a:spcBef>
                <a:spcPct val="0"/>
              </a:spcBef>
              <a:spcAft>
                <a:spcPct val="0"/>
              </a:spcAft>
            </a:pPr>
            <a:r>
              <a:rPr lang="zh-CN" altLang="en-US">
                <a:solidFill>
                  <a:srgbClr val="333333"/>
                </a:solidFill>
                <a:latin typeface="微软雅黑" pitchFamily="34" charset="-122"/>
                <a:ea typeface="微软雅黑" pitchFamily="34" charset="-122"/>
              </a:rPr>
              <a:t>综合所得</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46" name="Rectangle 37"/>
          <p:cNvSpPr/>
          <p:nvPr/>
        </p:nvSpPr>
        <p:spPr bwMode="auto">
          <a:xfrm>
            <a:off x="7130530" y="2231316"/>
            <a:ext cx="791878"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51" name="圆角矩形 50"/>
          <p:cNvSpPr/>
          <p:nvPr/>
        </p:nvSpPr>
        <p:spPr>
          <a:xfrm>
            <a:off x="2107226" y="1154928"/>
            <a:ext cx="3257005"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defRPr/>
            </a:pPr>
            <a:r>
              <a:rPr lang="zh-CN" altLang="en-US" dirty="0">
                <a:latin typeface="微软雅黑" panose="020B0503020204020204" pitchFamily="34" charset="-122"/>
                <a:ea typeface="微软雅黑" panose="020B0503020204020204" pitchFamily="34" charset="-122"/>
                <a:sym typeface="Gill Sans" charset="0"/>
              </a:rPr>
              <a:t>（一）工资、薪金所得</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61" name="圆角矩形 60"/>
          <p:cNvSpPr/>
          <p:nvPr/>
        </p:nvSpPr>
        <p:spPr>
          <a:xfrm>
            <a:off x="8097197" y="1723145"/>
            <a:ext cx="2011114" cy="793265"/>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dirty="0">
                <a:latin typeface="微软雅黑" panose="020B0503020204020204" pitchFamily="34" charset="-122"/>
                <a:ea typeface="微软雅黑" panose="020B0503020204020204" pitchFamily="34" charset="-122"/>
                <a:cs typeface="Lato Light" charset="0"/>
                <a:sym typeface="Lato Light" charset="0"/>
              </a:rPr>
              <a:t>适用</a:t>
            </a:r>
            <a:r>
              <a:rPr lang="en-US" altLang="zh-CN" dirty="0">
                <a:latin typeface="微软雅黑" panose="020B0503020204020204" pitchFamily="34" charset="-122"/>
                <a:ea typeface="微软雅黑" panose="020B0503020204020204" pitchFamily="34" charset="-122"/>
                <a:cs typeface="Lato Light" charset="0"/>
                <a:sym typeface="Lato Light" charset="0"/>
              </a:rPr>
              <a:t>3%</a:t>
            </a:r>
            <a:r>
              <a:rPr lang="zh-CN" altLang="en-US" dirty="0">
                <a:latin typeface="微软雅黑" panose="020B0503020204020204" pitchFamily="34" charset="-122"/>
                <a:ea typeface="微软雅黑" panose="020B0503020204020204" pitchFamily="34" charset="-122"/>
                <a:cs typeface="Lato Light" charset="0"/>
                <a:sym typeface="Lato Light" charset="0"/>
              </a:rPr>
              <a:t>至</a:t>
            </a:r>
            <a:r>
              <a:rPr lang="en-US" altLang="zh-CN" dirty="0">
                <a:latin typeface="微软雅黑" panose="020B0503020204020204" pitchFamily="34" charset="-122"/>
                <a:ea typeface="微软雅黑" panose="020B0503020204020204" pitchFamily="34" charset="-122"/>
                <a:cs typeface="Lato Light" charset="0"/>
                <a:sym typeface="Lato Light" charset="0"/>
              </a:rPr>
              <a:t>45%</a:t>
            </a:r>
            <a:r>
              <a:rPr lang="zh-CN" altLang="en-US" dirty="0">
                <a:latin typeface="微软雅黑" panose="020B0503020204020204" pitchFamily="34" charset="-122"/>
                <a:ea typeface="微软雅黑" panose="020B0503020204020204" pitchFamily="34" charset="-122"/>
                <a:cs typeface="Lato Light" charset="0"/>
                <a:sym typeface="Lato Light" charset="0"/>
              </a:rPr>
              <a:t>的超额累进税率</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62" name="Rectangle 37"/>
          <p:cNvSpPr/>
          <p:nvPr/>
        </p:nvSpPr>
        <p:spPr bwMode="auto">
          <a:xfrm>
            <a:off x="9114700" y="2117902"/>
            <a:ext cx="1719799"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68" name="左大括号 67"/>
          <p:cNvSpPr/>
          <p:nvPr/>
        </p:nvSpPr>
        <p:spPr>
          <a:xfrm rot="10800000">
            <a:off x="5407641" y="4012236"/>
            <a:ext cx="639447" cy="1856360"/>
          </a:xfrm>
          <a:prstGeom prst="leftBrace">
            <a:avLst/>
          </a:prstGeom>
          <a:noFill/>
          <a:ln w="9525" cap="flat" cmpd="sng" algn="ctr">
            <a:solidFill>
              <a:srgbClr val="65AA3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Franklin Gothic Book"/>
              <a:ea typeface="黑体"/>
              <a:cs typeface="+mn-cs"/>
            </a:endParaRPr>
          </a:p>
        </p:txBody>
      </p:sp>
      <p:sp>
        <p:nvSpPr>
          <p:cNvPr id="69" name="圆角矩形 68"/>
          <p:cNvSpPr/>
          <p:nvPr/>
        </p:nvSpPr>
        <p:spPr>
          <a:xfrm>
            <a:off x="6089419" y="4743058"/>
            <a:ext cx="3059248" cy="394032"/>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dirty="0">
                <a:latin typeface="微软雅黑" panose="020B0503020204020204" pitchFamily="34" charset="-122"/>
                <a:ea typeface="微软雅黑" panose="020B0503020204020204" pitchFamily="34" charset="-122"/>
                <a:sym typeface="Gill Sans" charset="0"/>
              </a:rPr>
              <a:t>适用比例税率，税率为</a:t>
            </a:r>
            <a:r>
              <a:rPr lang="en-US" altLang="zh-CN" dirty="0">
                <a:latin typeface="微软雅黑" panose="020B0503020204020204" pitchFamily="34" charset="-122"/>
                <a:ea typeface="微软雅黑" panose="020B0503020204020204" pitchFamily="34" charset="-122"/>
                <a:sym typeface="Gill Sans" charset="0"/>
              </a:rPr>
              <a:t>20%</a:t>
            </a:r>
          </a:p>
        </p:txBody>
      </p:sp>
      <p:sp>
        <p:nvSpPr>
          <p:cNvPr id="70" name="Rectangle 37"/>
          <p:cNvSpPr/>
          <p:nvPr/>
        </p:nvSpPr>
        <p:spPr bwMode="auto">
          <a:xfrm>
            <a:off x="7679845" y="5062807"/>
            <a:ext cx="2724049" cy="307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altLang="zh-CN" sz="1400" dirty="0">
              <a:latin typeface="微软雅黑" panose="020B0503020204020204" pitchFamily="34" charset="-122"/>
              <a:ea typeface="微软雅黑" panose="020B0503020204020204" pitchFamily="34" charset="-122"/>
              <a:sym typeface="Gill Sans" charset="0"/>
            </a:endParaRPr>
          </a:p>
        </p:txBody>
      </p:sp>
      <p:sp>
        <p:nvSpPr>
          <p:cNvPr id="81" name="左大括号 80"/>
          <p:cNvSpPr/>
          <p:nvPr/>
        </p:nvSpPr>
        <p:spPr>
          <a:xfrm rot="10800000">
            <a:off x="5464395" y="1339512"/>
            <a:ext cx="560446" cy="1592711"/>
          </a:xfrm>
          <a:prstGeom prst="leftBrace">
            <a:avLst/>
          </a:prstGeom>
          <a:noFill/>
          <a:ln w="9525" cap="flat" cmpd="sng" algn="ctr">
            <a:solidFill>
              <a:srgbClr val="65AA33">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Franklin Gothic Book"/>
              <a:ea typeface="黑体"/>
              <a:cs typeface="+mn-cs"/>
            </a:endParaRPr>
          </a:p>
        </p:txBody>
      </p:sp>
      <p:sp>
        <p:nvSpPr>
          <p:cNvPr id="27" name="圆角矩形 26"/>
          <p:cNvSpPr/>
          <p:nvPr/>
        </p:nvSpPr>
        <p:spPr>
          <a:xfrm>
            <a:off x="2107225" y="1686111"/>
            <a:ext cx="3257006" cy="401290"/>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defRPr/>
            </a:pPr>
            <a:r>
              <a:rPr lang="zh-CN" altLang="en-US" dirty="0">
                <a:latin typeface="微软雅黑" panose="020B0503020204020204" pitchFamily="34" charset="-122"/>
                <a:ea typeface="微软雅黑" panose="020B0503020204020204" pitchFamily="34" charset="-122"/>
                <a:sym typeface="Gill Sans" charset="0"/>
              </a:rPr>
              <a:t>（二）劳务报酬所得</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28" name="Rectangle 37"/>
          <p:cNvSpPr/>
          <p:nvPr/>
        </p:nvSpPr>
        <p:spPr bwMode="auto">
          <a:xfrm>
            <a:off x="4098402" y="1952615"/>
            <a:ext cx="1815419"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29" name="圆角矩形 28"/>
          <p:cNvSpPr/>
          <p:nvPr/>
        </p:nvSpPr>
        <p:spPr>
          <a:xfrm>
            <a:off x="2107224" y="2229054"/>
            <a:ext cx="3257007"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defRPr/>
            </a:pPr>
            <a:r>
              <a:rPr lang="zh-CN" altLang="en-US" dirty="0">
                <a:latin typeface="微软雅黑" panose="020B0503020204020204" pitchFamily="34" charset="-122"/>
                <a:ea typeface="微软雅黑" panose="020B0503020204020204" pitchFamily="34" charset="-122"/>
                <a:sym typeface="Gill Sans" charset="0"/>
              </a:rPr>
              <a:t>（三）稿酬所得</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33" name="圆角矩形 32"/>
          <p:cNvSpPr/>
          <p:nvPr/>
        </p:nvSpPr>
        <p:spPr>
          <a:xfrm>
            <a:off x="2105056" y="2772326"/>
            <a:ext cx="3259176"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defRPr/>
            </a:pPr>
            <a:r>
              <a:rPr lang="zh-CN" altLang="en-US" dirty="0">
                <a:latin typeface="微软雅黑" panose="020B0503020204020204" pitchFamily="34" charset="-122"/>
                <a:ea typeface="微软雅黑" panose="020B0503020204020204" pitchFamily="34" charset="-122"/>
                <a:sym typeface="Gill Sans" charset="0"/>
              </a:rPr>
              <a:t>（四）特许权使用费所得</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35" name="圆角矩形 34"/>
          <p:cNvSpPr/>
          <p:nvPr/>
        </p:nvSpPr>
        <p:spPr>
          <a:xfrm>
            <a:off x="2105055" y="3337803"/>
            <a:ext cx="3259177"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defRPr/>
            </a:pPr>
            <a:r>
              <a:rPr lang="zh-CN" altLang="en-US" dirty="0">
                <a:latin typeface="微软雅黑" panose="020B0503020204020204" pitchFamily="34" charset="-122"/>
                <a:ea typeface="微软雅黑" panose="020B0503020204020204" pitchFamily="34" charset="-122"/>
                <a:sym typeface="Gill Sans" charset="0"/>
              </a:rPr>
              <a:t>（五）经营所得</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36" name="Rectangle 37"/>
          <p:cNvSpPr/>
          <p:nvPr/>
        </p:nvSpPr>
        <p:spPr bwMode="auto">
          <a:xfrm>
            <a:off x="4078468" y="3838851"/>
            <a:ext cx="1396342"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37" name="圆角矩形 36"/>
          <p:cNvSpPr/>
          <p:nvPr/>
        </p:nvSpPr>
        <p:spPr>
          <a:xfrm>
            <a:off x="2105056" y="3890266"/>
            <a:ext cx="3259178"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fontAlgn="base">
              <a:lnSpc>
                <a:spcPct val="125000"/>
              </a:lnSpc>
              <a:spcBef>
                <a:spcPct val="0"/>
              </a:spcBef>
              <a:spcAft>
                <a:spcPct val="0"/>
              </a:spcAft>
            </a:pPr>
            <a:r>
              <a:rPr lang="zh-CN" altLang="en-US">
                <a:latin typeface="微软雅黑" panose="020B0503020204020204" pitchFamily="34" charset="-122"/>
                <a:ea typeface="微软雅黑" panose="020B0503020204020204" pitchFamily="34" charset="-122"/>
                <a:sym typeface="Gill Sans" charset="0"/>
              </a:rPr>
              <a:t>（六）利息、股息、红利所得</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38" name="Rectangle 37"/>
          <p:cNvSpPr/>
          <p:nvPr/>
        </p:nvSpPr>
        <p:spPr bwMode="auto">
          <a:xfrm>
            <a:off x="4155883" y="4391555"/>
            <a:ext cx="2441697"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40" name="圆角矩形 39"/>
          <p:cNvSpPr/>
          <p:nvPr/>
        </p:nvSpPr>
        <p:spPr>
          <a:xfrm>
            <a:off x="2091693" y="5542548"/>
            <a:ext cx="3257003"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fontAlgn="base">
              <a:lnSpc>
                <a:spcPct val="125000"/>
              </a:lnSpc>
              <a:spcBef>
                <a:spcPct val="0"/>
              </a:spcBef>
              <a:spcAft>
                <a:spcPct val="0"/>
              </a:spcAft>
            </a:pPr>
            <a:r>
              <a:rPr lang="zh-CN" altLang="en-US">
                <a:latin typeface="微软雅黑" panose="020B0503020204020204" pitchFamily="34" charset="-122"/>
                <a:ea typeface="微软雅黑" panose="020B0503020204020204" pitchFamily="34" charset="-122"/>
                <a:sym typeface="Gill Sans" charset="0"/>
              </a:rPr>
              <a:t>（九）偶然所得</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41" name="Rectangle 37"/>
          <p:cNvSpPr/>
          <p:nvPr/>
        </p:nvSpPr>
        <p:spPr bwMode="auto">
          <a:xfrm>
            <a:off x="4155883" y="5935237"/>
            <a:ext cx="1455934"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55" name="Rectangle 37"/>
          <p:cNvSpPr/>
          <p:nvPr/>
        </p:nvSpPr>
        <p:spPr bwMode="auto">
          <a:xfrm>
            <a:off x="4135475" y="2658832"/>
            <a:ext cx="1396342"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
        <p:nvSpPr>
          <p:cNvPr id="60" name="圆角矩形 59"/>
          <p:cNvSpPr/>
          <p:nvPr/>
        </p:nvSpPr>
        <p:spPr>
          <a:xfrm>
            <a:off x="2091693" y="5008206"/>
            <a:ext cx="3257004" cy="392689"/>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defRPr/>
            </a:pPr>
            <a:r>
              <a:rPr lang="zh-CN" altLang="en-US" dirty="0">
                <a:latin typeface="微软雅黑" panose="020B0503020204020204" pitchFamily="34" charset="-122"/>
                <a:ea typeface="微软雅黑" panose="020B0503020204020204" pitchFamily="34" charset="-122"/>
                <a:sym typeface="Gill Sans" charset="0"/>
              </a:rPr>
              <a:t>（八）财产转让所得</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cxnSp>
        <p:nvCxnSpPr>
          <p:cNvPr id="5" name="直接箭头连接符 4"/>
          <p:cNvCxnSpPr/>
          <p:nvPr/>
        </p:nvCxnSpPr>
        <p:spPr>
          <a:xfrm>
            <a:off x="5376731" y="3552382"/>
            <a:ext cx="1805301" cy="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74" name="直接箭头连接符 73"/>
          <p:cNvCxnSpPr/>
          <p:nvPr/>
        </p:nvCxnSpPr>
        <p:spPr>
          <a:xfrm>
            <a:off x="7294290" y="2117902"/>
            <a:ext cx="771110" cy="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75" name="圆角矩形 74"/>
          <p:cNvSpPr/>
          <p:nvPr/>
        </p:nvSpPr>
        <p:spPr>
          <a:xfrm>
            <a:off x="7202811" y="3155603"/>
            <a:ext cx="2011114" cy="781272"/>
          </a:xfrm>
          <a:prstGeom prst="roundRect">
            <a:avLst/>
          </a:prstGeom>
          <a:solidFill>
            <a:srgbClr val="65AA33">
              <a:lumMod val="40000"/>
              <a:lumOff val="60000"/>
            </a:srgbClr>
          </a:solidFill>
          <a:ln w="25400" cap="flat" cmpd="sng" algn="ctr">
            <a:solidFill>
              <a:srgbClr val="65AA33">
                <a:shade val="50000"/>
              </a:srgbClr>
            </a:solidFill>
            <a:prstDash val="solid"/>
          </a:ln>
          <a:effectLst/>
        </p:spPr>
        <p:txBody>
          <a:bodyPr rtlCol="0" anchor="ctr"/>
          <a:lstStyle/>
          <a:p>
            <a:pPr algn="ctr">
              <a:defRPr/>
            </a:pPr>
            <a:r>
              <a:rPr lang="zh-CN" altLang="en-US" dirty="0">
                <a:latin typeface="微软雅黑" panose="020B0503020204020204" pitchFamily="34" charset="-122"/>
                <a:ea typeface="微软雅黑" panose="020B0503020204020204" pitchFamily="34" charset="-122"/>
                <a:cs typeface="Lato Light" charset="0"/>
                <a:sym typeface="Lato Light" charset="0"/>
              </a:rPr>
              <a:t>适用</a:t>
            </a:r>
            <a:r>
              <a:rPr lang="en-US" altLang="zh-CN" dirty="0">
                <a:latin typeface="微软雅黑" panose="020B0503020204020204" pitchFamily="34" charset="-122"/>
                <a:ea typeface="微软雅黑" panose="020B0503020204020204" pitchFamily="34" charset="-122"/>
                <a:cs typeface="Lato Light" charset="0"/>
                <a:sym typeface="Lato Light" charset="0"/>
              </a:rPr>
              <a:t>5%</a:t>
            </a:r>
            <a:r>
              <a:rPr lang="zh-CN" altLang="en-US" dirty="0">
                <a:latin typeface="微软雅黑" panose="020B0503020204020204" pitchFamily="34" charset="-122"/>
                <a:ea typeface="微软雅黑" panose="020B0503020204020204" pitchFamily="34" charset="-122"/>
                <a:cs typeface="Lato Light" charset="0"/>
                <a:sym typeface="Lato Light" charset="0"/>
              </a:rPr>
              <a:t>至</a:t>
            </a:r>
            <a:r>
              <a:rPr lang="en-US" altLang="zh-CN" dirty="0">
                <a:latin typeface="微软雅黑" panose="020B0503020204020204" pitchFamily="34" charset="-122"/>
                <a:ea typeface="微软雅黑" panose="020B0503020204020204" pitchFamily="34" charset="-122"/>
                <a:cs typeface="Lato Light" charset="0"/>
                <a:sym typeface="Lato Light" charset="0"/>
              </a:rPr>
              <a:t>35%</a:t>
            </a:r>
            <a:r>
              <a:rPr lang="zh-CN" altLang="en-US" dirty="0">
                <a:latin typeface="微软雅黑" panose="020B0503020204020204" pitchFamily="34" charset="-122"/>
                <a:ea typeface="微软雅黑" panose="020B0503020204020204" pitchFamily="34" charset="-122"/>
                <a:cs typeface="Lato Light" charset="0"/>
                <a:sym typeface="Lato Light" charset="0"/>
              </a:rPr>
              <a:t>的超额累进税率</a:t>
            </a:r>
            <a:endParaRPr lang="en-US" altLang="zh-CN" dirty="0">
              <a:latin typeface="微软雅黑" panose="020B0503020204020204" pitchFamily="34" charset="-122"/>
              <a:ea typeface="微软雅黑" panose="020B0503020204020204" pitchFamily="34" charset="-122"/>
              <a:cs typeface="Lato Light" charset="0"/>
              <a:sym typeface="Lato Light" charset="0"/>
            </a:endParaRPr>
          </a:p>
        </p:txBody>
      </p:sp>
      <p:sp>
        <p:nvSpPr>
          <p:cNvPr id="76" name="Rectangle 37"/>
          <p:cNvSpPr/>
          <p:nvPr/>
        </p:nvSpPr>
        <p:spPr bwMode="auto">
          <a:xfrm>
            <a:off x="7695592" y="3678538"/>
            <a:ext cx="1719799" cy="439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25000"/>
              </a:lnSpc>
              <a:spcBef>
                <a:spcPct val="0"/>
              </a:spcBef>
              <a:spcAft>
                <a:spcPct val="0"/>
              </a:spcAft>
            </a:pPr>
            <a:endParaRPr lang="en-US" sz="1400" dirty="0">
              <a:latin typeface="微软雅黑" panose="020B0503020204020204" pitchFamily="34" charset="-122"/>
              <a:ea typeface="微软雅黑" panose="020B0503020204020204" pitchFamily="34" charset="-122"/>
              <a:cs typeface="Lato Light" charset="0"/>
              <a:sym typeface="Lato Light" charset="0"/>
            </a:endParaRPr>
          </a:p>
        </p:txBody>
      </p:sp>
    </p:spTree>
    <p:extLst>
      <p:ext uri="{BB962C8B-B14F-4D97-AF65-F5344CB8AC3E}">
        <p14:creationId xmlns:p14="http://schemas.microsoft.com/office/powerpoint/2010/main" val="380533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nodePh="1">
                                  <p:stCondLst>
                                    <p:cond delay="0"/>
                                  </p:stCondLst>
                                  <p:endCondLst>
                                    <p:cond evt="begin" delay="0">
                                      <p:tn val="5"/>
                                    </p:cond>
                                  </p:endCondLst>
                                  <p:childTnLst>
                                    <p:set>
                                      <p:cBhvr>
                                        <p:cTn id="6" dur="1" fill="hold">
                                          <p:stCondLst>
                                            <p:cond delay="0"/>
                                          </p:stCondLst>
                                        </p:cTn>
                                        <p:tgtEl>
                                          <p:spTgt spid="46"/>
                                        </p:tgtEl>
                                        <p:attrNameLst>
                                          <p:attrName>style.visibility</p:attrName>
                                        </p:attrNameLst>
                                      </p:cBhvr>
                                      <p:to>
                                        <p:strVal val="visible"/>
                                      </p:to>
                                    </p:set>
                                    <p:animEffect transition="in" filter="wipe(right)">
                                      <p:cBhvr>
                                        <p:cTn id="7" dur="200"/>
                                        <p:tgtEl>
                                          <p:spTgt spid="46"/>
                                        </p:tgtEl>
                                      </p:cBhvr>
                                    </p:animEffect>
                                  </p:childTnLst>
                                </p:cTn>
                              </p:par>
                            </p:childTnLst>
                          </p:cTn>
                        </p:par>
                        <p:par>
                          <p:cTn id="8" fill="hold">
                            <p:stCondLst>
                              <p:cond delay="200"/>
                            </p:stCondLst>
                            <p:childTnLst>
                              <p:par>
                                <p:cTn id="9" presetID="22" presetClass="entr" presetSubtype="2" fill="hold" grpId="0" nodeType="afterEffect" nodePh="1">
                                  <p:stCondLst>
                                    <p:cond delay="0"/>
                                  </p:stCondLst>
                                  <p:endCondLst>
                                    <p:cond evt="begin" delay="0">
                                      <p:tn val="9"/>
                                    </p:cond>
                                  </p:endCondLst>
                                  <p:childTnLst>
                                    <p:set>
                                      <p:cBhvr>
                                        <p:cTn id="10" dur="1" fill="hold">
                                          <p:stCondLst>
                                            <p:cond delay="0"/>
                                          </p:stCondLst>
                                        </p:cTn>
                                        <p:tgtEl>
                                          <p:spTgt spid="62"/>
                                        </p:tgtEl>
                                        <p:attrNameLst>
                                          <p:attrName>style.visibility</p:attrName>
                                        </p:attrNameLst>
                                      </p:cBhvr>
                                      <p:to>
                                        <p:strVal val="visible"/>
                                      </p:to>
                                    </p:set>
                                    <p:animEffect transition="in" filter="wipe(right)">
                                      <p:cBhvr>
                                        <p:cTn id="11" dur="200"/>
                                        <p:tgtEl>
                                          <p:spTgt spid="62"/>
                                        </p:tgtEl>
                                      </p:cBhvr>
                                    </p:animEffect>
                                  </p:childTnLst>
                                </p:cTn>
                              </p:par>
                            </p:childTnLst>
                          </p:cTn>
                        </p:par>
                        <p:par>
                          <p:cTn id="12" fill="hold">
                            <p:stCondLst>
                              <p:cond delay="400"/>
                            </p:stCondLst>
                            <p:childTnLst>
                              <p:par>
                                <p:cTn id="13" presetID="22" presetClass="entr" presetSubtype="2" fill="hold" grpId="0" nodeType="afterEffect" nodePh="1">
                                  <p:stCondLst>
                                    <p:cond delay="0"/>
                                  </p:stCondLst>
                                  <p:endCondLst>
                                    <p:cond evt="begin" delay="0">
                                      <p:tn val="13"/>
                                    </p:cond>
                                  </p:endCondLst>
                                  <p:childTnLst>
                                    <p:set>
                                      <p:cBhvr>
                                        <p:cTn id="14" dur="1" fill="hold">
                                          <p:stCondLst>
                                            <p:cond delay="0"/>
                                          </p:stCondLst>
                                        </p:cTn>
                                        <p:tgtEl>
                                          <p:spTgt spid="70"/>
                                        </p:tgtEl>
                                        <p:attrNameLst>
                                          <p:attrName>style.visibility</p:attrName>
                                        </p:attrNameLst>
                                      </p:cBhvr>
                                      <p:to>
                                        <p:strVal val="visible"/>
                                      </p:to>
                                    </p:set>
                                    <p:animEffect transition="in" filter="wipe(right)">
                                      <p:cBhvr>
                                        <p:cTn id="15" dur="200"/>
                                        <p:tgtEl>
                                          <p:spTgt spid="70"/>
                                        </p:tgtEl>
                                      </p:cBhvr>
                                    </p:animEffect>
                                  </p:childTnLst>
                                </p:cTn>
                              </p:par>
                            </p:childTnLst>
                          </p:cTn>
                        </p:par>
                        <p:par>
                          <p:cTn id="16" fill="hold">
                            <p:stCondLst>
                              <p:cond delay="600"/>
                            </p:stCondLst>
                            <p:childTnLst>
                              <p:par>
                                <p:cTn id="17" presetID="22" presetClass="entr" presetSubtype="2" fill="hold" grpId="0" nodeType="afterEffect" nodePh="1">
                                  <p:stCondLst>
                                    <p:cond delay="0"/>
                                  </p:stCondLst>
                                  <p:endCondLst>
                                    <p:cond evt="begin" delay="0">
                                      <p:tn val="17"/>
                                    </p:cond>
                                  </p:endCondLst>
                                  <p:childTnLst>
                                    <p:set>
                                      <p:cBhvr>
                                        <p:cTn id="18" dur="1" fill="hold">
                                          <p:stCondLst>
                                            <p:cond delay="0"/>
                                          </p:stCondLst>
                                        </p:cTn>
                                        <p:tgtEl>
                                          <p:spTgt spid="28"/>
                                        </p:tgtEl>
                                        <p:attrNameLst>
                                          <p:attrName>style.visibility</p:attrName>
                                        </p:attrNameLst>
                                      </p:cBhvr>
                                      <p:to>
                                        <p:strVal val="visible"/>
                                      </p:to>
                                    </p:set>
                                    <p:animEffect transition="in" filter="wipe(right)">
                                      <p:cBhvr>
                                        <p:cTn id="19" dur="200"/>
                                        <p:tgtEl>
                                          <p:spTgt spid="28"/>
                                        </p:tgtEl>
                                      </p:cBhvr>
                                    </p:animEffect>
                                  </p:childTnLst>
                                </p:cTn>
                              </p:par>
                            </p:childTnLst>
                          </p:cTn>
                        </p:par>
                        <p:par>
                          <p:cTn id="20" fill="hold">
                            <p:stCondLst>
                              <p:cond delay="800"/>
                            </p:stCondLst>
                            <p:childTnLst>
                              <p:par>
                                <p:cTn id="21" presetID="22" presetClass="entr" presetSubtype="2" fill="hold" grpId="0" nodeType="afterEffect" nodePh="1">
                                  <p:stCondLst>
                                    <p:cond delay="0"/>
                                  </p:stCondLst>
                                  <p:endCondLst>
                                    <p:cond evt="begin" delay="0">
                                      <p:tn val="21"/>
                                    </p:cond>
                                  </p:endCondLst>
                                  <p:childTnLst>
                                    <p:set>
                                      <p:cBhvr>
                                        <p:cTn id="22" dur="1" fill="hold">
                                          <p:stCondLst>
                                            <p:cond delay="0"/>
                                          </p:stCondLst>
                                        </p:cTn>
                                        <p:tgtEl>
                                          <p:spTgt spid="36"/>
                                        </p:tgtEl>
                                        <p:attrNameLst>
                                          <p:attrName>style.visibility</p:attrName>
                                        </p:attrNameLst>
                                      </p:cBhvr>
                                      <p:to>
                                        <p:strVal val="visible"/>
                                      </p:to>
                                    </p:set>
                                    <p:animEffect transition="in" filter="wipe(right)">
                                      <p:cBhvr>
                                        <p:cTn id="23" dur="200"/>
                                        <p:tgtEl>
                                          <p:spTgt spid="36"/>
                                        </p:tgtEl>
                                      </p:cBhvr>
                                    </p:animEffect>
                                  </p:childTnLst>
                                </p:cTn>
                              </p:par>
                            </p:childTnLst>
                          </p:cTn>
                        </p:par>
                        <p:par>
                          <p:cTn id="24" fill="hold">
                            <p:stCondLst>
                              <p:cond delay="1000"/>
                            </p:stCondLst>
                            <p:childTnLst>
                              <p:par>
                                <p:cTn id="25" presetID="22" presetClass="entr" presetSubtype="2" fill="hold" grpId="0" nodeType="afterEffect" nodePh="1">
                                  <p:stCondLst>
                                    <p:cond delay="0"/>
                                  </p:stCondLst>
                                  <p:endCondLst>
                                    <p:cond evt="begin" delay="0">
                                      <p:tn val="25"/>
                                    </p:cond>
                                  </p:endCondLst>
                                  <p:childTnLst>
                                    <p:set>
                                      <p:cBhvr>
                                        <p:cTn id="26" dur="1" fill="hold">
                                          <p:stCondLst>
                                            <p:cond delay="0"/>
                                          </p:stCondLst>
                                        </p:cTn>
                                        <p:tgtEl>
                                          <p:spTgt spid="38"/>
                                        </p:tgtEl>
                                        <p:attrNameLst>
                                          <p:attrName>style.visibility</p:attrName>
                                        </p:attrNameLst>
                                      </p:cBhvr>
                                      <p:to>
                                        <p:strVal val="visible"/>
                                      </p:to>
                                    </p:set>
                                    <p:animEffect transition="in" filter="wipe(right)">
                                      <p:cBhvr>
                                        <p:cTn id="27" dur="200"/>
                                        <p:tgtEl>
                                          <p:spTgt spid="38"/>
                                        </p:tgtEl>
                                      </p:cBhvr>
                                    </p:animEffect>
                                  </p:childTnLst>
                                </p:cTn>
                              </p:par>
                            </p:childTnLst>
                          </p:cTn>
                        </p:par>
                        <p:par>
                          <p:cTn id="28" fill="hold">
                            <p:stCondLst>
                              <p:cond delay="1200"/>
                            </p:stCondLst>
                            <p:childTnLst>
                              <p:par>
                                <p:cTn id="29" presetID="22" presetClass="entr" presetSubtype="2" fill="hold" grpId="0" nodeType="afterEffect" nodePh="1">
                                  <p:stCondLst>
                                    <p:cond delay="0"/>
                                  </p:stCondLst>
                                  <p:endCondLst>
                                    <p:cond evt="begin" delay="0">
                                      <p:tn val="29"/>
                                    </p:cond>
                                  </p:endCondLst>
                                  <p:childTnLst>
                                    <p:set>
                                      <p:cBhvr>
                                        <p:cTn id="30" dur="1" fill="hold">
                                          <p:stCondLst>
                                            <p:cond delay="0"/>
                                          </p:stCondLst>
                                        </p:cTn>
                                        <p:tgtEl>
                                          <p:spTgt spid="41"/>
                                        </p:tgtEl>
                                        <p:attrNameLst>
                                          <p:attrName>style.visibility</p:attrName>
                                        </p:attrNameLst>
                                      </p:cBhvr>
                                      <p:to>
                                        <p:strVal val="visible"/>
                                      </p:to>
                                    </p:set>
                                    <p:animEffect transition="in" filter="wipe(right)">
                                      <p:cBhvr>
                                        <p:cTn id="31" dur="200"/>
                                        <p:tgtEl>
                                          <p:spTgt spid="41"/>
                                        </p:tgtEl>
                                      </p:cBhvr>
                                    </p:animEffect>
                                  </p:childTnLst>
                                </p:cTn>
                              </p:par>
                            </p:childTnLst>
                          </p:cTn>
                        </p:par>
                        <p:par>
                          <p:cTn id="32" fill="hold">
                            <p:stCondLst>
                              <p:cond delay="1400"/>
                            </p:stCondLst>
                            <p:childTnLst>
                              <p:par>
                                <p:cTn id="33" presetID="22" presetClass="entr" presetSubtype="2" fill="hold" grpId="0" nodeType="afterEffect" nodePh="1">
                                  <p:stCondLst>
                                    <p:cond delay="0"/>
                                  </p:stCondLst>
                                  <p:endCondLst>
                                    <p:cond evt="begin" delay="0">
                                      <p:tn val="33"/>
                                    </p:cond>
                                  </p:endCondLst>
                                  <p:childTnLst>
                                    <p:set>
                                      <p:cBhvr>
                                        <p:cTn id="34" dur="1" fill="hold">
                                          <p:stCondLst>
                                            <p:cond delay="0"/>
                                          </p:stCondLst>
                                        </p:cTn>
                                        <p:tgtEl>
                                          <p:spTgt spid="55"/>
                                        </p:tgtEl>
                                        <p:attrNameLst>
                                          <p:attrName>style.visibility</p:attrName>
                                        </p:attrNameLst>
                                      </p:cBhvr>
                                      <p:to>
                                        <p:strVal val="visible"/>
                                      </p:to>
                                    </p:set>
                                    <p:animEffect transition="in" filter="wipe(right)">
                                      <p:cBhvr>
                                        <p:cTn id="35" dur="200"/>
                                        <p:tgtEl>
                                          <p:spTgt spid="55"/>
                                        </p:tgtEl>
                                      </p:cBhvr>
                                    </p:animEffect>
                                  </p:childTnLst>
                                </p:cTn>
                              </p:par>
                            </p:childTnLst>
                          </p:cTn>
                        </p:par>
                        <p:par>
                          <p:cTn id="36" fill="hold">
                            <p:stCondLst>
                              <p:cond delay="1600"/>
                            </p:stCondLst>
                            <p:childTnLst>
                              <p:par>
                                <p:cTn id="37" presetID="22" presetClass="entr" presetSubtype="2" fill="hold" grpId="0" nodeType="afterEffect" nodePh="1">
                                  <p:stCondLst>
                                    <p:cond delay="0"/>
                                  </p:stCondLst>
                                  <p:endCondLst>
                                    <p:cond evt="begin" delay="0">
                                      <p:tn val="37"/>
                                    </p:cond>
                                  </p:endCondLst>
                                  <p:childTnLst>
                                    <p:set>
                                      <p:cBhvr>
                                        <p:cTn id="38" dur="1" fill="hold">
                                          <p:stCondLst>
                                            <p:cond delay="0"/>
                                          </p:stCondLst>
                                        </p:cTn>
                                        <p:tgtEl>
                                          <p:spTgt spid="76"/>
                                        </p:tgtEl>
                                        <p:attrNameLst>
                                          <p:attrName>style.visibility</p:attrName>
                                        </p:attrNameLst>
                                      </p:cBhvr>
                                      <p:to>
                                        <p:strVal val="visible"/>
                                      </p:to>
                                    </p:set>
                                    <p:animEffect transition="in" filter="wipe(right)">
                                      <p:cBhvr>
                                        <p:cTn id="39" dur="2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62" grpId="0"/>
      <p:bldP spid="70" grpId="0"/>
      <p:bldP spid="28" grpId="0"/>
      <p:bldP spid="36" grpId="0"/>
      <p:bldP spid="38" grpId="0"/>
      <p:bldP spid="41" grpId="0"/>
      <p:bldP spid="55" grpId="0"/>
      <p:bldP spid="7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E1377F-C229-4A0B-A7D5-68DB6D0E5737}"/>
              </a:ext>
            </a:extLst>
          </p:cNvPr>
          <p:cNvSpPr>
            <a:spLocks noGrp="1"/>
          </p:cNvSpPr>
          <p:nvPr>
            <p:ph type="title"/>
          </p:nvPr>
        </p:nvSpPr>
        <p:spPr/>
        <p:txBody>
          <a:bodyPr>
            <a:normAutofit/>
          </a:bodyPr>
          <a:lstStyle/>
          <a:p>
            <a:r>
              <a:rPr lang="zh-CN" altLang="en-US" dirty="0"/>
              <a:t>税率表一</a:t>
            </a:r>
          </a:p>
        </p:txBody>
      </p:sp>
      <p:sp>
        <p:nvSpPr>
          <p:cNvPr id="3" name="内容占位符 2">
            <a:extLst>
              <a:ext uri="{FF2B5EF4-FFF2-40B4-BE49-F238E27FC236}">
                <a16:creationId xmlns:a16="http://schemas.microsoft.com/office/drawing/2014/main" id="{D079AEAC-72D5-42BA-98A7-47267B81D4B0}"/>
              </a:ext>
            </a:extLst>
          </p:cNvPr>
          <p:cNvSpPr>
            <a:spLocks noGrp="1"/>
          </p:cNvSpPr>
          <p:nvPr>
            <p:ph sz="quarter" idx="13"/>
          </p:nvPr>
        </p:nvSpPr>
        <p:spPr>
          <a:xfrm>
            <a:off x="376519" y="852755"/>
            <a:ext cx="9305364" cy="5539656"/>
          </a:xfrm>
        </p:spPr>
        <p:txBody>
          <a:bodyPr>
            <a:normAutofit fontScale="70000" lnSpcReduction="20000"/>
          </a:bodyPr>
          <a:lstStyle/>
          <a:p>
            <a:r>
              <a:rPr lang="zh-CN" altLang="en-US" dirty="0"/>
              <a:t>个人所得税税率表一</a:t>
            </a:r>
            <a:r>
              <a:rPr lang="zh-CN" altLang="en-US" dirty="0">
                <a:solidFill>
                  <a:srgbClr val="FFC000"/>
                </a:solidFill>
              </a:rPr>
              <a:t>（综合所得税适用）</a:t>
            </a:r>
            <a:endParaRPr lang="en-US" altLang="zh-CN" dirty="0">
              <a:solidFill>
                <a:srgbClr val="FFC000"/>
              </a:solidFill>
            </a:endParaRPr>
          </a:p>
          <a:p>
            <a:endParaRPr lang="en-US" altLang="zh-CN" dirty="0">
              <a:solidFill>
                <a:srgbClr val="FFC000"/>
              </a:solidFill>
            </a:endParaRPr>
          </a:p>
          <a:p>
            <a:endParaRPr lang="en-US" altLang="zh-CN" dirty="0">
              <a:solidFill>
                <a:srgbClr val="FFC000"/>
              </a:solidFill>
            </a:endParaRPr>
          </a:p>
          <a:p>
            <a:endParaRPr lang="en-US" altLang="zh-CN" dirty="0">
              <a:solidFill>
                <a:srgbClr val="FFC000"/>
              </a:solidFill>
            </a:endParaRPr>
          </a:p>
          <a:p>
            <a:endParaRPr lang="en-US" altLang="zh-CN" dirty="0">
              <a:solidFill>
                <a:srgbClr val="FFC000"/>
              </a:solidFill>
            </a:endParaRPr>
          </a:p>
          <a:p>
            <a:endParaRPr lang="en-US" altLang="zh-CN" dirty="0">
              <a:solidFill>
                <a:srgbClr val="FFC000"/>
              </a:solidFill>
            </a:endParaRPr>
          </a:p>
          <a:p>
            <a:endParaRPr lang="en-US" altLang="zh-CN" dirty="0">
              <a:solidFill>
                <a:srgbClr val="FFC000"/>
              </a:solidFill>
            </a:endParaRPr>
          </a:p>
          <a:p>
            <a:endParaRPr lang="en-US" altLang="zh-CN" dirty="0">
              <a:solidFill>
                <a:srgbClr val="FFC000"/>
              </a:solidFill>
            </a:endParaRPr>
          </a:p>
          <a:p>
            <a:endParaRPr lang="en-US" altLang="zh-CN" dirty="0">
              <a:solidFill>
                <a:srgbClr val="FFC000"/>
              </a:solidFill>
            </a:endParaRPr>
          </a:p>
          <a:p>
            <a:endParaRPr lang="en-US" altLang="zh-CN" dirty="0">
              <a:solidFill>
                <a:srgbClr val="FFC000"/>
              </a:solidFill>
            </a:endParaRPr>
          </a:p>
          <a:p>
            <a:r>
              <a:rPr lang="zh-CN" altLang="en-US" dirty="0"/>
              <a:t>（</a:t>
            </a:r>
            <a:r>
              <a:rPr lang="zh-CN" altLang="en-US" dirty="0">
                <a:solidFill>
                  <a:srgbClr val="FFC000"/>
                </a:solidFill>
              </a:rPr>
              <a:t>注</a:t>
            </a:r>
            <a:r>
              <a:rPr lang="en-US" altLang="zh-CN" dirty="0">
                <a:solidFill>
                  <a:srgbClr val="FFC000"/>
                </a:solidFill>
              </a:rPr>
              <a:t>1</a:t>
            </a:r>
            <a:r>
              <a:rPr lang="zh-CN" altLang="en-US" dirty="0">
                <a:solidFill>
                  <a:srgbClr val="FFC000"/>
                </a:solidFill>
              </a:rPr>
              <a:t>：</a:t>
            </a:r>
            <a:r>
              <a:rPr lang="zh-CN" altLang="en-US" dirty="0"/>
              <a:t>本表所称全年应纳税所得额是指依照本法第六条的规定，居民个人取得综合所得以每一纳税年度收入额减除费用六万元以及专项扣除、专项附加扣除和依法确定的其他扣除后的余额。</a:t>
            </a:r>
            <a:endParaRPr lang="en-US" altLang="zh-CN" dirty="0"/>
          </a:p>
          <a:p>
            <a:r>
              <a:rPr lang="zh-CN" altLang="en-US" dirty="0">
                <a:solidFill>
                  <a:srgbClr val="FFC000"/>
                </a:solidFill>
              </a:rPr>
              <a:t>注</a:t>
            </a:r>
            <a:r>
              <a:rPr lang="en-US" altLang="zh-CN" dirty="0">
                <a:solidFill>
                  <a:srgbClr val="FFC000"/>
                </a:solidFill>
              </a:rPr>
              <a:t>2</a:t>
            </a:r>
            <a:r>
              <a:rPr lang="zh-CN" altLang="en-US" dirty="0">
                <a:solidFill>
                  <a:srgbClr val="FFC000"/>
                </a:solidFill>
              </a:rPr>
              <a:t>：</a:t>
            </a:r>
            <a:r>
              <a:rPr lang="zh-CN" altLang="en-US" dirty="0"/>
              <a:t>非居民个人取得工资、薪金所得，劳务报酬所得，稿酬所得和特许权使用费所得，依照本表按月换算后计算应纳税额。）</a:t>
            </a:r>
          </a:p>
        </p:txBody>
      </p:sp>
      <p:graphicFrame>
        <p:nvGraphicFramePr>
          <p:cNvPr id="4" name="表格 3">
            <a:extLst>
              <a:ext uri="{FF2B5EF4-FFF2-40B4-BE49-F238E27FC236}">
                <a16:creationId xmlns:a16="http://schemas.microsoft.com/office/drawing/2014/main" id="{C43DBBF0-7A26-4C1C-BD27-6542CC1600B8}"/>
              </a:ext>
            </a:extLst>
          </p:cNvPr>
          <p:cNvGraphicFramePr>
            <a:graphicFrameLocks noGrp="1"/>
          </p:cNvGraphicFramePr>
          <p:nvPr>
            <p:extLst>
              <p:ext uri="{D42A27DB-BD31-4B8C-83A1-F6EECF244321}">
                <p14:modId xmlns:p14="http://schemas.microsoft.com/office/powerpoint/2010/main" val="3691808377"/>
              </p:ext>
            </p:extLst>
          </p:nvPr>
        </p:nvGraphicFramePr>
        <p:xfrm>
          <a:off x="706540" y="1290118"/>
          <a:ext cx="8127999" cy="2966720"/>
        </p:xfrm>
        <a:graphic>
          <a:graphicData uri="http://schemas.openxmlformats.org/drawingml/2006/table">
            <a:tbl>
              <a:tblPr firstRow="1" bandRow="1">
                <a:tableStyleId>{5940675A-B579-460E-94D1-54222C63F5DA}</a:tableStyleId>
              </a:tblPr>
              <a:tblGrid>
                <a:gridCol w="1105482">
                  <a:extLst>
                    <a:ext uri="{9D8B030D-6E8A-4147-A177-3AD203B41FA5}">
                      <a16:colId xmlns:a16="http://schemas.microsoft.com/office/drawing/2014/main" val="4118993067"/>
                    </a:ext>
                  </a:extLst>
                </a:gridCol>
                <a:gridCol w="4313184">
                  <a:extLst>
                    <a:ext uri="{9D8B030D-6E8A-4147-A177-3AD203B41FA5}">
                      <a16:colId xmlns:a16="http://schemas.microsoft.com/office/drawing/2014/main" val="373251554"/>
                    </a:ext>
                  </a:extLst>
                </a:gridCol>
                <a:gridCol w="2709333">
                  <a:extLst>
                    <a:ext uri="{9D8B030D-6E8A-4147-A177-3AD203B41FA5}">
                      <a16:colId xmlns:a16="http://schemas.microsoft.com/office/drawing/2014/main" val="1181114655"/>
                    </a:ext>
                  </a:extLst>
                </a:gridCol>
              </a:tblGrid>
              <a:tr h="370840">
                <a:tc>
                  <a:txBody>
                    <a:bodyPr/>
                    <a:lstStyle/>
                    <a:p>
                      <a:r>
                        <a:rPr lang="zh-CN" altLang="en-US" dirty="0">
                          <a:solidFill>
                            <a:schemeClr val="bg1"/>
                          </a:solidFill>
                          <a:latin typeface="微软雅黑" panose="020B0503020204020204" pitchFamily="34" charset="-122"/>
                          <a:ea typeface="微软雅黑" panose="020B0503020204020204" pitchFamily="34" charset="-122"/>
                        </a:rPr>
                        <a:t>级数</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dirty="0">
                          <a:solidFill>
                            <a:schemeClr val="bg1"/>
                          </a:solidFill>
                          <a:latin typeface="微软雅黑" panose="020B0503020204020204" pitchFamily="34" charset="-122"/>
                          <a:ea typeface="微软雅黑" panose="020B0503020204020204" pitchFamily="34" charset="-122"/>
                        </a:rPr>
                        <a:t>全年应纳税所得额</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dirty="0">
                          <a:solidFill>
                            <a:schemeClr val="bg1"/>
                          </a:solidFill>
                          <a:latin typeface="微软雅黑" panose="020B0503020204020204" pitchFamily="34" charset="-122"/>
                          <a:ea typeface="微软雅黑" panose="020B0503020204020204" pitchFamily="34" charset="-122"/>
                        </a:rPr>
                        <a:t>税率（</a:t>
                      </a:r>
                      <a:r>
                        <a:rPr lang="en-US" altLang="zh-CN" dirty="0">
                          <a:solidFill>
                            <a:schemeClr val="bg1"/>
                          </a:solidFill>
                          <a:latin typeface="微软雅黑" panose="020B0503020204020204" pitchFamily="34" charset="-122"/>
                          <a:ea typeface="微软雅黑" panose="020B0503020204020204" pitchFamily="34" charset="-122"/>
                        </a:rPr>
                        <a:t>%</a:t>
                      </a:r>
                      <a:r>
                        <a:rPr lang="zh-CN" altLang="en-US" dirty="0">
                          <a:solidFill>
                            <a:schemeClr val="bg1"/>
                          </a:solidFill>
                          <a:latin typeface="微软雅黑" panose="020B0503020204020204" pitchFamily="34" charset="-122"/>
                          <a:ea typeface="微软雅黑" panose="020B0503020204020204" pitchFamily="34" charset="-122"/>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85367898"/>
                  </a:ext>
                </a:extLst>
              </a:tr>
              <a:tr h="370840">
                <a:tc>
                  <a:txBody>
                    <a:bodyPr/>
                    <a:lstStyle/>
                    <a:p>
                      <a:r>
                        <a:rPr lang="en-US" altLang="zh-CN" dirty="0">
                          <a:solidFill>
                            <a:schemeClr val="bg1"/>
                          </a:solidFill>
                          <a:latin typeface="微软雅黑" panose="020B0503020204020204" pitchFamily="34" charset="-122"/>
                          <a:ea typeface="微软雅黑" panose="020B0503020204020204" pitchFamily="34" charset="-122"/>
                        </a:rPr>
                        <a:t>1</a:t>
                      </a: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dirty="0">
                          <a:solidFill>
                            <a:schemeClr val="bg1"/>
                          </a:solidFill>
                          <a:latin typeface="微软雅黑" panose="020B0503020204020204" pitchFamily="34" charset="-122"/>
                          <a:ea typeface="微软雅黑" panose="020B0503020204020204" pitchFamily="34" charset="-122"/>
                        </a:rPr>
                        <a:t>不超过</a:t>
                      </a:r>
                      <a:r>
                        <a:rPr lang="en-US" altLang="zh-CN" dirty="0">
                          <a:solidFill>
                            <a:schemeClr val="bg1"/>
                          </a:solidFill>
                          <a:latin typeface="微软雅黑" panose="020B0503020204020204" pitchFamily="34" charset="-122"/>
                          <a:ea typeface="微软雅黑" panose="020B0503020204020204" pitchFamily="34" charset="-122"/>
                        </a:rPr>
                        <a:t>36000</a:t>
                      </a:r>
                      <a:r>
                        <a:rPr lang="zh-CN" altLang="en-US" dirty="0">
                          <a:solidFill>
                            <a:schemeClr val="bg1"/>
                          </a:solidFill>
                          <a:latin typeface="微软雅黑" panose="020B0503020204020204" pitchFamily="34" charset="-122"/>
                          <a:ea typeface="微软雅黑" panose="020B0503020204020204" pitchFamily="34" charset="-122"/>
                        </a:rPr>
                        <a:t>元的</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altLang="zh-CN" dirty="0">
                          <a:solidFill>
                            <a:schemeClr val="bg1"/>
                          </a:solidFill>
                          <a:latin typeface="微软雅黑" panose="020B0503020204020204" pitchFamily="34" charset="-122"/>
                          <a:ea typeface="微软雅黑" panose="020B0503020204020204" pitchFamily="34" charset="-122"/>
                        </a:rPr>
                        <a:t>3</a:t>
                      </a: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37646759"/>
                  </a:ext>
                </a:extLst>
              </a:tr>
              <a:tr h="370840">
                <a:tc>
                  <a:txBody>
                    <a:bodyPr/>
                    <a:lstStyle/>
                    <a:p>
                      <a:r>
                        <a:rPr lang="en-US" altLang="zh-CN" dirty="0">
                          <a:solidFill>
                            <a:schemeClr val="bg1"/>
                          </a:solidFill>
                          <a:latin typeface="微软雅黑" panose="020B0503020204020204" pitchFamily="34" charset="-122"/>
                          <a:ea typeface="微软雅黑" panose="020B0503020204020204" pitchFamily="34" charset="-122"/>
                        </a:rPr>
                        <a:t>2</a:t>
                      </a: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dirty="0">
                          <a:solidFill>
                            <a:schemeClr val="bg1"/>
                          </a:solidFill>
                          <a:latin typeface="微软雅黑" panose="020B0503020204020204" pitchFamily="34" charset="-122"/>
                          <a:ea typeface="微软雅黑" panose="020B0503020204020204" pitchFamily="34" charset="-122"/>
                        </a:rPr>
                        <a:t>超过</a:t>
                      </a:r>
                      <a:r>
                        <a:rPr lang="en-US" altLang="zh-CN" dirty="0">
                          <a:solidFill>
                            <a:schemeClr val="bg1"/>
                          </a:solidFill>
                          <a:latin typeface="微软雅黑" panose="020B0503020204020204" pitchFamily="34" charset="-122"/>
                          <a:ea typeface="微软雅黑" panose="020B0503020204020204" pitchFamily="34" charset="-122"/>
                        </a:rPr>
                        <a:t>36000</a:t>
                      </a:r>
                      <a:r>
                        <a:rPr lang="zh-CN" altLang="en-US" dirty="0">
                          <a:solidFill>
                            <a:schemeClr val="bg1"/>
                          </a:solidFill>
                          <a:latin typeface="微软雅黑" panose="020B0503020204020204" pitchFamily="34" charset="-122"/>
                          <a:ea typeface="微软雅黑" panose="020B0503020204020204" pitchFamily="34" charset="-122"/>
                        </a:rPr>
                        <a:t>元至</a:t>
                      </a:r>
                      <a:r>
                        <a:rPr lang="en-US" altLang="zh-CN" dirty="0">
                          <a:solidFill>
                            <a:schemeClr val="bg1"/>
                          </a:solidFill>
                          <a:latin typeface="微软雅黑" panose="020B0503020204020204" pitchFamily="34" charset="-122"/>
                          <a:ea typeface="微软雅黑" panose="020B0503020204020204" pitchFamily="34" charset="-122"/>
                        </a:rPr>
                        <a:t>144000</a:t>
                      </a:r>
                      <a:r>
                        <a:rPr lang="zh-CN" altLang="en-US" dirty="0">
                          <a:solidFill>
                            <a:schemeClr val="bg1"/>
                          </a:solidFill>
                          <a:latin typeface="微软雅黑" panose="020B0503020204020204" pitchFamily="34" charset="-122"/>
                          <a:ea typeface="微软雅黑" panose="020B0503020204020204" pitchFamily="34" charset="-122"/>
                        </a:rPr>
                        <a:t>元的部分</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altLang="zh-CN" dirty="0">
                          <a:solidFill>
                            <a:schemeClr val="bg1"/>
                          </a:solidFill>
                          <a:latin typeface="微软雅黑" panose="020B0503020204020204" pitchFamily="34" charset="-122"/>
                          <a:ea typeface="微软雅黑" panose="020B0503020204020204" pitchFamily="34" charset="-122"/>
                        </a:rPr>
                        <a:t>10</a:t>
                      </a: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689801587"/>
                  </a:ext>
                </a:extLst>
              </a:tr>
              <a:tr h="370840">
                <a:tc>
                  <a:txBody>
                    <a:bodyPr/>
                    <a:lstStyle/>
                    <a:p>
                      <a:r>
                        <a:rPr lang="en-US" altLang="zh-CN" dirty="0">
                          <a:solidFill>
                            <a:schemeClr val="bg1"/>
                          </a:solidFill>
                          <a:latin typeface="微软雅黑" panose="020B0503020204020204" pitchFamily="34" charset="-122"/>
                          <a:ea typeface="微软雅黑" panose="020B0503020204020204" pitchFamily="34" charset="-122"/>
                        </a:rPr>
                        <a:t>3</a:t>
                      </a: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dirty="0">
                          <a:solidFill>
                            <a:schemeClr val="bg1"/>
                          </a:solidFill>
                          <a:latin typeface="微软雅黑" panose="020B0503020204020204" pitchFamily="34" charset="-122"/>
                          <a:ea typeface="微软雅黑" panose="020B0503020204020204" pitchFamily="34" charset="-122"/>
                        </a:rPr>
                        <a:t>超过</a:t>
                      </a:r>
                      <a:r>
                        <a:rPr lang="en-US" altLang="zh-CN" dirty="0">
                          <a:solidFill>
                            <a:schemeClr val="bg1"/>
                          </a:solidFill>
                          <a:latin typeface="微软雅黑" panose="020B0503020204020204" pitchFamily="34" charset="-122"/>
                          <a:ea typeface="微软雅黑" panose="020B0503020204020204" pitchFamily="34" charset="-122"/>
                        </a:rPr>
                        <a:t>144000</a:t>
                      </a:r>
                      <a:r>
                        <a:rPr lang="zh-CN" altLang="en-US" dirty="0">
                          <a:solidFill>
                            <a:schemeClr val="bg1"/>
                          </a:solidFill>
                          <a:latin typeface="微软雅黑" panose="020B0503020204020204" pitchFamily="34" charset="-122"/>
                          <a:ea typeface="微软雅黑" panose="020B0503020204020204" pitchFamily="34" charset="-122"/>
                        </a:rPr>
                        <a:t>元至</a:t>
                      </a:r>
                      <a:r>
                        <a:rPr lang="en-US" altLang="zh-CN" dirty="0">
                          <a:solidFill>
                            <a:schemeClr val="bg1"/>
                          </a:solidFill>
                          <a:latin typeface="微软雅黑" panose="020B0503020204020204" pitchFamily="34" charset="-122"/>
                          <a:ea typeface="微软雅黑" panose="020B0503020204020204" pitchFamily="34" charset="-122"/>
                        </a:rPr>
                        <a:t>300000</a:t>
                      </a:r>
                      <a:r>
                        <a:rPr lang="zh-CN" altLang="en-US" dirty="0">
                          <a:solidFill>
                            <a:schemeClr val="bg1"/>
                          </a:solidFill>
                          <a:latin typeface="微软雅黑" panose="020B0503020204020204" pitchFamily="34" charset="-122"/>
                          <a:ea typeface="微软雅黑" panose="020B0503020204020204" pitchFamily="34" charset="-122"/>
                        </a:rPr>
                        <a:t>元的部分</a:t>
                      </a:r>
                      <a:endParaRPr lang="en-US" altLang="zh-CN"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altLang="zh-CN" dirty="0">
                          <a:solidFill>
                            <a:schemeClr val="bg1"/>
                          </a:solidFill>
                          <a:latin typeface="微软雅黑" panose="020B0503020204020204" pitchFamily="34" charset="-122"/>
                          <a:ea typeface="微软雅黑" panose="020B0503020204020204" pitchFamily="34" charset="-122"/>
                        </a:rPr>
                        <a:t>20</a:t>
                      </a: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79675517"/>
                  </a:ext>
                </a:extLst>
              </a:tr>
              <a:tr h="370840">
                <a:tc>
                  <a:txBody>
                    <a:bodyPr/>
                    <a:lstStyle/>
                    <a:p>
                      <a:r>
                        <a:rPr lang="en-US" altLang="zh-CN" dirty="0">
                          <a:solidFill>
                            <a:schemeClr val="bg1"/>
                          </a:solidFill>
                          <a:latin typeface="微软雅黑" panose="020B0503020204020204" pitchFamily="34" charset="-122"/>
                          <a:ea typeface="微软雅黑" panose="020B0503020204020204" pitchFamily="34" charset="-122"/>
                        </a:rPr>
                        <a:t>4</a:t>
                      </a: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dirty="0">
                          <a:solidFill>
                            <a:schemeClr val="bg1"/>
                          </a:solidFill>
                          <a:latin typeface="微软雅黑" panose="020B0503020204020204" pitchFamily="34" charset="-122"/>
                          <a:ea typeface="微软雅黑" panose="020B0503020204020204" pitchFamily="34" charset="-122"/>
                        </a:rPr>
                        <a:t>超过</a:t>
                      </a:r>
                      <a:r>
                        <a:rPr lang="en-US" altLang="zh-CN" dirty="0">
                          <a:solidFill>
                            <a:schemeClr val="bg1"/>
                          </a:solidFill>
                          <a:latin typeface="微软雅黑" panose="020B0503020204020204" pitchFamily="34" charset="-122"/>
                          <a:ea typeface="微软雅黑" panose="020B0503020204020204" pitchFamily="34" charset="-122"/>
                        </a:rPr>
                        <a:t>300000</a:t>
                      </a:r>
                      <a:r>
                        <a:rPr lang="zh-CN" altLang="en-US" dirty="0">
                          <a:solidFill>
                            <a:schemeClr val="bg1"/>
                          </a:solidFill>
                          <a:latin typeface="微软雅黑" panose="020B0503020204020204" pitchFamily="34" charset="-122"/>
                          <a:ea typeface="微软雅黑" panose="020B0503020204020204" pitchFamily="34" charset="-122"/>
                        </a:rPr>
                        <a:t>元至</a:t>
                      </a:r>
                      <a:r>
                        <a:rPr lang="en-US" altLang="zh-CN" dirty="0">
                          <a:solidFill>
                            <a:schemeClr val="bg1"/>
                          </a:solidFill>
                          <a:latin typeface="微软雅黑" panose="020B0503020204020204" pitchFamily="34" charset="-122"/>
                          <a:ea typeface="微软雅黑" panose="020B0503020204020204" pitchFamily="34" charset="-122"/>
                        </a:rPr>
                        <a:t>420000</a:t>
                      </a:r>
                      <a:r>
                        <a:rPr lang="zh-CN" altLang="en-US" dirty="0">
                          <a:solidFill>
                            <a:schemeClr val="bg1"/>
                          </a:solidFill>
                          <a:latin typeface="微软雅黑" panose="020B0503020204020204" pitchFamily="34" charset="-122"/>
                          <a:ea typeface="微软雅黑" panose="020B0503020204020204" pitchFamily="34" charset="-122"/>
                        </a:rPr>
                        <a:t>元的部分</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altLang="zh-CN" dirty="0">
                          <a:solidFill>
                            <a:schemeClr val="bg1"/>
                          </a:solidFill>
                          <a:latin typeface="微软雅黑" panose="020B0503020204020204" pitchFamily="34" charset="-122"/>
                          <a:ea typeface="微软雅黑" panose="020B0503020204020204" pitchFamily="34" charset="-122"/>
                        </a:rPr>
                        <a:t>25</a:t>
                      </a: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52737152"/>
                  </a:ext>
                </a:extLst>
              </a:tr>
              <a:tr h="370840">
                <a:tc>
                  <a:txBody>
                    <a:bodyPr/>
                    <a:lstStyle/>
                    <a:p>
                      <a:r>
                        <a:rPr lang="en-US" altLang="zh-CN" dirty="0">
                          <a:solidFill>
                            <a:schemeClr val="bg1"/>
                          </a:solidFill>
                          <a:latin typeface="微软雅黑" panose="020B0503020204020204" pitchFamily="34" charset="-122"/>
                          <a:ea typeface="微软雅黑" panose="020B0503020204020204" pitchFamily="34" charset="-122"/>
                        </a:rPr>
                        <a:t>5</a:t>
                      </a: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dirty="0">
                          <a:solidFill>
                            <a:schemeClr val="bg1"/>
                          </a:solidFill>
                          <a:latin typeface="微软雅黑" panose="020B0503020204020204" pitchFamily="34" charset="-122"/>
                          <a:ea typeface="微软雅黑" panose="020B0503020204020204" pitchFamily="34" charset="-122"/>
                        </a:rPr>
                        <a:t>超过</a:t>
                      </a:r>
                      <a:r>
                        <a:rPr lang="en-US" altLang="zh-CN" dirty="0">
                          <a:solidFill>
                            <a:schemeClr val="bg1"/>
                          </a:solidFill>
                          <a:latin typeface="微软雅黑" panose="020B0503020204020204" pitchFamily="34" charset="-122"/>
                          <a:ea typeface="微软雅黑" panose="020B0503020204020204" pitchFamily="34" charset="-122"/>
                        </a:rPr>
                        <a:t>420000</a:t>
                      </a:r>
                      <a:r>
                        <a:rPr lang="zh-CN" altLang="en-US" dirty="0">
                          <a:solidFill>
                            <a:schemeClr val="bg1"/>
                          </a:solidFill>
                          <a:latin typeface="微软雅黑" panose="020B0503020204020204" pitchFamily="34" charset="-122"/>
                          <a:ea typeface="微软雅黑" panose="020B0503020204020204" pitchFamily="34" charset="-122"/>
                        </a:rPr>
                        <a:t>元至</a:t>
                      </a:r>
                      <a:r>
                        <a:rPr lang="en-US" altLang="zh-CN" dirty="0">
                          <a:solidFill>
                            <a:schemeClr val="bg1"/>
                          </a:solidFill>
                          <a:latin typeface="微软雅黑" panose="020B0503020204020204" pitchFamily="34" charset="-122"/>
                          <a:ea typeface="微软雅黑" panose="020B0503020204020204" pitchFamily="34" charset="-122"/>
                        </a:rPr>
                        <a:t>660000</a:t>
                      </a:r>
                      <a:r>
                        <a:rPr lang="zh-CN" altLang="en-US" dirty="0">
                          <a:solidFill>
                            <a:schemeClr val="bg1"/>
                          </a:solidFill>
                          <a:latin typeface="微软雅黑" panose="020B0503020204020204" pitchFamily="34" charset="-122"/>
                          <a:ea typeface="微软雅黑" panose="020B0503020204020204" pitchFamily="34" charset="-122"/>
                        </a:rPr>
                        <a:t>元的部分</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altLang="zh-CN" dirty="0">
                          <a:solidFill>
                            <a:schemeClr val="bg1"/>
                          </a:solidFill>
                          <a:latin typeface="微软雅黑" panose="020B0503020204020204" pitchFamily="34" charset="-122"/>
                          <a:ea typeface="微软雅黑" panose="020B0503020204020204" pitchFamily="34" charset="-122"/>
                        </a:rPr>
                        <a:t>30</a:t>
                      </a: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42845538"/>
                  </a:ext>
                </a:extLst>
              </a:tr>
              <a:tr h="370840">
                <a:tc>
                  <a:txBody>
                    <a:bodyPr/>
                    <a:lstStyle/>
                    <a:p>
                      <a:r>
                        <a:rPr lang="en-US" altLang="zh-CN" dirty="0">
                          <a:solidFill>
                            <a:schemeClr val="bg1"/>
                          </a:solidFill>
                          <a:latin typeface="微软雅黑" panose="020B0503020204020204" pitchFamily="34" charset="-122"/>
                          <a:ea typeface="微软雅黑" panose="020B0503020204020204" pitchFamily="34" charset="-122"/>
                        </a:rPr>
                        <a:t>6</a:t>
                      </a: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dirty="0">
                          <a:solidFill>
                            <a:schemeClr val="bg1"/>
                          </a:solidFill>
                          <a:latin typeface="微软雅黑" panose="020B0503020204020204" pitchFamily="34" charset="-122"/>
                          <a:ea typeface="微软雅黑" panose="020B0503020204020204" pitchFamily="34" charset="-122"/>
                        </a:rPr>
                        <a:t>超过</a:t>
                      </a:r>
                      <a:r>
                        <a:rPr lang="en-US" altLang="zh-CN" dirty="0">
                          <a:solidFill>
                            <a:schemeClr val="bg1"/>
                          </a:solidFill>
                          <a:latin typeface="微软雅黑" panose="020B0503020204020204" pitchFamily="34" charset="-122"/>
                          <a:ea typeface="微软雅黑" panose="020B0503020204020204" pitchFamily="34" charset="-122"/>
                        </a:rPr>
                        <a:t>660000</a:t>
                      </a:r>
                      <a:r>
                        <a:rPr lang="zh-CN" altLang="en-US" dirty="0">
                          <a:solidFill>
                            <a:schemeClr val="bg1"/>
                          </a:solidFill>
                          <a:latin typeface="微软雅黑" panose="020B0503020204020204" pitchFamily="34" charset="-122"/>
                          <a:ea typeface="微软雅黑" panose="020B0503020204020204" pitchFamily="34" charset="-122"/>
                        </a:rPr>
                        <a:t>元至</a:t>
                      </a:r>
                      <a:r>
                        <a:rPr lang="en-US" altLang="zh-CN" dirty="0">
                          <a:solidFill>
                            <a:schemeClr val="bg1"/>
                          </a:solidFill>
                          <a:latin typeface="微软雅黑" panose="020B0503020204020204" pitchFamily="34" charset="-122"/>
                          <a:ea typeface="微软雅黑" panose="020B0503020204020204" pitchFamily="34" charset="-122"/>
                        </a:rPr>
                        <a:t>960000</a:t>
                      </a:r>
                      <a:r>
                        <a:rPr lang="zh-CN" altLang="en-US" dirty="0">
                          <a:solidFill>
                            <a:schemeClr val="bg1"/>
                          </a:solidFill>
                          <a:latin typeface="微软雅黑" panose="020B0503020204020204" pitchFamily="34" charset="-122"/>
                          <a:ea typeface="微软雅黑" panose="020B0503020204020204" pitchFamily="34" charset="-122"/>
                        </a:rPr>
                        <a:t>元的部分</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altLang="zh-CN" dirty="0">
                          <a:solidFill>
                            <a:schemeClr val="bg1"/>
                          </a:solidFill>
                          <a:latin typeface="微软雅黑" panose="020B0503020204020204" pitchFamily="34" charset="-122"/>
                          <a:ea typeface="微软雅黑" panose="020B0503020204020204" pitchFamily="34" charset="-122"/>
                        </a:rPr>
                        <a:t>35</a:t>
                      </a: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314802597"/>
                  </a:ext>
                </a:extLst>
              </a:tr>
              <a:tr h="370840">
                <a:tc>
                  <a:txBody>
                    <a:bodyPr/>
                    <a:lstStyle/>
                    <a:p>
                      <a:r>
                        <a:rPr lang="en-US" altLang="zh-CN" dirty="0">
                          <a:solidFill>
                            <a:schemeClr val="bg1"/>
                          </a:solidFill>
                          <a:latin typeface="微软雅黑" panose="020B0503020204020204" pitchFamily="34" charset="-122"/>
                          <a:ea typeface="微软雅黑" panose="020B0503020204020204" pitchFamily="34" charset="-122"/>
                        </a:rPr>
                        <a:t>7</a:t>
                      </a: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dirty="0">
                          <a:solidFill>
                            <a:schemeClr val="bg1"/>
                          </a:solidFill>
                          <a:latin typeface="微软雅黑" panose="020B0503020204020204" pitchFamily="34" charset="-122"/>
                          <a:ea typeface="微软雅黑" panose="020B0503020204020204" pitchFamily="34" charset="-122"/>
                        </a:rPr>
                        <a:t>超过</a:t>
                      </a:r>
                      <a:r>
                        <a:rPr lang="en-US" altLang="zh-CN" dirty="0">
                          <a:solidFill>
                            <a:schemeClr val="bg1"/>
                          </a:solidFill>
                          <a:latin typeface="微软雅黑" panose="020B0503020204020204" pitchFamily="34" charset="-122"/>
                          <a:ea typeface="微软雅黑" panose="020B0503020204020204" pitchFamily="34" charset="-122"/>
                        </a:rPr>
                        <a:t>960000</a:t>
                      </a:r>
                      <a:r>
                        <a:rPr lang="zh-CN" altLang="en-US" dirty="0">
                          <a:solidFill>
                            <a:schemeClr val="bg1"/>
                          </a:solidFill>
                          <a:latin typeface="微软雅黑" panose="020B0503020204020204" pitchFamily="34" charset="-122"/>
                          <a:ea typeface="微软雅黑" panose="020B0503020204020204" pitchFamily="34" charset="-122"/>
                        </a:rPr>
                        <a:t>元的部分</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altLang="zh-CN" dirty="0">
                          <a:solidFill>
                            <a:schemeClr val="bg1"/>
                          </a:solidFill>
                          <a:latin typeface="微软雅黑" panose="020B0503020204020204" pitchFamily="34" charset="-122"/>
                          <a:ea typeface="微软雅黑" panose="020B0503020204020204" pitchFamily="34" charset="-122"/>
                        </a:rPr>
                        <a:t>45</a:t>
                      </a: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67582713"/>
                  </a:ext>
                </a:extLst>
              </a:tr>
            </a:tbl>
          </a:graphicData>
        </a:graphic>
      </p:graphicFrame>
    </p:spTree>
    <p:extLst>
      <p:ext uri="{BB962C8B-B14F-4D97-AF65-F5344CB8AC3E}">
        <p14:creationId xmlns:p14="http://schemas.microsoft.com/office/powerpoint/2010/main" val="3744420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E1377F-C229-4A0B-A7D5-68DB6D0E5737}"/>
              </a:ext>
            </a:extLst>
          </p:cNvPr>
          <p:cNvSpPr>
            <a:spLocks noGrp="1"/>
          </p:cNvSpPr>
          <p:nvPr>
            <p:ph type="title"/>
          </p:nvPr>
        </p:nvSpPr>
        <p:spPr/>
        <p:txBody>
          <a:bodyPr>
            <a:normAutofit/>
          </a:bodyPr>
          <a:lstStyle/>
          <a:p>
            <a:r>
              <a:rPr lang="zh-CN" altLang="en-US" dirty="0"/>
              <a:t>税率表二</a:t>
            </a:r>
          </a:p>
        </p:txBody>
      </p:sp>
      <p:sp>
        <p:nvSpPr>
          <p:cNvPr id="3" name="内容占位符 2">
            <a:extLst>
              <a:ext uri="{FF2B5EF4-FFF2-40B4-BE49-F238E27FC236}">
                <a16:creationId xmlns:a16="http://schemas.microsoft.com/office/drawing/2014/main" id="{229B5197-09FA-4364-85B1-CE005C1DAA0F}"/>
              </a:ext>
            </a:extLst>
          </p:cNvPr>
          <p:cNvSpPr>
            <a:spLocks noGrp="1"/>
          </p:cNvSpPr>
          <p:nvPr>
            <p:ph sz="quarter" idx="13"/>
          </p:nvPr>
        </p:nvSpPr>
        <p:spPr/>
        <p:txBody>
          <a:bodyPr/>
          <a:lstStyle/>
          <a:p>
            <a:r>
              <a:rPr lang="zh-CN" altLang="en-US" dirty="0"/>
              <a:t>个人所得税税率表二</a:t>
            </a:r>
            <a:r>
              <a:rPr lang="zh-CN" altLang="en-US" dirty="0">
                <a:solidFill>
                  <a:srgbClr val="FFC000"/>
                </a:solidFill>
              </a:rPr>
              <a:t>（经营所得适用）</a:t>
            </a:r>
            <a:endParaRPr lang="en-US" altLang="zh-CN" dirty="0">
              <a:solidFill>
                <a:srgbClr val="FFC000"/>
              </a:solidFill>
            </a:endParaRPr>
          </a:p>
          <a:p>
            <a:endParaRPr lang="en-US" altLang="zh-CN" dirty="0">
              <a:solidFill>
                <a:srgbClr val="FFC000"/>
              </a:solidFill>
            </a:endParaRPr>
          </a:p>
          <a:p>
            <a:endParaRPr lang="en-US" altLang="zh-CN" dirty="0">
              <a:solidFill>
                <a:srgbClr val="FFC000"/>
              </a:solidFill>
            </a:endParaRPr>
          </a:p>
          <a:p>
            <a:endParaRPr lang="en-US" altLang="zh-CN" dirty="0">
              <a:solidFill>
                <a:srgbClr val="FFC000"/>
              </a:solidFill>
            </a:endParaRPr>
          </a:p>
          <a:p>
            <a:endParaRPr lang="en-US" altLang="zh-CN" dirty="0">
              <a:solidFill>
                <a:srgbClr val="FFC000"/>
              </a:solidFill>
            </a:endParaRPr>
          </a:p>
          <a:p>
            <a:endParaRPr lang="en-US" altLang="zh-CN" dirty="0"/>
          </a:p>
          <a:p>
            <a:r>
              <a:rPr lang="zh-CN" altLang="en-US" dirty="0"/>
              <a:t>（</a:t>
            </a:r>
            <a:r>
              <a:rPr lang="zh-CN" altLang="en-US" dirty="0">
                <a:solidFill>
                  <a:srgbClr val="FFC000"/>
                </a:solidFill>
              </a:rPr>
              <a:t>注：</a:t>
            </a:r>
            <a:r>
              <a:rPr lang="zh-CN" altLang="en-US" dirty="0"/>
              <a:t>本表所称全年应纳税所得额是指依照本法第六条的规定，以每一纳税年度的收入总额减除成本、费用以及损失后的余额。）</a:t>
            </a:r>
          </a:p>
        </p:txBody>
      </p:sp>
      <p:graphicFrame>
        <p:nvGraphicFramePr>
          <p:cNvPr id="4" name="表格 3">
            <a:extLst>
              <a:ext uri="{FF2B5EF4-FFF2-40B4-BE49-F238E27FC236}">
                <a16:creationId xmlns:a16="http://schemas.microsoft.com/office/drawing/2014/main" id="{567E2C03-01E4-435C-8231-39D3484EC7B8}"/>
              </a:ext>
            </a:extLst>
          </p:cNvPr>
          <p:cNvGraphicFramePr>
            <a:graphicFrameLocks noGrp="1"/>
          </p:cNvGraphicFramePr>
          <p:nvPr>
            <p:extLst>
              <p:ext uri="{D42A27DB-BD31-4B8C-83A1-F6EECF244321}">
                <p14:modId xmlns:p14="http://schemas.microsoft.com/office/powerpoint/2010/main" val="3481057950"/>
              </p:ext>
            </p:extLst>
          </p:nvPr>
        </p:nvGraphicFramePr>
        <p:xfrm>
          <a:off x="965201" y="1650844"/>
          <a:ext cx="8127999" cy="2225040"/>
        </p:xfrm>
        <a:graphic>
          <a:graphicData uri="http://schemas.openxmlformats.org/drawingml/2006/table">
            <a:tbl>
              <a:tblPr firstRow="1" bandRow="1">
                <a:tableStyleId>{5940675A-B579-460E-94D1-54222C63F5DA}</a:tableStyleId>
              </a:tblPr>
              <a:tblGrid>
                <a:gridCol w="1608822">
                  <a:extLst>
                    <a:ext uri="{9D8B030D-6E8A-4147-A177-3AD203B41FA5}">
                      <a16:colId xmlns:a16="http://schemas.microsoft.com/office/drawing/2014/main" val="3625318262"/>
                    </a:ext>
                  </a:extLst>
                </a:gridCol>
                <a:gridCol w="3809844">
                  <a:extLst>
                    <a:ext uri="{9D8B030D-6E8A-4147-A177-3AD203B41FA5}">
                      <a16:colId xmlns:a16="http://schemas.microsoft.com/office/drawing/2014/main" val="1106165683"/>
                    </a:ext>
                  </a:extLst>
                </a:gridCol>
                <a:gridCol w="2709333">
                  <a:extLst>
                    <a:ext uri="{9D8B030D-6E8A-4147-A177-3AD203B41FA5}">
                      <a16:colId xmlns:a16="http://schemas.microsoft.com/office/drawing/2014/main" val="2475818912"/>
                    </a:ext>
                  </a:extLst>
                </a:gridCol>
              </a:tblGrid>
              <a:tr h="370840">
                <a:tc>
                  <a:txBody>
                    <a:bodyPr/>
                    <a:lstStyle/>
                    <a:p>
                      <a:r>
                        <a:rPr lang="zh-CN" altLang="en-US" dirty="0">
                          <a:solidFill>
                            <a:schemeClr val="bg1"/>
                          </a:solidFill>
                          <a:latin typeface="微软雅黑" panose="020B0503020204020204" pitchFamily="34" charset="-122"/>
                          <a:ea typeface="微软雅黑" panose="020B0503020204020204" pitchFamily="34" charset="-122"/>
                        </a:rPr>
                        <a:t>级数</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dirty="0">
                          <a:solidFill>
                            <a:schemeClr val="bg1"/>
                          </a:solidFill>
                          <a:latin typeface="微软雅黑" panose="020B0503020204020204" pitchFamily="34" charset="-122"/>
                          <a:ea typeface="微软雅黑" panose="020B0503020204020204" pitchFamily="34" charset="-122"/>
                        </a:rPr>
                        <a:t>全年应纳税所得税</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dirty="0">
                          <a:solidFill>
                            <a:schemeClr val="bg1"/>
                          </a:solidFill>
                          <a:latin typeface="微软雅黑" panose="020B0503020204020204" pitchFamily="34" charset="-122"/>
                          <a:ea typeface="微软雅黑" panose="020B0503020204020204" pitchFamily="34" charset="-122"/>
                        </a:rPr>
                        <a:t>税率（</a:t>
                      </a:r>
                      <a:r>
                        <a:rPr lang="en-US" altLang="zh-CN" dirty="0">
                          <a:solidFill>
                            <a:schemeClr val="bg1"/>
                          </a:solidFill>
                          <a:latin typeface="微软雅黑" panose="020B0503020204020204" pitchFamily="34" charset="-122"/>
                          <a:ea typeface="微软雅黑" panose="020B0503020204020204" pitchFamily="34" charset="-122"/>
                        </a:rPr>
                        <a:t>%</a:t>
                      </a:r>
                      <a:r>
                        <a:rPr lang="zh-CN" altLang="en-US" dirty="0">
                          <a:solidFill>
                            <a:schemeClr val="bg1"/>
                          </a:solidFill>
                          <a:latin typeface="微软雅黑" panose="020B0503020204020204" pitchFamily="34" charset="-122"/>
                          <a:ea typeface="微软雅黑" panose="020B0503020204020204" pitchFamily="34" charset="-122"/>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0951546"/>
                  </a:ext>
                </a:extLst>
              </a:tr>
              <a:tr h="370840">
                <a:tc>
                  <a:txBody>
                    <a:bodyPr/>
                    <a:lstStyle/>
                    <a:p>
                      <a:r>
                        <a:rPr lang="en-US" altLang="zh-CN" dirty="0">
                          <a:solidFill>
                            <a:schemeClr val="bg1"/>
                          </a:solidFill>
                          <a:latin typeface="微软雅黑" panose="020B0503020204020204" pitchFamily="34" charset="-122"/>
                          <a:ea typeface="微软雅黑" panose="020B0503020204020204" pitchFamily="34" charset="-122"/>
                        </a:rPr>
                        <a:t>1</a:t>
                      </a: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dirty="0">
                          <a:solidFill>
                            <a:schemeClr val="bg1"/>
                          </a:solidFill>
                          <a:latin typeface="微软雅黑" panose="020B0503020204020204" pitchFamily="34" charset="-122"/>
                          <a:ea typeface="微软雅黑" panose="020B0503020204020204" pitchFamily="34" charset="-122"/>
                        </a:rPr>
                        <a:t>不超过</a:t>
                      </a:r>
                      <a:r>
                        <a:rPr lang="en-US" altLang="zh-CN" dirty="0">
                          <a:solidFill>
                            <a:schemeClr val="bg1"/>
                          </a:solidFill>
                          <a:latin typeface="微软雅黑" panose="020B0503020204020204" pitchFamily="34" charset="-122"/>
                          <a:ea typeface="微软雅黑" panose="020B0503020204020204" pitchFamily="34" charset="-122"/>
                        </a:rPr>
                        <a:t>30000</a:t>
                      </a:r>
                      <a:r>
                        <a:rPr lang="zh-CN" altLang="en-US" dirty="0">
                          <a:solidFill>
                            <a:schemeClr val="bg1"/>
                          </a:solidFill>
                          <a:latin typeface="微软雅黑" panose="020B0503020204020204" pitchFamily="34" charset="-122"/>
                          <a:ea typeface="微软雅黑" panose="020B0503020204020204" pitchFamily="34" charset="-122"/>
                        </a:rPr>
                        <a:t>元的</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altLang="zh-CN" dirty="0">
                          <a:solidFill>
                            <a:schemeClr val="bg1"/>
                          </a:solidFill>
                          <a:latin typeface="微软雅黑" panose="020B0503020204020204" pitchFamily="34" charset="-122"/>
                          <a:ea typeface="微软雅黑" panose="020B0503020204020204" pitchFamily="34" charset="-122"/>
                        </a:rPr>
                        <a:t>5</a:t>
                      </a: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68625989"/>
                  </a:ext>
                </a:extLst>
              </a:tr>
              <a:tr h="370840">
                <a:tc>
                  <a:txBody>
                    <a:bodyPr/>
                    <a:lstStyle/>
                    <a:p>
                      <a:r>
                        <a:rPr lang="en-US" altLang="zh-CN" dirty="0">
                          <a:solidFill>
                            <a:schemeClr val="bg1"/>
                          </a:solidFill>
                          <a:latin typeface="微软雅黑" panose="020B0503020204020204" pitchFamily="34" charset="-122"/>
                          <a:ea typeface="微软雅黑" panose="020B0503020204020204" pitchFamily="34" charset="-122"/>
                        </a:rPr>
                        <a:t>2</a:t>
                      </a: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dirty="0">
                          <a:solidFill>
                            <a:schemeClr val="bg1"/>
                          </a:solidFill>
                          <a:latin typeface="微软雅黑" panose="020B0503020204020204" pitchFamily="34" charset="-122"/>
                          <a:ea typeface="微软雅黑" panose="020B0503020204020204" pitchFamily="34" charset="-122"/>
                        </a:rPr>
                        <a:t>超过</a:t>
                      </a:r>
                      <a:r>
                        <a:rPr lang="en-US" altLang="zh-CN" dirty="0">
                          <a:solidFill>
                            <a:schemeClr val="bg1"/>
                          </a:solidFill>
                          <a:latin typeface="微软雅黑" panose="020B0503020204020204" pitchFamily="34" charset="-122"/>
                          <a:ea typeface="微软雅黑" panose="020B0503020204020204" pitchFamily="34" charset="-122"/>
                        </a:rPr>
                        <a:t>30000</a:t>
                      </a:r>
                      <a:r>
                        <a:rPr lang="zh-CN" altLang="en-US" dirty="0">
                          <a:solidFill>
                            <a:schemeClr val="bg1"/>
                          </a:solidFill>
                          <a:latin typeface="微软雅黑" panose="020B0503020204020204" pitchFamily="34" charset="-122"/>
                          <a:ea typeface="微软雅黑" panose="020B0503020204020204" pitchFamily="34" charset="-122"/>
                        </a:rPr>
                        <a:t>元至</a:t>
                      </a:r>
                      <a:r>
                        <a:rPr lang="en-US" altLang="zh-CN" dirty="0">
                          <a:solidFill>
                            <a:schemeClr val="bg1"/>
                          </a:solidFill>
                          <a:latin typeface="微软雅黑" panose="020B0503020204020204" pitchFamily="34" charset="-122"/>
                          <a:ea typeface="微软雅黑" panose="020B0503020204020204" pitchFamily="34" charset="-122"/>
                        </a:rPr>
                        <a:t>90000</a:t>
                      </a:r>
                      <a:r>
                        <a:rPr lang="zh-CN" altLang="en-US" dirty="0">
                          <a:solidFill>
                            <a:schemeClr val="bg1"/>
                          </a:solidFill>
                          <a:latin typeface="微软雅黑" panose="020B0503020204020204" pitchFamily="34" charset="-122"/>
                          <a:ea typeface="微软雅黑" panose="020B0503020204020204" pitchFamily="34" charset="-122"/>
                        </a:rPr>
                        <a:t>元的部分</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altLang="zh-CN" dirty="0">
                          <a:solidFill>
                            <a:schemeClr val="bg1"/>
                          </a:solidFill>
                          <a:latin typeface="微软雅黑" panose="020B0503020204020204" pitchFamily="34" charset="-122"/>
                          <a:ea typeface="微软雅黑" panose="020B0503020204020204" pitchFamily="34" charset="-122"/>
                        </a:rPr>
                        <a:t>10</a:t>
                      </a: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91642204"/>
                  </a:ext>
                </a:extLst>
              </a:tr>
              <a:tr h="370840">
                <a:tc>
                  <a:txBody>
                    <a:bodyPr/>
                    <a:lstStyle/>
                    <a:p>
                      <a:r>
                        <a:rPr lang="en-US" altLang="zh-CN" dirty="0">
                          <a:solidFill>
                            <a:schemeClr val="bg1"/>
                          </a:solidFill>
                          <a:latin typeface="微软雅黑" panose="020B0503020204020204" pitchFamily="34" charset="-122"/>
                          <a:ea typeface="微软雅黑" panose="020B0503020204020204" pitchFamily="34" charset="-122"/>
                        </a:rPr>
                        <a:t>3</a:t>
                      </a: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dirty="0">
                          <a:solidFill>
                            <a:schemeClr val="bg1"/>
                          </a:solidFill>
                          <a:latin typeface="微软雅黑" panose="020B0503020204020204" pitchFamily="34" charset="-122"/>
                          <a:ea typeface="微软雅黑" panose="020B0503020204020204" pitchFamily="34" charset="-122"/>
                        </a:rPr>
                        <a:t>超过</a:t>
                      </a:r>
                      <a:r>
                        <a:rPr lang="en-US" altLang="zh-CN" dirty="0">
                          <a:solidFill>
                            <a:schemeClr val="bg1"/>
                          </a:solidFill>
                          <a:latin typeface="微软雅黑" panose="020B0503020204020204" pitchFamily="34" charset="-122"/>
                          <a:ea typeface="微软雅黑" panose="020B0503020204020204" pitchFamily="34" charset="-122"/>
                        </a:rPr>
                        <a:t>90000</a:t>
                      </a:r>
                      <a:r>
                        <a:rPr lang="zh-CN" altLang="en-US" dirty="0">
                          <a:solidFill>
                            <a:schemeClr val="bg1"/>
                          </a:solidFill>
                          <a:latin typeface="微软雅黑" panose="020B0503020204020204" pitchFamily="34" charset="-122"/>
                          <a:ea typeface="微软雅黑" panose="020B0503020204020204" pitchFamily="34" charset="-122"/>
                        </a:rPr>
                        <a:t>元至</a:t>
                      </a:r>
                      <a:r>
                        <a:rPr lang="en-US" altLang="zh-CN" dirty="0">
                          <a:solidFill>
                            <a:schemeClr val="bg1"/>
                          </a:solidFill>
                          <a:latin typeface="微软雅黑" panose="020B0503020204020204" pitchFamily="34" charset="-122"/>
                          <a:ea typeface="微软雅黑" panose="020B0503020204020204" pitchFamily="34" charset="-122"/>
                        </a:rPr>
                        <a:t>300000</a:t>
                      </a:r>
                      <a:r>
                        <a:rPr lang="zh-CN" altLang="en-US" dirty="0">
                          <a:solidFill>
                            <a:schemeClr val="bg1"/>
                          </a:solidFill>
                          <a:latin typeface="微软雅黑" panose="020B0503020204020204" pitchFamily="34" charset="-122"/>
                          <a:ea typeface="微软雅黑" panose="020B0503020204020204" pitchFamily="34" charset="-122"/>
                        </a:rPr>
                        <a:t>元的部分</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altLang="zh-CN" dirty="0">
                          <a:solidFill>
                            <a:schemeClr val="bg1"/>
                          </a:solidFill>
                          <a:latin typeface="微软雅黑" panose="020B0503020204020204" pitchFamily="34" charset="-122"/>
                          <a:ea typeface="微软雅黑" panose="020B0503020204020204" pitchFamily="34" charset="-122"/>
                        </a:rPr>
                        <a:t>20</a:t>
                      </a: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02958916"/>
                  </a:ext>
                </a:extLst>
              </a:tr>
              <a:tr h="370840">
                <a:tc>
                  <a:txBody>
                    <a:bodyPr/>
                    <a:lstStyle/>
                    <a:p>
                      <a:r>
                        <a:rPr lang="en-US" altLang="zh-CN" dirty="0">
                          <a:solidFill>
                            <a:schemeClr val="bg1"/>
                          </a:solidFill>
                          <a:latin typeface="微软雅黑" panose="020B0503020204020204" pitchFamily="34" charset="-122"/>
                          <a:ea typeface="微软雅黑" panose="020B0503020204020204" pitchFamily="34" charset="-122"/>
                        </a:rPr>
                        <a:t>4</a:t>
                      </a: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dirty="0">
                          <a:solidFill>
                            <a:schemeClr val="bg1"/>
                          </a:solidFill>
                          <a:latin typeface="微软雅黑" panose="020B0503020204020204" pitchFamily="34" charset="-122"/>
                          <a:ea typeface="微软雅黑" panose="020B0503020204020204" pitchFamily="34" charset="-122"/>
                        </a:rPr>
                        <a:t>超过</a:t>
                      </a:r>
                      <a:r>
                        <a:rPr lang="en-US" altLang="zh-CN" dirty="0">
                          <a:solidFill>
                            <a:schemeClr val="bg1"/>
                          </a:solidFill>
                          <a:latin typeface="微软雅黑" panose="020B0503020204020204" pitchFamily="34" charset="-122"/>
                          <a:ea typeface="微软雅黑" panose="020B0503020204020204" pitchFamily="34" charset="-122"/>
                        </a:rPr>
                        <a:t>300000</a:t>
                      </a:r>
                      <a:r>
                        <a:rPr lang="zh-CN" altLang="en-US" dirty="0">
                          <a:solidFill>
                            <a:schemeClr val="bg1"/>
                          </a:solidFill>
                          <a:latin typeface="微软雅黑" panose="020B0503020204020204" pitchFamily="34" charset="-122"/>
                          <a:ea typeface="微软雅黑" panose="020B0503020204020204" pitchFamily="34" charset="-122"/>
                        </a:rPr>
                        <a:t>元至</a:t>
                      </a:r>
                      <a:r>
                        <a:rPr lang="en-US" altLang="zh-CN" dirty="0">
                          <a:solidFill>
                            <a:schemeClr val="bg1"/>
                          </a:solidFill>
                          <a:latin typeface="微软雅黑" panose="020B0503020204020204" pitchFamily="34" charset="-122"/>
                          <a:ea typeface="微软雅黑" panose="020B0503020204020204" pitchFamily="34" charset="-122"/>
                        </a:rPr>
                        <a:t>500000</a:t>
                      </a:r>
                      <a:r>
                        <a:rPr lang="zh-CN" altLang="en-US" dirty="0">
                          <a:solidFill>
                            <a:schemeClr val="bg1"/>
                          </a:solidFill>
                          <a:latin typeface="微软雅黑" panose="020B0503020204020204" pitchFamily="34" charset="-122"/>
                          <a:ea typeface="微软雅黑" panose="020B0503020204020204" pitchFamily="34" charset="-122"/>
                        </a:rPr>
                        <a:t>元的部分</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altLang="zh-CN" dirty="0">
                          <a:solidFill>
                            <a:schemeClr val="bg1"/>
                          </a:solidFill>
                          <a:latin typeface="微软雅黑" panose="020B0503020204020204" pitchFamily="34" charset="-122"/>
                          <a:ea typeface="微软雅黑" panose="020B0503020204020204" pitchFamily="34" charset="-122"/>
                        </a:rPr>
                        <a:t>30</a:t>
                      </a: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93221637"/>
                  </a:ext>
                </a:extLst>
              </a:tr>
              <a:tr h="370840">
                <a:tc>
                  <a:txBody>
                    <a:bodyPr/>
                    <a:lstStyle/>
                    <a:p>
                      <a:r>
                        <a:rPr lang="en-US" altLang="zh-CN" dirty="0">
                          <a:solidFill>
                            <a:schemeClr val="bg1"/>
                          </a:solidFill>
                          <a:latin typeface="微软雅黑" panose="020B0503020204020204" pitchFamily="34" charset="-122"/>
                          <a:ea typeface="微软雅黑" panose="020B0503020204020204" pitchFamily="34" charset="-122"/>
                        </a:rPr>
                        <a:t>5</a:t>
                      </a: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dirty="0">
                          <a:solidFill>
                            <a:schemeClr val="bg1"/>
                          </a:solidFill>
                          <a:latin typeface="微软雅黑" panose="020B0503020204020204" pitchFamily="34" charset="-122"/>
                          <a:ea typeface="微软雅黑" panose="020B0503020204020204" pitchFamily="34" charset="-122"/>
                        </a:rPr>
                        <a:t>超过</a:t>
                      </a:r>
                      <a:r>
                        <a:rPr lang="en-US" altLang="zh-CN" dirty="0">
                          <a:solidFill>
                            <a:schemeClr val="bg1"/>
                          </a:solidFill>
                          <a:latin typeface="微软雅黑" panose="020B0503020204020204" pitchFamily="34" charset="-122"/>
                          <a:ea typeface="微软雅黑" panose="020B0503020204020204" pitchFamily="34" charset="-122"/>
                        </a:rPr>
                        <a:t>500000</a:t>
                      </a:r>
                      <a:r>
                        <a:rPr lang="zh-CN" altLang="en-US" dirty="0">
                          <a:solidFill>
                            <a:schemeClr val="bg1"/>
                          </a:solidFill>
                          <a:latin typeface="微软雅黑" panose="020B0503020204020204" pitchFamily="34" charset="-122"/>
                          <a:ea typeface="微软雅黑" panose="020B0503020204020204" pitchFamily="34" charset="-122"/>
                        </a:rPr>
                        <a:t>元的部分</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altLang="zh-CN" dirty="0">
                          <a:solidFill>
                            <a:schemeClr val="bg1"/>
                          </a:solidFill>
                          <a:latin typeface="微软雅黑" panose="020B0503020204020204" pitchFamily="34" charset="-122"/>
                          <a:ea typeface="微软雅黑" panose="020B0503020204020204" pitchFamily="34" charset="-122"/>
                        </a:rPr>
                        <a:t>35</a:t>
                      </a:r>
                      <a:endParaRPr lang="zh-CN" altLang="en-US"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4692342"/>
                  </a:ext>
                </a:extLst>
              </a:tr>
            </a:tbl>
          </a:graphicData>
        </a:graphic>
      </p:graphicFrame>
    </p:spTree>
    <p:extLst>
      <p:ext uri="{BB962C8B-B14F-4D97-AF65-F5344CB8AC3E}">
        <p14:creationId xmlns:p14="http://schemas.microsoft.com/office/powerpoint/2010/main" val="263007774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16308</TotalTime>
  <Words>2742</Words>
  <Application>Microsoft Office PowerPoint</Application>
  <PresentationFormat>宽屏</PresentationFormat>
  <Paragraphs>286</Paragraphs>
  <Slides>21</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21</vt:i4>
      </vt:variant>
    </vt:vector>
  </HeadingPairs>
  <TitlesOfParts>
    <vt:vector size="33" baseType="lpstr">
      <vt:lpstr>Gill Sans</vt:lpstr>
      <vt:lpstr>Lato Light</vt:lpstr>
      <vt:lpstr>等线</vt:lpstr>
      <vt:lpstr>等线 Light</vt:lpstr>
      <vt:lpstr>黑体</vt:lpstr>
      <vt:lpstr>宋体</vt:lpstr>
      <vt:lpstr>微软雅黑</vt:lpstr>
      <vt:lpstr>Arial</vt:lpstr>
      <vt:lpstr>Calibri</vt:lpstr>
      <vt:lpstr>Franklin Gothic Book</vt:lpstr>
      <vt:lpstr>Wingdings</vt:lpstr>
      <vt:lpstr>Office 主题​​</vt:lpstr>
      <vt:lpstr>新个人所得税法热点问题</vt:lpstr>
      <vt:lpstr>关键词一：183天</vt:lpstr>
      <vt:lpstr>关键词二：起征点调整至5000元</vt:lpstr>
      <vt:lpstr>关键词三：综合所得与分项所得</vt:lpstr>
      <vt:lpstr>关键词四：应纳税所得额计算</vt:lpstr>
      <vt:lpstr>关键词五：专项扣除与专项扣除附加</vt:lpstr>
      <vt:lpstr>关键词六：适用税率</vt:lpstr>
      <vt:lpstr>税率表一</vt:lpstr>
      <vt:lpstr>税率表二</vt:lpstr>
      <vt:lpstr>关键词七：纳税人自行申报</vt:lpstr>
      <vt:lpstr>关键词八：汇算清缴</vt:lpstr>
      <vt:lpstr>关键词九：执行日期</vt:lpstr>
      <vt:lpstr>个人所得税税率表一（综合所得适用）按月换算后税率表</vt:lpstr>
      <vt:lpstr>个人所得税税率表一（综合所得适用）按月换算后税率表（2018年10月-12月工资适用）</vt:lpstr>
      <vt:lpstr>举例：</vt:lpstr>
      <vt:lpstr>别忘记“其他扣除”</vt:lpstr>
      <vt:lpstr>别忘记“其他扣除”</vt:lpstr>
      <vt:lpstr>别忘记“其他扣除”</vt:lpstr>
      <vt:lpstr>别忘记“其他扣除”</vt:lpstr>
      <vt:lpstr>要注意的问题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2018新大纲│中级会计职称 《财务管理》</dc:title>
  <dc:creator>Administrator</dc:creator>
  <cp:lastModifiedBy>Administrator</cp:lastModifiedBy>
  <cp:revision>471</cp:revision>
  <dcterms:created xsi:type="dcterms:W3CDTF">2018-02-07T02:07:00Z</dcterms:created>
  <dcterms:modified xsi:type="dcterms:W3CDTF">2018-09-03T09:13:13Z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