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1" r:id="rId3"/>
    <p:sldId id="295" r:id="rId5"/>
    <p:sldId id="353" r:id="rId6"/>
    <p:sldId id="284" r:id="rId7"/>
    <p:sldId id="331" r:id="rId8"/>
    <p:sldId id="348" r:id="rId9"/>
    <p:sldId id="334" r:id="rId10"/>
    <p:sldId id="335" r:id="rId11"/>
    <p:sldId id="350" r:id="rId12"/>
    <p:sldId id="349" r:id="rId13"/>
    <p:sldId id="355" r:id="rId14"/>
    <p:sldId id="351" r:id="rId15"/>
    <p:sldId id="361" r:id="rId16"/>
    <p:sldId id="337" r:id="rId17"/>
    <p:sldId id="347" r:id="rId18"/>
    <p:sldId id="345" r:id="rId19"/>
    <p:sldId id="338" r:id="rId20"/>
    <p:sldId id="339" r:id="rId21"/>
    <p:sldId id="340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CC00"/>
    <a:srgbClr val="64C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48" autoAdjust="0"/>
  </p:normalViewPr>
  <p:slideViewPr>
    <p:cSldViewPr>
      <p:cViewPr varScale="1">
        <p:scale>
          <a:sx n="86" d="100"/>
          <a:sy n="86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78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34B0A-2EA4-445F-AE55-D090249426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9A045-6FB6-416E-8ACE-39B17A3E286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公司拥有积极而富有内涵的企业文化。美福润从创建起，积极的将企业文化融入进企业发展中，不断的磨合，不断的提炼，最终形成了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“厚德，守诺，专业，育新”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的美福润特有的四大文化体系。“厚德，守诺，专业，育新”的文化体系代表了美福润的经营哲学，以及不断自我超越的激情。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我们美福润人将秉承着“厚德，守诺，专业，育新”的企业文化迈过一个个艰难险阻，攀登一座座山峰，走向新的辉煌！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FA78B-FB73-4305-9E51-0F756526B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孙子兵法</a:t>
            </a:r>
            <a:r>
              <a:rPr lang="en-US" altLang="zh-C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的第三篇，</a:t>
            </a:r>
            <a:r>
              <a:rPr lang="en-US" altLang="zh-CN" dirty="0"/>
              <a:t>《</a:t>
            </a:r>
            <a:r>
              <a:rPr lang="zh-CN" altLang="en-US" dirty="0"/>
              <a:t>谋攻篇</a:t>
            </a:r>
            <a:r>
              <a:rPr lang="en-US" altLang="zh-CN" dirty="0"/>
              <a:t>》</a:t>
            </a:r>
            <a:r>
              <a:rPr lang="zh-CN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原文为：故上兵伐谋，其次伐交，其次伐兵，其下攻城</a:t>
            </a:r>
            <a:r>
              <a:rPr lang="en-US" altLang="zh-C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r>
              <a:rPr lang="zh-CN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攻城之法为不得已。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9A045-6FB6-416E-8ACE-39B17A3E28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94116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968D8DE-9279-44BE-B551-29284375B361}" type="datetime1">
              <a:rPr lang="zh-CN" altLang="en-US" smtClean="0"/>
            </a:fld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115306"/>
            <a:ext cx="9180513" cy="74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909D-943A-4D48-9EDD-F2098492B10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H:\美福润标纵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143008" cy="8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743E-7C32-43D6-B6D0-448C9E0FBBE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H:\美福润标纵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143008" cy="8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115306"/>
            <a:ext cx="9180513" cy="74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97274" y="3097882"/>
            <a:ext cx="6957392" cy="56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B436-09F4-4A99-AA65-151B80C26BF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2" descr="H:\美福润标纵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143008" cy="8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37F2-55A2-40A8-AE3F-49B42D15AFA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Picture 2" descr="H:\美福润标纵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143008" cy="8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DE9F-614D-44CC-9573-8251279EE36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2" descr="H:\美福润标纵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143008" cy="8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6CA8-0E97-400C-A068-CB18B2A0F3F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2" descr="H:\美福润标纵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143008" cy="8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E777-FCD6-4BBA-AC06-44BCFF298EC4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2" descr="H:\美福润标纵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143008" cy="8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DF1D-4BCC-4E5E-A565-B43F443641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2" descr="H:\美福润标纵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143008" cy="8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A91AC-9A68-4CBB-8822-EA0F7A7D99F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96944" cy="1470025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sym typeface="+mn-ea"/>
              </a:rPr>
              <a:t>报销票据填写、粘贴方法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  <a:p>
            <a:r>
              <a:rPr lang="zh-CN" altLang="en-US" b="1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楷体" pitchFamily="2" charset="-122"/>
                <a:ea typeface="华文楷体" pitchFamily="2" charset="-122"/>
                <a:sym typeface="+mn-ea"/>
              </a:rPr>
              <a:t>财务部   </a:t>
            </a:r>
            <a:r>
              <a:rPr lang="en-US" altLang="zh-CN" b="1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楷体" pitchFamily="2" charset="-122"/>
                <a:ea typeface="华文楷体" pitchFamily="2" charset="-122"/>
                <a:sym typeface="+mn-ea"/>
              </a:rPr>
              <a:t>2019</a:t>
            </a:r>
            <a:r>
              <a:rPr lang="zh-CN" altLang="en-US" b="1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楷体" pitchFamily="2" charset="-122"/>
                <a:ea typeface="华文楷体" pitchFamily="2" charset="-122"/>
                <a:sym typeface="+mn-ea"/>
              </a:rPr>
              <a:t>年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itchFamily="2" charset="-122"/>
                <a:ea typeface="华文楷体" pitchFamily="2" charset="-122"/>
                <a:sym typeface="+mn-ea"/>
              </a:rPr>
              <a:t>7</a:t>
            </a:r>
            <a:r>
              <a:rPr lang="zh-CN" altLang="en-US" b="1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楷体" pitchFamily="2" charset="-122"/>
                <a:ea typeface="华文楷体" pitchFamily="2" charset="-122"/>
                <a:sym typeface="+mn-ea"/>
              </a:rPr>
              <a:t>月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algn="l" eaLnBrk="1" fontAlgn="base" hangingPunct="1"/>
            <a:r>
              <a:rPr lang="zh-CN" altLang="en-US" sz="3200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ea"/>
              </a:rPr>
              <a:t>二、报销凭证票据粘贴方法</a:t>
            </a:r>
            <a:r>
              <a:rPr lang="zh-CN" altLang="en-US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仿宋" pitchFamily="2" charset="-122"/>
                <a:ea typeface="华文仿宋" pitchFamily="2" charset="-122"/>
                <a:cs typeface="+mn-ea"/>
              </a:rPr>
              <a:t>（步骤二：粘贴票据）</a:t>
            </a:r>
            <a:endParaRPr lang="zh-CN" altLang="en-US" b="1" strike="noStrike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1266" name="Rectangle 3"/>
          <p:cNvSpPr/>
          <p:nvPr/>
        </p:nvSpPr>
        <p:spPr>
          <a:xfrm>
            <a:off x="539750" y="813485"/>
            <a:ext cx="7864475" cy="646331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 indent="533400" algn="l" defTabSz="0">
              <a:tabLst>
                <a:tab pos="5272405" algn="r"/>
              </a:tabLst>
            </a:pP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票据较多时，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票据按票面金额、纸张的大小依次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从下往上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从右向左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粘贴在粘贴单上。（粘贴结果）    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gray">
          <a:xfrm>
            <a:off x="755650" y="6308725"/>
            <a:ext cx="215900" cy="2159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002D86"/>
            </a:solidFill>
            <a:rou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84" name="Picture 26" descr="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908050"/>
            <a:ext cx="215900" cy="2159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24" y="1628800"/>
            <a:ext cx="7417901" cy="412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algn="l" eaLnBrk="1" fontAlgn="base" hangingPunct="1"/>
            <a:r>
              <a:rPr lang="zh-CN" altLang="en-US" sz="3200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ea"/>
              </a:rPr>
              <a:t>二、报销凭证票据粘贴方法</a:t>
            </a:r>
            <a:r>
              <a:rPr lang="zh-CN" altLang="en-US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仿宋" pitchFamily="2" charset="-122"/>
                <a:ea typeface="华文仿宋" pitchFamily="2" charset="-122"/>
                <a:cs typeface="+mn-ea"/>
              </a:rPr>
              <a:t>（步骤二：粘贴票据）</a:t>
            </a:r>
            <a:endParaRPr lang="zh-CN" altLang="en-US" b="1" strike="noStrike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1266" name="Rectangle 3"/>
          <p:cNvSpPr/>
          <p:nvPr/>
        </p:nvSpPr>
        <p:spPr>
          <a:xfrm>
            <a:off x="539750" y="951984"/>
            <a:ext cx="7864475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 indent="533400" algn="l" defTabSz="0">
              <a:tabLst>
                <a:tab pos="5272405" algn="r"/>
              </a:tabLst>
            </a:pP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票据较少时，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票据纸张较小时依次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从右向左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粘贴在粘贴单上。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gray">
          <a:xfrm>
            <a:off x="755650" y="6308725"/>
            <a:ext cx="215900" cy="2159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002D86"/>
            </a:solidFill>
            <a:rou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84" name="Picture 26" descr="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908050"/>
            <a:ext cx="215900" cy="2159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450169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标注 9"/>
          <p:cNvSpPr/>
          <p:nvPr/>
        </p:nvSpPr>
        <p:spPr>
          <a:xfrm>
            <a:off x="5652120" y="1654987"/>
            <a:ext cx="2448272" cy="333854"/>
          </a:xfrm>
          <a:prstGeom prst="wedgeRectCallout">
            <a:avLst>
              <a:gd name="adj1" fmla="val -84398"/>
              <a:gd name="adj2" fmla="val 119038"/>
            </a:avLst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200" dirty="0">
                <a:solidFill>
                  <a:srgbClr val="FF0000"/>
                </a:solidFill>
              </a:rPr>
              <a:t>发票上边沿与粘贴单上边沿对齐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6228184" y="2420888"/>
            <a:ext cx="2448272" cy="333854"/>
          </a:xfrm>
          <a:prstGeom prst="wedgeRectCallout">
            <a:avLst>
              <a:gd name="adj1" fmla="val -69632"/>
              <a:gd name="adj2" fmla="val 58527"/>
            </a:avLst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200" dirty="0">
                <a:solidFill>
                  <a:srgbClr val="FF0000"/>
                </a:solidFill>
              </a:rPr>
              <a:t>发票右边沿与粘贴单右边沿对齐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algn="l" eaLnBrk="1" fontAlgn="base" hangingPunct="1"/>
            <a:r>
              <a:rPr lang="zh-CN" altLang="en-US" sz="3200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ea"/>
              </a:rPr>
              <a:t>二、报销凭证票据粘贴方法</a:t>
            </a:r>
            <a:r>
              <a:rPr lang="zh-CN" altLang="en-US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仿宋" pitchFamily="2" charset="-122"/>
                <a:ea typeface="华文仿宋" pitchFamily="2" charset="-122"/>
                <a:cs typeface="+mn-ea"/>
              </a:rPr>
              <a:t>（步骤二：粘贴票据）</a:t>
            </a:r>
            <a:endParaRPr lang="zh-CN" altLang="en-US" b="1" strike="noStrike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1266" name="Rectangle 3"/>
          <p:cNvSpPr/>
          <p:nvPr/>
        </p:nvSpPr>
        <p:spPr>
          <a:xfrm>
            <a:off x="602153" y="912333"/>
            <a:ext cx="7864475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 indent="533400" algn="l" defTabSz="0">
              <a:tabLst>
                <a:tab pos="5272405" algn="r"/>
              </a:tabLst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整体粘贴。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gray">
          <a:xfrm>
            <a:off x="755650" y="6308725"/>
            <a:ext cx="215900" cy="2159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002D86"/>
            </a:solidFill>
            <a:rou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84" name="Picture 26" descr="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908050"/>
            <a:ext cx="215900" cy="2159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31" y="3964580"/>
            <a:ext cx="2488737" cy="168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90" y="1808596"/>
            <a:ext cx="2536178" cy="172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F:\财务制度\财务制度-修改\2016-8-2\新建文件夹\IMG_20160803_0942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8604" r="4157" b="8561"/>
          <a:stretch>
            <a:fillRect/>
          </a:stretch>
        </p:blipFill>
        <p:spPr bwMode="auto">
          <a:xfrm rot="10800000">
            <a:off x="1566166" y="3964580"/>
            <a:ext cx="3043785" cy="155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r="9816" b="4706"/>
          <a:stretch>
            <a:fillRect/>
          </a:stretch>
        </p:blipFill>
        <p:spPr bwMode="auto">
          <a:xfrm>
            <a:off x="1566167" y="1808596"/>
            <a:ext cx="2729028" cy="170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椭圆形标注 14" descr="必填" title="必填"/>
          <p:cNvSpPr/>
          <p:nvPr/>
        </p:nvSpPr>
        <p:spPr>
          <a:xfrm>
            <a:off x="1331640" y="1700808"/>
            <a:ext cx="812676" cy="415064"/>
          </a:xfrm>
          <a:prstGeom prst="wedgeEllipseCallout">
            <a:avLst>
              <a:gd name="adj1" fmla="val 125969"/>
              <a:gd name="adj2" fmla="val -9142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" name="矩形标注 15"/>
          <p:cNvSpPr/>
          <p:nvPr/>
        </p:nvSpPr>
        <p:spPr>
          <a:xfrm>
            <a:off x="2818595" y="1016000"/>
            <a:ext cx="2350057" cy="463640"/>
          </a:xfrm>
          <a:prstGeom prst="wedgeRectCallout">
            <a:avLst>
              <a:gd name="adj1" fmla="val -48297"/>
              <a:gd name="adj2" fmla="val 22660"/>
            </a:avLst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 dirty="0">
                <a:solidFill>
                  <a:srgbClr val="FF0000"/>
                </a:solidFill>
              </a:rPr>
              <a:t>只粘贴左上角，粘贴范围为：距离左上角顶点</a:t>
            </a:r>
            <a:r>
              <a:rPr lang="en-US" altLang="zh-CN" sz="1000" dirty="0">
                <a:solidFill>
                  <a:srgbClr val="FF0000"/>
                </a:solidFill>
              </a:rPr>
              <a:t>1</a:t>
            </a:r>
            <a:r>
              <a:rPr lang="zh-CN" altLang="en-US" sz="1000" dirty="0">
                <a:solidFill>
                  <a:srgbClr val="FF0000"/>
                </a:solidFill>
              </a:rPr>
              <a:t>至</a:t>
            </a:r>
            <a:r>
              <a:rPr lang="en-US" altLang="zh-CN" sz="1000" dirty="0">
                <a:solidFill>
                  <a:srgbClr val="FF0000"/>
                </a:solidFill>
              </a:rPr>
              <a:t>2</a:t>
            </a:r>
            <a:r>
              <a:rPr lang="zh-CN" altLang="en-US" sz="1000" dirty="0">
                <a:solidFill>
                  <a:srgbClr val="FF0000"/>
                </a:solidFill>
              </a:rPr>
              <a:t>厘米。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7" name="椭圆形标注 16" descr="必填" title="必填"/>
          <p:cNvSpPr/>
          <p:nvPr/>
        </p:nvSpPr>
        <p:spPr>
          <a:xfrm>
            <a:off x="1331640" y="3858080"/>
            <a:ext cx="685800" cy="314325"/>
          </a:xfrm>
          <a:prstGeom prst="wedgeEllipseCallout">
            <a:avLst>
              <a:gd name="adj1" fmla="val 208139"/>
              <a:gd name="adj2" fmla="val -77889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8" name="椭圆形标注 17" descr="必填" title="必填"/>
          <p:cNvSpPr/>
          <p:nvPr/>
        </p:nvSpPr>
        <p:spPr>
          <a:xfrm>
            <a:off x="5005290" y="3758962"/>
            <a:ext cx="685800" cy="512560"/>
          </a:xfrm>
          <a:prstGeom prst="wedgeEllipseCallout">
            <a:avLst>
              <a:gd name="adj1" fmla="val -143798"/>
              <a:gd name="adj2" fmla="val -48681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9" name="椭圆形标注 18" descr="必填" title="必填"/>
          <p:cNvSpPr/>
          <p:nvPr/>
        </p:nvSpPr>
        <p:spPr>
          <a:xfrm>
            <a:off x="4927662" y="1679536"/>
            <a:ext cx="812676" cy="415064"/>
          </a:xfrm>
          <a:prstGeom prst="wedgeEllipseCallout">
            <a:avLst>
              <a:gd name="adj1" fmla="val -80749"/>
              <a:gd name="adj2" fmla="val -8886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扫描二维码，回复“</a:t>
            </a:r>
            <a:r>
              <a:rPr lang="en-US" altLang="zh-CN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627</a:t>
            </a:r>
            <a:r>
              <a:rPr lang="zh-CN" altLang="en-US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”，可免费领取一套合理避税方案！</a:t>
            </a:r>
            <a:endParaRPr lang="zh-CN" altLang="en-US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988840"/>
            <a:ext cx="32766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algn="l" eaLnBrk="1" fontAlgn="base" hangingPunct="1"/>
            <a:r>
              <a:rPr lang="zh-CN" altLang="en-US" sz="3200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ea"/>
              </a:rPr>
              <a:t>三、粘贴中常见的错误</a:t>
            </a:r>
            <a:endParaRPr lang="zh-CN" altLang="en-US" sz="3200" b="1" strike="noStrike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5362" name="Rectangle 3"/>
          <p:cNvSpPr/>
          <p:nvPr/>
        </p:nvSpPr>
        <p:spPr>
          <a:xfrm>
            <a:off x="381000" y="1066800"/>
            <a:ext cx="81534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 indent="533400" algn="l" defTabSz="0">
              <a:tabLst>
                <a:tab pos="5272405" algn="r"/>
              </a:tabLst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（一）上厚下薄                       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628775"/>
            <a:ext cx="6985000" cy="4176713"/>
          </a:xfrm>
          <a:prstGeom prst="rect">
            <a:avLst/>
          </a:prstGeom>
          <a:noFill/>
          <a:ln w="28575">
            <a:noFill/>
            <a:miter/>
          </a:ln>
        </p:spPr>
      </p:pic>
      <p:sp>
        <p:nvSpPr>
          <p:cNvPr id="146437" name="Line 5"/>
          <p:cNvSpPr>
            <a:spLocks noChangeShapeType="1"/>
          </p:cNvSpPr>
          <p:nvPr/>
        </p:nvSpPr>
        <p:spPr bwMode="auto">
          <a:xfrm>
            <a:off x="1476375" y="4149725"/>
            <a:ext cx="66960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</p:txBody>
      </p:sp>
      <p:sp>
        <p:nvSpPr>
          <p:cNvPr id="15365" name="Comment 6"/>
          <p:cNvSpPr/>
          <p:nvPr/>
        </p:nvSpPr>
        <p:spPr>
          <a:xfrm>
            <a:off x="5219700" y="836613"/>
            <a:ext cx="3097213" cy="739775"/>
          </a:xfrm>
          <a:prstGeom prst="rect">
            <a:avLst/>
          </a:prstGeom>
          <a:solidFill>
            <a:srgbClr val="FCFF9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 anchor="t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提示：无论票据的多少都应以齐单据封面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正面左边</a:t>
            </a:r>
            <a:r>
              <a: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为准，均匀分布在整个单据封面后，错落有致的排列。</a:t>
            </a:r>
            <a:endParaRPr lang="zh-CN" altLang="en-US" sz="1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algn="l" eaLnBrk="1" fontAlgn="base" hangingPunct="1"/>
            <a:r>
              <a:rPr lang="zh-CN" altLang="en-US" sz="3200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ea"/>
              </a:rPr>
              <a:t>三、粘贴中常见的错误</a:t>
            </a:r>
            <a:endParaRPr lang="zh-CN" altLang="en-US" sz="3200" b="1" strike="noStrike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6386" name="Rectangle 3"/>
          <p:cNvSpPr/>
          <p:nvPr/>
        </p:nvSpPr>
        <p:spPr>
          <a:xfrm>
            <a:off x="228600" y="1219200"/>
            <a:ext cx="81534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 indent="533400" algn="l" defTabSz="0">
              <a:tabLst>
                <a:tab pos="5272405" algn="r"/>
              </a:tabLst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（二）中间厚两边薄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7460" name="Line 4"/>
          <p:cNvSpPr>
            <a:spLocks noChangeShapeType="1"/>
          </p:cNvSpPr>
          <p:nvPr/>
        </p:nvSpPr>
        <p:spPr bwMode="auto">
          <a:xfrm>
            <a:off x="827088" y="6021388"/>
            <a:ext cx="67056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</p:txBody>
      </p:sp>
      <p:pic>
        <p:nvPicPr>
          <p:cNvPr id="1638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1773238"/>
            <a:ext cx="7705725" cy="4103687"/>
          </a:xfrm>
          <a:prstGeom prst="rect">
            <a:avLst/>
          </a:prstGeom>
          <a:noFill/>
          <a:ln w="28575">
            <a:noFill/>
            <a:miter/>
          </a:ln>
        </p:spPr>
      </p:pic>
      <p:sp>
        <p:nvSpPr>
          <p:cNvPr id="147462" name="Line 6"/>
          <p:cNvSpPr>
            <a:spLocks noChangeShapeType="1"/>
          </p:cNvSpPr>
          <p:nvPr/>
        </p:nvSpPr>
        <p:spPr bwMode="auto">
          <a:xfrm>
            <a:off x="1042988" y="3284538"/>
            <a:ext cx="5905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>
            <a:off x="755650" y="4797425"/>
            <a:ext cx="61928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algn="l" eaLnBrk="1" fontAlgn="base" hangingPunct="1"/>
            <a:r>
              <a:rPr lang="zh-CN" altLang="en-US" sz="3200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ea"/>
              </a:rPr>
              <a:t>三、粘贴中常见的错误</a:t>
            </a:r>
            <a:endParaRPr lang="zh-CN" altLang="en-US" sz="3200" b="1" strike="noStrike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7410" name="Rectangle 3"/>
          <p:cNvSpPr/>
          <p:nvPr/>
        </p:nvSpPr>
        <p:spPr>
          <a:xfrm>
            <a:off x="250825" y="981075"/>
            <a:ext cx="81534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 indent="533400" algn="l" defTabSz="0">
              <a:tabLst>
                <a:tab pos="5272405" algn="r"/>
              </a:tabLst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（三）杂乱无章                      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741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557338"/>
            <a:ext cx="8116888" cy="4162425"/>
          </a:xfrm>
          <a:prstGeom prst="rect">
            <a:avLst/>
          </a:prstGeom>
          <a:noFill/>
          <a:ln w="28575">
            <a:noFill/>
            <a:miter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algn="l" eaLnBrk="1" fontAlgn="base" hangingPunct="1"/>
            <a:r>
              <a:rPr lang="zh-CN" altLang="en-US" sz="3200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ea"/>
              </a:rPr>
              <a:t>三、粘贴中常见的错误</a:t>
            </a:r>
            <a:endParaRPr lang="zh-CN" altLang="en-US" sz="3200" b="1" strike="noStrike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8434" name="Rectangle 3"/>
          <p:cNvSpPr/>
          <p:nvPr/>
        </p:nvSpPr>
        <p:spPr>
          <a:xfrm>
            <a:off x="228600" y="1219200"/>
            <a:ext cx="81534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 indent="533400" algn="l" defTabSz="0">
              <a:tabLst>
                <a:tab pos="5272405" algn="r"/>
              </a:tabLst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（四）粘贴时没有对齐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报销单正面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的左边沿线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773238"/>
            <a:ext cx="6840538" cy="4032250"/>
          </a:xfrm>
          <a:prstGeom prst="rect">
            <a:avLst/>
          </a:prstGeom>
          <a:noFill/>
          <a:ln w="28575">
            <a:noFill/>
            <a:miter/>
          </a:ln>
        </p:spPr>
      </p:pic>
      <p:sp>
        <p:nvSpPr>
          <p:cNvPr id="149509" name="Line 5"/>
          <p:cNvSpPr>
            <a:spLocks noChangeShapeType="1"/>
          </p:cNvSpPr>
          <p:nvPr/>
        </p:nvSpPr>
        <p:spPr bwMode="auto">
          <a:xfrm>
            <a:off x="7092950" y="1773238"/>
            <a:ext cx="358775" cy="3960813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</p:txBody>
      </p:sp>
      <p:pic>
        <p:nvPicPr>
          <p:cNvPr id="18437" name="Picture 7" descr="箭头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3429000"/>
            <a:ext cx="571500" cy="1905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algn="l" eaLnBrk="1" fontAlgn="base" hangingPunct="1"/>
            <a:r>
              <a:rPr lang="zh-CN" altLang="en-US" sz="3200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ea"/>
              </a:rPr>
              <a:t>三、粘贴中常见的错误</a:t>
            </a:r>
            <a:endParaRPr lang="zh-CN" altLang="en-US" sz="3200" b="1" strike="noStrike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9458" name="Rectangle 3"/>
          <p:cNvSpPr/>
          <p:nvPr/>
        </p:nvSpPr>
        <p:spPr>
          <a:xfrm>
            <a:off x="250825" y="908050"/>
            <a:ext cx="81534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 indent="533400" algn="l" defTabSz="0">
              <a:tabLst>
                <a:tab pos="5272405" algn="r"/>
              </a:tabLst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（五）粘贴时正面朝下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9459" name="Picture 7" descr="IMG_27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1341438"/>
            <a:ext cx="8064500" cy="4608512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4280061" cy="633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algn="l" eaLnBrk="1" fontAlgn="base" hangingPunct="1">
              <a:lnSpc>
                <a:spcPct val="110000"/>
              </a:lnSpc>
            </a:pPr>
            <a:r>
              <a:rPr lang="zh-CN" altLang="en-US" sz="3200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ea"/>
              </a:rPr>
              <a:t>四、我们的目的</a:t>
            </a:r>
            <a:endParaRPr lang="zh-CN" altLang="en-US" sz="3200" b="1" strike="noStrike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20482" name="Rectangle 15"/>
          <p:cNvSpPr/>
          <p:nvPr/>
        </p:nvSpPr>
        <p:spPr>
          <a:xfrm>
            <a:off x="214313" y="1143000"/>
            <a:ext cx="7715250" cy="8302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 indent="533400" algn="l" defTabSz="0">
              <a:tabLst>
                <a:tab pos="5272405" algn="r"/>
              </a:tabLst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我们的目的：让我们的凭证变得美观、整洁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  <a:p>
            <a:pPr lvl="0" indent="533400" algn="l" defTabSz="0">
              <a:tabLst>
                <a:tab pos="5272405" algn="r"/>
              </a:tabLst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对上述流程有疑问者，请与财务部沟通。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20483" name="Picture 16" descr="箭头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1143000"/>
            <a:ext cx="571500" cy="4286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484" name="Picture 18" descr="I:\DCIM\Camera\2014-04-15 11.45.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2500313"/>
            <a:ext cx="3524250" cy="264318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485" name="Picture 19" descr="C:\Users\Administrator\Desktop\20140415_105151.jpg"/>
          <p:cNvPicPr>
            <a:picLocks noChangeAspect="1"/>
          </p:cNvPicPr>
          <p:nvPr/>
        </p:nvPicPr>
        <p:blipFill>
          <a:blip r:embed="rId3"/>
          <a:srcRect l="23360" r="8507" b="10022"/>
          <a:stretch>
            <a:fillRect/>
          </a:stretch>
        </p:blipFill>
        <p:spPr>
          <a:xfrm>
            <a:off x="5346861" y="2106969"/>
            <a:ext cx="2383110" cy="177014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1" name="右箭头 10"/>
          <p:cNvSpPr/>
          <p:nvPr/>
        </p:nvSpPr>
        <p:spPr bwMode="auto">
          <a:xfrm>
            <a:off x="4071938" y="3643313"/>
            <a:ext cx="977900" cy="484188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79275"/>
            <a:ext cx="2395971" cy="177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151" y="6643687"/>
            <a:ext cx="2133600" cy="365125"/>
          </a:xfrm>
        </p:spPr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684164" y="1628775"/>
            <a:ext cx="1223963" cy="27257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目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　录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</p:txBody>
      </p:sp>
      <p:sp>
        <p:nvSpPr>
          <p:cNvPr id="4098" name="Oval 7"/>
          <p:cNvSpPr>
            <a:spLocks noChangeAspect="1"/>
          </p:cNvSpPr>
          <p:nvPr/>
        </p:nvSpPr>
        <p:spPr>
          <a:xfrm>
            <a:off x="2730451" y="1516062"/>
            <a:ext cx="617538" cy="585788"/>
          </a:xfrm>
          <a:prstGeom prst="ellipse">
            <a:avLst/>
          </a:prstGeom>
          <a:gradFill rotWithShape="1">
            <a:gsLst>
              <a:gs pos="0">
                <a:srgbClr val="CCECFF">
                  <a:alpha val="82001"/>
                </a:srgbClr>
              </a:gs>
              <a:gs pos="100000">
                <a:schemeClr val="bg1"/>
              </a:gs>
            </a:gsLst>
            <a:path path="rect">
              <a:fillToRect r="100000" b="100000"/>
            </a:path>
            <a:tileRect/>
          </a:gradFill>
          <a:ln w="9525"/>
          <a:scene3d>
            <a:camera prst="legacyPerspectiveFront">
              <a:rot lat="0" lon="20700000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lIns="0" tIns="0" rIns="0" bIns="0" anchor="ctr">
            <a:flatTx/>
          </a:bodyPr>
          <a:lstStyle/>
          <a:p>
            <a:pPr lvl="0" algn="ctr" eaLnBrk="0" hangingPunct="0"/>
            <a:r>
              <a:rPr lang="zh-CN" altLang="en-US" sz="3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一</a:t>
            </a:r>
            <a:endParaRPr lang="zh-CN" altLang="en-US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3617862" y="2420937"/>
            <a:ext cx="4608513" cy="4826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  <a:flatTx/>
          </a:bodyPr>
          <a:lstStyle/>
          <a:p>
            <a:pPr marL="622300" marR="0" lvl="0" indent="-4445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报销凭证票据粘贴方法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4100" name="Oval 7"/>
          <p:cNvSpPr>
            <a:spLocks noChangeAspect="1"/>
          </p:cNvSpPr>
          <p:nvPr/>
        </p:nvSpPr>
        <p:spPr>
          <a:xfrm>
            <a:off x="2771726" y="2420937"/>
            <a:ext cx="576263" cy="547688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0" scaled="1"/>
            <a:tileRect/>
          </a:gradFill>
          <a:ln w="9525"/>
          <a:scene3d>
            <a:camera prst="legacyObliqueTopRight">
              <a:rot lat="20400000" lon="198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lIns="0" tIns="0" rIns="0" bIns="0" anchor="ctr">
            <a:flatTx/>
          </a:bodyPr>
          <a:lstStyle/>
          <a:p>
            <a:pPr lvl="0" algn="ctr" eaLnBrk="0" hangingPunct="0"/>
            <a:r>
              <a:rPr lang="zh-CN" altLang="en-US" sz="3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二</a:t>
            </a:r>
            <a:endParaRPr lang="zh-CN" altLang="en-US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101" name="Oval 7"/>
          <p:cNvSpPr>
            <a:spLocks noChangeAspect="1"/>
          </p:cNvSpPr>
          <p:nvPr/>
        </p:nvSpPr>
        <p:spPr>
          <a:xfrm>
            <a:off x="2771726" y="3429000"/>
            <a:ext cx="574675" cy="5461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  <a:tileRect/>
          </a:gradFill>
          <a:ln w="9525"/>
          <a:scene3d>
            <a:camera prst="legacyObliqueTopRight">
              <a:rot lat="20400000" lon="198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lIns="0" tIns="0" rIns="0" bIns="0" anchor="ctr">
            <a:flatTx/>
          </a:bodyPr>
          <a:lstStyle/>
          <a:p>
            <a:pPr lvl="0" algn="ctr" eaLnBrk="0" hangingPunct="0"/>
            <a:r>
              <a:rPr lang="zh-CN" altLang="en-US" sz="36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三</a:t>
            </a:r>
            <a:endParaRPr lang="zh-CN" altLang="en-US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3563713" y="1632699"/>
            <a:ext cx="4392613" cy="4826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  <a:flatTx/>
          </a:bodyPr>
          <a:lstStyle/>
          <a:p>
            <a:pPr marL="622300" marR="0" lvl="0" indent="-4445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报销票据粘贴原则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3563888" y="3429000"/>
            <a:ext cx="4500563" cy="6286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  <a:flatTx/>
          </a:bodyPr>
          <a:lstStyle/>
          <a:p>
            <a:pPr marL="622300" marR="0" lvl="0" indent="-4445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常见的错误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59840" y="836295"/>
            <a:ext cx="5742305" cy="89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sym typeface="+mn-ea"/>
              </a:rPr>
              <a:t>一、报销票据粘贴原则</a:t>
            </a:r>
            <a:endParaRPr lang="zh-CN" altLang="en-US" sz="3200" b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仿宋_GB2312" pitchFamily="49" charset="-122"/>
              <a:sym typeface="+mn-ea"/>
            </a:endParaRPr>
          </a:p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919480" y="1889760"/>
            <a:ext cx="790067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533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1770" algn="r"/>
              </a:tabLst>
              <a:defRPr/>
            </a:pPr>
            <a:r>
              <a:rPr lang="zh-CN" altLang="en-US" noProof="0" dirty="0">
                <a:ln>
                  <a:noFill/>
                </a:ln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（一）在实际工作中原始凭证种类繁多，为便于装订和保管，在填制记账凭证时应对附件进行必要的外形加工。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533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1770" algn="r"/>
              </a:tabLst>
              <a:defRPr/>
            </a:pPr>
            <a:r>
              <a:rPr lang="zh-CN" altLang="en-US" noProof="0" dirty="0">
                <a:ln>
                  <a:noFill/>
                </a:ln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（二）票据粘贴方法多样，粘贴票据时应根据票据的多少、纸张的大小，选择合适的方法。但应以整个单据平整、美观为准。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533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1770" algn="r"/>
              </a:tabLst>
              <a:defRPr/>
            </a:pPr>
            <a:r>
              <a:rPr lang="zh-CN" altLang="en-US" noProof="0" dirty="0">
                <a:ln>
                  <a:noFill/>
                </a:ln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（三）粘贴的票据要求正面朝上，便于审核与日后查阅。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533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1770" algn="r"/>
              </a:tabLst>
              <a:defRPr/>
            </a:pPr>
            <a:r>
              <a:rPr lang="zh-CN" altLang="en-US" noProof="0" dirty="0">
                <a:ln>
                  <a:noFill/>
                </a:ln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（四）纸张大小、金额相同的票据贴在一起。  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533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1770" algn="r"/>
              </a:tabLst>
              <a:defRPr/>
            </a:pPr>
            <a:r>
              <a:rPr lang="zh-CN" altLang="en-US" noProof="0" dirty="0">
                <a:ln>
                  <a:noFill/>
                </a:ln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（五）大张的票据只需固定票据的左上角，小张的票据需均匀的粘贴在粘贴单上，不能厚薄不匀。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533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1770" algn="r"/>
              </a:tabLst>
              <a:defRPr/>
            </a:pPr>
            <a:r>
              <a:rPr lang="zh-CN" altLang="en-US" noProof="0" dirty="0">
                <a:ln>
                  <a:noFill/>
                </a:ln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（六）过窄过短或过多的票据，应将票据先粘贴在空白粘贴单上，再附在报销单之后。</a:t>
            </a:r>
            <a:endParaRPr lang="en-US" altLang="zh-CN" noProof="0" dirty="0">
              <a:ln>
                <a:noFill/>
              </a:ln>
              <a:uLnTx/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marR="0" lvl="0" indent="533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1770" algn="r"/>
              </a:tabLst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七）增值税专用发票交由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财务人员</a:t>
            </a:r>
            <a:r>
              <a:rPr lang="zh-CN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整理、粘贴，报销人无需整理、粘贴。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87450" y="548640"/>
            <a:ext cx="6966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二、报销凭证票据粘贴方法</a:t>
            </a:r>
            <a:r>
              <a:rPr lang="zh-CN" altLang="en-US" sz="20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sym typeface="+mn-ea"/>
              </a:rPr>
              <a:t>（步骤一：整理票据）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678180" y="1133475"/>
            <a:ext cx="785431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新魏" pitchFamily="2" charset="-122"/>
                <a:ea typeface="华文新魏" pitchFamily="2" charset="-122"/>
                <a:sym typeface="+mn-ea"/>
              </a:rPr>
              <a:t>（一）附件固定坚决不能使用书钉等金属性易锈蚀的物品。</a:t>
            </a:r>
            <a:endParaRPr lang="zh-CN" altLang="en-US"/>
          </a:p>
        </p:txBody>
      </p:sp>
      <p:pic>
        <p:nvPicPr>
          <p:cNvPr id="1026" name="Picture 2" descr="C:\Users\zdq\Desktop\IMG_20160513_12331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2052" y="-196927"/>
            <a:ext cx="4389920" cy="781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t="9116" r="4589" b="2933"/>
          <a:stretch>
            <a:fillRect/>
          </a:stretch>
        </p:blipFill>
        <p:spPr bwMode="auto">
          <a:xfrm rot="10800000">
            <a:off x="1403648" y="2288359"/>
            <a:ext cx="6419222" cy="375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二、报销凭证票据粘贴方法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（步骤一：整理票据）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</p:txBody>
      </p:sp>
      <p:sp>
        <p:nvSpPr>
          <p:cNvPr id="34" name="Rectangle 3"/>
          <p:cNvSpPr/>
          <p:nvPr/>
        </p:nvSpPr>
        <p:spPr>
          <a:xfrm>
            <a:off x="250825" y="980728"/>
            <a:ext cx="8353425" cy="147732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 indent="533400" algn="l" defTabSz="0">
              <a:tabLst>
                <a:tab pos="5272405" algn="r"/>
              </a:tabLst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（二）对票据进行修剪。将有些长度超过报销封面的票据的多余部分剪掉，但不得因此影响原始凭证内容的完整性。修剪完毕后票据大小与报销封面一样（飞机票，保险票据等）。</a:t>
            </a:r>
            <a:endParaRPr lang="en-US" altLang="zh-CN" dirty="0">
              <a:latin typeface="华文新魏" pitchFamily="2" charset="-122"/>
              <a:ea typeface="华文新魏" pitchFamily="2" charset="-122"/>
            </a:endParaRPr>
          </a:p>
          <a:p>
            <a:pPr lvl="0" indent="533400" algn="l" defTabSz="0">
              <a:tabLst>
                <a:tab pos="5272405" algn="r"/>
              </a:tabLst>
            </a:pP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增值税专用发票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无需整理、粘贴，只需要保持平整交给财务人员即可。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  <a:p>
            <a:pPr lvl="0" indent="533400" algn="l" defTabSz="0">
              <a:tabLst>
                <a:tab pos="5272405" algn="r"/>
              </a:tabLst>
            </a:pP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6" name="Comment 5"/>
          <p:cNvSpPr>
            <a:spLocks noChangeArrowheads="1"/>
          </p:cNvSpPr>
          <p:nvPr/>
        </p:nvSpPr>
        <p:spPr bwMode="auto">
          <a:xfrm>
            <a:off x="4800600" y="2590800"/>
            <a:ext cx="1828800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华文仿宋" pitchFamily="2" charset="-122"/>
                <a:cs typeface="+mn-cs"/>
              </a:rPr>
              <a:t>沿此线将多余的无字部分剪掉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华文仿宋" pitchFamily="2" charset="-122"/>
              <a:cs typeface="+mn-cs"/>
            </a:endParaRPr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>
            <a:off x="1907704" y="2132856"/>
            <a:ext cx="0" cy="403244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>
            <a:off x="7092280" y="2132856"/>
            <a:ext cx="0" cy="403244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</p:txBody>
      </p:sp>
      <p:sp>
        <p:nvSpPr>
          <p:cNvPr id="39" name="Comment 8"/>
          <p:cNvSpPr>
            <a:spLocks noChangeArrowheads="1"/>
          </p:cNvSpPr>
          <p:nvPr/>
        </p:nvSpPr>
        <p:spPr bwMode="auto">
          <a:xfrm>
            <a:off x="3131840" y="3925042"/>
            <a:ext cx="1828800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华文仿宋" pitchFamily="2" charset="-122"/>
                <a:cs typeface="+mn-cs"/>
              </a:rPr>
              <a:t>沿此线将多余的无字部分剪掉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华文仿宋" pitchFamily="2" charset="-122"/>
              <a:cs typeface="+mn-cs"/>
            </a:endParaRP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6629400" y="3124200"/>
            <a:ext cx="381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flipH="1">
            <a:off x="2123728" y="4212094"/>
            <a:ext cx="100811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二、报销凭证票据粘贴方法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仿宋" pitchFamily="2" charset="-122"/>
                <a:ea typeface="华文仿宋" pitchFamily="2" charset="-122"/>
                <a:cs typeface="+mn-cs"/>
              </a:rPr>
              <a:t>（步骤一：整理票据）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华文仿宋" pitchFamily="2" charset="-122"/>
              <a:ea typeface="华文仿宋" pitchFamily="2" charset="-122"/>
              <a:cs typeface="+mn-cs"/>
            </a:endParaRPr>
          </a:p>
        </p:txBody>
      </p:sp>
      <p:sp>
        <p:nvSpPr>
          <p:cNvPr id="34" name="Rectangle 3"/>
          <p:cNvSpPr/>
          <p:nvPr/>
        </p:nvSpPr>
        <p:spPr>
          <a:xfrm>
            <a:off x="250825" y="1090613"/>
            <a:ext cx="8353425" cy="15525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 indent="533400" algn="l" defTabSz="0">
              <a:tabLst>
                <a:tab pos="5272405" algn="r"/>
              </a:tabLst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（二）对票据进行修剪。将有些长度超过报销封面的票据的多余部分剪掉，但不得因此影响原始凭证内容的完整性。修剪完毕后票据大小与报销封面一样（飞机票，保险票据等）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  <a:p>
            <a:pPr lvl="0" indent="533400" algn="l" defTabSz="0">
              <a:tabLst>
                <a:tab pos="5272405" algn="r"/>
              </a:tabLst>
            </a:pP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r="9816" b="4706"/>
          <a:stretch>
            <a:fillRect/>
          </a:stretch>
        </p:blipFill>
        <p:spPr bwMode="auto">
          <a:xfrm>
            <a:off x="360739" y="3212976"/>
            <a:ext cx="4050055" cy="253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财务制度\财务制度-修改\2016-8-2\新建文件夹\IMG_20160803_0942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8604" r="4157" b="8561"/>
          <a:stretch>
            <a:fillRect/>
          </a:stretch>
        </p:blipFill>
        <p:spPr bwMode="auto">
          <a:xfrm rot="10800000">
            <a:off x="4593704" y="3381102"/>
            <a:ext cx="4314881" cy="22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mment 8"/>
          <p:cNvSpPr>
            <a:spLocks noChangeArrowheads="1"/>
          </p:cNvSpPr>
          <p:nvPr/>
        </p:nvSpPr>
        <p:spPr bwMode="auto">
          <a:xfrm>
            <a:off x="3419872" y="2276872"/>
            <a:ext cx="1828800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华文仿宋" pitchFamily="2" charset="-122"/>
                <a:cs typeface="+mn-cs"/>
              </a:rPr>
              <a:t>修剪结果：多余的无字部分</a:t>
            </a:r>
            <a:r>
              <a:rPr lang="zh-CN" altLang="en-US" sz="16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华文仿宋" pitchFamily="2" charset="-122"/>
              </a:rPr>
              <a:t>已经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华文仿宋" pitchFamily="2" charset="-122"/>
                <a:cs typeface="+mn-cs"/>
              </a:rPr>
              <a:t>剪掉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华文仿宋" pitchFamily="2" charset="-122"/>
              <a:cs typeface="+mn-cs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3120430" y="2861717"/>
            <a:ext cx="288032" cy="2735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5334000" y="2939430"/>
            <a:ext cx="318120" cy="4416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algn="l" eaLnBrk="1" fontAlgn="base" hangingPunct="1"/>
            <a:r>
              <a:rPr lang="zh-CN" altLang="en-US" sz="3200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ea"/>
              </a:rPr>
              <a:t>二、报销凭证票据粘贴方法</a:t>
            </a:r>
            <a:r>
              <a:rPr lang="zh-CN" altLang="en-US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ea"/>
              </a:rPr>
              <a:t>（步骤二：粘贴票据）</a:t>
            </a:r>
            <a:endParaRPr lang="zh-CN" altLang="en-US" b="1" strike="noStrike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10242" name="Rectangle 3"/>
          <p:cNvSpPr/>
          <p:nvPr/>
        </p:nvSpPr>
        <p:spPr>
          <a:xfrm>
            <a:off x="250825" y="817453"/>
            <a:ext cx="8153400" cy="646331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 indent="533400" algn="l" defTabSz="0">
              <a:tabLst>
                <a:tab pos="5272405" algn="r"/>
              </a:tabLst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（一）票据张数较多或较小时先将票据粘贴在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报销单据粘贴单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上，然后将粘贴单附在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报销单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后。粘贴单长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21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厘米，宽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14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厘米 。  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图片 5" descr="C:\Users\zdq\AppData\Local\Microsoft\Windows\Temporary Internet Files\Content.Word\IMG_20160513_125034.jpg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8"/>
          <a:stretch>
            <a:fillRect/>
          </a:stretch>
        </p:blipFill>
        <p:spPr bwMode="auto">
          <a:xfrm>
            <a:off x="1066800" y="1885516"/>
            <a:ext cx="7105600" cy="3090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850464" y="5085184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粘贴单长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21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厘米，宽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14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厘米 。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75657" y="1495142"/>
            <a:ext cx="0" cy="380606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52320" y="1484784"/>
            <a:ext cx="0" cy="378506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1547664" y="1772816"/>
            <a:ext cx="5760640" cy="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757028" y="1463784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21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厘米</a:t>
            </a:r>
            <a:endParaRPr lang="zh-CN" altLang="en-US" dirty="0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827584" y="2132856"/>
            <a:ext cx="7992888" cy="1170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827584" y="4725144"/>
            <a:ext cx="7992888" cy="1170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8244408" y="2264541"/>
            <a:ext cx="0" cy="2304256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274851" y="3090849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14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厘米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2559"/>
            <a:ext cx="2550443" cy="168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algn="l" eaLnBrk="1" fontAlgn="base" hangingPunct="1"/>
            <a:r>
              <a:rPr lang="zh-CN" altLang="en-US" sz="3200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ea"/>
              </a:rPr>
              <a:t>二、报销凭证票据粘贴方法</a:t>
            </a:r>
            <a:r>
              <a:rPr lang="zh-CN" altLang="en-US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仿宋" pitchFamily="2" charset="-122"/>
                <a:ea typeface="华文仿宋" pitchFamily="2" charset="-122"/>
                <a:cs typeface="+mn-ea"/>
              </a:rPr>
              <a:t>（步骤二：粘贴票据）</a:t>
            </a:r>
            <a:endParaRPr lang="zh-CN" altLang="en-US" b="1" strike="noStrike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1266" name="Rectangle 3"/>
          <p:cNvSpPr/>
          <p:nvPr/>
        </p:nvSpPr>
        <p:spPr>
          <a:xfrm>
            <a:off x="539750" y="813485"/>
            <a:ext cx="7864475" cy="646331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 indent="533400" algn="l" defTabSz="0">
              <a:tabLst>
                <a:tab pos="5272405" algn="r"/>
              </a:tabLst>
            </a:pP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票据较多时，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票据按票面金额、纸张的大小依次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从下往上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从右向左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将票据的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左上角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粘贴在粘贴单上。（火车票粘贴示例）    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gray">
          <a:xfrm>
            <a:off x="1423316" y="3349045"/>
            <a:ext cx="215900" cy="2159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002D86"/>
            </a:solidFill>
            <a:rou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2347" name="Comment 11"/>
          <p:cNvSpPr/>
          <p:nvPr/>
        </p:nvSpPr>
        <p:spPr>
          <a:xfrm>
            <a:off x="1500731" y="1700808"/>
            <a:ext cx="1727200" cy="314325"/>
          </a:xfrm>
          <a:prstGeom prst="rect">
            <a:avLst/>
          </a:prstGeom>
          <a:solidFill>
            <a:srgbClr val="FCFF9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 anchor="t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提示：票据固定点</a:t>
            </a:r>
            <a:endParaRPr lang="zh-CN" altLang="en-US" sz="1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2359" name="Picture 23" descr="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591" y="2107868"/>
            <a:ext cx="211137" cy="6731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1284" name="Picture 26" descr="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908050"/>
            <a:ext cx="215900" cy="2159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85" y="1601159"/>
            <a:ext cx="2438004" cy="171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1595883"/>
            <a:ext cx="2513349" cy="169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7" y="3717032"/>
            <a:ext cx="2654196" cy="170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24" y="3687640"/>
            <a:ext cx="2366094" cy="168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14" y="3708999"/>
            <a:ext cx="2536178" cy="172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val 10"/>
          <p:cNvSpPr>
            <a:spLocks noChangeArrowheads="1"/>
          </p:cNvSpPr>
          <p:nvPr/>
        </p:nvSpPr>
        <p:spPr bwMode="gray">
          <a:xfrm>
            <a:off x="4364037" y="3356992"/>
            <a:ext cx="215900" cy="2159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002D86"/>
            </a:solidFill>
            <a:rou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gray">
          <a:xfrm>
            <a:off x="7223353" y="3356992"/>
            <a:ext cx="215900" cy="2159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002D86"/>
            </a:solidFill>
            <a:rou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gray">
          <a:xfrm>
            <a:off x="1284831" y="5517232"/>
            <a:ext cx="215900" cy="2159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002D86"/>
            </a:solidFill>
            <a:rou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gray">
          <a:xfrm>
            <a:off x="7084868" y="5525179"/>
            <a:ext cx="215900" cy="2159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002D86"/>
            </a:solidFill>
            <a:rou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gray">
          <a:xfrm>
            <a:off x="4364037" y="5525179"/>
            <a:ext cx="215900" cy="2159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002D86"/>
            </a:solidFill>
            <a:rou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3" y="1565397"/>
            <a:ext cx="2546400" cy="175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F35D-BF3F-4D66-8C70-BFBF65CEC3B3}" type="slidenum">
              <a:rPr lang="zh-CN" altLang="en-US" smtClean="0"/>
            </a:fld>
            <a:endParaRPr lang="zh-CN" altLang="en-US"/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algn="l" eaLnBrk="1" fontAlgn="base" hangingPunct="1"/>
            <a:r>
              <a:rPr lang="zh-CN" altLang="en-US" sz="3200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cs typeface="+mn-ea"/>
              </a:rPr>
              <a:t>二、报销凭证票据粘贴方法</a:t>
            </a:r>
            <a:r>
              <a:rPr lang="zh-CN" altLang="en-US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仿宋" pitchFamily="2" charset="-122"/>
                <a:ea typeface="华文仿宋" pitchFamily="2" charset="-122"/>
                <a:cs typeface="+mn-ea"/>
              </a:rPr>
              <a:t>（步骤二：粘贴票据）</a:t>
            </a:r>
            <a:endParaRPr lang="zh-CN" altLang="en-US" b="1" strike="noStrike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1266" name="Rectangle 3"/>
          <p:cNvSpPr/>
          <p:nvPr/>
        </p:nvSpPr>
        <p:spPr>
          <a:xfrm>
            <a:off x="539750" y="813485"/>
            <a:ext cx="7864475" cy="646331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 indent="533400" algn="l" defTabSz="0">
              <a:tabLst>
                <a:tab pos="5272405" algn="r"/>
              </a:tabLst>
            </a:pP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票据较多时，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票据按票面金额、纸张的大小依次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从下往上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从右向左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将票据的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左上角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粘贴在粘贴单上。（出租车票粘贴示例）    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gray">
          <a:xfrm>
            <a:off x="1423316" y="3349045"/>
            <a:ext cx="215900" cy="2159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002D86"/>
            </a:solidFill>
            <a:rou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2347" name="Comment 11"/>
          <p:cNvSpPr/>
          <p:nvPr/>
        </p:nvSpPr>
        <p:spPr>
          <a:xfrm>
            <a:off x="1259632" y="1818531"/>
            <a:ext cx="1727200" cy="314325"/>
          </a:xfrm>
          <a:prstGeom prst="rect">
            <a:avLst/>
          </a:prstGeom>
          <a:solidFill>
            <a:srgbClr val="FCFF9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 anchor="t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zh-CN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提示：票据固定点</a:t>
            </a:r>
            <a:endParaRPr lang="zh-CN" altLang="en-US" sz="14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2359" name="Picture 23" descr="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204" y="2160590"/>
            <a:ext cx="211137" cy="6731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1284" name="Picture 26" descr="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908050"/>
            <a:ext cx="215900" cy="2159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0" name="Oval 10"/>
          <p:cNvSpPr>
            <a:spLocks noChangeArrowheads="1"/>
          </p:cNvSpPr>
          <p:nvPr/>
        </p:nvSpPr>
        <p:spPr bwMode="gray">
          <a:xfrm>
            <a:off x="4364037" y="3356992"/>
            <a:ext cx="215900" cy="2159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002D86"/>
            </a:solidFill>
            <a:rou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gray">
          <a:xfrm>
            <a:off x="7223353" y="3356992"/>
            <a:ext cx="215900" cy="2159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002D86"/>
            </a:solidFill>
            <a:rou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gray">
          <a:xfrm>
            <a:off x="1284831" y="5517232"/>
            <a:ext cx="215900" cy="2159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002D86"/>
            </a:solidFill>
            <a:rou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gray">
          <a:xfrm>
            <a:off x="7084868" y="5525179"/>
            <a:ext cx="215900" cy="2159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002D86"/>
            </a:solidFill>
            <a:rou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gray">
          <a:xfrm>
            <a:off x="4364037" y="5525179"/>
            <a:ext cx="215900" cy="2159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002D86"/>
            </a:solidFill>
            <a:rou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74" y="1565397"/>
            <a:ext cx="2599366" cy="176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48" y="1565397"/>
            <a:ext cx="2668177" cy="175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5" y="3687109"/>
            <a:ext cx="2535597" cy="174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97" y="3724099"/>
            <a:ext cx="2561380" cy="169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47" y="3724099"/>
            <a:ext cx="2488737" cy="168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7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lt1">
            <a:alpha val="0"/>
          </a:schemeClr>
        </a:solidFill>
        <a:ln w="15875">
          <a:solidFill>
            <a:srgbClr val="FF0000"/>
          </a:solidFill>
        </a:ln>
      </a:spPr>
      <a:bodyPr rtlCol="0" anchor="t"/>
      <a:lstStyle>
        <a:defPPr algn="l">
          <a:defRPr sz="1100" b="1">
            <a:solidFill>
              <a:srgbClr val="FF0000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1433</Words>
  <Application>WPS 演示</Application>
  <PresentationFormat>全屏显示(4:3)</PresentationFormat>
  <Paragraphs>187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华文楷体</vt:lpstr>
      <vt:lpstr>华文仿宋</vt:lpstr>
      <vt:lpstr>仿宋</vt:lpstr>
      <vt:lpstr>仿宋_GB2312</vt:lpstr>
      <vt:lpstr>华文新魏</vt:lpstr>
      <vt:lpstr>Arial Unicode MS</vt:lpstr>
      <vt:lpstr>Calibri</vt:lpstr>
      <vt:lpstr>Office 主题​​</vt:lpstr>
      <vt:lpstr>报销票据填写、粘贴方法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扫描二维码，回复“627”，可免费领取一套合理避税方案！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DADI</dc:creator>
  <cp:lastModifiedBy>永不逝去的微笑</cp:lastModifiedBy>
  <cp:revision>628</cp:revision>
  <dcterms:created xsi:type="dcterms:W3CDTF">2015-07-28T05:33:00Z</dcterms:created>
  <dcterms:modified xsi:type="dcterms:W3CDTF">2020-07-29T02:58:44Z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