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11" r:id="rId3"/>
    <p:sldId id="412" r:id="rId4"/>
    <p:sldId id="413"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33" r:id="rId25"/>
    <p:sldId id="434" r:id="rId26"/>
    <p:sldId id="435" r:id="rId27"/>
    <p:sldId id="436" r:id="rId28"/>
    <p:sldId id="437" r:id="rId29"/>
    <p:sldId id="438" r:id="rId30"/>
    <p:sldId id="439" r:id="rId31"/>
    <p:sldId id="440"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17702" y="645721"/>
            <a:ext cx="8620213" cy="5754231"/>
          </a:xfrm>
          <a:custGeom>
            <a:avLst/>
            <a:gdLst/>
            <a:ahLst/>
            <a:cxnLst/>
            <a:rect l="l" t="t" r="r" b="b"/>
            <a:pathLst>
              <a:path w="8604250" h="5743575">
                <a:moveTo>
                  <a:pt x="8604250" y="5743575"/>
                </a:moveTo>
                <a:lnTo>
                  <a:pt x="0" y="5743575"/>
                </a:lnTo>
                <a:lnTo>
                  <a:pt x="0" y="0"/>
                </a:lnTo>
                <a:lnTo>
                  <a:pt x="8604250" y="0"/>
                </a:lnTo>
                <a:lnTo>
                  <a:pt x="8604250" y="4762"/>
                </a:lnTo>
                <a:lnTo>
                  <a:pt x="9525" y="4762"/>
                </a:lnTo>
                <a:lnTo>
                  <a:pt x="4762" y="9525"/>
                </a:lnTo>
                <a:lnTo>
                  <a:pt x="9525" y="9525"/>
                </a:lnTo>
                <a:lnTo>
                  <a:pt x="9525" y="5734050"/>
                </a:lnTo>
                <a:lnTo>
                  <a:pt x="4762" y="5734050"/>
                </a:lnTo>
                <a:lnTo>
                  <a:pt x="9525" y="5738812"/>
                </a:lnTo>
                <a:lnTo>
                  <a:pt x="8604250" y="5738812"/>
                </a:lnTo>
                <a:lnTo>
                  <a:pt x="8604250" y="5743575"/>
                </a:lnTo>
                <a:close/>
              </a:path>
              <a:path w="8604250" h="5743575">
                <a:moveTo>
                  <a:pt x="9525" y="9525"/>
                </a:moveTo>
                <a:lnTo>
                  <a:pt x="4762" y="9525"/>
                </a:lnTo>
                <a:lnTo>
                  <a:pt x="9525" y="4762"/>
                </a:lnTo>
                <a:lnTo>
                  <a:pt x="9525" y="9525"/>
                </a:lnTo>
                <a:close/>
              </a:path>
              <a:path w="8604250" h="5743575">
                <a:moveTo>
                  <a:pt x="8594725" y="9525"/>
                </a:moveTo>
                <a:lnTo>
                  <a:pt x="9525" y="9525"/>
                </a:lnTo>
                <a:lnTo>
                  <a:pt x="9525" y="4762"/>
                </a:lnTo>
                <a:lnTo>
                  <a:pt x="8594725" y="4762"/>
                </a:lnTo>
                <a:lnTo>
                  <a:pt x="8594725" y="9525"/>
                </a:lnTo>
                <a:close/>
              </a:path>
              <a:path w="8604250" h="5743575">
                <a:moveTo>
                  <a:pt x="8594725" y="5738812"/>
                </a:moveTo>
                <a:lnTo>
                  <a:pt x="8594725" y="4762"/>
                </a:lnTo>
                <a:lnTo>
                  <a:pt x="8599487" y="9525"/>
                </a:lnTo>
                <a:lnTo>
                  <a:pt x="8604250" y="9525"/>
                </a:lnTo>
                <a:lnTo>
                  <a:pt x="8604250" y="5734050"/>
                </a:lnTo>
                <a:lnTo>
                  <a:pt x="8599487" y="5734050"/>
                </a:lnTo>
                <a:lnTo>
                  <a:pt x="8594725" y="5738812"/>
                </a:lnTo>
                <a:close/>
              </a:path>
              <a:path w="8604250" h="5743575">
                <a:moveTo>
                  <a:pt x="8604250" y="9525"/>
                </a:moveTo>
                <a:lnTo>
                  <a:pt x="8599487" y="9525"/>
                </a:lnTo>
                <a:lnTo>
                  <a:pt x="8594725" y="4762"/>
                </a:lnTo>
                <a:lnTo>
                  <a:pt x="8604250" y="4762"/>
                </a:lnTo>
                <a:lnTo>
                  <a:pt x="8604250" y="9525"/>
                </a:lnTo>
                <a:close/>
              </a:path>
              <a:path w="8604250" h="5743575">
                <a:moveTo>
                  <a:pt x="9525" y="5738812"/>
                </a:moveTo>
                <a:lnTo>
                  <a:pt x="4762" y="5734050"/>
                </a:lnTo>
                <a:lnTo>
                  <a:pt x="9525" y="5734050"/>
                </a:lnTo>
                <a:lnTo>
                  <a:pt x="9525" y="5738812"/>
                </a:lnTo>
                <a:close/>
              </a:path>
              <a:path w="8604250" h="5743575">
                <a:moveTo>
                  <a:pt x="8594725" y="5738812"/>
                </a:moveTo>
                <a:lnTo>
                  <a:pt x="9525" y="5738812"/>
                </a:lnTo>
                <a:lnTo>
                  <a:pt x="9525" y="5734050"/>
                </a:lnTo>
                <a:lnTo>
                  <a:pt x="8594725" y="5734050"/>
                </a:lnTo>
                <a:lnTo>
                  <a:pt x="8594725" y="5738812"/>
                </a:lnTo>
                <a:close/>
              </a:path>
              <a:path w="8604250" h="5743575">
                <a:moveTo>
                  <a:pt x="8604250" y="5738812"/>
                </a:moveTo>
                <a:lnTo>
                  <a:pt x="8594725" y="5738812"/>
                </a:lnTo>
                <a:lnTo>
                  <a:pt x="8599487" y="5734050"/>
                </a:lnTo>
                <a:lnTo>
                  <a:pt x="8604250" y="5734050"/>
                </a:lnTo>
                <a:lnTo>
                  <a:pt x="8604250" y="5738812"/>
                </a:lnTo>
                <a:close/>
              </a:path>
            </a:pathLst>
          </a:custGeom>
          <a:solidFill>
            <a:srgbClr val="A7C5E4"/>
          </a:solidFill>
        </p:spPr>
        <p:txBody>
          <a:bodyPr wrap="square" lIns="0" tIns="0" rIns="0" bIns="0" rtlCol="0"/>
          <a:lstStyle/>
          <a:p>
            <a:endParaRPr sz="1805"/>
          </a:p>
        </p:txBody>
      </p:sp>
      <p:sp>
        <p:nvSpPr>
          <p:cNvPr id="4" name="object 4"/>
          <p:cNvSpPr txBox="1">
            <a:spLocks noGrp="1"/>
          </p:cNvSpPr>
          <p:nvPr>
            <p:ph type="title"/>
          </p:nvPr>
        </p:nvSpPr>
        <p:spPr>
          <a:xfrm>
            <a:off x="1901359" y="55947"/>
            <a:ext cx="3334209" cy="1675130"/>
          </a:xfrm>
          <a:prstGeom prst="rect">
            <a:avLst/>
          </a:prstGeom>
        </p:spPr>
        <p:txBody>
          <a:bodyPr vert="horz" wrap="square" lIns="0" tIns="13359" rIns="0" bIns="0" rtlCol="0">
            <a:spAutoFit/>
          </a:bodyPr>
          <a:lstStyle/>
          <a:p>
            <a:pPr marL="12700">
              <a:lnSpc>
                <a:spcPct val="100000"/>
              </a:lnSpc>
              <a:spcBef>
                <a:spcPts val="105"/>
              </a:spcBef>
            </a:pPr>
            <a:r>
              <a:rPr dirty="0"/>
              <a:t>目录：企业所得税汇算清缴</a:t>
            </a:r>
            <a:r>
              <a:rPr spc="5" dirty="0"/>
              <a:t>一</a:t>
            </a:r>
            <a:endParaRPr spc="5" dirty="0"/>
          </a:p>
        </p:txBody>
      </p:sp>
      <p:sp>
        <p:nvSpPr>
          <p:cNvPr id="5" name="object 5"/>
          <p:cNvSpPr txBox="1"/>
          <p:nvPr/>
        </p:nvSpPr>
        <p:spPr>
          <a:xfrm>
            <a:off x="1901359" y="1461110"/>
            <a:ext cx="2825267" cy="878205"/>
          </a:xfrm>
          <a:prstGeom prst="rect">
            <a:avLst/>
          </a:prstGeom>
        </p:spPr>
        <p:txBody>
          <a:bodyPr vert="horz" wrap="square" lIns="0" tIns="12723" rIns="0" bIns="0" rtlCol="0">
            <a:spAutoFit/>
          </a:bodyPr>
          <a:lstStyle/>
          <a:p>
            <a:pPr marL="12700" marR="5080">
              <a:lnSpc>
                <a:spcPct val="140000"/>
              </a:lnSpc>
              <a:spcBef>
                <a:spcPts val="100"/>
              </a:spcBef>
            </a:pPr>
            <a:r>
              <a:rPr sz="2005" b="1" dirty="0">
                <a:latin typeface="微软雅黑" panose="020B0503020204020204" pitchFamily="34" charset="-122"/>
                <a:cs typeface="微软雅黑" panose="020B0503020204020204" pitchFamily="34" charset="-122"/>
              </a:rPr>
              <a:t>一、企业所得税相关政策 二、企业所得税实务应</a:t>
            </a:r>
            <a:r>
              <a:rPr sz="2005" b="1" spc="5" dirty="0">
                <a:latin typeface="微软雅黑" panose="020B0503020204020204" pitchFamily="34" charset="-122"/>
                <a:cs typeface="微软雅黑" panose="020B0503020204020204" pitchFamily="34" charset="-122"/>
              </a:rPr>
              <a:t>用</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32530"/>
            <a:ext cx="2996399" cy="1120775"/>
          </a:xfrm>
          <a:prstGeom prst="rect">
            <a:avLst/>
          </a:prstGeom>
        </p:spPr>
        <p:txBody>
          <a:bodyPr vert="horz" wrap="square" lIns="0" tIns="13359" rIns="0" bIns="0" rtlCol="0">
            <a:spAutoFit/>
          </a:bodyPr>
          <a:lstStyle/>
          <a:p>
            <a:pPr marL="12700">
              <a:lnSpc>
                <a:spcPct val="100000"/>
              </a:lnSpc>
              <a:spcBef>
                <a:spcPts val="105"/>
              </a:spcBef>
            </a:pPr>
            <a:r>
              <a:rPr spc="-5" dirty="0"/>
              <a:t>7-1、收入：销售货物收</a:t>
            </a:r>
            <a:r>
              <a:rPr spc="5" dirty="0"/>
              <a:t>入</a:t>
            </a:r>
            <a:endParaRPr spc="5" dirty="0"/>
          </a:p>
        </p:txBody>
      </p:sp>
      <p:sp>
        <p:nvSpPr>
          <p:cNvPr id="3" name="object 3"/>
          <p:cNvSpPr txBox="1"/>
          <p:nvPr/>
        </p:nvSpPr>
        <p:spPr>
          <a:xfrm>
            <a:off x="2052452" y="1191053"/>
            <a:ext cx="7974493" cy="3254375"/>
          </a:xfrm>
          <a:prstGeom prst="rect">
            <a:avLst/>
          </a:prstGeom>
        </p:spPr>
        <p:txBody>
          <a:bodyPr vert="horz" wrap="square" lIns="0" tIns="165406" rIns="0" bIns="0" rtlCol="0">
            <a:spAutoFit/>
          </a:bodyPr>
          <a:lstStyle/>
          <a:p>
            <a:pPr marL="12700">
              <a:lnSpc>
                <a:spcPct val="100000"/>
              </a:lnSpc>
              <a:spcBef>
                <a:spcPts val="1300"/>
              </a:spcBef>
            </a:pP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销售商品采用托收承付方式的，在办妥托收手续时确认收入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25730" indent="75565">
              <a:lnSpc>
                <a:spcPct val="150000"/>
              </a:lnSpc>
            </a:pPr>
            <a:r>
              <a:rPr sz="2005" b="1" spc="-5" dirty="0">
                <a:latin typeface="微软雅黑" panose="020B0503020204020204" pitchFamily="34" charset="-122"/>
                <a:cs typeface="微软雅黑" panose="020B0503020204020204" pitchFamily="34" charset="-122"/>
              </a:rPr>
              <a:t>***采取托收承付销售货物，增值税的纳税义务发生时间为发出货物</a:t>
            </a:r>
            <a:r>
              <a:rPr sz="2005" b="1" dirty="0">
                <a:latin typeface="微软雅黑" panose="020B0503020204020204" pitchFamily="34" charset="-122"/>
                <a:cs typeface="微软雅黑" panose="020B0503020204020204" pitchFamily="34" charset="-122"/>
              </a:rPr>
              <a:t>并 办妥托收手续的当天</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销售商品采用预收款方式的，在发出商品时确认收入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75565">
              <a:lnSpc>
                <a:spcPct val="150000"/>
              </a:lnSpc>
            </a:pPr>
            <a:r>
              <a:rPr sz="2005" b="1" spc="-5"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采取预收货款方式销售货物，增值税的纳税义务发生时间为货物</a:t>
            </a:r>
            <a:r>
              <a:rPr sz="2005" b="1" spc="5" dirty="0">
                <a:latin typeface="微软雅黑" panose="020B0503020204020204" pitchFamily="34" charset="-122"/>
                <a:cs typeface="微软雅黑" panose="020B0503020204020204" pitchFamily="34" charset="-122"/>
              </a:rPr>
              <a:t>发 </a:t>
            </a:r>
            <a:r>
              <a:rPr sz="2005" b="1" spc="-5" dirty="0">
                <a:latin typeface="微软雅黑" panose="020B0503020204020204" pitchFamily="34" charset="-122"/>
                <a:cs typeface="微软雅黑" panose="020B0503020204020204" pitchFamily="34" charset="-122"/>
              </a:rPr>
              <a:t>出的当天；但生产工期超过12个月的大型机械设备、船舶、飞机等货</a:t>
            </a:r>
            <a:r>
              <a:rPr sz="2005" b="1" spc="5" dirty="0">
                <a:latin typeface="微软雅黑" panose="020B0503020204020204" pitchFamily="34" charset="-122"/>
                <a:cs typeface="微软雅黑" panose="020B0503020204020204" pitchFamily="34" charset="-122"/>
              </a:rPr>
              <a:t>物</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，为收到预收款或者书面合同约定的收款日期的当天</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71828" cy="4223385"/>
          </a:xfrm>
          <a:prstGeom prst="rect">
            <a:avLst/>
          </a:prstGeom>
        </p:spPr>
        <p:txBody>
          <a:bodyPr vert="horz" wrap="square" lIns="0" tIns="12723" rIns="0" bIns="0" rtlCol="0">
            <a:spAutoFit/>
          </a:bodyPr>
          <a:lstStyle/>
          <a:p>
            <a:pPr marL="12700" marR="5080">
              <a:lnSpc>
                <a:spcPct val="150000"/>
              </a:lnSpc>
              <a:spcBef>
                <a:spcPts val="100"/>
              </a:spcBef>
              <a:buSzPct val="95000"/>
              <a:buAutoNum type="arabicPlain" startAt="3"/>
              <a:tabLst>
                <a:tab pos="678815" algn="l"/>
              </a:tabLst>
            </a:pPr>
            <a:r>
              <a:rPr sz="2005" b="1" dirty="0">
                <a:latin typeface="微软雅黑" panose="020B0503020204020204" pitchFamily="34" charset="-122"/>
                <a:cs typeface="微软雅黑" panose="020B0503020204020204" pitchFamily="34" charset="-122"/>
              </a:rPr>
              <a:t>销售商品需要安装和检验的，在购买方接受商品以及安装和检验完 毕时确认收入；如果安装程序比较简单，可在发出商品时确认收入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0"/>
              </a:spcBef>
              <a:buFont typeface="΢"/>
              <a:buAutoNum type="arabicPlain" startAt="3"/>
            </a:pPr>
            <a:endParaRPr sz="3105">
              <a:latin typeface="Times New Roman" panose="02020603050405020304"/>
              <a:cs typeface="Times New Roman" panose="02020603050405020304"/>
            </a:endParaRPr>
          </a:p>
          <a:p>
            <a:pPr marL="12700" marR="5080">
              <a:lnSpc>
                <a:spcPct val="150000"/>
              </a:lnSpc>
              <a:spcBef>
                <a:spcPts val="5"/>
              </a:spcBef>
              <a:buSzPct val="95000"/>
              <a:buAutoNum type="arabicPlain" startAt="3"/>
              <a:tabLst>
                <a:tab pos="678815" algn="l"/>
              </a:tabLst>
            </a:pPr>
            <a:r>
              <a:rPr sz="2005" b="1" dirty="0">
                <a:latin typeface="微软雅黑" panose="020B0503020204020204" pitchFamily="34" charset="-122"/>
                <a:cs typeface="微软雅黑" panose="020B0503020204020204" pitchFamily="34" charset="-122"/>
              </a:rPr>
              <a:t>销售商品采用支付手续费方式委托代销的，在收到代销清单时确认 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45085">
              <a:lnSpc>
                <a:spcPct val="150000"/>
              </a:lnSpc>
              <a:spcBef>
                <a:spcPts val="5"/>
              </a:spcBef>
            </a:pPr>
            <a:r>
              <a:rPr sz="2005" b="1" spc="-5" dirty="0">
                <a:latin typeface="微软雅黑" panose="020B0503020204020204" pitchFamily="34" charset="-122"/>
                <a:cs typeface="微软雅黑" panose="020B0503020204020204" pitchFamily="34" charset="-122"/>
              </a:rPr>
              <a:t>***委托其他纳税人代销货物，增值税的纳税义务发生时间为收到代销</a:t>
            </a:r>
            <a:r>
              <a:rPr sz="2005" b="1" dirty="0">
                <a:latin typeface="微软雅黑" panose="020B0503020204020204" pitchFamily="34" charset="-122"/>
                <a:cs typeface="微软雅黑" panose="020B0503020204020204" pitchFamily="34" charset="-122"/>
              </a:rPr>
              <a:t>单 位的代销清单或者收到全部或者部分货款的当天；未收到代销清单及</a:t>
            </a:r>
            <a:r>
              <a:rPr sz="2005" b="1" spc="5" dirty="0">
                <a:latin typeface="微软雅黑" panose="020B0503020204020204" pitchFamily="34" charset="-122"/>
                <a:cs typeface="微软雅黑" panose="020B0503020204020204" pitchFamily="34" charset="-122"/>
              </a:rPr>
              <a:t>货 </a:t>
            </a:r>
            <a:r>
              <a:rPr sz="2005" b="1" dirty="0">
                <a:latin typeface="微软雅黑" panose="020B0503020204020204" pitchFamily="34" charset="-122"/>
                <a:cs typeface="微软雅黑" panose="020B0503020204020204" pitchFamily="34" charset="-122"/>
              </a:rPr>
              <a:t>款的，为发出代销货物满</a:t>
            </a:r>
            <a:r>
              <a:rPr sz="2005" b="1" spc="-5" dirty="0">
                <a:latin typeface="微软雅黑" panose="020B0503020204020204" pitchFamily="34" charset="-122"/>
                <a:cs typeface="微软雅黑" panose="020B0503020204020204" pitchFamily="34" charset="-122"/>
              </a:rPr>
              <a:t>180</a:t>
            </a:r>
            <a:r>
              <a:rPr sz="2005" b="1" dirty="0">
                <a:latin typeface="微软雅黑" panose="020B0503020204020204" pitchFamily="34" charset="-122"/>
                <a:cs typeface="微软雅黑" panose="020B0503020204020204" pitchFamily="34" charset="-122"/>
              </a:rPr>
              <a:t>天的当天</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5015865"/>
          </a:xfrm>
          <a:prstGeom prst="rect">
            <a:avLst/>
          </a:prstGeom>
        </p:spPr>
        <p:txBody>
          <a:bodyPr vert="horz" wrap="square" lIns="0" tIns="13359" rIns="0" bIns="0" rtlCol="0">
            <a:spAutoFit/>
          </a:bodyPr>
          <a:lstStyle/>
          <a:p>
            <a:pPr marL="678815" indent="-666115">
              <a:lnSpc>
                <a:spcPct val="100000"/>
              </a:lnSpc>
              <a:spcBef>
                <a:spcPts val="105"/>
              </a:spcBef>
              <a:buSzPct val="95000"/>
              <a:buAutoNum type="arabicPlain" startAt="5"/>
              <a:tabLst>
                <a:tab pos="678815" algn="l"/>
              </a:tabLst>
            </a:pPr>
            <a:r>
              <a:rPr sz="2005" b="1" dirty="0">
                <a:latin typeface="微软雅黑" panose="020B0503020204020204" pitchFamily="34" charset="-122"/>
                <a:cs typeface="微软雅黑" panose="020B0503020204020204" pitchFamily="34" charset="-122"/>
              </a:rPr>
              <a:t>以分期收款方式销售货物的，按照合同约定的收款日期确认收入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buFont typeface="΢"/>
              <a:buAutoNum type="arabicPlain" startAt="5"/>
            </a:pPr>
            <a:endParaRPr sz="3105">
              <a:latin typeface="Times New Roman" panose="02020603050405020304"/>
              <a:cs typeface="Times New Roman" panose="02020603050405020304"/>
            </a:endParaRPr>
          </a:p>
          <a:p>
            <a:pPr marL="12700" marR="45085">
              <a:lnSpc>
                <a:spcPct val="150000"/>
              </a:lnSpc>
            </a:pPr>
            <a:r>
              <a:rPr sz="2005" b="1" spc="-5" dirty="0">
                <a:latin typeface="微软雅黑" panose="020B0503020204020204" pitchFamily="34" charset="-122"/>
                <a:cs typeface="微软雅黑" panose="020B0503020204020204" pitchFamily="34" charset="-122"/>
              </a:rPr>
              <a:t>***采取赊销和分期收款方式销售货物，增值税的纳税义务发生时间为</a:t>
            </a:r>
            <a:r>
              <a:rPr sz="2005" b="1" dirty="0">
                <a:latin typeface="微软雅黑" panose="020B0503020204020204" pitchFamily="34" charset="-122"/>
                <a:cs typeface="微软雅黑" panose="020B0503020204020204" pitchFamily="34" charset="-122"/>
              </a:rPr>
              <a:t>书 面合同约定的收款日期的当天；无书面合同或者书面合同没有约定收</a:t>
            </a:r>
            <a:r>
              <a:rPr sz="2005" b="1" spc="5" dirty="0">
                <a:latin typeface="微软雅黑" panose="020B0503020204020204" pitchFamily="34" charset="-122"/>
                <a:cs typeface="微软雅黑" panose="020B0503020204020204" pitchFamily="34" charset="-122"/>
              </a:rPr>
              <a:t>款 </a:t>
            </a:r>
            <a:r>
              <a:rPr sz="2005" b="1" dirty="0">
                <a:latin typeface="微软雅黑" panose="020B0503020204020204" pitchFamily="34" charset="-122"/>
                <a:cs typeface="微软雅黑" panose="020B0503020204020204" pitchFamily="34" charset="-122"/>
              </a:rPr>
              <a:t>日期的，为货物发出的当天</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buSzPct val="95000"/>
              <a:buAutoNum type="arabicPlain" startAt="6"/>
              <a:tabLst>
                <a:tab pos="678815" algn="l"/>
              </a:tabLst>
            </a:pPr>
            <a:r>
              <a:rPr sz="2005" b="1" dirty="0">
                <a:latin typeface="微软雅黑" panose="020B0503020204020204" pitchFamily="34" charset="-122"/>
                <a:cs typeface="微软雅黑" panose="020B0503020204020204" pitchFamily="34" charset="-122"/>
              </a:rPr>
              <a:t>采用售后回购方式销售商品的，销售的商品按售价确认收入，回购 的商品作为购进商品处理</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45085">
              <a:lnSpc>
                <a:spcPct val="150000"/>
              </a:lnSpc>
            </a:pPr>
            <a:r>
              <a:rPr sz="2005" b="1" spc="-5" dirty="0">
                <a:latin typeface="微软雅黑" panose="020B0503020204020204" pitchFamily="34" charset="-122"/>
                <a:cs typeface="微软雅黑" panose="020B0503020204020204" pitchFamily="34" charset="-122"/>
              </a:rPr>
              <a:t>***售后回购，是指销售商品的同时，销售方同意日后重新买回所售的</a:t>
            </a:r>
            <a:r>
              <a:rPr sz="2005" b="1" dirty="0">
                <a:latin typeface="微软雅黑" panose="020B0503020204020204" pitchFamily="34" charset="-122"/>
                <a:cs typeface="微软雅黑" panose="020B0503020204020204" pitchFamily="34" charset="-122"/>
              </a:rPr>
              <a:t>商 品</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71828" cy="5111750"/>
          </a:xfrm>
          <a:prstGeom prst="rect">
            <a:avLst/>
          </a:prstGeom>
        </p:spPr>
        <p:txBody>
          <a:bodyPr vert="horz" wrap="square" lIns="0" tIns="12723" rIns="0" bIns="0" rtlCol="0">
            <a:spAutoFit/>
          </a:bodyPr>
          <a:lstStyle/>
          <a:p>
            <a:pPr marL="12700" marR="5080">
              <a:lnSpc>
                <a:spcPct val="150000"/>
              </a:lnSpc>
              <a:spcBef>
                <a:spcPts val="100"/>
              </a:spcBef>
            </a:pPr>
            <a:r>
              <a:rPr sz="2005" b="1" spc="-5" dirty="0">
                <a:latin typeface="微软雅黑" panose="020B0503020204020204" pitchFamily="34" charset="-122"/>
                <a:cs typeface="微软雅黑" panose="020B0503020204020204" pitchFamily="34" charset="-122"/>
              </a:rPr>
              <a:t>（7）销售商品以旧换新的，销售的商品应当按照销售商品收入确认条</a:t>
            </a:r>
            <a:r>
              <a:rPr sz="2005" b="1" dirty="0">
                <a:latin typeface="微软雅黑" panose="020B0503020204020204" pitchFamily="34" charset="-122"/>
                <a:cs typeface="微软雅黑" panose="020B0503020204020204" pitchFamily="34" charset="-122"/>
              </a:rPr>
              <a:t>件 确认收入，回收的商品作为购进商品处理</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62560" indent="75565" algn="just">
              <a:lnSpc>
                <a:spcPct val="150000"/>
              </a:lnSpc>
            </a:pPr>
            <a:r>
              <a:rPr sz="2005" b="1" spc="-5"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在计算增值税时，纳税人采取以旧换新方式销售货物（金银首饰</a:t>
            </a:r>
            <a:r>
              <a:rPr sz="2005" b="1" spc="5" dirty="0">
                <a:latin typeface="微软雅黑" panose="020B0503020204020204" pitchFamily="34" charset="-122"/>
                <a:cs typeface="微软雅黑" panose="020B0503020204020204" pitchFamily="34" charset="-122"/>
              </a:rPr>
              <a:t>除 </a:t>
            </a:r>
            <a:r>
              <a:rPr sz="2005" b="1" dirty="0">
                <a:latin typeface="微软雅黑" panose="020B0503020204020204" pitchFamily="34" charset="-122"/>
                <a:cs typeface="微软雅黑" panose="020B0503020204020204" pitchFamily="34" charset="-122"/>
              </a:rPr>
              <a:t>外），应当按新货物的同期销售价格确定销售额，回收的商品不能抵扣 进项税额</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84150" indent="75565">
              <a:lnSpc>
                <a:spcPct val="150000"/>
              </a:lnSpc>
            </a:pPr>
            <a:r>
              <a:rPr sz="2005" b="1" spc="-5" dirty="0">
                <a:latin typeface="微软雅黑" panose="020B0503020204020204" pitchFamily="34" charset="-122"/>
                <a:cs typeface="微软雅黑" panose="020B0503020204020204" pitchFamily="34" charset="-122"/>
              </a:rPr>
              <a:t>（8）销售商品涉及商业折扣（价格折扣）的，应当按照扣除商业折</a:t>
            </a:r>
            <a:r>
              <a:rPr sz="2005" b="1" dirty="0">
                <a:latin typeface="微软雅黑" panose="020B0503020204020204" pitchFamily="34" charset="-122"/>
                <a:cs typeface="微软雅黑" panose="020B0503020204020204" pitchFamily="34" charset="-122"/>
              </a:rPr>
              <a:t>扣 后的金额确定销售商品收入金额</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62560" indent="75565" algn="just">
              <a:lnSpc>
                <a:spcPct val="150000"/>
              </a:lnSpc>
            </a:pPr>
            <a:r>
              <a:rPr sz="2005" b="1" spc="-5"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在计算增值税时，对于商业折扣，销售额和折扣额在同一张发票</a:t>
            </a:r>
            <a:r>
              <a:rPr sz="2005" b="1" spc="5" dirty="0">
                <a:latin typeface="微软雅黑" panose="020B0503020204020204" pitchFamily="34" charset="-122"/>
                <a:cs typeface="微软雅黑" panose="020B0503020204020204" pitchFamily="34" charset="-122"/>
              </a:rPr>
              <a:t>上 </a:t>
            </a:r>
            <a:r>
              <a:rPr sz="2005" b="1" dirty="0">
                <a:latin typeface="微软雅黑" panose="020B0503020204020204" pitchFamily="34" charset="-122"/>
                <a:cs typeface="微软雅黑" panose="020B0503020204020204" pitchFamily="34" charset="-122"/>
              </a:rPr>
              <a:t>的“金额”栏分别注明的，可按折扣后的销售额征收增值税；未在同一 张发票上“金额”栏注明折扣额，而仅在发票的“备注”栏注明折扣额 的，折扣额不得从销售额中减除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34293" cy="3122930"/>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案例</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pPr>
            <a:r>
              <a:rPr sz="2005" b="1" spc="-5" dirty="0">
                <a:latin typeface="微软雅黑" panose="020B0503020204020204" pitchFamily="34" charset="-122"/>
                <a:cs typeface="微软雅黑" panose="020B0503020204020204" pitchFamily="34" charset="-122"/>
              </a:rPr>
              <a:t>例如：爱华公司生产的洗衣液供应春节市场，原价20元一瓶，现16元</a:t>
            </a:r>
            <a:r>
              <a:rPr sz="2005" b="1" dirty="0">
                <a:latin typeface="微软雅黑" panose="020B0503020204020204" pitchFamily="34" charset="-122"/>
                <a:cs typeface="微软雅黑" panose="020B0503020204020204" pitchFamily="34" charset="-122"/>
              </a:rPr>
              <a:t>一 瓶销售。这就属于商业折扣。一般是按</a:t>
            </a:r>
            <a:r>
              <a:rPr sz="2005" b="1" spc="-5" dirty="0">
                <a:latin typeface="微软雅黑" panose="020B0503020204020204" pitchFamily="34" charset="-122"/>
                <a:cs typeface="微软雅黑" panose="020B0503020204020204" pitchFamily="34" charset="-122"/>
              </a:rPr>
              <a:t>16</a:t>
            </a:r>
            <a:r>
              <a:rPr sz="2005" b="1" dirty="0">
                <a:latin typeface="微软雅黑" panose="020B0503020204020204" pitchFamily="34" charset="-122"/>
                <a:cs typeface="微软雅黑" panose="020B0503020204020204" pitchFamily="34" charset="-122"/>
              </a:rPr>
              <a:t>记入销售的。同时爱华公司</a:t>
            </a:r>
            <a:r>
              <a:rPr sz="2005" b="1" spc="5" dirty="0">
                <a:latin typeface="微软雅黑" panose="020B0503020204020204" pitchFamily="34" charset="-122"/>
                <a:cs typeface="微软雅黑" panose="020B0503020204020204" pitchFamily="34" charset="-122"/>
              </a:rPr>
              <a:t>开 </a:t>
            </a:r>
            <a:r>
              <a:rPr sz="2005" b="1" spc="-5" dirty="0">
                <a:latin typeface="微软雅黑" panose="020B0503020204020204" pitchFamily="34" charset="-122"/>
                <a:cs typeface="微软雅黑" panose="020B0503020204020204" pitchFamily="34" charset="-122"/>
              </a:rPr>
              <a:t>的发票一定要是折扣后的销售额为每瓶16元，或者直接就开16元也是</a:t>
            </a:r>
            <a:r>
              <a:rPr sz="2005" b="1" dirty="0">
                <a:latin typeface="微软雅黑" panose="020B0503020204020204" pitchFamily="34" charset="-122"/>
                <a:cs typeface="微软雅黑" panose="020B0503020204020204" pitchFamily="34" charset="-122"/>
              </a:rPr>
              <a:t>可 以的。在这里，就是要大家理解商业折扣是一种价格折扣，打折销售</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先打折后销售。计税的依据按较小的那个金额</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62192" y="274956"/>
            <a:ext cx="8071828" cy="5575300"/>
          </a:xfrm>
          <a:prstGeom prst="rect">
            <a:avLst/>
          </a:prstGeom>
        </p:spPr>
        <p:txBody>
          <a:bodyPr vert="horz" wrap="square" lIns="0" tIns="12723" rIns="0" bIns="0" rtlCol="0">
            <a:spAutoFit/>
          </a:bodyPr>
          <a:lstStyle/>
          <a:p>
            <a:pPr marL="12700" marR="5080">
              <a:lnSpc>
                <a:spcPct val="150000"/>
              </a:lnSpc>
              <a:spcBef>
                <a:spcPts val="100"/>
              </a:spcBef>
            </a:pPr>
            <a:r>
              <a:rPr sz="2005" b="1" spc="-5" dirty="0">
                <a:latin typeface="微软雅黑" panose="020B0503020204020204" pitchFamily="34" charset="-122"/>
                <a:cs typeface="微软雅黑" panose="020B0503020204020204" pitchFamily="34" charset="-122"/>
              </a:rPr>
              <a:t>（9）销售商品涉及现金折扣的（时间折扣），应当按扣除现金折扣前</a:t>
            </a:r>
            <a:r>
              <a:rPr sz="2005" b="1" dirty="0">
                <a:latin typeface="微软雅黑" panose="020B0503020204020204" pitchFamily="34" charset="-122"/>
                <a:cs typeface="微软雅黑" panose="020B0503020204020204" pitchFamily="34" charset="-122"/>
              </a:rPr>
              <a:t>的 金额确定销售商品收入金额，现金折扣在实际发生时作为财务费用扣</a:t>
            </a:r>
            <a:r>
              <a:rPr sz="2005" b="1" spc="5" dirty="0">
                <a:latin typeface="微软雅黑" panose="020B0503020204020204" pitchFamily="34" charset="-122"/>
                <a:cs typeface="微软雅黑" panose="020B0503020204020204" pitchFamily="34" charset="-122"/>
              </a:rPr>
              <a:t>除</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86995" indent="75565">
              <a:lnSpc>
                <a:spcPct val="150000"/>
              </a:lnSpc>
            </a:pPr>
            <a:r>
              <a:rPr sz="2005" b="1" dirty="0">
                <a:latin typeface="微软雅黑" panose="020B0503020204020204" pitchFamily="34" charset="-122"/>
                <a:cs typeface="微软雅黑" panose="020B0503020204020204" pitchFamily="34" charset="-122"/>
              </a:rPr>
              <a:t>【例如】债权人为鼓励欠债人在规定的期限内付款而向欠债一方提供的 债务扣除属于现金折扣</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27305" indent="583565">
              <a:lnSpc>
                <a:spcPct val="150000"/>
              </a:lnSpc>
            </a:pPr>
            <a:r>
              <a:rPr sz="2005" b="1" spc="-5" dirty="0">
                <a:latin typeface="微软雅黑" panose="020B0503020204020204" pitchFamily="34" charset="-122"/>
                <a:cs typeface="微软雅黑" panose="020B0503020204020204" pitchFamily="34" charset="-122"/>
              </a:rPr>
              <a:t>甲乙双方当事人在买卖合同中约定，甲方如在10日内付款，乙方</a:t>
            </a:r>
            <a:r>
              <a:rPr sz="2005" b="1" dirty="0">
                <a:latin typeface="微软雅黑" panose="020B0503020204020204" pitchFamily="34" charset="-122"/>
                <a:cs typeface="微软雅黑" panose="020B0503020204020204" pitchFamily="34" charset="-122"/>
              </a:rPr>
              <a:t>将 给予</a:t>
            </a:r>
            <a:r>
              <a:rPr sz="2005" b="1" spc="-5" dirty="0">
                <a:latin typeface="微软雅黑" panose="020B0503020204020204" pitchFamily="34" charset="-122"/>
                <a:cs typeface="微软雅黑" panose="020B0503020204020204" pitchFamily="34" charset="-122"/>
              </a:rPr>
              <a:t>5%</a:t>
            </a:r>
            <a:r>
              <a:rPr sz="2005" b="1" dirty="0">
                <a:latin typeface="微软雅黑" panose="020B0503020204020204" pitchFamily="34" charset="-122"/>
                <a:cs typeface="微软雅黑" panose="020B0503020204020204" pitchFamily="34" charset="-122"/>
              </a:rPr>
              <a:t>的折扣，在</a:t>
            </a:r>
            <a:r>
              <a:rPr sz="2005" b="1" spc="-5" dirty="0">
                <a:latin typeface="微软雅黑" panose="020B0503020204020204" pitchFamily="34" charset="-122"/>
                <a:cs typeface="微软雅黑" panose="020B0503020204020204" pitchFamily="34" charset="-122"/>
              </a:rPr>
              <a:t>30</a:t>
            </a:r>
            <a:r>
              <a:rPr sz="2005" b="1" dirty="0">
                <a:latin typeface="微软雅黑" panose="020B0503020204020204" pitchFamily="34" charset="-122"/>
                <a:cs typeface="微软雅黑" panose="020B0503020204020204" pitchFamily="34" charset="-122"/>
              </a:rPr>
              <a:t>日内付款给予</a:t>
            </a:r>
            <a:r>
              <a:rPr sz="2005" b="1" spc="-5" dirty="0">
                <a:latin typeface="微软雅黑" panose="020B0503020204020204" pitchFamily="34" charset="-122"/>
                <a:cs typeface="微软雅黑" panose="020B0503020204020204" pitchFamily="34" charset="-122"/>
              </a:rPr>
              <a:t>3%</a:t>
            </a:r>
            <a:r>
              <a:rPr sz="2005" b="1" dirty="0">
                <a:latin typeface="微软雅黑" panose="020B0503020204020204" pitchFamily="34" charset="-122"/>
                <a:cs typeface="微软雅黑" panose="020B0503020204020204" pitchFamily="34" charset="-122"/>
              </a:rPr>
              <a:t>的折扣，即属于现金折扣</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27305" indent="75565">
              <a:lnSpc>
                <a:spcPct val="150000"/>
              </a:lnSpc>
            </a:pPr>
            <a:r>
              <a:rPr sz="2005" b="1" spc="-5" dirty="0">
                <a:latin typeface="微软雅黑" panose="020B0503020204020204" pitchFamily="34" charset="-122"/>
                <a:cs typeface="微软雅黑" panose="020B0503020204020204" pitchFamily="34" charset="-122"/>
              </a:rPr>
              <a:t>（10）企业已经确认销售收入的售出商品发生销售折让和销售退回，</a:t>
            </a:r>
            <a:r>
              <a:rPr sz="2005" b="1" dirty="0">
                <a:latin typeface="微软雅黑" panose="020B0503020204020204" pitchFamily="34" charset="-122"/>
                <a:cs typeface="微软雅黑" panose="020B0503020204020204" pitchFamily="34" charset="-122"/>
              </a:rPr>
              <a:t>应 当在发生当期冲减当期销售商品收入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62560" indent="75565" algn="just">
              <a:lnSpc>
                <a:spcPct val="150000"/>
              </a:lnSpc>
            </a:pPr>
            <a:r>
              <a:rPr sz="2005" b="1" spc="-5"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在计算增值税时，一般纳税人因销售货物退回或者折让而退还给</a:t>
            </a:r>
            <a:r>
              <a:rPr sz="2005" b="1" spc="5" dirty="0">
                <a:latin typeface="微软雅黑" panose="020B0503020204020204" pitchFamily="34" charset="-122"/>
                <a:cs typeface="微软雅黑" panose="020B0503020204020204" pitchFamily="34" charset="-122"/>
              </a:rPr>
              <a:t>购 </a:t>
            </a:r>
            <a:r>
              <a:rPr sz="2005" b="1" dirty="0">
                <a:latin typeface="微软雅黑" panose="020B0503020204020204" pitchFamily="34" charset="-122"/>
                <a:cs typeface="微软雅黑" panose="020B0503020204020204" pitchFamily="34" charset="-122"/>
              </a:rPr>
              <a:t>买方的增值税额，应从发生销售货物退回或者折让当期的销项税额中扣 减</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4548505"/>
          </a:xfrm>
          <a:prstGeom prst="rect">
            <a:avLst/>
          </a:prstGeom>
        </p:spPr>
        <p:txBody>
          <a:bodyPr vert="horz" wrap="square" lIns="0" tIns="13359" rIns="0" bIns="0" rtlCol="0">
            <a:spAutoFit/>
          </a:bodyPr>
          <a:lstStyle/>
          <a:p>
            <a:pPr marL="12700">
              <a:lnSpc>
                <a:spcPct val="100000"/>
              </a:lnSpc>
              <a:spcBef>
                <a:spcPts val="105"/>
              </a:spcBef>
            </a:pPr>
            <a:r>
              <a:rPr sz="2005" b="1" spc="-5" dirty="0">
                <a:latin typeface="微软雅黑" panose="020B0503020204020204" pitchFamily="34" charset="-122"/>
                <a:cs typeface="微软雅黑" panose="020B0503020204020204" pitchFamily="34" charset="-122"/>
              </a:rPr>
              <a:t>7-2</a:t>
            </a:r>
            <a:r>
              <a:rPr sz="2005" b="1" dirty="0">
                <a:latin typeface="微软雅黑" panose="020B0503020204020204" pitchFamily="34" charset="-122"/>
                <a:cs typeface="微软雅黑" panose="020B0503020204020204" pitchFamily="34" charset="-122"/>
              </a:rPr>
              <a:t>收入</a:t>
            </a:r>
            <a:r>
              <a:rPr sz="2005" b="1" spc="-5"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提供劳务收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buSzPct val="95000"/>
              <a:buAutoNum type="arabicPlain"/>
              <a:tabLst>
                <a:tab pos="678815" algn="l"/>
              </a:tabLst>
            </a:pPr>
            <a:r>
              <a:rPr sz="2005" b="1" dirty="0">
                <a:latin typeface="微软雅黑" panose="020B0503020204020204" pitchFamily="34" charset="-122"/>
                <a:cs typeface="微软雅黑" panose="020B0503020204020204" pitchFamily="34" charset="-122"/>
              </a:rPr>
              <a:t>安装费应根据完工进度确认收入；如果安装工作是商品销售附带条 件的，安装费在确认商品销售实现时确认收入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buFont typeface="΢"/>
              <a:buAutoNum type="arabicPlain"/>
            </a:pPr>
            <a:endParaRPr sz="2605">
              <a:latin typeface="Times New Roman" panose="02020603050405020304"/>
              <a:cs typeface="Times New Roman" panose="02020603050405020304"/>
            </a:endParaRPr>
          </a:p>
          <a:p>
            <a:pPr marL="678815" indent="-666115">
              <a:lnSpc>
                <a:spcPct val="100000"/>
              </a:lnSpc>
              <a:spcBef>
                <a:spcPts val="1810"/>
              </a:spcBef>
              <a:buSzPct val="95000"/>
              <a:buAutoNum type="arabicPlain"/>
              <a:tabLst>
                <a:tab pos="678815" algn="l"/>
              </a:tabLst>
            </a:pPr>
            <a:r>
              <a:rPr sz="2005" b="1" dirty="0">
                <a:latin typeface="微软雅黑" panose="020B0503020204020204" pitchFamily="34" charset="-122"/>
                <a:cs typeface="微软雅黑" panose="020B0503020204020204" pitchFamily="34" charset="-122"/>
              </a:rPr>
              <a:t>为特定客户开发软件的收费，应根据开发的完工进度确认收入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buFont typeface="΢"/>
              <a:buAutoNum type="arabicPlain"/>
            </a:pPr>
            <a:endParaRPr sz="3105">
              <a:latin typeface="Times New Roman" panose="02020603050405020304"/>
              <a:cs typeface="Times New Roman" panose="02020603050405020304"/>
            </a:endParaRPr>
          </a:p>
          <a:p>
            <a:pPr marL="12700" marR="5080">
              <a:lnSpc>
                <a:spcPct val="150000"/>
              </a:lnSpc>
              <a:buSzPct val="95000"/>
              <a:buAutoNum type="arabicPlain"/>
              <a:tabLst>
                <a:tab pos="678815" algn="l"/>
              </a:tabLst>
            </a:pPr>
            <a:r>
              <a:rPr sz="2005" b="1" dirty="0">
                <a:latin typeface="微软雅黑" panose="020B0503020204020204" pitchFamily="34" charset="-122"/>
                <a:cs typeface="微软雅黑" panose="020B0503020204020204" pitchFamily="34" charset="-122"/>
              </a:rPr>
              <a:t>包含在商品售价内可区分的服务费，在提供服务的期间分期确认收 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84150" indent="75565">
              <a:lnSpc>
                <a:spcPct val="150000"/>
              </a:lnSpc>
              <a:buSzPct val="95000"/>
              <a:buAutoNum type="arabicPlain"/>
              <a:tabLst>
                <a:tab pos="754380" algn="l"/>
              </a:tabLst>
            </a:pPr>
            <a:r>
              <a:rPr sz="2005" b="1" dirty="0">
                <a:latin typeface="微软雅黑" panose="020B0503020204020204" pitchFamily="34" charset="-122"/>
                <a:cs typeface="微软雅黑" panose="020B0503020204020204" pitchFamily="34" charset="-122"/>
              </a:rPr>
              <a:t>长期为客户提供重复的劳务收取的劳务费，在相关劳务活动发 </a:t>
            </a:r>
            <a:r>
              <a:rPr sz="2005" b="1" spc="5" dirty="0">
                <a:latin typeface="微软雅黑" panose="020B0503020204020204" pitchFamily="34" charset="-122"/>
                <a:cs typeface="微软雅黑" panose="020B0503020204020204" pitchFamily="34" charset="-122"/>
              </a:rPr>
              <a:t>生</a:t>
            </a:r>
            <a:r>
              <a:rPr sz="2005" b="1" dirty="0">
                <a:latin typeface="微软雅黑" panose="020B0503020204020204" pitchFamily="34" charset="-122"/>
                <a:cs typeface="微软雅黑" panose="020B0503020204020204" pitchFamily="34" charset="-122"/>
              </a:rPr>
              <a:t>时确认收入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4069080"/>
          </a:xfrm>
          <a:prstGeom prst="rect">
            <a:avLst/>
          </a:prstGeom>
        </p:spPr>
        <p:txBody>
          <a:bodyPr vert="horz" wrap="square" lIns="0" tIns="13359" rIns="0" bIns="0" rtlCol="0">
            <a:spAutoFit/>
          </a:bodyPr>
          <a:lstStyle/>
          <a:p>
            <a:pPr marL="12700">
              <a:lnSpc>
                <a:spcPct val="100000"/>
              </a:lnSpc>
              <a:spcBef>
                <a:spcPts val="105"/>
              </a:spcBef>
            </a:pPr>
            <a:r>
              <a:rPr sz="2005" b="1" spc="-5" dirty="0">
                <a:latin typeface="微软雅黑" panose="020B0503020204020204" pitchFamily="34" charset="-122"/>
                <a:cs typeface="微软雅黑" panose="020B0503020204020204" pitchFamily="34" charset="-122"/>
              </a:rPr>
              <a:t>7-3</a:t>
            </a:r>
            <a:r>
              <a:rPr sz="2005" b="1" dirty="0">
                <a:latin typeface="微软雅黑" panose="020B0503020204020204" pitchFamily="34" charset="-122"/>
                <a:cs typeface="微软雅黑" panose="020B0503020204020204" pitchFamily="34" charset="-122"/>
              </a:rPr>
              <a:t>、收入：转让财产收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buSzPct val="95000"/>
              <a:buAutoNum type="arabicPlain"/>
              <a:tabLst>
                <a:tab pos="678815" algn="l"/>
              </a:tabLst>
            </a:pPr>
            <a:r>
              <a:rPr sz="2005" b="1" dirty="0">
                <a:latin typeface="微软雅黑" panose="020B0503020204020204" pitchFamily="34" charset="-122"/>
                <a:cs typeface="微软雅黑" panose="020B0503020204020204" pitchFamily="34" charset="-122"/>
              </a:rPr>
              <a:t>转让财产收入，是指企业转让固定资产、生物资产、无形资产、股 权、债权等财产取得的收入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buFont typeface="΢"/>
              <a:buAutoNum type="arabicPlain"/>
            </a:pPr>
            <a:endParaRPr sz="3105">
              <a:latin typeface="Times New Roman" panose="02020603050405020304"/>
              <a:cs typeface="Times New Roman" panose="02020603050405020304"/>
            </a:endParaRPr>
          </a:p>
          <a:p>
            <a:pPr marL="12700" marR="5080">
              <a:lnSpc>
                <a:spcPct val="150000"/>
              </a:lnSpc>
              <a:buSzPct val="95000"/>
              <a:buAutoNum type="arabicPlain"/>
              <a:tabLst>
                <a:tab pos="678815" algn="l"/>
              </a:tabLst>
            </a:pPr>
            <a:r>
              <a:rPr sz="2005" b="1" dirty="0">
                <a:latin typeface="微软雅黑" panose="020B0503020204020204" pitchFamily="34" charset="-122"/>
                <a:cs typeface="微软雅黑" panose="020B0503020204020204" pitchFamily="34" charset="-122"/>
              </a:rPr>
              <a:t>企业转让股权收入，应于转让协议生效，且完成股权变更手续时， 确认收入的实现；转让股权收入扣除为取得该股权所发生的成本后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416560">
              <a:lnSpc>
                <a:spcPct val="150000"/>
              </a:lnSpc>
            </a:pPr>
            <a:r>
              <a:rPr sz="2005" b="1" dirty="0">
                <a:latin typeface="微软雅黑" panose="020B0503020204020204" pitchFamily="34" charset="-122"/>
                <a:cs typeface="微软雅黑" panose="020B0503020204020204" pitchFamily="34" charset="-122"/>
              </a:rPr>
              <a:t>为股权转让所得；企业在计算股权转让所得时，不得扣除被投资企业 未分配利润等股东留存收益中按该项股权所可能分配的金额</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3122930"/>
          </a:xfrm>
          <a:prstGeom prst="rect">
            <a:avLst/>
          </a:prstGeom>
        </p:spPr>
        <p:txBody>
          <a:bodyPr vert="horz" wrap="square" lIns="0" tIns="13359" rIns="0" bIns="0" rtlCol="0">
            <a:spAutoFit/>
          </a:bodyPr>
          <a:lstStyle/>
          <a:p>
            <a:pPr marL="12700">
              <a:lnSpc>
                <a:spcPct val="100000"/>
              </a:lnSpc>
              <a:spcBef>
                <a:spcPts val="105"/>
              </a:spcBef>
            </a:pPr>
            <a:r>
              <a:rPr sz="2005" b="1" spc="-5" dirty="0">
                <a:latin typeface="微软雅黑" panose="020B0503020204020204" pitchFamily="34" charset="-122"/>
                <a:cs typeface="微软雅黑" panose="020B0503020204020204" pitchFamily="34" charset="-122"/>
              </a:rPr>
              <a:t>7-4</a:t>
            </a:r>
            <a:r>
              <a:rPr sz="2005" b="1" dirty="0">
                <a:latin typeface="微软雅黑" panose="020B0503020204020204" pitchFamily="34" charset="-122"/>
                <a:cs typeface="微软雅黑" panose="020B0503020204020204" pitchFamily="34" charset="-122"/>
              </a:rPr>
              <a:t>、收入总额：股息、红利等权益性投资收</a:t>
            </a:r>
            <a:r>
              <a:rPr sz="2005" b="1" spc="5" dirty="0">
                <a:latin typeface="微软雅黑" panose="020B0503020204020204" pitchFamily="34" charset="-122"/>
                <a:cs typeface="微软雅黑" panose="020B0503020204020204" pitchFamily="34" charset="-122"/>
              </a:rPr>
              <a:t>益</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buSzPct val="95000"/>
              <a:buAutoNum type="arabicPlain"/>
              <a:tabLst>
                <a:tab pos="678815" algn="l"/>
              </a:tabLst>
            </a:pPr>
            <a:r>
              <a:rPr sz="2005" b="1" dirty="0">
                <a:latin typeface="微软雅黑" panose="020B0503020204020204" pitchFamily="34" charset="-122"/>
                <a:cs typeface="微软雅黑" panose="020B0503020204020204" pitchFamily="34" charset="-122"/>
              </a:rPr>
              <a:t>股息、红利等权益性投资收益，除国务院财政、税务主管部门另有 规定外，按照被投资方作出利润分配决定的日期确认收入的实现</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a:lnSpc>
                <a:spcPct val="150000"/>
              </a:lnSpc>
              <a:buSzPct val="95000"/>
              <a:buAutoNum type="arabicPlain"/>
              <a:tabLst>
                <a:tab pos="678815" algn="l"/>
              </a:tabLst>
            </a:pPr>
            <a:r>
              <a:rPr sz="2005" b="1" dirty="0">
                <a:latin typeface="微软雅黑" panose="020B0503020204020204" pitchFamily="34" charset="-122"/>
                <a:cs typeface="微软雅黑" panose="020B0503020204020204" pitchFamily="34" charset="-122"/>
              </a:rPr>
              <a:t>被投资企业将股权（票）溢价所形成的资本公积转为股本的，不作 为投资方企业的股息、红利收入，投资方企业也不得增加该项长期投</a:t>
            </a:r>
            <a:r>
              <a:rPr sz="2005" b="1" spc="5" dirty="0">
                <a:latin typeface="微软雅黑" panose="020B0503020204020204" pitchFamily="34" charset="-122"/>
                <a:cs typeface="微软雅黑" panose="020B0503020204020204" pitchFamily="34" charset="-122"/>
              </a:rPr>
              <a:t>资 </a:t>
            </a:r>
            <a:r>
              <a:rPr sz="2005" b="1" dirty="0">
                <a:latin typeface="微软雅黑" panose="020B0503020204020204" pitchFamily="34" charset="-122"/>
                <a:cs typeface="微软雅黑" panose="020B0503020204020204" pitchFamily="34" charset="-122"/>
              </a:rPr>
              <a:t>的计税基础</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32530"/>
            <a:ext cx="2814452" cy="1120775"/>
          </a:xfrm>
          <a:prstGeom prst="rect">
            <a:avLst/>
          </a:prstGeom>
        </p:spPr>
        <p:txBody>
          <a:bodyPr vert="horz" wrap="square" lIns="0" tIns="13359" rIns="0" bIns="0" rtlCol="0">
            <a:spAutoFit/>
          </a:bodyPr>
          <a:lstStyle/>
          <a:p>
            <a:pPr marL="12700">
              <a:lnSpc>
                <a:spcPct val="100000"/>
              </a:lnSpc>
              <a:spcBef>
                <a:spcPts val="105"/>
              </a:spcBef>
            </a:pPr>
            <a:r>
              <a:rPr spc="-5" dirty="0"/>
              <a:t>7-5.收入总额：利息收</a:t>
            </a:r>
            <a:r>
              <a:rPr spc="5" dirty="0"/>
              <a:t>入</a:t>
            </a:r>
            <a:endParaRPr spc="5" dirty="0"/>
          </a:p>
        </p:txBody>
      </p:sp>
      <p:sp>
        <p:nvSpPr>
          <p:cNvPr id="3" name="object 3"/>
          <p:cNvSpPr txBox="1"/>
          <p:nvPr/>
        </p:nvSpPr>
        <p:spPr>
          <a:xfrm>
            <a:off x="2052452" y="1191053"/>
            <a:ext cx="8071828" cy="1862455"/>
          </a:xfrm>
          <a:prstGeom prst="rect">
            <a:avLst/>
          </a:prstGeom>
        </p:spPr>
        <p:txBody>
          <a:bodyPr vert="horz" wrap="square" lIns="0" tIns="165406" rIns="0" bIns="0" rtlCol="0">
            <a:spAutoFit/>
          </a:bodyPr>
          <a:lstStyle/>
          <a:p>
            <a:pPr marL="87630">
              <a:lnSpc>
                <a:spcPct val="100000"/>
              </a:lnSpc>
              <a:spcBef>
                <a:spcPts val="1300"/>
              </a:spcBef>
            </a:pP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利息收入包括存款利息、贷款利息、债券利息、欠款利息等收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spc="-5" dirty="0">
                <a:latin typeface="微软雅黑" panose="020B0503020204020204" pitchFamily="34" charset="-122"/>
                <a:cs typeface="微软雅黑" panose="020B0503020204020204" pitchFamily="34" charset="-122"/>
              </a:rPr>
              <a:t>（2）利息收入，按照合同约定的债务人应付利息的日期确认收入的实</a:t>
            </a:r>
            <a:r>
              <a:rPr sz="2005" b="1" spc="5" dirty="0">
                <a:latin typeface="微软雅黑" panose="020B0503020204020204" pitchFamily="34" charset="-122"/>
                <a:cs typeface="微软雅黑" panose="020B0503020204020204" pitchFamily="34" charset="-122"/>
              </a:rPr>
              <a:t>现</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667796"/>
            <a:ext cx="8017753" cy="2328545"/>
          </a:xfrm>
          <a:prstGeom prst="rect">
            <a:avLst/>
          </a:prstGeom>
        </p:spPr>
        <p:txBody>
          <a:bodyPr vert="horz" wrap="square" lIns="0" tIns="165406" rIns="0" bIns="0" rtlCol="0">
            <a:spAutoFit/>
          </a:bodyPr>
          <a:lstStyle/>
          <a:p>
            <a:pPr marL="469900">
              <a:lnSpc>
                <a:spcPct val="100000"/>
              </a:lnSpc>
              <a:spcBef>
                <a:spcPts val="1300"/>
              </a:spcBef>
            </a:pPr>
            <a:r>
              <a:rPr sz="2005" b="1" dirty="0">
                <a:latin typeface="微软雅黑" panose="020B0503020204020204" pitchFamily="34" charset="-122"/>
                <a:cs typeface="微软雅黑" panose="020B0503020204020204" pitchFamily="34" charset="-122"/>
              </a:rPr>
              <a:t>一、企业所得税相关政</a:t>
            </a:r>
            <a:r>
              <a:rPr sz="2005" b="1" spc="5" dirty="0">
                <a:latin typeface="微软雅黑" panose="020B0503020204020204" pitchFamily="34" charset="-122"/>
                <a:cs typeface="微软雅黑" panose="020B0503020204020204" pitchFamily="34" charset="-122"/>
              </a:rPr>
              <a:t>策</a:t>
            </a:r>
            <a:endParaRPr sz="2005">
              <a:latin typeface="微软雅黑" panose="020B0503020204020204" pitchFamily="34" charset="-122"/>
              <a:cs typeface="微软雅黑" panose="020B0503020204020204" pitchFamily="34" charset="-122"/>
            </a:endParaRPr>
          </a:p>
          <a:p>
            <a:pPr marL="12700" marR="5080" indent="528955">
              <a:lnSpc>
                <a:spcPct val="150000"/>
              </a:lnSpc>
            </a:pPr>
            <a:r>
              <a:rPr sz="2005" b="1" spc="-5" dirty="0">
                <a:latin typeface="微软雅黑" panose="020B0503020204020204" pitchFamily="34" charset="-122"/>
                <a:cs typeface="微软雅黑" panose="020B0503020204020204" pitchFamily="34" charset="-122"/>
              </a:rPr>
              <a:t>我国现行的企业所得税是以2007年3月16日第十届全国人大第五</a:t>
            </a:r>
            <a:r>
              <a:rPr sz="2005" b="1" dirty="0">
                <a:latin typeface="微软雅黑" panose="020B0503020204020204" pitchFamily="34" charset="-122"/>
                <a:cs typeface="微软雅黑" panose="020B0503020204020204" pitchFamily="34" charset="-122"/>
              </a:rPr>
              <a:t>次 会议审议通过并于</a:t>
            </a:r>
            <a:r>
              <a:rPr sz="2005" b="1" spc="-5" dirty="0">
                <a:latin typeface="微软雅黑" panose="020B0503020204020204" pitchFamily="34" charset="-122"/>
                <a:cs typeface="微软雅黑" panose="020B0503020204020204" pitchFamily="34" charset="-122"/>
              </a:rPr>
              <a:t>2008</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日起施行的《中华人民共和国企业所</a:t>
            </a:r>
            <a:r>
              <a:rPr sz="2005" b="1" spc="5" dirty="0">
                <a:latin typeface="微软雅黑" panose="020B0503020204020204" pitchFamily="34" charset="-122"/>
                <a:cs typeface="微软雅黑" panose="020B0503020204020204" pitchFamily="34" charset="-122"/>
              </a:rPr>
              <a:t>得 </a:t>
            </a:r>
            <a:r>
              <a:rPr sz="2005" b="1" dirty="0">
                <a:latin typeface="微软雅黑" panose="020B0503020204020204" pitchFamily="34" charset="-122"/>
                <a:cs typeface="微软雅黑" panose="020B0503020204020204" pitchFamily="34" charset="-122"/>
              </a:rPr>
              <a:t>税法》以及国务院通过的《中华人民共和国企业所得税法实施条例》</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简称企业所得税法和实施条例</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3427730"/>
          </a:xfrm>
          <a:prstGeom prst="rect">
            <a:avLst/>
          </a:prstGeom>
        </p:spPr>
        <p:txBody>
          <a:bodyPr vert="horz" wrap="square" lIns="0" tIns="13359" rIns="0" bIns="0" rtlCol="0">
            <a:spAutoFit/>
          </a:bodyPr>
          <a:lstStyle/>
          <a:p>
            <a:pPr marL="12700">
              <a:lnSpc>
                <a:spcPct val="100000"/>
              </a:lnSpc>
              <a:spcBef>
                <a:spcPts val="105"/>
              </a:spcBef>
            </a:pPr>
            <a:r>
              <a:rPr sz="2005" dirty="0">
                <a:latin typeface="Franklin Gothic Medium" panose="020B0603020102020204"/>
                <a:cs typeface="Franklin Gothic Medium" panose="020B0603020102020204"/>
              </a:rPr>
              <a:t>7-6.</a:t>
            </a:r>
            <a:r>
              <a:rPr sz="2005" b="1" dirty="0">
                <a:latin typeface="微软雅黑" panose="020B0503020204020204" pitchFamily="34" charset="-122"/>
                <a:cs typeface="微软雅黑" panose="020B0503020204020204" pitchFamily="34" charset="-122"/>
              </a:rPr>
              <a:t>收入总额：租金收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a:lnSpc>
                <a:spcPct val="100000"/>
              </a:lnSpc>
            </a:pPr>
            <a:endParaRPr sz="2605">
              <a:latin typeface="Times New Roman" panose="02020603050405020304"/>
              <a:cs typeface="Times New Roman" panose="02020603050405020304"/>
            </a:endParaRPr>
          </a:p>
          <a:p>
            <a:pPr marL="678815" indent="-666115">
              <a:lnSpc>
                <a:spcPct val="100000"/>
              </a:lnSpc>
              <a:spcBef>
                <a:spcPts val="1810"/>
              </a:spcBef>
              <a:buSzPct val="95000"/>
              <a:buAutoNum type="arabicPlain"/>
              <a:tabLst>
                <a:tab pos="678815" algn="l"/>
              </a:tabLst>
            </a:pPr>
            <a:r>
              <a:rPr sz="2005" b="1" dirty="0">
                <a:latin typeface="微软雅黑" panose="020B0503020204020204" pitchFamily="34" charset="-122"/>
                <a:cs typeface="微软雅黑" panose="020B0503020204020204" pitchFamily="34" charset="-122"/>
              </a:rPr>
              <a:t>租金收入，按照合同约定的承租人应付租金的日期确认收入的实</a:t>
            </a:r>
            <a:r>
              <a:rPr sz="2005" b="1" spc="5" dirty="0">
                <a:latin typeface="微软雅黑" panose="020B0503020204020204" pitchFamily="34" charset="-122"/>
                <a:cs typeface="微软雅黑" panose="020B0503020204020204" pitchFamily="34" charset="-122"/>
              </a:rPr>
              <a:t>现</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a:lnSpc>
                <a:spcPct val="150000"/>
              </a:lnSpc>
              <a:buSzPct val="95000"/>
              <a:buAutoNum type="arabicPlain" startAt="2"/>
              <a:tabLst>
                <a:tab pos="678815" algn="l"/>
              </a:tabLst>
            </a:pPr>
            <a:r>
              <a:rPr sz="2005" b="1" dirty="0">
                <a:latin typeface="微软雅黑" panose="020B0503020204020204" pitchFamily="34" charset="-122"/>
                <a:cs typeface="微软雅黑" panose="020B0503020204020204" pitchFamily="34" charset="-122"/>
              </a:rPr>
              <a:t>如果交易合同或协议中规定租赁期限跨年度，且租金提前一次性支 付的，根据收入与费用配比原则，出租人可对上述已确认的收入，在</a:t>
            </a:r>
            <a:r>
              <a:rPr sz="2005" b="1" spc="5" dirty="0">
                <a:latin typeface="微软雅黑" panose="020B0503020204020204" pitchFamily="34" charset="-122"/>
                <a:cs typeface="微软雅黑" panose="020B0503020204020204" pitchFamily="34" charset="-122"/>
              </a:rPr>
              <a:t>租 </a:t>
            </a:r>
            <a:r>
              <a:rPr sz="2005" b="1" dirty="0">
                <a:latin typeface="微软雅黑" panose="020B0503020204020204" pitchFamily="34" charset="-122"/>
                <a:cs typeface="微软雅黑" panose="020B0503020204020204" pitchFamily="34" charset="-122"/>
              </a:rPr>
              <a:t>赁期内，分期均匀计入相关年度收入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32530"/>
            <a:ext cx="3832337" cy="1120775"/>
          </a:xfrm>
          <a:prstGeom prst="rect">
            <a:avLst/>
          </a:prstGeom>
        </p:spPr>
        <p:txBody>
          <a:bodyPr vert="horz" wrap="square" lIns="0" tIns="13359" rIns="0" bIns="0" rtlCol="0">
            <a:spAutoFit/>
          </a:bodyPr>
          <a:lstStyle/>
          <a:p>
            <a:pPr marL="12700">
              <a:lnSpc>
                <a:spcPct val="100000"/>
              </a:lnSpc>
              <a:spcBef>
                <a:spcPts val="105"/>
              </a:spcBef>
            </a:pPr>
            <a:r>
              <a:rPr spc="-5" dirty="0"/>
              <a:t>7-7.收入总额：特许权使用费收</a:t>
            </a:r>
            <a:r>
              <a:rPr spc="5" dirty="0"/>
              <a:t>入</a:t>
            </a:r>
            <a:endParaRPr spc="5" dirty="0"/>
          </a:p>
        </p:txBody>
      </p:sp>
      <p:sp>
        <p:nvSpPr>
          <p:cNvPr id="3" name="object 3"/>
          <p:cNvSpPr txBox="1"/>
          <p:nvPr/>
        </p:nvSpPr>
        <p:spPr>
          <a:xfrm>
            <a:off x="2052452" y="1649101"/>
            <a:ext cx="7914691" cy="939800"/>
          </a:xfrm>
          <a:prstGeom prst="rect">
            <a:avLst/>
          </a:prstGeom>
        </p:spPr>
        <p:txBody>
          <a:bodyPr vert="horz" wrap="square" lIns="0" tIns="12723" rIns="0" bIns="0" rtlCol="0">
            <a:spAutoFit/>
          </a:bodyPr>
          <a:lstStyle/>
          <a:p>
            <a:pPr marL="12700" marR="5080">
              <a:lnSpc>
                <a:spcPct val="150000"/>
              </a:lnSpc>
              <a:spcBef>
                <a:spcPts val="100"/>
              </a:spcBef>
            </a:pPr>
            <a:r>
              <a:rPr sz="2005" b="1" dirty="0">
                <a:latin typeface="微软雅黑" panose="020B0503020204020204" pitchFamily="34" charset="-122"/>
                <a:cs typeface="微软雅黑" panose="020B0503020204020204" pitchFamily="34" charset="-122"/>
              </a:rPr>
              <a:t>特许权使用费收入，按照合同约定的特许权使用人应付特许权使用费的 日期确认收入的实现</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5012055"/>
          </a:xfrm>
          <a:prstGeom prst="rect">
            <a:avLst/>
          </a:prstGeom>
        </p:spPr>
        <p:txBody>
          <a:bodyPr vert="horz" wrap="square" lIns="0" tIns="13359" rIns="0" bIns="0" rtlCol="0">
            <a:spAutoFit/>
          </a:bodyPr>
          <a:lstStyle/>
          <a:p>
            <a:pPr marL="12700">
              <a:lnSpc>
                <a:spcPct val="100000"/>
              </a:lnSpc>
              <a:spcBef>
                <a:spcPts val="105"/>
              </a:spcBef>
            </a:pPr>
            <a:r>
              <a:rPr sz="2005" b="1" spc="-5" dirty="0">
                <a:latin typeface="微软雅黑" panose="020B0503020204020204" pitchFamily="34" charset="-122"/>
                <a:cs typeface="微软雅黑" panose="020B0503020204020204" pitchFamily="34" charset="-122"/>
              </a:rPr>
              <a:t>7-8</a:t>
            </a:r>
            <a:r>
              <a:rPr sz="2005" b="1" dirty="0">
                <a:latin typeface="微软雅黑" panose="020B0503020204020204" pitchFamily="34" charset="-122"/>
                <a:cs typeface="微软雅黑" panose="020B0503020204020204" pitchFamily="34" charset="-122"/>
              </a:rPr>
              <a:t>、收入总额：接受捐赠收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a:lnSpc>
                <a:spcPct val="100000"/>
              </a:lnSpc>
            </a:pPr>
            <a:endParaRPr sz="2605">
              <a:latin typeface="Times New Roman" panose="02020603050405020304"/>
              <a:cs typeface="Times New Roman" panose="02020603050405020304"/>
            </a:endParaRPr>
          </a:p>
          <a:p>
            <a:pPr marL="12700">
              <a:lnSpc>
                <a:spcPct val="100000"/>
              </a:lnSpc>
              <a:spcBef>
                <a:spcPts val="1810"/>
              </a:spcBef>
            </a:pPr>
            <a:r>
              <a:rPr sz="2005" b="1" dirty="0">
                <a:latin typeface="微软雅黑" panose="020B0503020204020204" pitchFamily="34" charset="-122"/>
                <a:cs typeface="微软雅黑" panose="020B0503020204020204" pitchFamily="34" charset="-122"/>
              </a:rPr>
              <a:t>接受捐赠收入，按照实际收到捐赠资产的日期确认收入的实现</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pPr>
            <a:r>
              <a:rPr sz="2005" b="1" spc="-5" dirty="0">
                <a:latin typeface="微软雅黑" panose="020B0503020204020204" pitchFamily="34" charset="-122"/>
                <a:cs typeface="微软雅黑" panose="020B0503020204020204" pitchFamily="34" charset="-122"/>
              </a:rPr>
              <a:t>【解释1】“利息收入、租金收入和特许权使用费收入”均以“合同约</a:t>
            </a:r>
            <a:r>
              <a:rPr sz="2005" b="1" dirty="0">
                <a:latin typeface="微软雅黑" panose="020B0503020204020204" pitchFamily="34" charset="-122"/>
                <a:cs typeface="微软雅黑" panose="020B0503020204020204" pitchFamily="34" charset="-122"/>
              </a:rPr>
              <a:t>定 的日期</a:t>
            </a:r>
            <a:r>
              <a:rPr sz="2005" b="1" spc="5" dirty="0">
                <a:latin typeface="微软雅黑" panose="020B0503020204020204" pitchFamily="34" charset="-122"/>
                <a:cs typeface="微软雅黑" panose="020B0503020204020204" pitchFamily="34" charset="-122"/>
              </a:rPr>
              <a:t>”</a:t>
            </a:r>
            <a:r>
              <a:rPr sz="2005" b="1" spc="-60"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确认收入的实现，但“接受捐赠收入”以“实际收到的日期</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确认收入的实现</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pPr>
            <a:r>
              <a:rPr sz="2005" b="1" spc="-5" dirty="0">
                <a:latin typeface="微软雅黑" panose="020B0503020204020204" pitchFamily="34" charset="-122"/>
                <a:cs typeface="微软雅黑" panose="020B0503020204020204" pitchFamily="34" charset="-122"/>
              </a:rPr>
              <a:t>【解释2】企业以买一赠一方式组合销售本企业商品的，不属于捐赠，</a:t>
            </a:r>
            <a:r>
              <a:rPr sz="2005" b="1" dirty="0">
                <a:latin typeface="微软雅黑" panose="020B0503020204020204" pitchFamily="34" charset="-122"/>
                <a:cs typeface="微软雅黑" panose="020B0503020204020204" pitchFamily="34" charset="-122"/>
              </a:rPr>
              <a:t>应 将总的销售金额按各项商品的公允价值的比例来分摊确认各项的销售</a:t>
            </a:r>
            <a:r>
              <a:rPr sz="2005" b="1" spc="5" dirty="0">
                <a:latin typeface="微软雅黑" panose="020B0503020204020204" pitchFamily="34" charset="-122"/>
                <a:cs typeface="微软雅黑" panose="020B0503020204020204" pitchFamily="34" charset="-122"/>
              </a:rPr>
              <a:t>收 </a:t>
            </a:r>
            <a:r>
              <a:rPr sz="2005" b="1" dirty="0">
                <a:latin typeface="微软雅黑" panose="020B0503020204020204" pitchFamily="34" charset="-122"/>
                <a:cs typeface="微软雅黑" panose="020B0503020204020204" pitchFamily="34" charset="-122"/>
              </a:rPr>
              <a:t>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3586480"/>
          </a:xfrm>
          <a:prstGeom prst="rect">
            <a:avLst/>
          </a:prstGeom>
        </p:spPr>
        <p:txBody>
          <a:bodyPr vert="horz" wrap="square" lIns="0" tIns="13359" rIns="0" bIns="0" rtlCol="0">
            <a:spAutoFit/>
          </a:bodyPr>
          <a:lstStyle/>
          <a:p>
            <a:pPr marL="12700">
              <a:lnSpc>
                <a:spcPct val="100000"/>
              </a:lnSpc>
              <a:spcBef>
                <a:spcPts val="105"/>
              </a:spcBef>
            </a:pPr>
            <a:r>
              <a:rPr sz="2005" b="1" spc="-5" dirty="0">
                <a:latin typeface="微软雅黑" panose="020B0503020204020204" pitchFamily="34" charset="-122"/>
                <a:cs typeface="微软雅黑" panose="020B0503020204020204" pitchFamily="34" charset="-122"/>
              </a:rPr>
              <a:t>7-9</a:t>
            </a:r>
            <a:r>
              <a:rPr sz="2005" b="1" dirty="0">
                <a:latin typeface="微软雅黑" panose="020B0503020204020204" pitchFamily="34" charset="-122"/>
                <a:cs typeface="微软雅黑" panose="020B0503020204020204" pitchFamily="34" charset="-122"/>
              </a:rPr>
              <a:t>、收入总额：其他收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buSzPct val="95000"/>
              <a:buAutoNum type="arabicPlain"/>
              <a:tabLst>
                <a:tab pos="678815" algn="l"/>
              </a:tabLst>
            </a:pPr>
            <a:r>
              <a:rPr sz="2005" b="1" dirty="0">
                <a:latin typeface="微软雅黑" panose="020B0503020204020204" pitchFamily="34" charset="-122"/>
                <a:cs typeface="微软雅黑" panose="020B0503020204020204" pitchFamily="34" charset="-122"/>
              </a:rPr>
              <a:t>包括企业资产溢余收入、逾期未退包装物押金收入、确实无法偿付 的应付款项、已作坏账损失处理后又收回的应收款项、债务重组收入</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补贴收入、违约金收入、汇兑收益等</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62560">
              <a:lnSpc>
                <a:spcPct val="150000"/>
              </a:lnSpc>
            </a:pPr>
            <a:r>
              <a:rPr sz="2005" b="1" dirty="0">
                <a:latin typeface="微软雅黑" panose="020B0503020204020204" pitchFamily="34" charset="-122"/>
                <a:cs typeface="微软雅黑" panose="020B0503020204020204" pitchFamily="34" charset="-122"/>
              </a:rPr>
              <a:t>【解释】企业资产溢余收入包括固定资产盘盈收入和物资及现金的溢余 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a:lnSpc>
                <a:spcPct val="150000"/>
              </a:lnSpc>
              <a:buSzPct val="95000"/>
              <a:buAutoNum type="arabicPlain" startAt="2"/>
              <a:tabLst>
                <a:tab pos="678815" algn="l"/>
              </a:tabLst>
            </a:pPr>
            <a:r>
              <a:rPr sz="2005" b="1" dirty="0">
                <a:latin typeface="微软雅黑" panose="020B0503020204020204" pitchFamily="34" charset="-122"/>
                <a:cs typeface="微软雅黑" panose="020B0503020204020204" pitchFamily="34" charset="-122"/>
              </a:rPr>
              <a:t>企业发生债务重组，应在债务重组合同或协议生效时确认收入的实 现</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22206" cy="5110480"/>
          </a:xfrm>
          <a:prstGeom prst="rect">
            <a:avLst/>
          </a:prstGeom>
        </p:spPr>
        <p:txBody>
          <a:bodyPr vert="horz" wrap="square" lIns="0" tIns="12723" rIns="0" bIns="0" rtlCol="0">
            <a:spAutoFit/>
          </a:bodyPr>
          <a:lstStyle/>
          <a:p>
            <a:pPr marL="12700" marR="5080">
              <a:lnSpc>
                <a:spcPct val="150000"/>
              </a:lnSpc>
              <a:spcBef>
                <a:spcPts val="100"/>
              </a:spcBef>
            </a:pPr>
            <a:r>
              <a:rPr sz="2005" b="1" spc="-5" dirty="0">
                <a:latin typeface="微软雅黑" panose="020B0503020204020204" pitchFamily="34" charset="-122"/>
                <a:cs typeface="微软雅黑" panose="020B0503020204020204" pitchFamily="34" charset="-122"/>
              </a:rPr>
              <a:t>8、不征税收入：1.财政拨款2.依法收取并纳入财政管理的行政事业性</a:t>
            </a:r>
            <a:r>
              <a:rPr sz="2005" b="1" dirty="0">
                <a:latin typeface="微软雅黑" panose="020B0503020204020204" pitchFamily="34" charset="-122"/>
                <a:cs typeface="微软雅黑" panose="020B0503020204020204" pitchFamily="34" charset="-122"/>
              </a:rPr>
              <a:t>收 费、政府性基</a:t>
            </a:r>
            <a:r>
              <a:rPr sz="2005" b="1" spc="5" dirty="0">
                <a:latin typeface="微软雅黑" panose="020B0503020204020204" pitchFamily="34" charset="-122"/>
                <a:cs typeface="微软雅黑" panose="020B0503020204020204" pitchFamily="34" charset="-122"/>
              </a:rPr>
              <a:t>金</a:t>
            </a:r>
            <a:endParaRPr sz="2005">
              <a:latin typeface="微软雅黑" panose="020B0503020204020204" pitchFamily="34" charset="-122"/>
              <a:cs typeface="微软雅黑" panose="020B0503020204020204" pitchFamily="34" charset="-122"/>
            </a:endParaRPr>
          </a:p>
          <a:p>
            <a:pPr marL="12700" marR="113030" indent="75565" algn="just">
              <a:lnSpc>
                <a:spcPct val="150000"/>
              </a:lnSpc>
              <a:buSzPct val="95000"/>
              <a:buAutoNum type="arabicPlain"/>
              <a:tabLst>
                <a:tab pos="754380" algn="l"/>
              </a:tabLst>
            </a:pPr>
            <a:r>
              <a:rPr sz="2005" b="1" dirty="0">
                <a:latin typeface="微软雅黑" panose="020B0503020204020204" pitchFamily="34" charset="-122"/>
                <a:cs typeface="微软雅黑" panose="020B0503020204020204" pitchFamily="34" charset="-122"/>
              </a:rPr>
              <a:t>企业按照规定“缴纳”的政府性基金（由国务院或财政部批准</a:t>
            </a:r>
            <a:r>
              <a:rPr sz="2005" b="1" spc="5" dirty="0">
                <a:latin typeface="微软雅黑" panose="020B0503020204020204" pitchFamily="34" charset="-122"/>
                <a:cs typeface="微软雅黑" panose="020B0503020204020204" pitchFamily="34" charset="-122"/>
              </a:rPr>
              <a:t>设 </a:t>
            </a:r>
            <a:r>
              <a:rPr sz="2005" b="1" dirty="0">
                <a:latin typeface="微软雅黑" panose="020B0503020204020204" pitchFamily="34" charset="-122"/>
                <a:cs typeface="微软雅黑" panose="020B0503020204020204" pitchFamily="34" charset="-122"/>
              </a:rPr>
              <a:t>立的政府性基金）、行政事业性收费（由国务院和省、自治区、直辖市 人民政府及其财政、价格主管部门批准设立的行政事业性收费），准予 在计算应纳税所得额时扣除。企业缴纳的不符合前述审批管理权限设立 的基金、收费，不得在计算应纳税所得额时扣除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13030" indent="75565" algn="just">
              <a:lnSpc>
                <a:spcPct val="150000"/>
              </a:lnSpc>
              <a:buSzPct val="95000"/>
              <a:buAutoNum type="arabicPlain"/>
              <a:tabLst>
                <a:tab pos="754380" algn="l"/>
              </a:tabLst>
            </a:pPr>
            <a:r>
              <a:rPr sz="2005" b="1" dirty="0">
                <a:latin typeface="微软雅黑" panose="020B0503020204020204" pitchFamily="34" charset="-122"/>
                <a:cs typeface="微软雅黑" panose="020B0503020204020204" pitchFamily="34" charset="-122"/>
              </a:rPr>
              <a:t>企业“收取”的各种基金、收费，应计入企业当年收入总额。</a:t>
            </a:r>
            <a:r>
              <a:rPr sz="2005" b="1" spc="5" dirty="0">
                <a:latin typeface="微软雅黑" panose="020B0503020204020204" pitchFamily="34" charset="-122"/>
                <a:cs typeface="微软雅黑" panose="020B0503020204020204" pitchFamily="34" charset="-122"/>
              </a:rPr>
              <a:t>企 </a:t>
            </a:r>
            <a:r>
              <a:rPr sz="2005" b="1" dirty="0">
                <a:latin typeface="微软雅黑" panose="020B0503020204020204" pitchFamily="34" charset="-122"/>
                <a:cs typeface="微软雅黑" panose="020B0503020204020204" pitchFamily="34" charset="-122"/>
              </a:rPr>
              <a:t>业依照法律、法规及国务院有关规定“收取并上缴财政”的政府性基金 和行政事业性收费，准予作为不征税收入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195"/>
              </a:spcBef>
            </a:pPr>
            <a:r>
              <a:rPr sz="2005" b="1" spc="-5" dirty="0">
                <a:latin typeface="微软雅黑" panose="020B0503020204020204" pitchFamily="34" charset="-122"/>
                <a:cs typeface="微软雅黑" panose="020B0503020204020204" pitchFamily="34" charset="-122"/>
              </a:rPr>
              <a:t>（3）.</a:t>
            </a:r>
            <a:r>
              <a:rPr sz="2005" b="1" dirty="0">
                <a:latin typeface="微软雅黑" panose="020B0503020204020204" pitchFamily="34" charset="-122"/>
                <a:cs typeface="微软雅黑" panose="020B0503020204020204" pitchFamily="34" charset="-122"/>
              </a:rPr>
              <a:t>国务院规定的其他不征税收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14691" cy="6037580"/>
          </a:xfrm>
          <a:prstGeom prst="rect">
            <a:avLst/>
          </a:prstGeom>
        </p:spPr>
        <p:txBody>
          <a:bodyPr vert="horz" wrap="square" lIns="0" tIns="12723" rIns="0" bIns="0" rtlCol="0">
            <a:spAutoFit/>
          </a:bodyPr>
          <a:lstStyle/>
          <a:p>
            <a:pPr marL="12700" marR="38100" algn="just">
              <a:lnSpc>
                <a:spcPct val="150000"/>
              </a:lnSpc>
              <a:spcBef>
                <a:spcPts val="100"/>
              </a:spcBef>
            </a:pPr>
            <a:r>
              <a:rPr sz="2005" b="1" spc="-5" dirty="0">
                <a:latin typeface="微软雅黑" panose="020B0503020204020204" pitchFamily="34" charset="-122"/>
                <a:cs typeface="微软雅黑" panose="020B0503020204020204" pitchFamily="34" charset="-122"/>
              </a:rPr>
              <a:t>8</a:t>
            </a:r>
            <a:r>
              <a:rPr sz="2005" b="1" dirty="0">
                <a:latin typeface="微软雅黑" panose="020B0503020204020204" pitchFamily="34" charset="-122"/>
                <a:cs typeface="微软雅黑" panose="020B0503020204020204" pitchFamily="34" charset="-122"/>
              </a:rPr>
              <a:t>、不征税收入：财政</a:t>
            </a:r>
            <a:r>
              <a:rPr sz="2005" b="1" spc="5" dirty="0">
                <a:latin typeface="微软雅黑" panose="020B0503020204020204" pitchFamily="34" charset="-122"/>
                <a:cs typeface="微软雅黑" panose="020B0503020204020204" pitchFamily="34" charset="-122"/>
              </a:rPr>
              <a:t>部</a:t>
            </a:r>
            <a:r>
              <a:rPr sz="2005" b="1" spc="-19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国家税务总局关于专项用途财政性资金企业</a:t>
            </a:r>
            <a:r>
              <a:rPr sz="2005" b="1" spc="5" dirty="0">
                <a:latin typeface="微软雅黑" panose="020B0503020204020204" pitchFamily="34" charset="-122"/>
                <a:cs typeface="微软雅黑" panose="020B0503020204020204" pitchFamily="34" charset="-122"/>
              </a:rPr>
              <a:t>所 </a:t>
            </a:r>
            <a:r>
              <a:rPr sz="2005" b="1" dirty="0">
                <a:latin typeface="微软雅黑" panose="020B0503020204020204" pitchFamily="34" charset="-122"/>
                <a:cs typeface="微软雅黑" panose="020B0503020204020204" pitchFamily="34" charset="-122"/>
              </a:rPr>
              <a:t>得税处理问题的通</a:t>
            </a:r>
            <a:r>
              <a:rPr sz="2005" b="1" spc="5" dirty="0">
                <a:latin typeface="微软雅黑" panose="020B0503020204020204" pitchFamily="34" charset="-122"/>
                <a:cs typeface="微软雅黑" panose="020B0503020204020204" pitchFamily="34" charset="-122"/>
              </a:rPr>
              <a:t>知</a:t>
            </a:r>
            <a:r>
              <a:rPr sz="2005" b="1" spc="400"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财税〔</a:t>
            </a:r>
            <a:r>
              <a:rPr sz="2005" dirty="0">
                <a:latin typeface="Franklin Gothic Medium" panose="020B0603020102020204"/>
                <a:cs typeface="Franklin Gothic Medium" panose="020B0603020102020204"/>
              </a:rPr>
              <a:t>2011</a:t>
            </a: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70</a:t>
            </a:r>
            <a:r>
              <a:rPr sz="2005" b="1" spc="5" dirty="0">
                <a:latin typeface="微软雅黑" panose="020B0503020204020204" pitchFamily="34" charset="-122"/>
                <a:cs typeface="微软雅黑" panose="020B0503020204020204" pitchFamily="34" charset="-122"/>
              </a:rPr>
              <a:t>号</a:t>
            </a:r>
            <a:endParaRPr sz="2005">
              <a:latin typeface="微软雅黑" panose="020B0503020204020204" pitchFamily="34" charset="-122"/>
              <a:cs typeface="微软雅黑" panose="020B0503020204020204" pitchFamily="34" charset="-122"/>
            </a:endParaRPr>
          </a:p>
          <a:p>
            <a:pPr marL="12700" marR="5080" algn="just">
              <a:lnSpc>
                <a:spcPct val="150000"/>
              </a:lnSpc>
            </a:pPr>
            <a:r>
              <a:rPr sz="2005" b="1" dirty="0">
                <a:latin typeface="微软雅黑" panose="020B0503020204020204" pitchFamily="34" charset="-122"/>
                <a:cs typeface="微软雅黑" panose="020B0503020204020204" pitchFamily="34" charset="-122"/>
              </a:rPr>
              <a:t>一、企业从县级以上各级人民政府财政部门及其他部门取得的应计入收 入总额的财政性资金，凡同时符合以下条件的，可以作为不征税收入， 在计算应纳税所得额时从收入总额中减除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520700">
              <a:lnSpc>
                <a:spcPct val="100000"/>
              </a:lnSpc>
              <a:spcBef>
                <a:spcPts val="1200"/>
              </a:spcBef>
            </a:pPr>
            <a:r>
              <a:rPr sz="2005" b="1" dirty="0">
                <a:latin typeface="微软雅黑" panose="020B0503020204020204" pitchFamily="34" charset="-122"/>
                <a:cs typeface="微软雅黑" panose="020B0503020204020204" pitchFamily="34" charset="-122"/>
              </a:rPr>
              <a:t>（一）企业能够提供规定资金专项用途的资金拨付文件</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508000">
              <a:lnSpc>
                <a:spcPct val="150000"/>
              </a:lnSpc>
            </a:pPr>
            <a:r>
              <a:rPr sz="2005" b="1" dirty="0">
                <a:latin typeface="微软雅黑" panose="020B0503020204020204" pitchFamily="34" charset="-122"/>
                <a:cs typeface="微软雅黑" panose="020B0503020204020204" pitchFamily="34" charset="-122"/>
              </a:rPr>
              <a:t>（二）财政部门或其他拨付资金的政府部门对该资金有专门的资金 管理办法或具体管理要求</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520700">
              <a:lnSpc>
                <a:spcPct val="100000"/>
              </a:lnSpc>
              <a:spcBef>
                <a:spcPts val="1200"/>
              </a:spcBef>
            </a:pPr>
            <a:r>
              <a:rPr sz="2005" b="1" dirty="0">
                <a:latin typeface="微软雅黑" panose="020B0503020204020204" pitchFamily="34" charset="-122"/>
                <a:cs typeface="微软雅黑" panose="020B0503020204020204" pitchFamily="34" charset="-122"/>
              </a:rPr>
              <a:t>（三）企业对该资金以及以该资金发生的支出单独进行核算</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508000">
              <a:lnSpc>
                <a:spcPct val="150000"/>
              </a:lnSpc>
            </a:pPr>
            <a:r>
              <a:rPr sz="2005" b="1" dirty="0">
                <a:latin typeface="微软雅黑" panose="020B0503020204020204" pitchFamily="34" charset="-122"/>
                <a:cs typeface="微软雅黑" panose="020B0503020204020204" pitchFamily="34" charset="-122"/>
              </a:rPr>
              <a:t>二、根据实施条例第二十八条的规定，上述不征税收入用于支出所 形成的费用，不得在计算应纳税所得额时扣除；用于支出所形成的资</a:t>
            </a:r>
            <a:r>
              <a:rPr sz="2005" b="1" spc="5" dirty="0">
                <a:latin typeface="微软雅黑" panose="020B0503020204020204" pitchFamily="34" charset="-122"/>
                <a:cs typeface="微软雅黑" panose="020B0503020204020204" pitchFamily="34" charset="-122"/>
              </a:rPr>
              <a:t>产</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，其计算的折旧、摊销不得在计算应纳税所得额时扣除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14691" cy="4203700"/>
          </a:xfrm>
          <a:prstGeom prst="rect">
            <a:avLst/>
          </a:prstGeom>
        </p:spPr>
        <p:txBody>
          <a:bodyPr vert="horz" wrap="square" lIns="0" tIns="12723" rIns="0" bIns="0" rtlCol="0">
            <a:spAutoFit/>
          </a:bodyPr>
          <a:lstStyle/>
          <a:p>
            <a:pPr marL="12700" marR="38100">
              <a:lnSpc>
                <a:spcPct val="150000"/>
              </a:lnSpc>
              <a:spcBef>
                <a:spcPts val="100"/>
              </a:spcBef>
              <a:tabLst>
                <a:tab pos="2426335" algn="l"/>
              </a:tabLst>
            </a:pPr>
            <a:r>
              <a:rPr sz="2005" b="1" spc="-5" dirty="0">
                <a:latin typeface="微软雅黑" panose="020B0503020204020204" pitchFamily="34" charset="-122"/>
                <a:cs typeface="微软雅黑" panose="020B0503020204020204" pitchFamily="34" charset="-122"/>
              </a:rPr>
              <a:t>8</a:t>
            </a:r>
            <a:r>
              <a:rPr sz="2005" b="1" dirty="0">
                <a:latin typeface="微软雅黑" panose="020B0503020204020204" pitchFamily="34" charset="-122"/>
                <a:cs typeface="微软雅黑" panose="020B0503020204020204" pitchFamily="34" charset="-122"/>
              </a:rPr>
              <a:t>、不征税收入：财政</a:t>
            </a:r>
            <a:r>
              <a:rPr sz="2005" b="1" spc="5" dirty="0">
                <a:latin typeface="微软雅黑" panose="020B0503020204020204" pitchFamily="34" charset="-122"/>
                <a:cs typeface="微软雅黑" panose="020B0503020204020204" pitchFamily="34" charset="-122"/>
              </a:rPr>
              <a:t>部</a:t>
            </a:r>
            <a:r>
              <a:rPr sz="2005" b="1" spc="-19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国家税务总局关于专项用途财政性资金企业</a:t>
            </a:r>
            <a:r>
              <a:rPr sz="2005" b="1" spc="5" dirty="0">
                <a:latin typeface="微软雅黑" panose="020B0503020204020204" pitchFamily="34" charset="-122"/>
                <a:cs typeface="微软雅黑" panose="020B0503020204020204" pitchFamily="34" charset="-122"/>
              </a:rPr>
              <a:t>所 </a:t>
            </a:r>
            <a:r>
              <a:rPr sz="2005" b="1" dirty="0">
                <a:latin typeface="微软雅黑" panose="020B0503020204020204" pitchFamily="34" charset="-122"/>
                <a:cs typeface="微软雅黑" panose="020B0503020204020204" pitchFamily="34" charset="-122"/>
              </a:rPr>
              <a:t>得税处理问题的通</a:t>
            </a:r>
            <a:r>
              <a:rPr sz="2005" b="1" spc="5" dirty="0">
                <a:latin typeface="微软雅黑" panose="020B0503020204020204" pitchFamily="34" charset="-122"/>
                <a:cs typeface="微软雅黑" panose="020B0503020204020204" pitchFamily="34" charset="-122"/>
              </a:rPr>
              <a:t>知	</a:t>
            </a:r>
            <a:r>
              <a:rPr sz="2005" b="1" dirty="0">
                <a:latin typeface="微软雅黑" panose="020B0503020204020204" pitchFamily="34" charset="-122"/>
                <a:cs typeface="微软雅黑" panose="020B0503020204020204" pitchFamily="34" charset="-122"/>
              </a:rPr>
              <a:t>财税〔</a:t>
            </a:r>
            <a:r>
              <a:rPr sz="2005" dirty="0">
                <a:latin typeface="Franklin Gothic Medium" panose="020B0603020102020204"/>
                <a:cs typeface="Franklin Gothic Medium" panose="020B0603020102020204"/>
              </a:rPr>
              <a:t>2011</a:t>
            </a: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70</a:t>
            </a:r>
            <a:r>
              <a:rPr sz="2005" b="1" spc="5" dirty="0">
                <a:latin typeface="微软雅黑" panose="020B0503020204020204" pitchFamily="34" charset="-122"/>
                <a:cs typeface="微软雅黑" panose="020B0503020204020204" pitchFamily="34" charset="-122"/>
              </a:rPr>
              <a:t>号</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5080" indent="508000" algn="just">
              <a:lnSpc>
                <a:spcPct val="150000"/>
              </a:lnSpc>
              <a:spcBef>
                <a:spcPts val="5"/>
              </a:spcBef>
            </a:pPr>
            <a:r>
              <a:rPr sz="2005" b="1" dirty="0">
                <a:latin typeface="微软雅黑" panose="020B0503020204020204" pitchFamily="34" charset="-122"/>
                <a:cs typeface="微软雅黑" panose="020B0503020204020204" pitchFamily="34" charset="-122"/>
              </a:rPr>
              <a:t>三、企业将符合本通知第一条规定条件的财政性资金作不征税收入 处理后，在</a:t>
            </a:r>
            <a:r>
              <a:rPr sz="2005" dirty="0">
                <a:latin typeface="Franklin Gothic Medium" panose="020B0603020102020204"/>
                <a:cs typeface="Franklin Gothic Medium" panose="020B0603020102020204"/>
              </a:rPr>
              <a:t>5</a:t>
            </a:r>
            <a:r>
              <a:rPr sz="2005" b="1" dirty="0">
                <a:latin typeface="微软雅黑" panose="020B0503020204020204" pitchFamily="34" charset="-122"/>
                <a:cs typeface="微软雅黑" panose="020B0503020204020204" pitchFamily="34" charset="-122"/>
              </a:rPr>
              <a:t>年（</a:t>
            </a:r>
            <a:r>
              <a:rPr sz="2005" dirty="0">
                <a:latin typeface="Franklin Gothic Medium" panose="020B0603020102020204"/>
                <a:cs typeface="Franklin Gothic Medium" panose="020B0603020102020204"/>
              </a:rPr>
              <a:t>60</a:t>
            </a:r>
            <a:r>
              <a:rPr sz="2005" b="1" dirty="0">
                <a:latin typeface="微软雅黑" panose="020B0503020204020204" pitchFamily="34" charset="-122"/>
                <a:cs typeface="微软雅黑" panose="020B0503020204020204" pitchFamily="34" charset="-122"/>
              </a:rPr>
              <a:t>个月）内未发生支出且未缴回财政部门或其他拨</a:t>
            </a:r>
            <a:r>
              <a:rPr sz="2005" b="1" spc="5" dirty="0">
                <a:latin typeface="微软雅黑" panose="020B0503020204020204" pitchFamily="34" charset="-122"/>
                <a:cs typeface="微软雅黑" panose="020B0503020204020204" pitchFamily="34" charset="-122"/>
              </a:rPr>
              <a:t>付 </a:t>
            </a:r>
            <a:r>
              <a:rPr sz="2005" b="1" dirty="0">
                <a:latin typeface="微软雅黑" panose="020B0503020204020204" pitchFamily="34" charset="-122"/>
                <a:cs typeface="微软雅黑" panose="020B0503020204020204" pitchFamily="34" charset="-122"/>
              </a:rPr>
              <a:t>资金的政府部门的部分，应计入取得该资金第六年的应税收入总额；计 入应税收入总额的财政性资金发生的支出，允许在计算应纳税所得额时 扣除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520700">
              <a:lnSpc>
                <a:spcPct val="100000"/>
              </a:lnSpc>
              <a:spcBef>
                <a:spcPts val="1200"/>
              </a:spcBef>
            </a:pPr>
            <a:r>
              <a:rPr sz="2005" b="1" dirty="0">
                <a:latin typeface="微软雅黑" panose="020B0503020204020204" pitchFamily="34" charset="-122"/>
                <a:cs typeface="微软雅黑" panose="020B0503020204020204" pitchFamily="34" charset="-122"/>
              </a:rPr>
              <a:t>四、本通知自</a:t>
            </a:r>
            <a:r>
              <a:rPr sz="2005" dirty="0">
                <a:latin typeface="Franklin Gothic Medium" panose="020B0603020102020204"/>
                <a:cs typeface="Franklin Gothic Medium" panose="020B0603020102020204"/>
              </a:rPr>
              <a:t>2011</a:t>
            </a:r>
            <a:r>
              <a:rPr sz="2005" b="1" dirty="0">
                <a:latin typeface="微软雅黑" panose="020B0503020204020204" pitchFamily="34" charset="-122"/>
                <a:cs typeface="微软雅黑" panose="020B0503020204020204" pitchFamily="34" charset="-122"/>
              </a:rPr>
              <a:t>年</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月</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日起执行</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85824" cy="5570220"/>
          </a:xfrm>
          <a:prstGeom prst="rect">
            <a:avLst/>
          </a:prstGeom>
        </p:spPr>
        <p:txBody>
          <a:bodyPr vert="horz" wrap="square" lIns="0" tIns="165406" rIns="0" bIns="0" rtlCol="0">
            <a:spAutoFit/>
          </a:bodyPr>
          <a:lstStyle/>
          <a:p>
            <a:pPr marL="438150" lvl="1" indent="-426085">
              <a:lnSpc>
                <a:spcPct val="100000"/>
              </a:lnSpc>
              <a:spcBef>
                <a:spcPts val="1300"/>
              </a:spcBef>
              <a:buSzPct val="95000"/>
              <a:buAutoNum type="arabicPlain"/>
              <a:tabLst>
                <a:tab pos="438150" algn="l"/>
              </a:tabLst>
            </a:pPr>
            <a:r>
              <a:rPr sz="2005" b="1" dirty="0">
                <a:latin typeface="微软雅黑" panose="020B0503020204020204" pitchFamily="34" charset="-122"/>
                <a:cs typeface="微软雅黑" panose="020B0503020204020204" pitchFamily="34" charset="-122"/>
              </a:rPr>
              <a:t>、免税收入：国债利息收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marL="12700" marR="5080" lvl="1">
              <a:lnSpc>
                <a:spcPct val="150000"/>
              </a:lnSpc>
              <a:buSzPct val="95000"/>
              <a:buAutoNum type="arabicPlain"/>
              <a:tabLst>
                <a:tab pos="438150" algn="l"/>
              </a:tabLst>
            </a:pPr>
            <a:r>
              <a:rPr sz="2005" b="1" dirty="0">
                <a:latin typeface="微软雅黑" panose="020B0503020204020204" pitchFamily="34" charset="-122"/>
                <a:cs typeface="微软雅黑" panose="020B0503020204020204" pitchFamily="34" charset="-122"/>
              </a:rPr>
              <a:t>、免税收入：符合条件的居民企业之间的股息、红利等权益性投资收 益</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9055" indent="75565">
              <a:lnSpc>
                <a:spcPct val="150000"/>
              </a:lnSpc>
            </a:pPr>
            <a:r>
              <a:rPr sz="2005" b="1" spc="-5" dirty="0">
                <a:latin typeface="微软雅黑" panose="020B0503020204020204" pitchFamily="34" charset="-122"/>
                <a:cs typeface="微软雅黑" panose="020B0503020204020204" pitchFamily="34" charset="-122"/>
              </a:rPr>
              <a:t>【案例】境内甲公司（适用税率为25</a:t>
            </a:r>
            <a:r>
              <a:rPr sz="2005" b="1" spc="-10"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）持有境内乙公司（适用税率为  </a:t>
            </a:r>
            <a:r>
              <a:rPr sz="2005" b="1" spc="-5" dirty="0">
                <a:latin typeface="微软雅黑" panose="020B0503020204020204" pitchFamily="34" charset="-122"/>
                <a:cs typeface="微软雅黑" panose="020B0503020204020204" pitchFamily="34" charset="-122"/>
              </a:rPr>
              <a:t>15%）10％</a:t>
            </a:r>
            <a:r>
              <a:rPr sz="2005" b="1" dirty="0">
                <a:latin typeface="微软雅黑" panose="020B0503020204020204" pitchFamily="34" charset="-122"/>
                <a:cs typeface="微软雅黑" panose="020B0503020204020204" pitchFamily="34" charset="-122"/>
              </a:rPr>
              <a:t>的股权</a:t>
            </a:r>
            <a:r>
              <a:rPr sz="2005" b="1" spc="-5" dirty="0">
                <a:latin typeface="微软雅黑" panose="020B0503020204020204" pitchFamily="34" charset="-122"/>
                <a:cs typeface="微软雅黑" panose="020B0503020204020204" pitchFamily="34" charset="-122"/>
              </a:rPr>
              <a:t>，2011</a:t>
            </a:r>
            <a:r>
              <a:rPr sz="2005" b="1" dirty="0">
                <a:latin typeface="微软雅黑" panose="020B0503020204020204" pitchFamily="34" charset="-122"/>
                <a:cs typeface="微软雅黑" panose="020B0503020204020204" pitchFamily="34" charset="-122"/>
              </a:rPr>
              <a:t>年甲公司从乙公司分回</a:t>
            </a:r>
            <a:r>
              <a:rPr sz="2005" b="1" spc="-5" dirty="0">
                <a:latin typeface="微软雅黑" panose="020B0503020204020204" pitchFamily="34" charset="-122"/>
                <a:cs typeface="微软雅黑" panose="020B0503020204020204" pitchFamily="34" charset="-122"/>
              </a:rPr>
              <a:t>85</a:t>
            </a:r>
            <a:r>
              <a:rPr sz="2005" b="1" dirty="0">
                <a:latin typeface="微软雅黑" panose="020B0503020204020204" pitchFamily="34" charset="-122"/>
                <a:cs typeface="微软雅黑" panose="020B0503020204020204" pitchFamily="34" charset="-122"/>
              </a:rPr>
              <a:t>万元的红利（税</a:t>
            </a:r>
            <a:r>
              <a:rPr sz="2005" b="1" spc="5" dirty="0">
                <a:latin typeface="微软雅黑" panose="020B0503020204020204" pitchFamily="34" charset="-122"/>
                <a:cs typeface="微软雅黑" panose="020B0503020204020204" pitchFamily="34" charset="-122"/>
              </a:rPr>
              <a:t>后 </a:t>
            </a:r>
            <a:r>
              <a:rPr sz="2005" b="1" dirty="0">
                <a:latin typeface="微软雅黑" panose="020B0503020204020204" pitchFamily="34" charset="-122"/>
                <a:cs typeface="微软雅黑" panose="020B0503020204020204" pitchFamily="34" charset="-122"/>
              </a:rPr>
              <a:t>利润），站在甲公司的角度，这</a:t>
            </a:r>
            <a:r>
              <a:rPr sz="2005" b="1" spc="-5" dirty="0">
                <a:latin typeface="微软雅黑" panose="020B0503020204020204" pitchFamily="34" charset="-122"/>
                <a:cs typeface="微软雅黑" panose="020B0503020204020204" pitchFamily="34" charset="-122"/>
              </a:rPr>
              <a:t>85</a:t>
            </a:r>
            <a:r>
              <a:rPr sz="2005" b="1" dirty="0">
                <a:latin typeface="微软雅黑" panose="020B0503020204020204" pitchFamily="34" charset="-122"/>
                <a:cs typeface="微软雅黑" panose="020B0503020204020204" pitchFamily="34" charset="-122"/>
              </a:rPr>
              <a:t>万元的红利属于什么</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692785">
              <a:lnSpc>
                <a:spcPct val="100000"/>
              </a:lnSpc>
              <a:spcBef>
                <a:spcPts val="1200"/>
              </a:spcBef>
            </a:pPr>
            <a:r>
              <a:rPr sz="2005" b="1" dirty="0">
                <a:latin typeface="微软雅黑" panose="020B0503020204020204" pitchFamily="34" charset="-122"/>
                <a:cs typeface="微软雅黑" panose="020B0503020204020204" pitchFamily="34" charset="-122"/>
              </a:rPr>
              <a:t>属于免税收入，不征税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8265">
              <a:lnSpc>
                <a:spcPct val="100000"/>
              </a:lnSpc>
              <a:spcBef>
                <a:spcPts val="1195"/>
              </a:spcBef>
            </a:pPr>
            <a:r>
              <a:rPr sz="2005" b="1" spc="-5" dirty="0">
                <a:latin typeface="微软雅黑" panose="020B0503020204020204" pitchFamily="34" charset="-122"/>
                <a:cs typeface="微软雅黑" panose="020B0503020204020204" pitchFamily="34" charset="-122"/>
              </a:rPr>
              <a:t>9-3.</a:t>
            </a:r>
            <a:r>
              <a:rPr sz="2005" b="1" dirty="0">
                <a:latin typeface="微软雅黑" panose="020B0503020204020204" pitchFamily="34" charset="-122"/>
                <a:cs typeface="微软雅黑" panose="020B0503020204020204" pitchFamily="34" charset="-122"/>
              </a:rPr>
              <a:t>在中国境内设立机构、场所的非居民企业从居民企业取得与该机</a:t>
            </a:r>
            <a:r>
              <a:rPr sz="2005" b="1" spc="5" dirty="0">
                <a:latin typeface="微软雅黑" panose="020B0503020204020204" pitchFamily="34" charset="-122"/>
                <a:cs typeface="微软雅黑" panose="020B0503020204020204" pitchFamily="34" charset="-122"/>
              </a:rPr>
              <a:t>构</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、场所有实际联系的股息、红利等权益性投资收益</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【解释</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】对所有来自非上市公司的股息、红利收入，免税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878205">
              <a:lnSpc>
                <a:spcPct val="150000"/>
              </a:lnSpc>
            </a:pPr>
            <a:r>
              <a:rPr sz="2005" b="1" spc="-5" dirty="0">
                <a:latin typeface="微软雅黑" panose="020B0503020204020204" pitchFamily="34" charset="-122"/>
                <a:cs typeface="微软雅黑" panose="020B0503020204020204" pitchFamily="34" charset="-122"/>
              </a:rPr>
              <a:t>【解释2】对来自上市公司的股息、红利收入：（1）连续持有</a:t>
            </a:r>
            <a:r>
              <a:rPr sz="2005" b="1" dirty="0">
                <a:latin typeface="微软雅黑" panose="020B0503020204020204" pitchFamily="34" charset="-122"/>
                <a:cs typeface="微软雅黑" panose="020B0503020204020204" pitchFamily="34" charset="-122"/>
              </a:rPr>
              <a:t>上 市公司股票</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个月以上的，免税</a:t>
            </a: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不足</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个月的，征税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4403" y="-94705"/>
            <a:ext cx="8702917" cy="1120775"/>
          </a:xfrm>
          <a:prstGeom prst="rect">
            <a:avLst/>
          </a:prstGeom>
        </p:spPr>
        <p:txBody>
          <a:bodyPr vert="horz" wrap="square" lIns="0" tIns="13359" rIns="0" bIns="0" rtlCol="0">
            <a:spAutoFit/>
          </a:bodyPr>
          <a:lstStyle/>
          <a:p>
            <a:pPr marL="12700">
              <a:lnSpc>
                <a:spcPct val="100000"/>
              </a:lnSpc>
              <a:spcBef>
                <a:spcPts val="105"/>
              </a:spcBef>
            </a:pPr>
            <a:r>
              <a:rPr b="0" dirty="0">
                <a:latin typeface="Franklin Gothic Medium" panose="020B0603020102020204"/>
                <a:cs typeface="Franklin Gothic Medium" panose="020B0603020102020204"/>
              </a:rPr>
              <a:t>10</a:t>
            </a:r>
            <a:r>
              <a:rPr dirty="0"/>
              <a:t>、税前扣除项目：</a:t>
            </a:r>
            <a:r>
              <a:rPr b="0" dirty="0">
                <a:latin typeface="Franklin Gothic Medium" panose="020B0603020102020204"/>
                <a:cs typeface="Franklin Gothic Medium" panose="020B0603020102020204"/>
              </a:rPr>
              <a:t>40</a:t>
            </a:r>
            <a:r>
              <a:rPr dirty="0"/>
              <a:t>项三新研发费，改</a:t>
            </a:r>
            <a:r>
              <a:rPr b="0" dirty="0">
                <a:latin typeface="Franklin Gothic Medium" panose="020B0603020102020204"/>
                <a:cs typeface="Franklin Gothic Medium" panose="020B0603020102020204"/>
              </a:rPr>
              <a:t>75%</a:t>
            </a:r>
            <a:r>
              <a:rPr dirty="0"/>
              <a:t>加计扣除。（</a:t>
            </a:r>
            <a:r>
              <a:rPr b="0" dirty="0">
                <a:latin typeface="Franklin Gothic Medium" panose="020B0603020102020204"/>
                <a:cs typeface="Franklin Gothic Medium" panose="020B0603020102020204"/>
              </a:rPr>
              <a:t>2017-18</a:t>
            </a:r>
            <a:r>
              <a:rPr dirty="0"/>
              <a:t>号公告</a:t>
            </a:r>
            <a:r>
              <a:rPr spc="5" dirty="0"/>
              <a:t>）</a:t>
            </a:r>
            <a:endParaRPr spc="5" dirty="0"/>
          </a:p>
        </p:txBody>
      </p:sp>
      <p:sp>
        <p:nvSpPr>
          <p:cNvPr id="3" name="object 3"/>
          <p:cNvSpPr/>
          <p:nvPr/>
        </p:nvSpPr>
        <p:spPr>
          <a:xfrm>
            <a:off x="1515518" y="656536"/>
            <a:ext cx="9160965" cy="6195866"/>
          </a:xfrm>
          <a:prstGeom prst="rect">
            <a:avLst/>
          </a:prstGeom>
          <a:blipFill>
            <a:blip r:embed="rId1" cstate="print"/>
            <a:stretch>
              <a:fillRect/>
            </a:stretch>
          </a:blipFill>
        </p:spPr>
        <p:txBody>
          <a:bodyPr wrap="square" lIns="0" tIns="0" rIns="0" bIns="0" rtlCol="0"/>
          <a:lstStyle/>
          <a:p>
            <a:endParaRPr sz="1805"/>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94705"/>
            <a:ext cx="2107658" cy="1120775"/>
          </a:xfrm>
          <a:prstGeom prst="rect">
            <a:avLst/>
          </a:prstGeom>
        </p:spPr>
        <p:txBody>
          <a:bodyPr vert="horz" wrap="square" lIns="0" tIns="13359" rIns="0" bIns="0" rtlCol="0">
            <a:spAutoFit/>
          </a:bodyPr>
          <a:lstStyle/>
          <a:p>
            <a:pPr marL="12700">
              <a:lnSpc>
                <a:spcPct val="100000"/>
              </a:lnSpc>
              <a:spcBef>
                <a:spcPts val="105"/>
              </a:spcBef>
            </a:pPr>
            <a:r>
              <a:rPr b="0" dirty="0">
                <a:latin typeface="Franklin Gothic Medium" panose="020B0603020102020204"/>
                <a:cs typeface="Franklin Gothic Medium" panose="020B0603020102020204"/>
              </a:rPr>
              <a:t>10</a:t>
            </a:r>
            <a:r>
              <a:rPr dirty="0"/>
              <a:t>、税前扣除项</a:t>
            </a:r>
            <a:r>
              <a:rPr spc="5" dirty="0"/>
              <a:t>目</a:t>
            </a:r>
            <a:endParaRPr spc="5" dirty="0"/>
          </a:p>
        </p:txBody>
      </p:sp>
      <p:sp>
        <p:nvSpPr>
          <p:cNvPr id="3" name="object 3"/>
          <p:cNvSpPr/>
          <p:nvPr/>
        </p:nvSpPr>
        <p:spPr>
          <a:xfrm>
            <a:off x="1973566" y="627526"/>
            <a:ext cx="8385336" cy="6179071"/>
          </a:xfrm>
          <a:prstGeom prst="rect">
            <a:avLst/>
          </a:prstGeom>
          <a:blipFill>
            <a:blip r:embed="rId1" cstate="print"/>
            <a:stretch>
              <a:fillRect/>
            </a:stretch>
          </a:blipFill>
        </p:spPr>
        <p:txBody>
          <a:bodyPr wrap="square" lIns="0" tIns="0" rIns="0" bIns="0" rtlCol="0"/>
          <a:lstStyle/>
          <a:p>
            <a:endParaRPr sz="1805"/>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0499" y="-244647"/>
            <a:ext cx="2825267" cy="1675130"/>
          </a:xfrm>
          <a:prstGeom prst="rect">
            <a:avLst/>
          </a:prstGeom>
        </p:spPr>
        <p:txBody>
          <a:bodyPr vert="horz" wrap="square" lIns="0" tIns="13359" rIns="0" bIns="0" rtlCol="0">
            <a:spAutoFit/>
          </a:bodyPr>
          <a:lstStyle/>
          <a:p>
            <a:pPr marL="12700">
              <a:lnSpc>
                <a:spcPct val="100000"/>
              </a:lnSpc>
              <a:spcBef>
                <a:spcPts val="105"/>
              </a:spcBef>
            </a:pPr>
            <a:r>
              <a:rPr dirty="0"/>
              <a:t>一、企业所得税相关政</a:t>
            </a:r>
            <a:r>
              <a:rPr spc="5" dirty="0"/>
              <a:t>策</a:t>
            </a:r>
            <a:endParaRPr spc="5" dirty="0"/>
          </a:p>
        </p:txBody>
      </p:sp>
      <p:sp>
        <p:nvSpPr>
          <p:cNvPr id="3" name="object 3"/>
          <p:cNvSpPr txBox="1"/>
          <p:nvPr/>
        </p:nvSpPr>
        <p:spPr>
          <a:xfrm>
            <a:off x="2052452" y="1191053"/>
            <a:ext cx="8062921" cy="2789555"/>
          </a:xfrm>
          <a:prstGeom prst="rect">
            <a:avLst/>
          </a:prstGeom>
        </p:spPr>
        <p:txBody>
          <a:bodyPr vert="horz" wrap="square" lIns="0" tIns="165406" rIns="0" bIns="0" rtlCol="0">
            <a:spAutoFit/>
          </a:bodyPr>
          <a:lstStyle/>
          <a:p>
            <a:pPr marL="12700">
              <a:lnSpc>
                <a:spcPct val="100000"/>
              </a:lnSpc>
              <a:spcBef>
                <a:spcPts val="1300"/>
              </a:spcBef>
            </a:pP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、谁交企业所得税？谁需要参加汇算清缴</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63195">
              <a:lnSpc>
                <a:spcPct val="100000"/>
              </a:lnSpc>
              <a:spcBef>
                <a:spcPts val="1200"/>
              </a:spcBef>
            </a:pP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谁交企业所得税呢</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77470" indent="75565">
              <a:lnSpc>
                <a:spcPct val="150000"/>
              </a:lnSpc>
            </a:pPr>
            <a:r>
              <a:rPr sz="2005" b="1" dirty="0">
                <a:latin typeface="微软雅黑" panose="020B0503020204020204" pitchFamily="34" charset="-122"/>
                <a:cs typeface="微软雅黑" panose="020B0503020204020204" pitchFamily="34" charset="-122"/>
              </a:rPr>
              <a:t>那就是企业所得税的纳税人，包括各类企业、事业单位、社会团体、民 办非企业单位和其他组织</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spc="-5" dirty="0">
                <a:latin typeface="微软雅黑" panose="020B0503020204020204" pitchFamily="34" charset="-122"/>
                <a:cs typeface="微软雅黑" panose="020B0503020204020204" pitchFamily="34" charset="-122"/>
              </a:rPr>
              <a:t>注:个人独资企业（交个税）、合伙企业（先分再税），不交企业所得</a:t>
            </a:r>
            <a:r>
              <a:rPr sz="2005" b="1" spc="5" dirty="0">
                <a:latin typeface="微软雅黑" panose="020B0503020204020204" pitchFamily="34" charset="-122"/>
                <a:cs typeface="微软雅黑" panose="020B0503020204020204" pitchFamily="34" charset="-122"/>
              </a:rPr>
              <a:t>税</a:t>
            </a:r>
            <a:endParaRPr sz="2005">
              <a:latin typeface="微软雅黑" panose="020B0503020204020204" pitchFamily="34" charset="-122"/>
              <a:cs typeface="微软雅黑" panose="020B0503020204020204" pitchFamily="34" charset="-122"/>
            </a:endParaRPr>
          </a:p>
          <a:p>
            <a:pPr marL="12700">
              <a:lnSpc>
                <a:spcPct val="100000"/>
              </a:lnSpc>
              <a:spcBef>
                <a:spcPts val="1195"/>
              </a:spcBef>
            </a:pP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94705"/>
            <a:ext cx="2107658" cy="1120775"/>
          </a:xfrm>
          <a:prstGeom prst="rect">
            <a:avLst/>
          </a:prstGeom>
        </p:spPr>
        <p:txBody>
          <a:bodyPr vert="horz" wrap="square" lIns="0" tIns="13359" rIns="0" bIns="0" rtlCol="0">
            <a:spAutoFit/>
          </a:bodyPr>
          <a:lstStyle/>
          <a:p>
            <a:pPr marL="12700">
              <a:lnSpc>
                <a:spcPct val="100000"/>
              </a:lnSpc>
              <a:spcBef>
                <a:spcPts val="105"/>
              </a:spcBef>
            </a:pPr>
            <a:r>
              <a:rPr b="0" dirty="0">
                <a:latin typeface="Franklin Gothic Medium" panose="020B0603020102020204"/>
                <a:cs typeface="Franklin Gothic Medium" panose="020B0603020102020204"/>
              </a:rPr>
              <a:t>10</a:t>
            </a:r>
            <a:r>
              <a:rPr dirty="0"/>
              <a:t>、税前扣除项</a:t>
            </a:r>
            <a:r>
              <a:rPr spc="5" dirty="0"/>
              <a:t>目</a:t>
            </a:r>
            <a:endParaRPr spc="5" dirty="0"/>
          </a:p>
        </p:txBody>
      </p:sp>
      <p:sp>
        <p:nvSpPr>
          <p:cNvPr id="3" name="object 3"/>
          <p:cNvSpPr/>
          <p:nvPr/>
        </p:nvSpPr>
        <p:spPr>
          <a:xfrm>
            <a:off x="1739960" y="738984"/>
            <a:ext cx="8887663" cy="6113417"/>
          </a:xfrm>
          <a:prstGeom prst="rect">
            <a:avLst/>
          </a:prstGeom>
          <a:blipFill>
            <a:blip r:embed="rId1" cstate="print"/>
            <a:stretch>
              <a:fillRect/>
            </a:stretch>
          </a:blipFill>
        </p:spPr>
        <p:txBody>
          <a:bodyPr wrap="square" lIns="0" tIns="0" rIns="0" bIns="0" rtlCol="0"/>
          <a:lstStyle/>
          <a:p>
            <a:endParaRPr sz="1805"/>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94705"/>
            <a:ext cx="2107658" cy="1120775"/>
          </a:xfrm>
          <a:prstGeom prst="rect">
            <a:avLst/>
          </a:prstGeom>
        </p:spPr>
        <p:txBody>
          <a:bodyPr vert="horz" wrap="square" lIns="0" tIns="13359" rIns="0" bIns="0" rtlCol="0">
            <a:spAutoFit/>
          </a:bodyPr>
          <a:lstStyle/>
          <a:p>
            <a:pPr marL="12700">
              <a:lnSpc>
                <a:spcPct val="100000"/>
              </a:lnSpc>
              <a:spcBef>
                <a:spcPts val="105"/>
              </a:spcBef>
            </a:pPr>
            <a:r>
              <a:rPr b="0" dirty="0">
                <a:latin typeface="Franklin Gothic Medium" panose="020B0603020102020204"/>
                <a:cs typeface="Franklin Gothic Medium" panose="020B0603020102020204"/>
              </a:rPr>
              <a:t>10</a:t>
            </a:r>
            <a:r>
              <a:rPr dirty="0"/>
              <a:t>、税前扣除项</a:t>
            </a:r>
            <a:r>
              <a:rPr spc="5" dirty="0"/>
              <a:t>目</a:t>
            </a:r>
            <a:endParaRPr spc="5" dirty="0"/>
          </a:p>
        </p:txBody>
      </p:sp>
      <p:sp>
        <p:nvSpPr>
          <p:cNvPr id="3" name="object 3"/>
          <p:cNvSpPr/>
          <p:nvPr/>
        </p:nvSpPr>
        <p:spPr>
          <a:xfrm>
            <a:off x="1515518" y="709975"/>
            <a:ext cx="8831170" cy="6143572"/>
          </a:xfrm>
          <a:prstGeom prst="rect">
            <a:avLst/>
          </a:prstGeom>
          <a:blipFill>
            <a:blip r:embed="rId1" cstate="print"/>
            <a:stretch>
              <a:fillRect/>
            </a:stretch>
          </a:blipFill>
        </p:spPr>
        <p:txBody>
          <a:bodyPr wrap="square" lIns="0" tIns="0" rIns="0" bIns="0" rtlCol="0"/>
          <a:lstStyle/>
          <a:p>
            <a:endParaRPr sz="1805"/>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94705"/>
            <a:ext cx="2107658" cy="1120775"/>
          </a:xfrm>
          <a:prstGeom prst="rect">
            <a:avLst/>
          </a:prstGeom>
        </p:spPr>
        <p:txBody>
          <a:bodyPr vert="horz" wrap="square" lIns="0" tIns="13359" rIns="0" bIns="0" rtlCol="0">
            <a:spAutoFit/>
          </a:bodyPr>
          <a:lstStyle/>
          <a:p>
            <a:pPr marL="12700">
              <a:lnSpc>
                <a:spcPct val="100000"/>
              </a:lnSpc>
              <a:spcBef>
                <a:spcPts val="105"/>
              </a:spcBef>
            </a:pPr>
            <a:r>
              <a:rPr b="0" dirty="0">
                <a:latin typeface="Franklin Gothic Medium" panose="020B0603020102020204"/>
                <a:cs typeface="Franklin Gothic Medium" panose="020B0603020102020204"/>
              </a:rPr>
              <a:t>10</a:t>
            </a:r>
            <a:r>
              <a:rPr dirty="0"/>
              <a:t>、税前扣除项</a:t>
            </a:r>
            <a:r>
              <a:rPr spc="5" dirty="0"/>
              <a:t>目</a:t>
            </a:r>
            <a:endParaRPr spc="5" dirty="0"/>
          </a:p>
        </p:txBody>
      </p:sp>
      <p:sp>
        <p:nvSpPr>
          <p:cNvPr id="3" name="object 3"/>
          <p:cNvSpPr/>
          <p:nvPr/>
        </p:nvSpPr>
        <p:spPr>
          <a:xfrm>
            <a:off x="1761336" y="711502"/>
            <a:ext cx="8794526" cy="6142045"/>
          </a:xfrm>
          <a:prstGeom prst="rect">
            <a:avLst/>
          </a:prstGeom>
          <a:blipFill>
            <a:blip r:embed="rId1" cstate="print"/>
            <a:stretch>
              <a:fillRect/>
            </a:stretch>
          </a:blipFill>
        </p:spPr>
        <p:txBody>
          <a:bodyPr wrap="square" lIns="0" tIns="0" rIns="0" bIns="0" rtlCol="0"/>
          <a:lstStyle/>
          <a:p>
            <a:endParaRPr sz="1805"/>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94705"/>
            <a:ext cx="2107658" cy="1120775"/>
          </a:xfrm>
          <a:prstGeom prst="rect">
            <a:avLst/>
          </a:prstGeom>
        </p:spPr>
        <p:txBody>
          <a:bodyPr vert="horz" wrap="square" lIns="0" tIns="13359" rIns="0" bIns="0" rtlCol="0">
            <a:spAutoFit/>
          </a:bodyPr>
          <a:lstStyle/>
          <a:p>
            <a:pPr marL="12700">
              <a:lnSpc>
                <a:spcPct val="100000"/>
              </a:lnSpc>
              <a:spcBef>
                <a:spcPts val="105"/>
              </a:spcBef>
            </a:pPr>
            <a:r>
              <a:rPr b="0" dirty="0">
                <a:latin typeface="Franklin Gothic Medium" panose="020B0603020102020204"/>
                <a:cs typeface="Franklin Gothic Medium" panose="020B0603020102020204"/>
              </a:rPr>
              <a:t>10</a:t>
            </a:r>
            <a:r>
              <a:rPr dirty="0"/>
              <a:t>、税前扣除项</a:t>
            </a:r>
            <a:r>
              <a:rPr spc="5" dirty="0"/>
              <a:t>目</a:t>
            </a:r>
            <a:endParaRPr spc="5" dirty="0"/>
          </a:p>
        </p:txBody>
      </p:sp>
      <p:sp>
        <p:nvSpPr>
          <p:cNvPr id="3" name="object 3"/>
          <p:cNvSpPr/>
          <p:nvPr/>
        </p:nvSpPr>
        <p:spPr>
          <a:xfrm>
            <a:off x="1515518" y="651955"/>
            <a:ext cx="8702917" cy="6092042"/>
          </a:xfrm>
          <a:prstGeom prst="rect">
            <a:avLst/>
          </a:prstGeom>
          <a:blipFill>
            <a:blip r:embed="rId1" cstate="print"/>
            <a:stretch>
              <a:fillRect/>
            </a:stretch>
          </a:blipFill>
        </p:spPr>
        <p:txBody>
          <a:bodyPr wrap="square" lIns="0" tIns="0" rIns="0" bIns="0" rtlCol="0"/>
          <a:lstStyle/>
          <a:p>
            <a:endParaRPr sz="1805"/>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99640"/>
            <a:ext cx="4606566" cy="3748405"/>
          </a:xfrm>
          <a:prstGeom prst="rect">
            <a:avLst/>
          </a:prstGeom>
        </p:spPr>
        <p:txBody>
          <a:bodyPr vert="horz" wrap="square" lIns="0" tIns="13359" rIns="0" bIns="0" rtlCol="0">
            <a:spAutoFit/>
          </a:bodyPr>
          <a:lstStyle/>
          <a:p>
            <a:pPr marL="12700">
              <a:lnSpc>
                <a:spcPct val="100000"/>
              </a:lnSpc>
              <a:spcBef>
                <a:spcPts val="105"/>
              </a:spcBef>
            </a:pPr>
            <a:r>
              <a:rPr sz="2005" dirty="0">
                <a:latin typeface="Franklin Gothic Medium" panose="020B0603020102020204"/>
                <a:cs typeface="Franklin Gothic Medium" panose="020B0603020102020204"/>
              </a:rPr>
              <a:t>11</a:t>
            </a:r>
            <a:r>
              <a:rPr sz="2005" b="1" dirty="0">
                <a:latin typeface="微软雅黑" panose="020B0503020204020204" pitchFamily="34" charset="-122"/>
                <a:cs typeface="微软雅黑" panose="020B0503020204020204" pitchFamily="34" charset="-122"/>
              </a:rPr>
              <a:t>、企业所得税税收优</a:t>
            </a:r>
            <a:r>
              <a:rPr sz="2005" b="1" spc="5" dirty="0">
                <a:latin typeface="微软雅黑" panose="020B0503020204020204" pitchFamily="34" charset="-122"/>
                <a:cs typeface="微软雅黑" panose="020B0503020204020204" pitchFamily="34" charset="-122"/>
              </a:rPr>
              <a:t>惠</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12700" marR="2799715">
              <a:lnSpc>
                <a:spcPct val="200000"/>
              </a:lnSpc>
            </a:pPr>
            <a:r>
              <a:rPr sz="2005" b="1" dirty="0">
                <a:latin typeface="微软雅黑" panose="020B0503020204020204" pitchFamily="34" charset="-122"/>
                <a:cs typeface="微软雅黑" panose="020B0503020204020204" pitchFamily="34" charset="-122"/>
              </a:rPr>
              <a:t>主要税收优惠： 农林牧渔优</a:t>
            </a:r>
            <a:r>
              <a:rPr sz="2005" b="1" spc="5" dirty="0">
                <a:latin typeface="微软雅黑" panose="020B0503020204020204" pitchFamily="34" charset="-122"/>
                <a:cs typeface="微软雅黑" panose="020B0503020204020204" pitchFamily="34" charset="-122"/>
              </a:rPr>
              <a:t>惠</a:t>
            </a:r>
            <a:endParaRPr sz="2005">
              <a:latin typeface="微软雅黑" panose="020B0503020204020204" pitchFamily="34" charset="-122"/>
              <a:cs typeface="微软雅黑" panose="020B0503020204020204" pitchFamily="34" charset="-122"/>
            </a:endParaRPr>
          </a:p>
          <a:p>
            <a:pPr>
              <a:lnSpc>
                <a:spcPct val="100000"/>
              </a:lnSpc>
              <a:spcBef>
                <a:spcPts val="45"/>
              </a:spcBef>
            </a:pPr>
            <a:endParaRPr sz="2055">
              <a:latin typeface="Times New Roman" panose="02020603050405020304"/>
              <a:cs typeface="Times New Roman" panose="02020603050405020304"/>
            </a:endParaRPr>
          </a:p>
          <a:p>
            <a:pPr marL="12700">
              <a:lnSpc>
                <a:spcPct val="100000"/>
              </a:lnSpc>
            </a:pPr>
            <a:r>
              <a:rPr sz="2005" b="1" dirty="0">
                <a:latin typeface="微软雅黑" panose="020B0503020204020204" pitchFamily="34" charset="-122"/>
                <a:cs typeface="微软雅黑" panose="020B0503020204020204" pitchFamily="34" charset="-122"/>
              </a:rPr>
              <a:t>国债、权益性投资收</a:t>
            </a:r>
            <a:r>
              <a:rPr sz="2005" b="1" spc="5" dirty="0">
                <a:latin typeface="微软雅黑" panose="020B0503020204020204" pitchFamily="34" charset="-122"/>
                <a:cs typeface="微软雅黑" panose="020B0503020204020204" pitchFamily="34" charset="-122"/>
              </a:rPr>
              <a:t>益</a:t>
            </a:r>
            <a:endParaRPr sz="2005">
              <a:latin typeface="微软雅黑" panose="020B0503020204020204" pitchFamily="34" charset="-122"/>
              <a:cs typeface="微软雅黑" panose="020B0503020204020204" pitchFamily="34" charset="-122"/>
            </a:endParaRPr>
          </a:p>
          <a:p>
            <a:pPr marL="12700" marR="5080">
              <a:lnSpc>
                <a:spcPct val="200000"/>
              </a:lnSpc>
            </a:pPr>
            <a:r>
              <a:rPr sz="2005" b="1" dirty="0">
                <a:latin typeface="微软雅黑" panose="020B0503020204020204" pitchFamily="34" charset="-122"/>
                <a:cs typeface="微软雅黑" panose="020B0503020204020204" pitchFamily="34" charset="-122"/>
              </a:rPr>
              <a:t>基础设施、节能环保项目、资源综合利用 研究开发费、残疾人工资加计扣</a:t>
            </a:r>
            <a:r>
              <a:rPr sz="2005" b="1" spc="5" dirty="0">
                <a:latin typeface="微软雅黑" panose="020B0503020204020204" pitchFamily="34" charset="-122"/>
                <a:cs typeface="微软雅黑" panose="020B0503020204020204" pitchFamily="34" charset="-122"/>
              </a:rPr>
              <a:t>除</a:t>
            </a:r>
            <a:endParaRPr sz="2005">
              <a:latin typeface="微软雅黑" panose="020B0503020204020204" pitchFamily="34" charset="-122"/>
              <a:cs typeface="微软雅黑" panose="020B0503020204020204" pitchFamily="34" charset="-122"/>
            </a:endParaRPr>
          </a:p>
          <a:p>
            <a:pPr marL="12700" marR="2291715">
              <a:lnSpc>
                <a:spcPct val="200000"/>
              </a:lnSpc>
            </a:pPr>
            <a:r>
              <a:rPr sz="2005" b="1" dirty="0">
                <a:latin typeface="微软雅黑" panose="020B0503020204020204" pitchFamily="34" charset="-122"/>
                <a:cs typeface="微软雅黑" panose="020B0503020204020204" pitchFamily="34" charset="-122"/>
              </a:rPr>
              <a:t>技术转让，创业投资 小型微利企业优</a:t>
            </a:r>
            <a:r>
              <a:rPr sz="2005" b="1" spc="5" dirty="0">
                <a:latin typeface="微软雅黑" panose="020B0503020204020204" pitchFamily="34" charset="-122"/>
                <a:cs typeface="微软雅黑" panose="020B0503020204020204" pitchFamily="34" charset="-122"/>
              </a:rPr>
              <a:t>惠</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90397" cy="5568315"/>
          </a:xfrm>
          <a:prstGeom prst="rect">
            <a:avLst/>
          </a:prstGeom>
        </p:spPr>
        <p:txBody>
          <a:bodyPr vert="horz" wrap="square" lIns="0" tIns="165406" rIns="0" bIns="0" rtlCol="0">
            <a:spAutoFit/>
          </a:bodyPr>
          <a:lstStyle/>
          <a:p>
            <a:pPr marL="12700">
              <a:lnSpc>
                <a:spcPct val="100000"/>
              </a:lnSpc>
              <a:spcBef>
                <a:spcPts val="1300"/>
              </a:spcBef>
            </a:pPr>
            <a:r>
              <a:rPr sz="2005" b="1" spc="-5" dirty="0">
                <a:latin typeface="微软雅黑" panose="020B0503020204020204" pitchFamily="34" charset="-122"/>
                <a:cs typeface="微软雅黑" panose="020B0503020204020204" pitchFamily="34" charset="-122"/>
              </a:rPr>
              <a:t>11-1</a:t>
            </a:r>
            <a:r>
              <a:rPr sz="2005" b="1" dirty="0">
                <a:latin typeface="微软雅黑" panose="020B0503020204020204" pitchFamily="34" charset="-122"/>
                <a:cs typeface="微软雅黑" panose="020B0503020204020204" pitchFamily="34" charset="-122"/>
              </a:rPr>
              <a:t>、企业所得税农林牧渔优惠：全</a:t>
            </a:r>
            <a:r>
              <a:rPr sz="2005" b="1" spc="5" dirty="0">
                <a:latin typeface="微软雅黑" panose="020B0503020204020204" pitchFamily="34" charset="-122"/>
                <a:cs typeface="微软雅黑" panose="020B0503020204020204" pitchFamily="34" charset="-122"/>
              </a:rPr>
              <a:t>免</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企业从事下列项目的所得，免征企业所得税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75565">
              <a:lnSpc>
                <a:spcPct val="150000"/>
              </a:lnSpc>
            </a:pPr>
            <a:r>
              <a:rPr sz="2005" b="1" dirty="0">
                <a:latin typeface="微软雅黑" panose="020B0503020204020204" pitchFamily="34" charset="-122"/>
                <a:cs typeface="微软雅黑" panose="020B0503020204020204" pitchFamily="34" charset="-122"/>
              </a:rPr>
              <a:t>①蔬菜、谷物、薯类、油料、豆类、棉花、麻类、糖料、水果、坚果的 种植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②农作物新品种的选育</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③中药材的种植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④林木的培育和种植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a:lnSpc>
                <a:spcPct val="100000"/>
              </a:lnSpc>
              <a:spcBef>
                <a:spcPts val="1195"/>
              </a:spcBef>
            </a:pPr>
            <a:r>
              <a:rPr sz="2005" b="1" dirty="0">
                <a:latin typeface="微软雅黑" panose="020B0503020204020204" pitchFamily="34" charset="-122"/>
                <a:cs typeface="微软雅黑" panose="020B0503020204020204" pitchFamily="34" charset="-122"/>
              </a:rPr>
              <a:t>⑤牲畜、家禽的饲养</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⑥林产品的采集</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75565">
              <a:lnSpc>
                <a:spcPct val="150000"/>
              </a:lnSpc>
            </a:pPr>
            <a:r>
              <a:rPr sz="2005" b="1" dirty="0">
                <a:latin typeface="微软雅黑" panose="020B0503020204020204" pitchFamily="34" charset="-122"/>
                <a:cs typeface="微软雅黑" panose="020B0503020204020204" pitchFamily="34" charset="-122"/>
              </a:rPr>
              <a:t>⑦灌溉、农产品初加工、兽医、农技推广、农机作业和维修等农、林、 牧、渔服务业项目</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⑧远洋捕捞</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244647"/>
            <a:ext cx="5161949" cy="1675130"/>
          </a:xfrm>
          <a:prstGeom prst="rect">
            <a:avLst/>
          </a:prstGeom>
        </p:spPr>
        <p:txBody>
          <a:bodyPr vert="horz" wrap="square" lIns="0" tIns="13359" rIns="0" bIns="0" rtlCol="0">
            <a:spAutoFit/>
          </a:bodyPr>
          <a:lstStyle/>
          <a:p>
            <a:pPr marL="12700">
              <a:lnSpc>
                <a:spcPct val="100000"/>
              </a:lnSpc>
              <a:spcBef>
                <a:spcPts val="105"/>
              </a:spcBef>
              <a:tabLst>
                <a:tab pos="4630420" algn="l"/>
              </a:tabLst>
            </a:pPr>
            <a:r>
              <a:rPr spc="-5" dirty="0"/>
              <a:t>11-2、企业所得税农林牧渔优惠：所</a:t>
            </a:r>
            <a:r>
              <a:rPr spc="5" dirty="0"/>
              <a:t>得</a:t>
            </a:r>
            <a:r>
              <a:rPr dirty="0"/>
              <a:t>	</a:t>
            </a:r>
            <a:r>
              <a:rPr dirty="0"/>
              <a:t>减</a:t>
            </a:r>
            <a:r>
              <a:rPr spc="5" dirty="0"/>
              <a:t>半</a:t>
            </a:r>
            <a:endParaRPr spc="5" dirty="0"/>
          </a:p>
        </p:txBody>
      </p:sp>
      <p:sp>
        <p:nvSpPr>
          <p:cNvPr id="3" name="object 3"/>
          <p:cNvSpPr txBox="1"/>
          <p:nvPr/>
        </p:nvSpPr>
        <p:spPr>
          <a:xfrm>
            <a:off x="2052452" y="1342972"/>
            <a:ext cx="7990397" cy="2964180"/>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企业从事下列项目的所得，减半征收企业所得税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pPr>
            <a:endParaRPr sz="2605">
              <a:latin typeface="Times New Roman" panose="02020603050405020304"/>
              <a:cs typeface="Times New Roman" panose="02020603050405020304"/>
            </a:endParaRPr>
          </a:p>
          <a:p>
            <a:pPr marL="12700">
              <a:lnSpc>
                <a:spcPct val="100000"/>
              </a:lnSpc>
              <a:spcBef>
                <a:spcPts val="1810"/>
              </a:spcBef>
            </a:pPr>
            <a:r>
              <a:rPr sz="2005" b="1" dirty="0">
                <a:latin typeface="微软雅黑" panose="020B0503020204020204" pitchFamily="34" charset="-122"/>
                <a:cs typeface="微软雅黑" panose="020B0503020204020204" pitchFamily="34" charset="-122"/>
              </a:rPr>
              <a:t>①花卉、茶以及其他饮料作物和香料作物的种植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②海水养殖、内陆养殖。除了牲畜家禽，其他养殖，都是要减半征收</a:t>
            </a:r>
            <a:r>
              <a:rPr sz="2005" b="1" spc="5" dirty="0">
                <a:latin typeface="微软雅黑" panose="020B0503020204020204" pitchFamily="34" charset="-122"/>
                <a:cs typeface="微软雅黑" panose="020B0503020204020204" pitchFamily="34" charset="-122"/>
              </a:rPr>
              <a:t>的</a:t>
            </a:r>
            <a:endParaRPr sz="2005">
              <a:latin typeface="微软雅黑" panose="020B0503020204020204" pitchFamily="34" charset="-122"/>
              <a:cs typeface="微软雅黑" panose="020B0503020204020204" pitchFamily="34" charset="-122"/>
            </a:endParaRPr>
          </a:p>
          <a:p>
            <a:pPr marL="12700" marR="81280">
              <a:lnSpc>
                <a:spcPct val="150000"/>
              </a:lnSpc>
            </a:pPr>
            <a:r>
              <a:rPr sz="2005" b="1" dirty="0">
                <a:latin typeface="微软雅黑" panose="020B0503020204020204" pitchFamily="34" charset="-122"/>
                <a:cs typeface="微软雅黑" panose="020B0503020204020204" pitchFamily="34" charset="-122"/>
              </a:rPr>
              <a:t>。比如养狐狸，养鱼，养孔雀，养鹿，养驼鸟等，都是要按减半征收企 业所得税的</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7990397" cy="2659380"/>
          </a:xfrm>
          <a:prstGeom prst="rect">
            <a:avLst/>
          </a:prstGeom>
        </p:spPr>
        <p:txBody>
          <a:bodyPr vert="horz" wrap="square" lIns="0" tIns="13359" rIns="0" bIns="0" rtlCol="0">
            <a:spAutoFit/>
          </a:bodyPr>
          <a:lstStyle/>
          <a:p>
            <a:pPr marL="12700">
              <a:lnSpc>
                <a:spcPct val="100000"/>
              </a:lnSpc>
              <a:spcBef>
                <a:spcPts val="105"/>
              </a:spcBef>
            </a:pPr>
            <a:r>
              <a:rPr sz="2005" b="1" spc="-5" dirty="0">
                <a:latin typeface="微软雅黑" panose="020B0503020204020204" pitchFamily="34" charset="-122"/>
                <a:cs typeface="微软雅黑" panose="020B0503020204020204" pitchFamily="34" charset="-122"/>
              </a:rPr>
              <a:t>11-3</a:t>
            </a:r>
            <a:r>
              <a:rPr sz="2005" b="1" dirty="0">
                <a:latin typeface="微软雅黑" panose="020B0503020204020204" pitchFamily="34" charset="-122"/>
                <a:cs typeface="微软雅黑" panose="020B0503020204020204" pitchFamily="34" charset="-122"/>
              </a:rPr>
              <a:t>、公共基础设施项目所得：三免三减</a:t>
            </a:r>
            <a:r>
              <a:rPr sz="2005" b="1" spc="5" dirty="0">
                <a:latin typeface="微软雅黑" panose="020B0503020204020204" pitchFamily="34" charset="-122"/>
                <a:cs typeface="微软雅黑" panose="020B0503020204020204" pitchFamily="34" charset="-122"/>
              </a:rPr>
              <a:t>半</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indent="75565" algn="just">
              <a:lnSpc>
                <a:spcPct val="150000"/>
              </a:lnSpc>
            </a:pPr>
            <a:r>
              <a:rPr sz="2005" b="1" dirty="0">
                <a:latin typeface="微软雅黑" panose="020B0503020204020204" pitchFamily="34" charset="-122"/>
                <a:cs typeface="微软雅黑" panose="020B0503020204020204" pitchFamily="34" charset="-122"/>
              </a:rPr>
              <a:t>企业从事国家重点扶持的“公共基础设施”项目的投资经营所得，自项 目取得第一笔生产经营收入所属纳税年度起，第</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年至第</a:t>
            </a:r>
            <a:r>
              <a:rPr sz="2005" b="1" spc="-5" dirty="0">
                <a:latin typeface="微软雅黑" panose="020B0503020204020204" pitchFamily="34" charset="-122"/>
                <a:cs typeface="微软雅黑" panose="020B0503020204020204" pitchFamily="34" charset="-122"/>
              </a:rPr>
              <a:t>3</a:t>
            </a:r>
            <a:r>
              <a:rPr sz="2005" b="1" dirty="0">
                <a:latin typeface="微软雅黑" panose="020B0503020204020204" pitchFamily="34" charset="-122"/>
                <a:cs typeface="微软雅黑" panose="020B0503020204020204" pitchFamily="34" charset="-122"/>
              </a:rPr>
              <a:t>年免征企业</a:t>
            </a:r>
            <a:r>
              <a:rPr sz="2005" b="1" spc="5" dirty="0">
                <a:latin typeface="微软雅黑" panose="020B0503020204020204" pitchFamily="34" charset="-122"/>
                <a:cs typeface="微软雅黑" panose="020B0503020204020204" pitchFamily="34" charset="-122"/>
              </a:rPr>
              <a:t>所 </a:t>
            </a:r>
            <a:r>
              <a:rPr sz="2005" b="1" dirty="0">
                <a:latin typeface="微软雅黑" panose="020B0503020204020204" pitchFamily="34" charset="-122"/>
                <a:cs typeface="微软雅黑" panose="020B0503020204020204" pitchFamily="34" charset="-122"/>
              </a:rPr>
              <a:t>得税，第</a:t>
            </a:r>
            <a:r>
              <a:rPr sz="2005" b="1" spc="-5" dirty="0">
                <a:latin typeface="微软雅黑" panose="020B0503020204020204" pitchFamily="34" charset="-122"/>
                <a:cs typeface="微软雅黑" panose="020B0503020204020204" pitchFamily="34" charset="-122"/>
              </a:rPr>
              <a:t>4</a:t>
            </a:r>
            <a:r>
              <a:rPr sz="2005" b="1" dirty="0">
                <a:latin typeface="微软雅黑" panose="020B0503020204020204" pitchFamily="34" charset="-122"/>
                <a:cs typeface="微软雅黑" panose="020B0503020204020204" pitchFamily="34" charset="-122"/>
              </a:rPr>
              <a:t>年至第</a:t>
            </a:r>
            <a:r>
              <a:rPr sz="2005" b="1" spc="-5" dirty="0">
                <a:latin typeface="微软雅黑" panose="020B0503020204020204" pitchFamily="34" charset="-122"/>
                <a:cs typeface="微软雅黑" panose="020B0503020204020204" pitchFamily="34" charset="-122"/>
              </a:rPr>
              <a:t>6</a:t>
            </a:r>
            <a:r>
              <a:rPr sz="2005" b="1" dirty="0">
                <a:latin typeface="微软雅黑" panose="020B0503020204020204" pitchFamily="34" charset="-122"/>
                <a:cs typeface="微软雅黑" panose="020B0503020204020204" pitchFamily="34" charset="-122"/>
              </a:rPr>
              <a:t>年减半征收企业所得税。但是，企业承包经营、承</a:t>
            </a:r>
            <a:r>
              <a:rPr sz="2005" b="1" spc="5" dirty="0">
                <a:latin typeface="微软雅黑" panose="020B0503020204020204" pitchFamily="34" charset="-122"/>
                <a:cs typeface="微软雅黑" panose="020B0503020204020204" pitchFamily="34" charset="-122"/>
              </a:rPr>
              <a:t>包 </a:t>
            </a:r>
            <a:r>
              <a:rPr sz="2005" b="1" dirty="0">
                <a:latin typeface="微软雅黑" panose="020B0503020204020204" pitchFamily="34" charset="-122"/>
                <a:cs typeface="微软雅黑" panose="020B0503020204020204" pitchFamily="34" charset="-122"/>
              </a:rPr>
              <a:t>建设和内部自建自用的，不得享受上述企业所得税优惠</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
        <p:nvSpPr>
          <p:cNvPr id="3" name="object 3"/>
          <p:cNvSpPr txBox="1"/>
          <p:nvPr/>
        </p:nvSpPr>
        <p:spPr>
          <a:xfrm>
            <a:off x="2052452" y="3939342"/>
            <a:ext cx="7914691" cy="1403350"/>
          </a:xfrm>
          <a:prstGeom prst="rect">
            <a:avLst/>
          </a:prstGeom>
        </p:spPr>
        <p:txBody>
          <a:bodyPr vert="horz" wrap="square" lIns="0" tIns="12723" rIns="0" bIns="0" rtlCol="0">
            <a:spAutoFit/>
          </a:bodyPr>
          <a:lstStyle/>
          <a:p>
            <a:pPr marL="12700" marR="5080" algn="just">
              <a:lnSpc>
                <a:spcPct val="150000"/>
              </a:lnSpc>
              <a:spcBef>
                <a:spcPts val="100"/>
              </a:spcBef>
            </a:pPr>
            <a:r>
              <a:rPr sz="2005" b="1" dirty="0">
                <a:latin typeface="微软雅黑" panose="020B0503020204020204" pitchFamily="34" charset="-122"/>
                <a:cs typeface="微软雅黑" panose="020B0503020204020204" pitchFamily="34" charset="-122"/>
              </a:rPr>
              <a:t>【解释】该项目在减免税期限内转让的，受让方自受让之日起，可以在 剩余期限内享受规定的减免税优惠；减免税期限届满后转让的，受让方 不得就该项目重复享受减免税优惠</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90397" cy="3717925"/>
          </a:xfrm>
          <a:prstGeom prst="rect">
            <a:avLst/>
          </a:prstGeom>
        </p:spPr>
        <p:txBody>
          <a:bodyPr vert="horz" wrap="square" lIns="0" tIns="165406" rIns="0" bIns="0" rtlCol="0">
            <a:spAutoFit/>
          </a:bodyPr>
          <a:lstStyle/>
          <a:p>
            <a:pPr marL="12700">
              <a:lnSpc>
                <a:spcPct val="100000"/>
              </a:lnSpc>
              <a:spcBef>
                <a:spcPts val="1300"/>
              </a:spcBef>
            </a:pPr>
            <a:r>
              <a:rPr sz="2005" b="1" spc="-5" dirty="0">
                <a:latin typeface="微软雅黑" panose="020B0503020204020204" pitchFamily="34" charset="-122"/>
                <a:cs typeface="微软雅黑" panose="020B0503020204020204" pitchFamily="34" charset="-122"/>
              </a:rPr>
              <a:t>11-4</a:t>
            </a:r>
            <a:r>
              <a:rPr sz="2005" b="1" dirty="0">
                <a:latin typeface="微软雅黑" panose="020B0503020204020204" pitchFamily="34" charset="-122"/>
                <a:cs typeface="微软雅黑" panose="020B0503020204020204" pitchFamily="34" charset="-122"/>
              </a:rPr>
              <a:t>、环保节能节水项目所得：三免三减</a:t>
            </a:r>
            <a:r>
              <a:rPr sz="2005" b="1" spc="5" dirty="0">
                <a:latin typeface="微软雅黑" panose="020B0503020204020204" pitchFamily="34" charset="-122"/>
                <a:cs typeface="微软雅黑" panose="020B0503020204020204" pitchFamily="34" charset="-122"/>
              </a:rPr>
              <a:t>半</a:t>
            </a:r>
            <a:endParaRPr sz="2005">
              <a:latin typeface="微软雅黑" panose="020B0503020204020204" pitchFamily="34" charset="-122"/>
              <a:cs typeface="微软雅黑" panose="020B0503020204020204" pitchFamily="34" charset="-122"/>
            </a:endParaRPr>
          </a:p>
          <a:p>
            <a:pPr marL="12700" marR="5080" indent="75565" algn="just">
              <a:lnSpc>
                <a:spcPct val="150000"/>
              </a:lnSpc>
            </a:pPr>
            <a:r>
              <a:rPr sz="2005" b="1" dirty="0">
                <a:latin typeface="微软雅黑" panose="020B0503020204020204" pitchFamily="34" charset="-122"/>
                <a:cs typeface="微软雅黑" panose="020B0503020204020204" pitchFamily="34" charset="-122"/>
              </a:rPr>
              <a:t>企业从事符合条件的“环境保护、节能节水”项目的所得，自项目取得 第一笔生产经营收入所属纳税年度起，第</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年至第</a:t>
            </a:r>
            <a:r>
              <a:rPr sz="2005" b="1" spc="-5" dirty="0">
                <a:latin typeface="微软雅黑" panose="020B0503020204020204" pitchFamily="34" charset="-122"/>
                <a:cs typeface="微软雅黑" panose="020B0503020204020204" pitchFamily="34" charset="-122"/>
              </a:rPr>
              <a:t>3</a:t>
            </a:r>
            <a:r>
              <a:rPr sz="2005" b="1" dirty="0">
                <a:latin typeface="微软雅黑" panose="020B0503020204020204" pitchFamily="34" charset="-122"/>
                <a:cs typeface="微软雅黑" panose="020B0503020204020204" pitchFamily="34" charset="-122"/>
              </a:rPr>
              <a:t>年免征企业所得税</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第</a:t>
            </a:r>
            <a:r>
              <a:rPr sz="2005" b="1" spc="-5" dirty="0">
                <a:latin typeface="微软雅黑" panose="020B0503020204020204" pitchFamily="34" charset="-122"/>
                <a:cs typeface="微软雅黑" panose="020B0503020204020204" pitchFamily="34" charset="-122"/>
              </a:rPr>
              <a:t>4</a:t>
            </a:r>
            <a:r>
              <a:rPr sz="2005" b="1" dirty="0">
                <a:latin typeface="微软雅黑" panose="020B0503020204020204" pitchFamily="34" charset="-122"/>
                <a:cs typeface="微软雅黑" panose="020B0503020204020204" pitchFamily="34" charset="-122"/>
              </a:rPr>
              <a:t>年至第</a:t>
            </a:r>
            <a:r>
              <a:rPr sz="2005" b="1" spc="-5" dirty="0">
                <a:latin typeface="微软雅黑" panose="020B0503020204020204" pitchFamily="34" charset="-122"/>
                <a:cs typeface="微软雅黑" panose="020B0503020204020204" pitchFamily="34" charset="-122"/>
              </a:rPr>
              <a:t>6</a:t>
            </a:r>
            <a:r>
              <a:rPr sz="2005" b="1" dirty="0">
                <a:latin typeface="微软雅黑" panose="020B0503020204020204" pitchFamily="34" charset="-122"/>
                <a:cs typeface="微软雅黑" panose="020B0503020204020204" pitchFamily="34" charset="-122"/>
              </a:rPr>
              <a:t>年减半征收企业所得税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5245" algn="just">
              <a:lnSpc>
                <a:spcPct val="150000"/>
              </a:lnSpc>
            </a:pPr>
            <a:r>
              <a:rPr sz="2005" b="1" spc="-5" dirty="0">
                <a:latin typeface="微软雅黑" panose="020B0503020204020204" pitchFamily="34" charset="-122"/>
                <a:cs typeface="微软雅黑" panose="020B0503020204020204" pitchFamily="34" charset="-122"/>
              </a:rPr>
              <a:t>财税[2009]166：包括公共污水处理、公共垃圾处理、沼气综合开发</a:t>
            </a:r>
            <a:r>
              <a:rPr sz="2005" b="1" dirty="0">
                <a:latin typeface="微软雅黑" panose="020B0503020204020204" pitchFamily="34" charset="-122"/>
                <a:cs typeface="微软雅黑" panose="020B0503020204020204" pitchFamily="34" charset="-122"/>
              </a:rPr>
              <a:t>利 用、节能减排技术改造、海水淡化等。项目的具体条件和范围由国务</a:t>
            </a:r>
            <a:r>
              <a:rPr sz="2005" b="1" spc="5" dirty="0">
                <a:latin typeface="微软雅黑" panose="020B0503020204020204" pitchFamily="34" charset="-122"/>
                <a:cs typeface="微软雅黑" panose="020B0503020204020204" pitchFamily="34" charset="-122"/>
              </a:rPr>
              <a:t>院 </a:t>
            </a:r>
            <a:r>
              <a:rPr sz="2005" b="1" dirty="0">
                <a:latin typeface="微软雅黑" panose="020B0503020204020204" pitchFamily="34" charset="-122"/>
                <a:cs typeface="微软雅黑" panose="020B0503020204020204" pitchFamily="34" charset="-122"/>
              </a:rPr>
              <a:t>财政、税务主管部门商国务院有关部门制订，报国务院批准后公布施</a:t>
            </a:r>
            <a:r>
              <a:rPr sz="2005" b="1" spc="5" dirty="0">
                <a:latin typeface="微软雅黑" panose="020B0503020204020204" pitchFamily="34" charset="-122"/>
                <a:cs typeface="微软雅黑" panose="020B0503020204020204" pitchFamily="34" charset="-122"/>
              </a:rPr>
              <a:t>行</a:t>
            </a:r>
            <a:endParaRPr sz="2005">
              <a:latin typeface="微软雅黑" panose="020B0503020204020204" pitchFamily="34" charset="-122"/>
              <a:cs typeface="微软雅黑" panose="020B0503020204020204" pitchFamily="34" charset="-122"/>
            </a:endParaRPr>
          </a:p>
          <a:p>
            <a:pPr marL="12700">
              <a:lnSpc>
                <a:spcPct val="100000"/>
              </a:lnSpc>
              <a:spcBef>
                <a:spcPts val="1195"/>
              </a:spcBef>
            </a:pP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32530"/>
            <a:ext cx="4934834" cy="1120775"/>
          </a:xfrm>
          <a:prstGeom prst="rect">
            <a:avLst/>
          </a:prstGeom>
        </p:spPr>
        <p:txBody>
          <a:bodyPr vert="horz" wrap="square" lIns="0" tIns="13359" rIns="0" bIns="0" rtlCol="0">
            <a:spAutoFit/>
          </a:bodyPr>
          <a:lstStyle/>
          <a:p>
            <a:pPr marL="12700">
              <a:lnSpc>
                <a:spcPct val="100000"/>
              </a:lnSpc>
              <a:spcBef>
                <a:spcPts val="105"/>
              </a:spcBef>
            </a:pPr>
            <a:r>
              <a:rPr spc="-5" dirty="0"/>
              <a:t>11-4、环保节能节水项目所得：三免三减</a:t>
            </a:r>
            <a:r>
              <a:rPr spc="5" dirty="0"/>
              <a:t>半</a:t>
            </a:r>
            <a:endParaRPr spc="5" dirty="0"/>
          </a:p>
        </p:txBody>
      </p:sp>
      <p:sp>
        <p:nvSpPr>
          <p:cNvPr id="3" name="object 3"/>
          <p:cNvSpPr txBox="1"/>
          <p:nvPr/>
        </p:nvSpPr>
        <p:spPr>
          <a:xfrm>
            <a:off x="2052452" y="1191053"/>
            <a:ext cx="8041291" cy="5111750"/>
          </a:xfrm>
          <a:prstGeom prst="rect">
            <a:avLst/>
          </a:prstGeom>
        </p:spPr>
        <p:txBody>
          <a:bodyPr vert="horz" wrap="square" lIns="0" tIns="12723" rIns="0" bIns="0" rtlCol="0">
            <a:spAutoFit/>
          </a:bodyPr>
          <a:lstStyle/>
          <a:p>
            <a:pPr marL="12700" marR="132080">
              <a:lnSpc>
                <a:spcPct val="150000"/>
              </a:lnSpc>
              <a:spcBef>
                <a:spcPts val="100"/>
              </a:spcBef>
            </a:pPr>
            <a:r>
              <a:rPr sz="2005" b="1" dirty="0">
                <a:latin typeface="微软雅黑" panose="020B0503020204020204" pitchFamily="34" charset="-122"/>
                <a:cs typeface="微软雅黑" panose="020B0503020204020204" pitchFamily="34" charset="-122"/>
              </a:rPr>
              <a:t>【解释】该项目在减免税期限内转让的，受让方自受让之日起，可以在 剩余期限内享受规定的减免税优惠；减免税期限届满后转让的，受</a:t>
            </a:r>
            <a:r>
              <a:rPr sz="2005" b="1" spc="5" dirty="0">
                <a:latin typeface="微软雅黑" panose="020B0503020204020204" pitchFamily="34" charset="-122"/>
                <a:cs typeface="微软雅黑" panose="020B0503020204020204" pitchFamily="34" charset="-122"/>
              </a:rPr>
              <a:t>让 </a:t>
            </a:r>
            <a:r>
              <a:rPr sz="2005" b="1" dirty="0">
                <a:latin typeface="微软雅黑" panose="020B0503020204020204" pitchFamily="34" charset="-122"/>
                <a:cs typeface="微软雅黑" panose="020B0503020204020204" pitchFamily="34" charset="-122"/>
              </a:rPr>
              <a:t>方不得就该项目重复享受减免税优惠</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8255" indent="75565" algn="just">
              <a:lnSpc>
                <a:spcPct val="150000"/>
              </a:lnSpc>
            </a:pPr>
            <a:r>
              <a:rPr sz="2005" b="1" dirty="0">
                <a:latin typeface="微软雅黑" panose="020B0503020204020204" pitchFamily="34" charset="-122"/>
                <a:cs typeface="微软雅黑" panose="020B0503020204020204" pitchFamily="34" charset="-122"/>
              </a:rPr>
              <a:t>最新文件：财政</a:t>
            </a:r>
            <a:r>
              <a:rPr sz="2005" b="1" spc="5" dirty="0">
                <a:latin typeface="微软雅黑" panose="020B0503020204020204" pitchFamily="34" charset="-122"/>
                <a:cs typeface="微软雅黑" panose="020B0503020204020204" pitchFamily="34" charset="-122"/>
              </a:rPr>
              <a:t>部</a:t>
            </a:r>
            <a:r>
              <a:rPr sz="2005" b="1" spc="-3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税务总</a:t>
            </a:r>
            <a:r>
              <a:rPr sz="2005" b="1" spc="5" dirty="0">
                <a:latin typeface="微软雅黑" panose="020B0503020204020204" pitchFamily="34" charset="-122"/>
                <a:cs typeface="微软雅黑" panose="020B0503020204020204" pitchFamily="34" charset="-122"/>
              </a:rPr>
              <a:t>局</a:t>
            </a:r>
            <a:r>
              <a:rPr sz="2005" b="1" spc="-3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国家发展改革</a:t>
            </a:r>
            <a:r>
              <a:rPr sz="2005" b="1" spc="5" dirty="0">
                <a:latin typeface="微软雅黑" panose="020B0503020204020204" pitchFamily="34" charset="-122"/>
                <a:cs typeface="微软雅黑" panose="020B0503020204020204" pitchFamily="34" charset="-122"/>
              </a:rPr>
              <a:t>委</a:t>
            </a:r>
            <a:r>
              <a:rPr sz="2005" b="1" spc="-3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工业和信息化</a:t>
            </a:r>
            <a:r>
              <a:rPr sz="2005" b="1" spc="5" dirty="0">
                <a:latin typeface="微软雅黑" panose="020B0503020204020204" pitchFamily="34" charset="-122"/>
                <a:cs typeface="微软雅黑" panose="020B0503020204020204" pitchFamily="34" charset="-122"/>
              </a:rPr>
              <a:t>部</a:t>
            </a:r>
            <a:r>
              <a:rPr sz="2005" b="1" spc="-3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环境保</a:t>
            </a:r>
            <a:r>
              <a:rPr sz="2005" b="1" spc="5" dirty="0">
                <a:latin typeface="微软雅黑" panose="020B0503020204020204" pitchFamily="34" charset="-122"/>
                <a:cs typeface="微软雅黑" panose="020B0503020204020204" pitchFamily="34" charset="-122"/>
              </a:rPr>
              <a:t>护 </a:t>
            </a:r>
            <a:r>
              <a:rPr sz="2005" b="1" spc="-5" dirty="0">
                <a:latin typeface="微软雅黑" panose="020B0503020204020204" pitchFamily="34" charset="-122"/>
                <a:cs typeface="微软雅黑" panose="020B0503020204020204" pitchFamily="34" charset="-122"/>
              </a:rPr>
              <a:t>部关于印发节能节水和环境保护专用设备企业所得税优惠目录（2017</a:t>
            </a:r>
            <a:r>
              <a:rPr sz="2005" b="1" dirty="0">
                <a:latin typeface="微软雅黑" panose="020B0503020204020204" pitchFamily="34" charset="-122"/>
                <a:cs typeface="微软雅黑" panose="020B0503020204020204" pitchFamily="34" charset="-122"/>
              </a:rPr>
              <a:t>年 版）的通知（财税〔</a:t>
            </a:r>
            <a:r>
              <a:rPr sz="2005" b="1" spc="-5" dirty="0">
                <a:latin typeface="微软雅黑" panose="020B0503020204020204" pitchFamily="34" charset="-122"/>
                <a:cs typeface="微软雅黑" panose="020B0503020204020204" pitchFamily="34" charset="-122"/>
              </a:rPr>
              <a:t>2017</a:t>
            </a:r>
            <a:r>
              <a:rPr sz="2005" b="1" dirty="0">
                <a:latin typeface="微软雅黑" panose="020B0503020204020204" pitchFamily="34" charset="-122"/>
                <a:cs typeface="微软雅黑" panose="020B0503020204020204" pitchFamily="34" charset="-122"/>
              </a:rPr>
              <a:t>〕</a:t>
            </a:r>
            <a:r>
              <a:rPr sz="2005" b="1" spc="-5" dirty="0">
                <a:latin typeface="微软雅黑" panose="020B0503020204020204" pitchFamily="34" charset="-122"/>
                <a:cs typeface="微软雅黑" panose="020B0503020204020204" pitchFamily="34" charset="-122"/>
              </a:rPr>
              <a:t>71</a:t>
            </a:r>
            <a:r>
              <a:rPr sz="2005" b="1" dirty="0">
                <a:latin typeface="微软雅黑" panose="020B0503020204020204" pitchFamily="34" charset="-122"/>
                <a:cs typeface="微软雅黑" panose="020B0503020204020204" pitchFamily="34" charset="-122"/>
              </a:rPr>
              <a:t>号）本通知自</a:t>
            </a:r>
            <a:r>
              <a:rPr sz="2005" b="1" spc="-5" dirty="0">
                <a:latin typeface="微软雅黑" panose="020B0503020204020204" pitchFamily="34" charset="-122"/>
                <a:cs typeface="微软雅黑" panose="020B0503020204020204" pitchFamily="34" charset="-122"/>
              </a:rPr>
              <a:t>2017</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日起施行。</a:t>
            </a:r>
            <a:r>
              <a:rPr sz="2005" b="1" spc="5" dirty="0">
                <a:latin typeface="微软雅黑" panose="020B0503020204020204" pitchFamily="34" charset="-122"/>
                <a:cs typeface="微软雅黑" panose="020B0503020204020204" pitchFamily="34" charset="-122"/>
              </a:rPr>
              <a:t>《 </a:t>
            </a:r>
            <a:r>
              <a:rPr sz="2005" b="1" spc="-5" dirty="0">
                <a:latin typeface="微软雅黑" panose="020B0503020204020204" pitchFamily="34" charset="-122"/>
                <a:cs typeface="微软雅黑" panose="020B0503020204020204" pitchFamily="34" charset="-122"/>
              </a:rPr>
              <a:t>节能节水专用设备企业所得税优惠目录（2008年版）》和《环境保护</a:t>
            </a:r>
            <a:r>
              <a:rPr sz="2005" b="1" dirty="0">
                <a:latin typeface="微软雅黑" panose="020B0503020204020204" pitchFamily="34" charset="-122"/>
                <a:cs typeface="微软雅黑" panose="020B0503020204020204" pitchFamily="34" charset="-122"/>
              </a:rPr>
              <a:t>专 用设备企业所得税优惠目录</a:t>
            </a:r>
            <a:r>
              <a:rPr sz="2005" b="1" spc="-5" dirty="0">
                <a:latin typeface="微软雅黑" panose="020B0503020204020204" pitchFamily="34" charset="-122"/>
                <a:cs typeface="微软雅黑" panose="020B0503020204020204" pitchFamily="34" charset="-122"/>
              </a:rPr>
              <a:t>（2008</a:t>
            </a:r>
            <a:r>
              <a:rPr sz="2005" b="1" dirty="0">
                <a:latin typeface="微软雅黑" panose="020B0503020204020204" pitchFamily="34" charset="-122"/>
                <a:cs typeface="微软雅黑" panose="020B0503020204020204" pitchFamily="34" charset="-122"/>
              </a:rPr>
              <a:t>年版）》自</a:t>
            </a:r>
            <a:r>
              <a:rPr sz="2005" b="1" spc="-5" dirty="0">
                <a:latin typeface="微软雅黑" panose="020B0503020204020204" pitchFamily="34" charset="-122"/>
                <a:cs typeface="微软雅黑" panose="020B0503020204020204" pitchFamily="34" charset="-122"/>
              </a:rPr>
              <a:t>2017</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10</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日起废</a:t>
            </a:r>
            <a:r>
              <a:rPr sz="2005" b="1" spc="5" dirty="0">
                <a:latin typeface="微软雅黑" panose="020B0503020204020204" pitchFamily="34" charset="-122"/>
                <a:cs typeface="微软雅黑" panose="020B0503020204020204" pitchFamily="34" charset="-122"/>
              </a:rPr>
              <a:t>止</a:t>
            </a:r>
            <a:endParaRPr sz="2005">
              <a:latin typeface="微软雅黑" panose="020B0503020204020204" pitchFamily="34" charset="-122"/>
              <a:cs typeface="微软雅黑" panose="020B0503020204020204" pitchFamily="34" charset="-122"/>
            </a:endParaRPr>
          </a:p>
          <a:p>
            <a:pPr marL="12700" marR="5080">
              <a:lnSpc>
                <a:spcPct val="150000"/>
              </a:lnSpc>
            </a:pPr>
            <a:r>
              <a:rPr sz="2005" b="1" spc="-5" dirty="0">
                <a:latin typeface="微软雅黑" panose="020B0503020204020204" pitchFamily="34" charset="-122"/>
                <a:cs typeface="微软雅黑" panose="020B0503020204020204" pitchFamily="34" charset="-122"/>
              </a:rPr>
              <a:t>，企业在2017年1月1日至2017年9月30日购置的专用设备符合2008</a:t>
            </a:r>
            <a:r>
              <a:rPr sz="2005" b="1" dirty="0">
                <a:latin typeface="微软雅黑" panose="020B0503020204020204" pitchFamily="34" charset="-122"/>
                <a:cs typeface="微软雅黑" panose="020B0503020204020204" pitchFamily="34" charset="-122"/>
              </a:rPr>
              <a:t>年 版优惠目录规定的，也可享受税收优惠</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3427" y="4102140"/>
            <a:ext cx="1298440" cy="953135"/>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企业所得</a:t>
            </a:r>
            <a:r>
              <a:rPr sz="2005" b="1" spc="5" dirty="0">
                <a:latin typeface="微软雅黑" panose="020B0503020204020204" pitchFamily="34" charset="-122"/>
                <a:cs typeface="微软雅黑" panose="020B0503020204020204" pitchFamily="34" charset="-122"/>
              </a:rPr>
              <a:t>税</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12700">
              <a:lnSpc>
                <a:spcPct val="100000"/>
              </a:lnSpc>
            </a:pPr>
            <a:r>
              <a:rPr sz="2005" b="1" dirty="0">
                <a:latin typeface="微软雅黑" panose="020B0503020204020204" pitchFamily="34" charset="-122"/>
                <a:cs typeface="微软雅黑" panose="020B0503020204020204" pitchFamily="34" charset="-122"/>
              </a:rPr>
              <a:t>纳税</a:t>
            </a:r>
            <a:r>
              <a:rPr sz="2005" b="1" spc="5" dirty="0">
                <a:latin typeface="微软雅黑" panose="020B0503020204020204" pitchFamily="34" charset="-122"/>
                <a:cs typeface="微软雅黑" panose="020B0503020204020204" pitchFamily="34" charset="-122"/>
              </a:rPr>
              <a:t>人</a:t>
            </a:r>
            <a:endParaRPr sz="2005">
              <a:latin typeface="微软雅黑" panose="020B0503020204020204" pitchFamily="34" charset="-122"/>
              <a:cs typeface="微软雅黑" panose="020B0503020204020204" pitchFamily="34" charset="-122"/>
            </a:endParaRPr>
          </a:p>
        </p:txBody>
      </p:sp>
      <p:sp>
        <p:nvSpPr>
          <p:cNvPr id="3" name="object 3"/>
          <p:cNvSpPr/>
          <p:nvPr/>
        </p:nvSpPr>
        <p:spPr>
          <a:xfrm>
            <a:off x="2356863" y="3444904"/>
            <a:ext cx="7866342" cy="2514176"/>
          </a:xfrm>
          <a:prstGeom prst="rect">
            <a:avLst/>
          </a:prstGeom>
          <a:blipFill>
            <a:blip r:embed="rId1" cstate="print"/>
            <a:stretch>
              <a:fillRect/>
            </a:stretch>
          </a:blipFill>
        </p:spPr>
        <p:txBody>
          <a:bodyPr wrap="square" lIns="0" tIns="0" rIns="0" bIns="0" rtlCol="0"/>
          <a:lstStyle/>
          <a:p>
            <a:endParaRPr sz="1805"/>
          </a:p>
        </p:txBody>
      </p:sp>
      <p:sp>
        <p:nvSpPr>
          <p:cNvPr id="4" name="object 4"/>
          <p:cNvSpPr txBox="1"/>
          <p:nvPr/>
        </p:nvSpPr>
        <p:spPr>
          <a:xfrm>
            <a:off x="2052452" y="274956"/>
            <a:ext cx="8087096" cy="3924300"/>
          </a:xfrm>
          <a:prstGeom prst="rect">
            <a:avLst/>
          </a:prstGeom>
        </p:spPr>
        <p:txBody>
          <a:bodyPr vert="horz" wrap="square" lIns="0" tIns="12723" rIns="0" bIns="0" rtlCol="0">
            <a:spAutoFit/>
          </a:bodyPr>
          <a:lstStyle/>
          <a:p>
            <a:pPr marL="12700" marR="71120" indent="457200">
              <a:lnSpc>
                <a:spcPct val="150000"/>
              </a:lnSpc>
              <a:spcBef>
                <a:spcPts val="100"/>
              </a:spcBef>
            </a:pPr>
            <a:r>
              <a:rPr sz="2005" b="1" spc="-5" dirty="0">
                <a:latin typeface="微软雅黑" panose="020B0503020204020204" pitchFamily="34" charset="-122"/>
                <a:cs typeface="微软雅黑" panose="020B0503020204020204" pitchFamily="34" charset="-122"/>
              </a:rPr>
              <a:t>（2）谁需要参加汇算清缴？是不是所有的企业所得税纳税人，都</a:t>
            </a:r>
            <a:r>
              <a:rPr sz="2005" b="1" dirty="0">
                <a:latin typeface="微软雅黑" panose="020B0503020204020204" pitchFamily="34" charset="-122"/>
                <a:cs typeface="微软雅黑" panose="020B0503020204020204" pitchFamily="34" charset="-122"/>
              </a:rPr>
              <a:t>要 参加汇算清缴</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466090">
              <a:lnSpc>
                <a:spcPct val="100000"/>
              </a:lnSpc>
              <a:spcBef>
                <a:spcPts val="1200"/>
              </a:spcBef>
            </a:pPr>
            <a:r>
              <a:rPr sz="2005" b="1" dirty="0">
                <a:latin typeface="微软雅黑" panose="020B0503020204020204" pitchFamily="34" charset="-122"/>
                <a:cs typeface="微软雅黑" panose="020B0503020204020204" pitchFamily="34" charset="-122"/>
              </a:rPr>
              <a:t>需要参加汇算清缴的纳税人</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231775" indent="453390">
              <a:lnSpc>
                <a:spcPct val="150000"/>
              </a:lnSpc>
            </a:pPr>
            <a:r>
              <a:rPr sz="2005" b="1" dirty="0">
                <a:latin typeface="微软雅黑" panose="020B0503020204020204" pitchFamily="34" charset="-122"/>
                <a:cs typeface="微软雅黑" panose="020B0503020204020204" pitchFamily="34" charset="-122"/>
              </a:rPr>
              <a:t>企业所得税纳税人中按账征收的纳税人，或者按率征收的纳税人， 需要参加企业所得税汇算清缴</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680085">
              <a:lnSpc>
                <a:spcPct val="150000"/>
              </a:lnSpc>
            </a:pPr>
            <a:r>
              <a:rPr sz="2005" b="1" dirty="0">
                <a:latin typeface="微软雅黑" panose="020B0503020204020204" pitchFamily="34" charset="-122"/>
                <a:cs typeface="微软雅黑" panose="020B0503020204020204" pitchFamily="34" charset="-122"/>
              </a:rPr>
              <a:t>并不是所有的企业所得税纳税人，都需要参加汇算清缴。那这些纳 税人如何区分呢?</a:t>
            </a:r>
            <a:endParaRPr sz="2005">
              <a:latin typeface="微软雅黑" panose="020B0503020204020204" pitchFamily="34" charset="-122"/>
              <a:cs typeface="微软雅黑" panose="020B0503020204020204" pitchFamily="34" charset="-122"/>
            </a:endParaRPr>
          </a:p>
          <a:p>
            <a:pPr marL="3714115">
              <a:lnSpc>
                <a:spcPct val="100000"/>
              </a:lnSpc>
              <a:spcBef>
                <a:spcPts val="385"/>
              </a:spcBef>
            </a:pPr>
            <a:r>
              <a:rPr sz="2005" b="1" dirty="0">
                <a:latin typeface="微软雅黑" panose="020B0503020204020204" pitchFamily="34" charset="-122"/>
                <a:cs typeface="微软雅黑" panose="020B0503020204020204" pitchFamily="34" charset="-122"/>
              </a:rPr>
              <a:t>按账征</a:t>
            </a:r>
            <a:r>
              <a:rPr sz="2005" b="1" spc="5" dirty="0">
                <a:latin typeface="微软雅黑" panose="020B0503020204020204" pitchFamily="34" charset="-122"/>
                <a:cs typeface="微软雅黑" panose="020B0503020204020204" pitchFamily="34" charset="-122"/>
              </a:rPr>
              <a:t>收</a:t>
            </a:r>
            <a:endParaRPr sz="2005">
              <a:latin typeface="微软雅黑" panose="020B0503020204020204" pitchFamily="34" charset="-122"/>
              <a:cs typeface="微软雅黑" panose="020B0503020204020204" pitchFamily="34" charset="-122"/>
            </a:endParaRPr>
          </a:p>
          <a:p>
            <a:pPr marL="3714115">
              <a:lnSpc>
                <a:spcPct val="100000"/>
              </a:lnSpc>
            </a:pPr>
            <a:r>
              <a:rPr sz="2005" b="1" dirty="0">
                <a:latin typeface="微软雅黑" panose="020B0503020204020204" pitchFamily="34" charset="-122"/>
                <a:cs typeface="微软雅黑" panose="020B0503020204020204" pitchFamily="34" charset="-122"/>
              </a:rPr>
              <a:t>（填</a:t>
            </a:r>
            <a:r>
              <a:rPr sz="2005" b="1" spc="-5" dirty="0">
                <a:latin typeface="微软雅黑" panose="020B0503020204020204" pitchFamily="34" charset="-122"/>
                <a:cs typeface="微软雅黑" panose="020B0503020204020204" pitchFamily="34" charset="-122"/>
              </a:rPr>
              <a:t>A</a:t>
            </a:r>
            <a:r>
              <a:rPr sz="2005" b="1" dirty="0">
                <a:latin typeface="微软雅黑" panose="020B0503020204020204" pitchFamily="34" charset="-122"/>
                <a:cs typeface="微软雅黑" panose="020B0503020204020204" pitchFamily="34" charset="-122"/>
              </a:rPr>
              <a:t>表</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
        <p:nvSpPr>
          <p:cNvPr id="5" name="object 5"/>
          <p:cNvSpPr txBox="1"/>
          <p:nvPr/>
        </p:nvSpPr>
        <p:spPr>
          <a:xfrm>
            <a:off x="5768088" y="4796185"/>
            <a:ext cx="1217645" cy="631190"/>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核定征</a:t>
            </a:r>
            <a:r>
              <a:rPr sz="2005" b="1" spc="5" dirty="0">
                <a:latin typeface="微软雅黑" panose="020B0503020204020204" pitchFamily="34" charset="-122"/>
                <a:cs typeface="微软雅黑" panose="020B0503020204020204" pitchFamily="34" charset="-122"/>
              </a:rPr>
              <a:t>收</a:t>
            </a:r>
            <a:endParaRPr sz="2005">
              <a:latin typeface="微软雅黑" panose="020B0503020204020204" pitchFamily="34" charset="-122"/>
              <a:cs typeface="微软雅黑" panose="020B0503020204020204" pitchFamily="34" charset="-122"/>
            </a:endParaRPr>
          </a:p>
          <a:p>
            <a:pPr marL="12700">
              <a:lnSpc>
                <a:spcPct val="100000"/>
              </a:lnSpc>
            </a:pPr>
            <a:r>
              <a:rPr sz="2005" b="1" dirty="0">
                <a:latin typeface="微软雅黑" panose="020B0503020204020204" pitchFamily="34" charset="-122"/>
                <a:cs typeface="微软雅黑" panose="020B0503020204020204" pitchFamily="34" charset="-122"/>
              </a:rPr>
              <a:t>（填</a:t>
            </a:r>
            <a:r>
              <a:rPr sz="2005" b="1" spc="-10" dirty="0">
                <a:latin typeface="微软雅黑" panose="020B0503020204020204" pitchFamily="34" charset="-122"/>
                <a:cs typeface="微软雅黑" panose="020B0503020204020204" pitchFamily="34" charset="-122"/>
              </a:rPr>
              <a:t>B</a:t>
            </a:r>
            <a:r>
              <a:rPr sz="2005" b="1" dirty="0">
                <a:latin typeface="微软雅黑" panose="020B0503020204020204" pitchFamily="34" charset="-122"/>
                <a:cs typeface="微软雅黑" panose="020B0503020204020204" pitchFamily="34" charset="-122"/>
              </a:rPr>
              <a:t>表</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
        <p:nvSpPr>
          <p:cNvPr id="6" name="object 6"/>
          <p:cNvSpPr txBox="1"/>
          <p:nvPr/>
        </p:nvSpPr>
        <p:spPr>
          <a:xfrm>
            <a:off x="9014797" y="4230597"/>
            <a:ext cx="1043968" cy="321945"/>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按率征</a:t>
            </a:r>
            <a:r>
              <a:rPr sz="2005" b="1" spc="5" dirty="0">
                <a:latin typeface="微软雅黑" panose="020B0503020204020204" pitchFamily="34" charset="-122"/>
                <a:cs typeface="微软雅黑" panose="020B0503020204020204" pitchFamily="34" charset="-122"/>
              </a:rPr>
              <a:t>收</a:t>
            </a:r>
            <a:endParaRPr sz="2005">
              <a:latin typeface="微软雅黑" panose="020B0503020204020204" pitchFamily="34" charset="-122"/>
              <a:cs typeface="微软雅黑" panose="020B0503020204020204" pitchFamily="34" charset="-122"/>
            </a:endParaRPr>
          </a:p>
        </p:txBody>
      </p:sp>
      <p:sp>
        <p:nvSpPr>
          <p:cNvPr id="7" name="object 7"/>
          <p:cNvSpPr txBox="1"/>
          <p:nvPr/>
        </p:nvSpPr>
        <p:spPr>
          <a:xfrm>
            <a:off x="9007965" y="5289363"/>
            <a:ext cx="1043968" cy="321945"/>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定额征</a:t>
            </a:r>
            <a:r>
              <a:rPr sz="2005" b="1" spc="5" dirty="0">
                <a:latin typeface="微软雅黑" panose="020B0503020204020204" pitchFamily="34" charset="-122"/>
                <a:cs typeface="微软雅黑" panose="020B0503020204020204" pitchFamily="34" charset="-122"/>
              </a:rPr>
              <a:t>收</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94850" cy="4645660"/>
          </a:xfrm>
          <a:prstGeom prst="rect">
            <a:avLst/>
          </a:prstGeom>
        </p:spPr>
        <p:txBody>
          <a:bodyPr vert="horz" wrap="square" lIns="0" tIns="165406" rIns="0" bIns="0" rtlCol="0">
            <a:spAutoFit/>
          </a:bodyPr>
          <a:lstStyle/>
          <a:p>
            <a:pPr marL="594995" lvl="1" indent="-582930">
              <a:lnSpc>
                <a:spcPct val="100000"/>
              </a:lnSpc>
              <a:spcBef>
                <a:spcPts val="1300"/>
              </a:spcBef>
              <a:buSzPct val="95000"/>
              <a:buAutoNum type="arabicPlain" startAt="5"/>
              <a:tabLst>
                <a:tab pos="595630" algn="l"/>
              </a:tabLst>
            </a:pPr>
            <a:r>
              <a:rPr sz="2005" b="1" dirty="0">
                <a:latin typeface="微软雅黑" panose="020B0503020204020204" pitchFamily="34" charset="-122"/>
                <a:cs typeface="微软雅黑" panose="020B0503020204020204" pitchFamily="34" charset="-122"/>
              </a:rPr>
              <a:t>、国债利息收入：免税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36830" indent="151130" algn="just">
              <a:lnSpc>
                <a:spcPct val="150000"/>
              </a:lnSpc>
            </a:pPr>
            <a:r>
              <a:rPr sz="2005" b="1" dirty="0">
                <a:latin typeface="微软雅黑" panose="020B0503020204020204" pitchFamily="34" charset="-122"/>
                <a:cs typeface="微软雅黑" panose="020B0503020204020204" pitchFamily="34" charset="-122"/>
              </a:rPr>
              <a:t>会计处理</a:t>
            </a:r>
            <a:r>
              <a:rPr sz="2005" b="1" spc="5" dirty="0">
                <a:latin typeface="微软雅黑" panose="020B0503020204020204" pitchFamily="34" charset="-122"/>
                <a:cs typeface="微软雅黑" panose="020B0503020204020204" pitchFamily="34" charset="-122"/>
              </a:rPr>
              <a:t>：</a:t>
            </a:r>
            <a:r>
              <a:rPr sz="2005" b="1" spc="484"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根据企业投资国债的不同目的，依据《企业会计准则》</a:t>
            </a:r>
            <a:r>
              <a:rPr sz="2005" b="1" spc="5" dirty="0">
                <a:latin typeface="微软雅黑" panose="020B0503020204020204" pitchFamily="34" charset="-122"/>
                <a:cs typeface="微软雅黑" panose="020B0503020204020204" pitchFamily="34" charset="-122"/>
              </a:rPr>
              <a:t>的 </a:t>
            </a:r>
            <a:r>
              <a:rPr sz="2005" b="1" dirty="0">
                <a:latin typeface="微软雅黑" panose="020B0503020204020204" pitchFamily="34" charset="-122"/>
                <a:cs typeface="微软雅黑" panose="020B0503020204020204" pitchFamily="34" charset="-122"/>
              </a:rPr>
              <a:t>相关规定，会计处理分为以下两种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85725" lvl="2" indent="75565" algn="just">
              <a:lnSpc>
                <a:spcPct val="150000"/>
              </a:lnSpc>
              <a:buSzPct val="95000"/>
              <a:buAutoNum type="arabicPlain"/>
              <a:tabLst>
                <a:tab pos="754380" algn="l"/>
              </a:tabLst>
            </a:pPr>
            <a:r>
              <a:rPr sz="2005" b="1" dirty="0">
                <a:latin typeface="微软雅黑" panose="020B0503020204020204" pitchFamily="34" charset="-122"/>
                <a:cs typeface="微软雅黑" panose="020B0503020204020204" pitchFamily="34" charset="-122"/>
              </a:rPr>
              <a:t>投资者取得债券的目的，主要是为了近期内出售以赚取差价，</a:t>
            </a:r>
            <a:r>
              <a:rPr sz="2005" b="1" spc="5" dirty="0">
                <a:latin typeface="微软雅黑" panose="020B0503020204020204" pitchFamily="34" charset="-122"/>
                <a:cs typeface="微软雅黑" panose="020B0503020204020204" pitchFamily="34" charset="-122"/>
              </a:rPr>
              <a:t>则 </a:t>
            </a:r>
            <a:r>
              <a:rPr sz="2005" b="1" dirty="0">
                <a:latin typeface="微软雅黑" panose="020B0503020204020204" pitchFamily="34" charset="-122"/>
                <a:cs typeface="微软雅黑" panose="020B0503020204020204" pitchFamily="34" charset="-122"/>
              </a:rPr>
              <a:t>购买的国债属于以公允价值计量且其变动计入当期损益的金融资产，通 过“交易性金融资产”科目核算</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lvl="2" indent="75565">
              <a:lnSpc>
                <a:spcPct val="150000"/>
              </a:lnSpc>
              <a:buSzPct val="95000"/>
              <a:buAutoNum type="arabicPlain"/>
              <a:tabLst>
                <a:tab pos="754380" algn="l"/>
              </a:tabLst>
            </a:pPr>
            <a:r>
              <a:rPr sz="2005" b="1" dirty="0">
                <a:latin typeface="微软雅黑" panose="020B0503020204020204" pitchFamily="34" charset="-122"/>
                <a:cs typeface="微软雅黑" panose="020B0503020204020204" pitchFamily="34" charset="-122"/>
              </a:rPr>
              <a:t>企业购买国债的意图是为了持有至到期，以期获得固定的收益</a:t>
            </a:r>
            <a:r>
              <a:rPr sz="2005" b="1" spc="5" dirty="0">
                <a:latin typeface="微软雅黑" panose="020B0503020204020204" pitchFamily="34" charset="-122"/>
                <a:cs typeface="微软雅黑" panose="020B0503020204020204" pitchFamily="34" charset="-122"/>
              </a:rPr>
              <a:t>，  </a:t>
            </a:r>
            <a:r>
              <a:rPr sz="2005" b="1" spc="-5" dirty="0">
                <a:latin typeface="微软雅黑" panose="020B0503020204020204" pitchFamily="34" charset="-122"/>
                <a:cs typeface="微软雅黑" panose="020B0503020204020204" pitchFamily="34" charset="-122"/>
              </a:rPr>
              <a:t>按《企业会计准则第22号—</a:t>
            </a:r>
            <a:r>
              <a:rPr sz="2005" b="1" dirty="0">
                <a:latin typeface="微软雅黑" panose="020B0503020204020204" pitchFamily="34" charset="-122"/>
                <a:cs typeface="微软雅黑" panose="020B0503020204020204" pitchFamily="34" charset="-122"/>
              </a:rPr>
              <a:t>金融资产确认和计量》“持有至到期投资” 的相关规定进行会计处理</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390525">
              <a:lnSpc>
                <a:spcPct val="100000"/>
              </a:lnSpc>
              <a:spcBef>
                <a:spcPts val="1200"/>
              </a:spcBef>
            </a:pPr>
            <a:r>
              <a:rPr sz="2005" b="1" dirty="0">
                <a:latin typeface="微软雅黑" panose="020B0503020204020204" pitchFamily="34" charset="-122"/>
                <a:cs typeface="微软雅黑" panose="020B0503020204020204" pitchFamily="34" charset="-122"/>
              </a:rPr>
              <a:t>企业持有的国务院财政部门发生的国债取得的利息收入，免税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71828" cy="4552315"/>
          </a:xfrm>
          <a:prstGeom prst="rect">
            <a:avLst/>
          </a:prstGeom>
        </p:spPr>
        <p:txBody>
          <a:bodyPr vert="horz" wrap="square" lIns="0" tIns="13359" rIns="0" bIns="0" rtlCol="0">
            <a:spAutoFit/>
          </a:bodyPr>
          <a:lstStyle/>
          <a:p>
            <a:pPr marL="12700">
              <a:lnSpc>
                <a:spcPct val="100000"/>
              </a:lnSpc>
              <a:spcBef>
                <a:spcPts val="105"/>
              </a:spcBef>
            </a:pPr>
            <a:r>
              <a:rPr sz="2005" b="1" spc="-5" dirty="0">
                <a:latin typeface="微软雅黑" panose="020B0503020204020204" pitchFamily="34" charset="-122"/>
                <a:cs typeface="微软雅黑" panose="020B0503020204020204" pitchFamily="34" charset="-122"/>
              </a:rPr>
              <a:t>11-6</a:t>
            </a:r>
            <a:r>
              <a:rPr sz="2005" b="1" dirty="0">
                <a:latin typeface="微软雅黑" panose="020B0503020204020204" pitchFamily="34" charset="-122"/>
                <a:cs typeface="微软雅黑" panose="020B0503020204020204" pitchFamily="34" charset="-122"/>
              </a:rPr>
              <a:t>、股息红利等权益性投资收益所得免税：填入</a:t>
            </a:r>
            <a:r>
              <a:rPr sz="2005" b="1" spc="-5" dirty="0">
                <a:latin typeface="微软雅黑" panose="020B0503020204020204" pitchFamily="34" charset="-122"/>
                <a:cs typeface="微软雅黑" panose="020B0503020204020204" pitchFamily="34" charset="-122"/>
              </a:rPr>
              <a:t>A107011</a:t>
            </a:r>
            <a:r>
              <a:rPr sz="2005" b="1" dirty="0">
                <a:latin typeface="微软雅黑" panose="020B0503020204020204" pitchFamily="34" charset="-122"/>
                <a:cs typeface="微软雅黑" panose="020B0503020204020204" pitchFamily="34" charset="-122"/>
              </a:rPr>
              <a:t>表</a:t>
            </a:r>
            <a:r>
              <a:rPr sz="2005" b="1" spc="5" dirty="0">
                <a:latin typeface="微软雅黑" panose="020B0503020204020204" pitchFamily="34" charset="-122"/>
                <a:cs typeface="微软雅黑" panose="020B0503020204020204" pitchFamily="34" charset="-122"/>
              </a:rPr>
              <a:t>中</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184150" indent="75565">
              <a:lnSpc>
                <a:spcPct val="150000"/>
              </a:lnSpc>
            </a:pPr>
            <a:r>
              <a:rPr sz="2005" b="1" spc="-5" dirty="0">
                <a:latin typeface="微软雅黑" panose="020B0503020204020204" pitchFamily="34" charset="-122"/>
                <a:cs typeface="微软雅黑" panose="020B0503020204020204" pitchFamily="34" charset="-122"/>
              </a:rPr>
              <a:t>1、符合条件的居民企业之间的股息红利等权益性投资收益，是指居</a:t>
            </a:r>
            <a:r>
              <a:rPr sz="2005" b="1" dirty="0">
                <a:latin typeface="微软雅黑" panose="020B0503020204020204" pitchFamily="34" charset="-122"/>
                <a:cs typeface="微软雅黑" panose="020B0503020204020204" pitchFamily="34" charset="-122"/>
              </a:rPr>
              <a:t>民 企业直接投资于其他居民企业取得的投资收益，免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pPr>
            <a:r>
              <a:rPr sz="2005" b="1" spc="-5" dirty="0">
                <a:latin typeface="微软雅黑" panose="020B0503020204020204" pitchFamily="34" charset="-122"/>
                <a:cs typeface="微软雅黑" panose="020B0503020204020204" pitchFamily="34" charset="-122"/>
              </a:rPr>
              <a:t>2、在中国境内设立机构场所的非居民企业从居民企业取得与该机构场</a:t>
            </a:r>
            <a:r>
              <a:rPr sz="2005" b="1" dirty="0">
                <a:latin typeface="微软雅黑" panose="020B0503020204020204" pitchFamily="34" charset="-122"/>
                <a:cs typeface="微软雅黑" panose="020B0503020204020204" pitchFamily="34" charset="-122"/>
              </a:rPr>
              <a:t>所 有实际联系的股息红利等权益性投资收益，免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5080">
              <a:lnSpc>
                <a:spcPct val="150000"/>
              </a:lnSpc>
            </a:pPr>
            <a:r>
              <a:rPr sz="2005" b="1" spc="-5" dirty="0">
                <a:latin typeface="微软雅黑" panose="020B0503020204020204" pitchFamily="34" charset="-122"/>
                <a:cs typeface="微软雅黑" panose="020B0503020204020204" pitchFamily="34" charset="-122"/>
              </a:rPr>
              <a:t>3、股息、红利等权益性投资收益，不包括连续持有居民企业公开发行</a:t>
            </a:r>
            <a:r>
              <a:rPr sz="2005" b="1" dirty="0">
                <a:latin typeface="微软雅黑" panose="020B0503020204020204" pitchFamily="34" charset="-122"/>
                <a:cs typeface="微软雅黑" panose="020B0503020204020204" pitchFamily="34" charset="-122"/>
              </a:rPr>
              <a:t>并 上市流通的股票不足</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个月取得的投资收益</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99640"/>
            <a:ext cx="7660220" cy="5950585"/>
          </a:xfrm>
          <a:prstGeom prst="rect">
            <a:avLst/>
          </a:prstGeom>
        </p:spPr>
        <p:txBody>
          <a:bodyPr vert="horz" wrap="square" lIns="0" tIns="13359" rIns="0" bIns="0" rtlCol="0">
            <a:spAutoFit/>
          </a:bodyPr>
          <a:lstStyle/>
          <a:p>
            <a:pPr marL="12700">
              <a:lnSpc>
                <a:spcPct val="100000"/>
              </a:lnSpc>
              <a:spcBef>
                <a:spcPts val="105"/>
              </a:spcBef>
            </a:pPr>
            <a:r>
              <a:rPr sz="2005" dirty="0">
                <a:latin typeface="Franklin Gothic Medium" panose="020B0603020102020204"/>
                <a:cs typeface="Franklin Gothic Medium" panose="020B0603020102020204"/>
              </a:rPr>
              <a:t>11-7</a:t>
            </a:r>
            <a:r>
              <a:rPr sz="2005" b="1" dirty="0">
                <a:latin typeface="微软雅黑" panose="020B0503020204020204" pitchFamily="34" charset="-122"/>
                <a:cs typeface="微软雅黑" panose="020B0503020204020204" pitchFamily="34" charset="-122"/>
              </a:rPr>
              <a:t>、综合利用资源取得收入：减按</a:t>
            </a:r>
            <a:r>
              <a:rPr sz="2005" dirty="0">
                <a:latin typeface="Franklin Gothic Medium" panose="020B0603020102020204"/>
                <a:cs typeface="Franklin Gothic Medium" panose="020B0603020102020204"/>
              </a:rPr>
              <a:t>90%</a:t>
            </a:r>
            <a:r>
              <a:rPr sz="2005" b="1" dirty="0">
                <a:latin typeface="微软雅黑" panose="020B0503020204020204" pitchFamily="34" charset="-122"/>
                <a:cs typeface="微软雅黑" panose="020B0503020204020204" pitchFamily="34" charset="-122"/>
              </a:rPr>
              <a:t>计入收</a:t>
            </a:r>
            <a:r>
              <a:rPr sz="2005" b="1" spc="5" dirty="0">
                <a:latin typeface="微软雅黑" panose="020B0503020204020204" pitchFamily="34" charset="-122"/>
                <a:cs typeface="微软雅黑" panose="020B0503020204020204" pitchFamily="34" charset="-122"/>
              </a:rPr>
              <a:t>入</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76200">
              <a:lnSpc>
                <a:spcPct val="100000"/>
              </a:lnSpc>
            </a:pPr>
            <a:r>
              <a:rPr sz="2005" b="1" dirty="0">
                <a:latin typeface="微软雅黑" panose="020B0503020204020204" pitchFamily="34" charset="-122"/>
                <a:cs typeface="微软雅黑" panose="020B0503020204020204" pitchFamily="34" charset="-122"/>
              </a:rPr>
              <a:t>基本政策规定</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45"/>
              </a:spcBef>
            </a:pPr>
            <a:endParaRPr sz="2055">
              <a:latin typeface="Times New Roman" panose="02020603050405020304"/>
              <a:cs typeface="Times New Roman" panose="02020603050405020304"/>
            </a:endParaRPr>
          </a:p>
          <a:p>
            <a:pPr marL="12700">
              <a:lnSpc>
                <a:spcPct val="100000"/>
              </a:lnSpc>
              <a:tabLst>
                <a:tab pos="3359785" algn="l"/>
              </a:tabLst>
            </a:pPr>
            <a:r>
              <a:rPr sz="2005" b="1" dirty="0">
                <a:latin typeface="微软雅黑" panose="020B0503020204020204" pitchFamily="34" charset="-122"/>
                <a:cs typeface="微软雅黑" panose="020B0503020204020204" pitchFamily="34" charset="-122"/>
              </a:rPr>
              <a:t>所得税法实施细则第</a:t>
            </a:r>
            <a:r>
              <a:rPr sz="2005" dirty="0">
                <a:latin typeface="Franklin Gothic Medium" panose="020B0603020102020204"/>
                <a:cs typeface="Franklin Gothic Medium" panose="020B0603020102020204"/>
              </a:rPr>
              <a:t>99</a:t>
            </a:r>
            <a:r>
              <a:rPr sz="2005" b="1" dirty="0">
                <a:latin typeface="微软雅黑" panose="020B0503020204020204" pitchFamily="34" charset="-122"/>
                <a:cs typeface="微软雅黑" panose="020B0503020204020204" pitchFamily="34" charset="-122"/>
              </a:rPr>
              <a:t>条</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企业以《资源综合利用企业所得</a:t>
            </a:r>
            <a:r>
              <a:rPr sz="2005" b="1" spc="5" dirty="0">
                <a:latin typeface="微软雅黑" panose="020B0503020204020204" pitchFamily="34" charset="-122"/>
                <a:cs typeface="微软雅黑" panose="020B0503020204020204" pitchFamily="34" charset="-122"/>
              </a:rPr>
              <a:t>税</a:t>
            </a:r>
            <a:endParaRPr sz="2005">
              <a:latin typeface="微软雅黑" panose="020B0503020204020204" pitchFamily="34" charset="-122"/>
              <a:cs typeface="微软雅黑" panose="020B0503020204020204" pitchFamily="34" charset="-122"/>
            </a:endParaRPr>
          </a:p>
          <a:p>
            <a:pPr marL="12700" marR="5080" algn="r">
              <a:lnSpc>
                <a:spcPct val="200000"/>
              </a:lnSpc>
            </a:pPr>
            <a:r>
              <a:rPr sz="2005" b="1" dirty="0">
                <a:latin typeface="微软雅黑" panose="020B0503020204020204" pitchFamily="34" charset="-122"/>
                <a:cs typeface="微软雅黑" panose="020B0503020204020204" pitchFamily="34" charset="-122"/>
              </a:rPr>
              <a:t>优惠目录》规定的资源作为主要原材料，生产国家非限制和禁止并符 合国家和行业相关标准的产品取得的收入，减按</a:t>
            </a:r>
            <a:r>
              <a:rPr sz="2005" dirty="0">
                <a:latin typeface="Franklin Gothic Medium" panose="020B0603020102020204"/>
                <a:cs typeface="Franklin Gothic Medium" panose="020B0603020102020204"/>
              </a:rPr>
              <a:t>90%</a:t>
            </a:r>
            <a:r>
              <a:rPr sz="2005" b="1" dirty="0">
                <a:latin typeface="微软雅黑" panose="020B0503020204020204" pitchFamily="34" charset="-122"/>
                <a:cs typeface="微软雅黑" panose="020B0503020204020204" pitchFamily="34" charset="-122"/>
              </a:rPr>
              <a:t>计入收入总额。 所称原材料占生产产品材料的比例不得低于《资源综合利用企</a:t>
            </a:r>
            <a:r>
              <a:rPr sz="2005" b="1" spc="5" dirty="0">
                <a:latin typeface="微软雅黑" panose="020B0503020204020204" pitchFamily="34" charset="-122"/>
                <a:cs typeface="微软雅黑" panose="020B0503020204020204" pitchFamily="34" charset="-122"/>
              </a:rPr>
              <a:t>业</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12700">
              <a:lnSpc>
                <a:spcPct val="100000"/>
              </a:lnSpc>
            </a:pPr>
            <a:r>
              <a:rPr sz="2005" b="1" dirty="0">
                <a:latin typeface="微软雅黑" panose="020B0503020204020204" pitchFamily="34" charset="-122"/>
                <a:cs typeface="微软雅黑" panose="020B0503020204020204" pitchFamily="34" charset="-122"/>
              </a:rPr>
              <a:t>所得税优惠目录》（财税〔</a:t>
            </a:r>
            <a:r>
              <a:rPr sz="2005" dirty="0">
                <a:latin typeface="Franklin Gothic Medium" panose="020B0603020102020204"/>
                <a:cs typeface="Franklin Gothic Medium" panose="020B0603020102020204"/>
              </a:rPr>
              <a:t>2008</a:t>
            </a: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117</a:t>
            </a:r>
            <a:r>
              <a:rPr sz="2005" b="1" dirty="0">
                <a:latin typeface="微软雅黑" panose="020B0503020204020204" pitchFamily="34" charset="-122"/>
                <a:cs typeface="微软雅黑" panose="020B0503020204020204" pitchFamily="34" charset="-122"/>
              </a:rPr>
              <a:t>号）规定的标准</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45"/>
              </a:spcBef>
            </a:pPr>
            <a:endParaRPr sz="2055">
              <a:latin typeface="Times New Roman" panose="02020603050405020304"/>
              <a:cs typeface="Times New Roman" panose="02020603050405020304"/>
            </a:endParaRPr>
          </a:p>
          <a:p>
            <a:pPr marL="12700">
              <a:lnSpc>
                <a:spcPct val="100000"/>
              </a:lnSpc>
            </a:pPr>
            <a:r>
              <a:rPr sz="2005" b="1" dirty="0">
                <a:latin typeface="微软雅黑" panose="020B0503020204020204" pitchFamily="34" charset="-122"/>
                <a:cs typeface="微软雅黑" panose="020B0503020204020204" pitchFamily="34" charset="-122"/>
              </a:rPr>
              <a:t>总局关于资源综合利用企业所得税优惠管理问题的通知（国税</a:t>
            </a:r>
            <a:r>
              <a:rPr sz="2005" b="1" spc="5" dirty="0">
                <a:latin typeface="微软雅黑" panose="020B0503020204020204" pitchFamily="34" charset="-122"/>
                <a:cs typeface="微软雅黑" panose="020B0503020204020204" pitchFamily="34" charset="-122"/>
              </a:rPr>
              <a:t>函</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12700">
              <a:lnSpc>
                <a:spcPct val="100000"/>
              </a:lnSpc>
            </a:pPr>
            <a:r>
              <a:rPr sz="2005" dirty="0">
                <a:latin typeface="Franklin Gothic Medium" panose="020B0603020102020204"/>
                <a:cs typeface="Franklin Gothic Medium" panose="020B0603020102020204"/>
              </a:rPr>
              <a:t>[2009]185</a:t>
            </a:r>
            <a:r>
              <a:rPr sz="2005" b="1" dirty="0">
                <a:latin typeface="微软雅黑" panose="020B0503020204020204" pitchFamily="34" charset="-122"/>
                <a:cs typeface="微软雅黑" panose="020B0503020204020204" pitchFamily="34" charset="-122"/>
              </a:rPr>
              <a:t>号</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66102" cy="4184650"/>
          </a:xfrm>
          <a:prstGeom prst="rect">
            <a:avLst/>
          </a:prstGeom>
        </p:spPr>
        <p:txBody>
          <a:bodyPr vert="horz" wrap="square" lIns="0" tIns="12723" rIns="0" bIns="0" rtlCol="0">
            <a:spAutoFit/>
          </a:bodyPr>
          <a:lstStyle/>
          <a:p>
            <a:pPr marL="163195" marR="1956435" indent="-151130">
              <a:lnSpc>
                <a:spcPct val="150000"/>
              </a:lnSpc>
              <a:spcBef>
                <a:spcPts val="100"/>
              </a:spcBef>
            </a:pPr>
            <a:r>
              <a:rPr sz="2005" b="1" spc="-5" dirty="0">
                <a:latin typeface="微软雅黑" panose="020B0503020204020204" pitchFamily="34" charset="-122"/>
                <a:cs typeface="微软雅黑" panose="020B0503020204020204" pitchFamily="34" charset="-122"/>
              </a:rPr>
              <a:t>11-8、研发费用优惠：加计扣除50</a:t>
            </a:r>
            <a:r>
              <a:rPr sz="2005" b="1" spc="-10" dirty="0">
                <a:latin typeface="微软雅黑" panose="020B0503020204020204" pitchFamily="34" charset="-122"/>
                <a:cs typeface="微软雅黑" panose="020B0503020204020204" pitchFamily="34" charset="-122"/>
              </a:rPr>
              <a:t>%</a:t>
            </a:r>
            <a:r>
              <a:rPr sz="2005" b="1" spc="-5" dirty="0">
                <a:latin typeface="微软雅黑" panose="020B0503020204020204" pitchFamily="34" charset="-122"/>
                <a:cs typeface="微软雅黑" panose="020B0503020204020204" pitchFamily="34" charset="-122"/>
              </a:rPr>
              <a:t>，计入A10701</a:t>
            </a:r>
            <a:r>
              <a:rPr sz="2005" b="1" dirty="0">
                <a:latin typeface="微软雅黑" panose="020B0503020204020204" pitchFamily="34" charset="-122"/>
                <a:cs typeface="微软雅黑" panose="020B0503020204020204" pitchFamily="34" charset="-122"/>
              </a:rPr>
              <a:t>4 基本政策规定</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marR="5080" indent="75565">
              <a:lnSpc>
                <a:spcPct val="150000"/>
              </a:lnSpc>
            </a:pPr>
            <a:r>
              <a:rPr sz="2005" b="1" dirty="0">
                <a:latin typeface="微软雅黑" panose="020B0503020204020204" pitchFamily="34" charset="-122"/>
                <a:cs typeface="微软雅黑" panose="020B0503020204020204" pitchFamily="34" charset="-122"/>
              </a:rPr>
              <a:t>所得税法第三十条“企业开发新技术、新产品、新工艺发生的研究开发 费用可以在计算应纳税所得额时加计扣除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marR="80645">
              <a:lnSpc>
                <a:spcPct val="150000"/>
              </a:lnSpc>
            </a:pPr>
            <a:r>
              <a:rPr sz="2005" b="1" dirty="0">
                <a:latin typeface="微软雅黑" panose="020B0503020204020204" pitchFamily="34" charset="-122"/>
                <a:cs typeface="微软雅黑" panose="020B0503020204020204" pitchFamily="34" charset="-122"/>
              </a:rPr>
              <a:t>实施条例第九十五条“企业为开发新技术、新产品、新工艺发生的研究 开发费用，未形成无形资产计入当期损益的，在按照规定据实扣除</a:t>
            </a:r>
            <a:r>
              <a:rPr sz="2005" b="1" spc="5" dirty="0">
                <a:latin typeface="微软雅黑" panose="020B0503020204020204" pitchFamily="34" charset="-122"/>
                <a:cs typeface="微软雅黑" panose="020B0503020204020204" pitchFamily="34" charset="-122"/>
              </a:rPr>
              <a:t>的 </a:t>
            </a:r>
            <a:r>
              <a:rPr sz="2005" b="1" dirty="0">
                <a:latin typeface="微软雅黑" panose="020B0503020204020204" pitchFamily="34" charset="-122"/>
                <a:cs typeface="微软雅黑" panose="020B0503020204020204" pitchFamily="34" charset="-122"/>
              </a:rPr>
              <a:t>基础上，按照研究开发费用的</a:t>
            </a:r>
            <a:r>
              <a:rPr sz="2005" b="1" spc="-5" dirty="0">
                <a:latin typeface="微软雅黑" panose="020B0503020204020204" pitchFamily="34" charset="-122"/>
                <a:cs typeface="微软雅黑" panose="020B0503020204020204" pitchFamily="34" charset="-122"/>
              </a:rPr>
              <a:t>50%</a:t>
            </a:r>
            <a:r>
              <a:rPr sz="2005" b="1" dirty="0">
                <a:latin typeface="微软雅黑" panose="020B0503020204020204" pitchFamily="34" charset="-122"/>
                <a:cs typeface="微软雅黑" panose="020B0503020204020204" pitchFamily="34" charset="-122"/>
              </a:rPr>
              <a:t>加计扣除；形成无形资产的，按</a:t>
            </a:r>
            <a:r>
              <a:rPr sz="2005" b="1" spc="5" dirty="0">
                <a:latin typeface="微软雅黑" panose="020B0503020204020204" pitchFamily="34" charset="-122"/>
                <a:cs typeface="微软雅黑" panose="020B0503020204020204" pitchFamily="34" charset="-122"/>
              </a:rPr>
              <a:t>照 </a:t>
            </a:r>
            <a:r>
              <a:rPr sz="2005" b="1" dirty="0">
                <a:latin typeface="微软雅黑" panose="020B0503020204020204" pitchFamily="34" charset="-122"/>
                <a:cs typeface="微软雅黑" panose="020B0503020204020204" pitchFamily="34" charset="-122"/>
              </a:rPr>
              <a:t>无形资产成本的</a:t>
            </a:r>
            <a:r>
              <a:rPr sz="2005" b="1" spc="-5" dirty="0">
                <a:latin typeface="微软雅黑" panose="020B0503020204020204" pitchFamily="34" charset="-122"/>
                <a:cs typeface="微软雅黑" panose="020B0503020204020204" pitchFamily="34" charset="-122"/>
              </a:rPr>
              <a:t>150%</a:t>
            </a:r>
            <a:r>
              <a:rPr sz="2005" b="1" dirty="0">
                <a:latin typeface="微软雅黑" panose="020B0503020204020204" pitchFamily="34" charset="-122"/>
                <a:cs typeface="微软雅黑" panose="020B0503020204020204" pitchFamily="34" charset="-122"/>
              </a:rPr>
              <a:t>摊销。</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56845">
              <a:lnSpc>
                <a:spcPct val="150000"/>
              </a:lnSpc>
            </a:pPr>
            <a:r>
              <a:rPr sz="2005" b="1" dirty="0">
                <a:latin typeface="微软雅黑" panose="020B0503020204020204" pitchFamily="34" charset="-122"/>
                <a:cs typeface="微软雅黑" panose="020B0503020204020204" pitchFamily="34" charset="-122"/>
              </a:rPr>
              <a:t>最新政策：国家税务总局关于提高科技型中小企业研究开发费用税前加 计扣除比例有关问题的公</a:t>
            </a:r>
            <a:r>
              <a:rPr sz="2005" b="1" spc="5" dirty="0">
                <a:latin typeface="微软雅黑" panose="020B0503020204020204" pitchFamily="34" charset="-122"/>
                <a:cs typeface="微软雅黑" panose="020B0503020204020204" pitchFamily="34" charset="-122"/>
              </a:rPr>
              <a:t>告</a:t>
            </a:r>
            <a:r>
              <a:rPr sz="2005" b="1" spc="-25" dirty="0">
                <a:latin typeface="微软雅黑" panose="020B0503020204020204" pitchFamily="34" charset="-122"/>
                <a:cs typeface="微软雅黑" panose="020B0503020204020204" pitchFamily="34" charset="-122"/>
              </a:rPr>
              <a:t> </a:t>
            </a:r>
            <a:r>
              <a:rPr sz="2005" b="1" spc="5" dirty="0">
                <a:latin typeface="微软雅黑" panose="020B0503020204020204" pitchFamily="34" charset="-122"/>
                <a:cs typeface="微软雅黑" panose="020B0503020204020204" pitchFamily="34" charset="-122"/>
              </a:rPr>
              <a:t>（</a:t>
            </a:r>
            <a:r>
              <a:rPr sz="2005" b="1" spc="-20"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国家税务总局公告</a:t>
            </a:r>
            <a:r>
              <a:rPr sz="2005" b="1" spc="-5" dirty="0">
                <a:latin typeface="微软雅黑" panose="020B0503020204020204" pitchFamily="34" charset="-122"/>
                <a:cs typeface="微软雅黑" panose="020B0503020204020204" pitchFamily="34" charset="-122"/>
              </a:rPr>
              <a:t>2017</a:t>
            </a:r>
            <a:r>
              <a:rPr sz="2005" b="1" dirty="0">
                <a:latin typeface="微软雅黑" panose="020B0503020204020204" pitchFamily="34" charset="-122"/>
                <a:cs typeface="微软雅黑" panose="020B0503020204020204" pitchFamily="34" charset="-122"/>
              </a:rPr>
              <a:t>年第</a:t>
            </a:r>
            <a:r>
              <a:rPr sz="2005" b="1" spc="-5" dirty="0">
                <a:latin typeface="微软雅黑" panose="020B0503020204020204" pitchFamily="34" charset="-122"/>
                <a:cs typeface="微软雅黑" panose="020B0503020204020204" pitchFamily="34" charset="-122"/>
              </a:rPr>
              <a:t>18</a:t>
            </a:r>
            <a:r>
              <a:rPr sz="2005" b="1" spc="5" dirty="0">
                <a:latin typeface="微软雅黑" panose="020B0503020204020204" pitchFamily="34" charset="-122"/>
                <a:cs typeface="微软雅黑" panose="020B0503020204020204" pitchFamily="34" charset="-122"/>
              </a:rPr>
              <a:t>号</a:t>
            </a:r>
            <a:r>
              <a:rPr sz="2005" b="1" spc="-20" dirty="0">
                <a:latin typeface="微软雅黑" panose="020B0503020204020204" pitchFamily="34" charset="-122"/>
                <a:cs typeface="微软雅黑" panose="020B0503020204020204" pitchFamily="34" charset="-122"/>
              </a:rPr>
              <a:t> </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32530"/>
            <a:ext cx="4625651" cy="1120775"/>
          </a:xfrm>
          <a:prstGeom prst="rect">
            <a:avLst/>
          </a:prstGeom>
        </p:spPr>
        <p:txBody>
          <a:bodyPr vert="horz" wrap="square" lIns="0" tIns="13359" rIns="0" bIns="0" rtlCol="0">
            <a:spAutoFit/>
          </a:bodyPr>
          <a:lstStyle/>
          <a:p>
            <a:pPr marL="12700">
              <a:lnSpc>
                <a:spcPct val="100000"/>
              </a:lnSpc>
              <a:spcBef>
                <a:spcPts val="105"/>
              </a:spcBef>
            </a:pPr>
            <a:r>
              <a:rPr spc="-5" dirty="0"/>
              <a:t>11-9</a:t>
            </a:r>
            <a:r>
              <a:rPr dirty="0"/>
              <a:t>、安置残疾人工资：加计扣除</a:t>
            </a:r>
            <a:r>
              <a:rPr spc="-5" dirty="0"/>
              <a:t>100%</a:t>
            </a:r>
            <a:endParaRPr spc="-5" dirty="0"/>
          </a:p>
        </p:txBody>
      </p:sp>
      <p:sp>
        <p:nvSpPr>
          <p:cNvPr id="3" name="object 3"/>
          <p:cNvSpPr txBox="1"/>
          <p:nvPr/>
        </p:nvSpPr>
        <p:spPr>
          <a:xfrm>
            <a:off x="2052452" y="1191053"/>
            <a:ext cx="7971947" cy="4646930"/>
          </a:xfrm>
          <a:prstGeom prst="rect">
            <a:avLst/>
          </a:prstGeom>
        </p:spPr>
        <p:txBody>
          <a:bodyPr vert="horz" wrap="square" lIns="0" tIns="12723" rIns="0" bIns="0" rtlCol="0">
            <a:spAutoFit/>
          </a:bodyPr>
          <a:lstStyle/>
          <a:p>
            <a:pPr marL="12700" marR="62230">
              <a:lnSpc>
                <a:spcPct val="150000"/>
              </a:lnSpc>
              <a:spcBef>
                <a:spcPts val="100"/>
              </a:spcBef>
            </a:pPr>
            <a:r>
              <a:rPr sz="2005" b="1" dirty="0">
                <a:latin typeface="微软雅黑" panose="020B0503020204020204" pitchFamily="34" charset="-122"/>
                <a:cs typeface="微软雅黑" panose="020B0503020204020204" pitchFamily="34" charset="-122"/>
              </a:rPr>
              <a:t>企业安置残疾人员的，在按照支付给残疾职工工资据实扣除的基础上， 另外按照支付给残疾职工工资的</a:t>
            </a:r>
            <a:r>
              <a:rPr sz="2005" b="1" spc="-5" dirty="0">
                <a:latin typeface="微软雅黑" panose="020B0503020204020204" pitchFamily="34" charset="-122"/>
                <a:cs typeface="微软雅黑" panose="020B0503020204020204" pitchFamily="34" charset="-122"/>
              </a:rPr>
              <a:t>100%</a:t>
            </a:r>
            <a:r>
              <a:rPr sz="2005" b="1" dirty="0">
                <a:latin typeface="微软雅黑" panose="020B0503020204020204" pitchFamily="34" charset="-122"/>
                <a:cs typeface="微软雅黑" panose="020B0503020204020204" pitchFamily="34" charset="-122"/>
              </a:rPr>
              <a:t>加计扣除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453390" algn="just">
              <a:lnSpc>
                <a:spcPct val="150000"/>
              </a:lnSpc>
            </a:pPr>
            <a:r>
              <a:rPr sz="2005" b="1" dirty="0">
                <a:latin typeface="微软雅黑" panose="020B0503020204020204" pitchFamily="34" charset="-122"/>
                <a:cs typeface="微软雅黑" panose="020B0503020204020204" pitchFamily="34" charset="-122"/>
              </a:rPr>
              <a:t>国家税务总</a:t>
            </a:r>
            <a:r>
              <a:rPr sz="2005" b="1" spc="5" dirty="0">
                <a:latin typeface="微软雅黑" panose="020B0503020204020204" pitchFamily="34" charset="-122"/>
                <a:cs typeface="微软雅黑" panose="020B0503020204020204" pitchFamily="34" charset="-122"/>
              </a:rPr>
              <a:t>局</a:t>
            </a:r>
            <a:r>
              <a:rPr sz="2005" b="1" spc="-85" dirty="0">
                <a:latin typeface="微软雅黑" panose="020B0503020204020204" pitchFamily="34" charset="-122"/>
                <a:cs typeface="微软雅黑" panose="020B0503020204020204" pitchFamily="34" charset="-122"/>
              </a:rPr>
              <a:t> </a:t>
            </a:r>
            <a:r>
              <a:rPr sz="2005" b="1" spc="-5" dirty="0">
                <a:latin typeface="微软雅黑" panose="020B0503020204020204" pitchFamily="34" charset="-122"/>
                <a:cs typeface="微软雅黑" panose="020B0503020204020204" pitchFamily="34" charset="-122"/>
              </a:rPr>
              <a:t>2013-73</a:t>
            </a:r>
            <a:r>
              <a:rPr sz="2005" b="1" dirty="0">
                <a:latin typeface="微软雅黑" panose="020B0503020204020204" pitchFamily="34" charset="-122"/>
                <a:cs typeface="微软雅黑" panose="020B0503020204020204" pitchFamily="34" charset="-122"/>
              </a:rPr>
              <a:t>号公告：第一项“依法与安置的每位残疾</a:t>
            </a:r>
            <a:r>
              <a:rPr sz="2005" b="1" spc="5" dirty="0">
                <a:latin typeface="微软雅黑" panose="020B0503020204020204" pitchFamily="34" charset="-122"/>
                <a:cs typeface="微软雅黑" panose="020B0503020204020204" pitchFamily="34" charset="-122"/>
              </a:rPr>
              <a:t>人 </a:t>
            </a:r>
            <a:r>
              <a:rPr sz="2005" b="1" dirty="0">
                <a:latin typeface="微软雅黑" panose="020B0503020204020204" pitchFamily="34" charset="-122"/>
                <a:cs typeface="微软雅黑" panose="020B0503020204020204" pitchFamily="34" charset="-122"/>
              </a:rPr>
              <a:t>签订了一年以上（含一年）的劳动合同或服务协议”中的“劳动合同</a:t>
            </a:r>
            <a:r>
              <a:rPr sz="2005" b="1" spc="5" dirty="0">
                <a:latin typeface="微软雅黑" panose="020B0503020204020204" pitchFamily="34" charset="-122"/>
                <a:cs typeface="微软雅黑" panose="020B0503020204020204" pitchFamily="34" charset="-122"/>
              </a:rPr>
              <a:t>或 </a:t>
            </a:r>
            <a:r>
              <a:rPr sz="2005" b="1" dirty="0">
                <a:latin typeface="微软雅黑" panose="020B0503020204020204" pitchFamily="34" charset="-122"/>
                <a:cs typeface="微软雅黑" panose="020B0503020204020204" pitchFamily="34" charset="-122"/>
              </a:rPr>
              <a:t>服务协议”，包括全日制工资发放形式和非全日制工资发放形式劳动</a:t>
            </a:r>
            <a:r>
              <a:rPr sz="2005" b="1" spc="5" dirty="0">
                <a:latin typeface="微软雅黑" panose="020B0503020204020204" pitchFamily="34" charset="-122"/>
                <a:cs typeface="微软雅黑" panose="020B0503020204020204" pitchFamily="34" charset="-122"/>
              </a:rPr>
              <a:t>合 </a:t>
            </a:r>
            <a:r>
              <a:rPr sz="2005" b="1" dirty="0">
                <a:latin typeface="微软雅黑" panose="020B0503020204020204" pitchFamily="34" charset="-122"/>
                <a:cs typeface="微软雅黑" panose="020B0503020204020204" pitchFamily="34" charset="-122"/>
              </a:rPr>
              <a:t>同或服务协议。安置残疾人单位聘用非全日制用工的残疾人，与其签</a:t>
            </a:r>
            <a:r>
              <a:rPr sz="2005" b="1" spc="5" dirty="0">
                <a:latin typeface="微软雅黑" panose="020B0503020204020204" pitchFamily="34" charset="-122"/>
                <a:cs typeface="微软雅黑" panose="020B0503020204020204" pitchFamily="34" charset="-122"/>
              </a:rPr>
              <a:t>订 </a:t>
            </a:r>
            <a:r>
              <a:rPr sz="2005" b="1" dirty="0">
                <a:latin typeface="微软雅黑" panose="020B0503020204020204" pitchFamily="34" charset="-122"/>
                <a:cs typeface="微软雅黑" panose="020B0503020204020204" pitchFamily="34" charset="-122"/>
              </a:rPr>
              <a:t>符合法律法规规定的劳动合同或服务协议，并且安置该残疾人在单位</a:t>
            </a:r>
            <a:r>
              <a:rPr sz="2005" b="1" spc="5" dirty="0">
                <a:latin typeface="微软雅黑" panose="020B0503020204020204" pitchFamily="34" charset="-122"/>
                <a:cs typeface="微软雅黑" panose="020B0503020204020204" pitchFamily="34" charset="-122"/>
              </a:rPr>
              <a:t>实 </a:t>
            </a:r>
            <a:r>
              <a:rPr sz="2005" b="1" dirty="0">
                <a:latin typeface="微软雅黑" panose="020B0503020204020204" pitchFamily="34" charset="-122"/>
                <a:cs typeface="微软雅黑" panose="020B0503020204020204" pitchFamily="34" charset="-122"/>
              </a:rPr>
              <a:t>际上岗工作的，可按照“通知”的规定，享受增值税优惠政策。</a:t>
            </a:r>
            <a:r>
              <a:rPr sz="2005" b="1" spc="575" dirty="0">
                <a:latin typeface="Times New Roman" panose="02020603050405020304"/>
                <a:cs typeface="Times New Roman" panose="02020603050405020304"/>
              </a:rPr>
              <a:t></a:t>
            </a:r>
            <a:endParaRPr sz="2005">
              <a:latin typeface="Times New Roman" panose="02020603050405020304"/>
              <a:cs typeface="Times New Roman" panose="02020603050405020304"/>
            </a:endParaRPr>
          </a:p>
          <a:p>
            <a:pPr marL="520700">
              <a:lnSpc>
                <a:spcPct val="100000"/>
              </a:lnSpc>
              <a:spcBef>
                <a:spcPts val="1200"/>
              </a:spcBef>
            </a:pPr>
            <a:r>
              <a:rPr sz="2005" b="1" dirty="0">
                <a:latin typeface="微软雅黑" panose="020B0503020204020204" pitchFamily="34" charset="-122"/>
                <a:cs typeface="微软雅黑" panose="020B0503020204020204" pitchFamily="34" charset="-122"/>
              </a:rPr>
              <a:t>本公告自</a:t>
            </a:r>
            <a:r>
              <a:rPr sz="2005" dirty="0">
                <a:latin typeface="Franklin Gothic Medium" panose="020B0603020102020204"/>
                <a:cs typeface="Franklin Gothic Medium" panose="020B0603020102020204"/>
              </a:rPr>
              <a:t>2013</a:t>
            </a:r>
            <a:r>
              <a:rPr sz="2005" b="1" dirty="0">
                <a:latin typeface="微软雅黑" panose="020B0503020204020204" pitchFamily="34" charset="-122"/>
                <a:cs typeface="微软雅黑" panose="020B0503020204020204" pitchFamily="34" charset="-122"/>
              </a:rPr>
              <a:t>年</a:t>
            </a:r>
            <a:r>
              <a:rPr sz="2005" dirty="0">
                <a:latin typeface="Franklin Gothic Medium" panose="020B0603020102020204"/>
                <a:cs typeface="Franklin Gothic Medium" panose="020B0603020102020204"/>
              </a:rPr>
              <a:t>10</a:t>
            </a:r>
            <a:r>
              <a:rPr sz="2005" b="1" dirty="0">
                <a:latin typeface="微软雅黑" panose="020B0503020204020204" pitchFamily="34" charset="-122"/>
                <a:cs typeface="微软雅黑" panose="020B0503020204020204" pitchFamily="34" charset="-122"/>
              </a:rPr>
              <a:t>月</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日起执行。此前处理与本公告规定不一致</a:t>
            </a:r>
            <a:r>
              <a:rPr sz="2005" b="1" spc="5" dirty="0">
                <a:latin typeface="微软雅黑" panose="020B0503020204020204" pitchFamily="34" charset="-122"/>
                <a:cs typeface="微软雅黑" panose="020B0503020204020204" pitchFamily="34" charset="-122"/>
              </a:rPr>
              <a:t>的</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，按本公告规定执行</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70554" cy="4667250"/>
          </a:xfrm>
          <a:prstGeom prst="rect">
            <a:avLst/>
          </a:prstGeom>
        </p:spPr>
        <p:txBody>
          <a:bodyPr vert="horz" wrap="square" lIns="0" tIns="12723" rIns="0" bIns="0" rtlCol="0">
            <a:spAutoFit/>
          </a:bodyPr>
          <a:lstStyle/>
          <a:p>
            <a:pPr marL="12700" marR="5080">
              <a:lnSpc>
                <a:spcPct val="150000"/>
              </a:lnSpc>
              <a:spcBef>
                <a:spcPts val="100"/>
              </a:spcBef>
            </a:pPr>
            <a:r>
              <a:rPr sz="2005" b="1" spc="-5" dirty="0">
                <a:latin typeface="微软雅黑" panose="020B0503020204020204" pitchFamily="34" charset="-122"/>
                <a:cs typeface="微软雅黑" panose="020B0503020204020204" pitchFamily="34" charset="-122"/>
              </a:rPr>
              <a:t>11-10、符合条件的技术转让项目所得：500万元以内免税，超过500</a:t>
            </a:r>
            <a:r>
              <a:rPr sz="2005" b="1" dirty="0">
                <a:latin typeface="微软雅黑" panose="020B0503020204020204" pitchFamily="34" charset="-122"/>
                <a:cs typeface="微软雅黑" panose="020B0503020204020204" pitchFamily="34" charset="-122"/>
              </a:rPr>
              <a:t>万 元部分减半征</a:t>
            </a:r>
            <a:r>
              <a:rPr sz="2005" b="1" spc="5" dirty="0">
                <a:latin typeface="微软雅黑" panose="020B0503020204020204" pitchFamily="34" charset="-122"/>
                <a:cs typeface="微软雅黑" panose="020B0503020204020204" pitchFamily="34" charset="-122"/>
              </a:rPr>
              <a:t>收</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122555" indent="75565">
              <a:lnSpc>
                <a:spcPct val="150000"/>
              </a:lnSpc>
              <a:spcBef>
                <a:spcPts val="5"/>
              </a:spcBef>
            </a:pPr>
            <a:r>
              <a:rPr sz="2005" b="1" spc="-5" dirty="0">
                <a:latin typeface="微软雅黑" panose="020B0503020204020204" pitchFamily="34" charset="-122"/>
                <a:cs typeface="微软雅黑" panose="020B0503020204020204" pitchFamily="34" charset="-122"/>
              </a:rPr>
              <a:t>一个纳税年度内符合法定条件的居民企业技术转让所得不超过500万</a:t>
            </a:r>
            <a:r>
              <a:rPr sz="2005" b="1" dirty="0">
                <a:latin typeface="微软雅黑" panose="020B0503020204020204" pitchFamily="34" charset="-122"/>
                <a:cs typeface="微软雅黑" panose="020B0503020204020204" pitchFamily="34" charset="-122"/>
              </a:rPr>
              <a:t>元 的部分，免征企业所得税；超过</a:t>
            </a:r>
            <a:r>
              <a:rPr sz="2005" b="1" spc="-5" dirty="0">
                <a:latin typeface="微软雅黑" panose="020B0503020204020204" pitchFamily="34" charset="-122"/>
                <a:cs typeface="微软雅黑" panose="020B0503020204020204" pitchFamily="34" charset="-122"/>
              </a:rPr>
              <a:t>500</a:t>
            </a:r>
            <a:r>
              <a:rPr sz="2005" b="1" dirty="0">
                <a:latin typeface="微软雅黑" panose="020B0503020204020204" pitchFamily="34" charset="-122"/>
                <a:cs typeface="微软雅黑" panose="020B0503020204020204" pitchFamily="34" charset="-122"/>
              </a:rPr>
              <a:t>万元的部分，减半征收企业所得</a:t>
            </a:r>
            <a:r>
              <a:rPr sz="2005" b="1" spc="5" dirty="0">
                <a:latin typeface="微软雅黑" panose="020B0503020204020204" pitchFamily="34" charset="-122"/>
                <a:cs typeface="微软雅黑" panose="020B0503020204020204" pitchFamily="34" charset="-122"/>
              </a:rPr>
              <a:t>税</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85090" indent="75565">
              <a:lnSpc>
                <a:spcPct val="150000"/>
              </a:lnSpc>
            </a:pPr>
            <a:r>
              <a:rPr sz="2005" b="1" dirty="0">
                <a:latin typeface="微软雅黑" panose="020B0503020204020204" pitchFamily="34" charset="-122"/>
                <a:cs typeface="微软雅黑" panose="020B0503020204020204" pitchFamily="34" charset="-122"/>
              </a:rPr>
              <a:t>【解释】享受技术转让所得减免企业所得税优惠的企业，应单独计算技 术转让所得</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40335" indent="75565">
              <a:lnSpc>
                <a:spcPct val="150000"/>
              </a:lnSpc>
            </a:pPr>
            <a:r>
              <a:rPr sz="2005" b="1" spc="-5" dirty="0">
                <a:latin typeface="微软雅黑" panose="020B0503020204020204" pitchFamily="34" charset="-122"/>
                <a:cs typeface="微软雅黑" panose="020B0503020204020204" pitchFamily="34" charset="-122"/>
              </a:rPr>
              <a:t>居民企业从直接或间接持有股权之和达到100</a:t>
            </a:r>
            <a:r>
              <a:rPr sz="2005" b="1" spc="-10"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的关联方取得的技术转 让所得，不享受技术转让减免企业所得税优惠政策</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32530"/>
            <a:ext cx="5642900" cy="1120775"/>
          </a:xfrm>
          <a:prstGeom prst="rect">
            <a:avLst/>
          </a:prstGeom>
        </p:spPr>
        <p:txBody>
          <a:bodyPr vert="horz" wrap="square" lIns="0" tIns="13359" rIns="0" bIns="0" rtlCol="0">
            <a:spAutoFit/>
          </a:bodyPr>
          <a:lstStyle/>
          <a:p>
            <a:pPr marL="12700">
              <a:lnSpc>
                <a:spcPct val="100000"/>
              </a:lnSpc>
              <a:spcBef>
                <a:spcPts val="105"/>
              </a:spcBef>
            </a:pPr>
            <a:r>
              <a:rPr spc="-5" dirty="0"/>
              <a:t>11-11</a:t>
            </a:r>
            <a:r>
              <a:rPr dirty="0"/>
              <a:t>、创业投资税收优惠：投资额的</a:t>
            </a:r>
            <a:r>
              <a:rPr spc="-5" dirty="0"/>
              <a:t>70%</a:t>
            </a:r>
            <a:r>
              <a:rPr dirty="0"/>
              <a:t>抵所</a:t>
            </a:r>
            <a:r>
              <a:rPr spc="5" dirty="0"/>
              <a:t>得</a:t>
            </a:r>
            <a:endParaRPr spc="5" dirty="0"/>
          </a:p>
        </p:txBody>
      </p:sp>
      <p:sp>
        <p:nvSpPr>
          <p:cNvPr id="3" name="object 3"/>
          <p:cNvSpPr txBox="1"/>
          <p:nvPr/>
        </p:nvSpPr>
        <p:spPr>
          <a:xfrm>
            <a:off x="2052452" y="1191053"/>
            <a:ext cx="7990397" cy="4201795"/>
          </a:xfrm>
          <a:prstGeom prst="rect">
            <a:avLst/>
          </a:prstGeom>
        </p:spPr>
        <p:txBody>
          <a:bodyPr vert="horz" wrap="square" lIns="0" tIns="165406" rIns="0" bIns="0" rtlCol="0">
            <a:spAutoFit/>
          </a:bodyPr>
          <a:lstStyle/>
          <a:p>
            <a:pPr marL="12700">
              <a:lnSpc>
                <a:spcPct val="100000"/>
              </a:lnSpc>
              <a:spcBef>
                <a:spcPts val="1300"/>
              </a:spcBef>
            </a:pPr>
            <a:r>
              <a:rPr sz="2005" b="1" dirty="0">
                <a:latin typeface="微软雅黑" panose="020B0503020204020204" pitchFamily="34" charset="-122"/>
                <a:cs typeface="微软雅黑" panose="020B0503020204020204" pitchFamily="34" charset="-122"/>
              </a:rPr>
              <a:t>基本政策规定</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75565">
              <a:lnSpc>
                <a:spcPct val="150000"/>
              </a:lnSpc>
            </a:pPr>
            <a:r>
              <a:rPr sz="2005" b="1" dirty="0">
                <a:latin typeface="微软雅黑" panose="020B0503020204020204" pitchFamily="34" charset="-122"/>
                <a:cs typeface="微软雅黑" panose="020B0503020204020204" pitchFamily="34" charset="-122"/>
              </a:rPr>
              <a:t>所得税法三十一条、实施条例九十七条：创业投资企业采取股权投资方 式投资于未上市的中小高新技术企业</a:t>
            </a: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年以上的，可以按照其投资额</a:t>
            </a:r>
            <a:r>
              <a:rPr sz="2005" b="1" spc="5" dirty="0">
                <a:latin typeface="微软雅黑" panose="020B0503020204020204" pitchFamily="34" charset="-122"/>
                <a:cs typeface="微软雅黑" panose="020B0503020204020204" pitchFamily="34" charset="-122"/>
              </a:rPr>
              <a:t>的 </a:t>
            </a:r>
            <a:r>
              <a:rPr sz="2005" b="1" spc="-5" dirty="0">
                <a:latin typeface="微软雅黑" panose="020B0503020204020204" pitchFamily="34" charset="-122"/>
                <a:cs typeface="微软雅黑" panose="020B0503020204020204" pitchFamily="34" charset="-122"/>
              </a:rPr>
              <a:t>70%</a:t>
            </a:r>
            <a:r>
              <a:rPr sz="2005" b="1" dirty="0">
                <a:latin typeface="微软雅黑" panose="020B0503020204020204" pitchFamily="34" charset="-122"/>
                <a:cs typeface="微软雅黑" panose="020B0503020204020204" pitchFamily="34" charset="-122"/>
              </a:rPr>
              <a:t>在股权持有满</a:t>
            </a: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年的当年抵扣该创业投资企业的应纳税所得额；</a:t>
            </a:r>
            <a:r>
              <a:rPr sz="2005" b="1" spc="5" dirty="0">
                <a:latin typeface="微软雅黑" panose="020B0503020204020204" pitchFamily="34" charset="-122"/>
                <a:cs typeface="微软雅黑" panose="020B0503020204020204" pitchFamily="34" charset="-122"/>
              </a:rPr>
              <a:t>当 </a:t>
            </a:r>
            <a:r>
              <a:rPr sz="2005" b="1" dirty="0">
                <a:latin typeface="微软雅黑" panose="020B0503020204020204" pitchFamily="34" charset="-122"/>
                <a:cs typeface="微软雅黑" panose="020B0503020204020204" pitchFamily="34" charset="-122"/>
              </a:rPr>
              <a:t>年不足抵扣的，可以在以后纳税年度结转抵扣</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118745" algn="just">
              <a:lnSpc>
                <a:spcPct val="150000"/>
              </a:lnSpc>
              <a:spcBef>
                <a:spcPts val="5"/>
              </a:spcBef>
            </a:pPr>
            <a:r>
              <a:rPr sz="2005" b="1" dirty="0">
                <a:latin typeface="微软雅黑" panose="020B0503020204020204" pitchFamily="34" charset="-122"/>
                <a:cs typeface="微软雅黑" panose="020B0503020204020204" pitchFamily="34" charset="-122"/>
              </a:rPr>
              <a:t>国税发</a:t>
            </a:r>
            <a:r>
              <a:rPr sz="2005" b="1" spc="-5" dirty="0">
                <a:latin typeface="微软雅黑" panose="020B0503020204020204" pitchFamily="34" charset="-122"/>
                <a:cs typeface="微软雅黑" panose="020B0503020204020204" pitchFamily="34" charset="-122"/>
              </a:rPr>
              <a:t>[2009]87</a:t>
            </a:r>
            <a:r>
              <a:rPr sz="2005" b="1" dirty="0">
                <a:latin typeface="微软雅黑" panose="020B0503020204020204" pitchFamily="34" charset="-122"/>
                <a:cs typeface="微软雅黑" panose="020B0503020204020204" pitchFamily="34" charset="-122"/>
              </a:rPr>
              <a:t>号</a:t>
            </a:r>
            <a:r>
              <a:rPr sz="2005" b="1" spc="-5" dirty="0">
                <a:latin typeface="微软雅黑" panose="020B0503020204020204" pitchFamily="34" charset="-122"/>
                <a:cs typeface="微软雅黑" panose="020B0503020204020204" pitchFamily="34" charset="-122"/>
              </a:rPr>
              <a:t>:</a:t>
            </a:r>
            <a:r>
              <a:rPr sz="2005" b="1" dirty="0">
                <a:latin typeface="微软雅黑" panose="020B0503020204020204" pitchFamily="34" charset="-122"/>
                <a:cs typeface="微软雅黑" panose="020B0503020204020204" pitchFamily="34" charset="-122"/>
              </a:rPr>
              <a:t>创业投资企业投资的中小高新技术企业，除应通</a:t>
            </a:r>
            <a:r>
              <a:rPr sz="2005" b="1" spc="5" dirty="0">
                <a:latin typeface="微软雅黑" panose="020B0503020204020204" pitchFamily="34" charset="-122"/>
                <a:cs typeface="微软雅黑" panose="020B0503020204020204" pitchFamily="34" charset="-122"/>
              </a:rPr>
              <a:t>过 </a:t>
            </a:r>
            <a:r>
              <a:rPr sz="2005" b="1" spc="-5" dirty="0">
                <a:latin typeface="微软雅黑" panose="020B0503020204020204" pitchFamily="34" charset="-122"/>
                <a:cs typeface="微软雅黑" panose="020B0503020204020204" pitchFamily="34" charset="-122"/>
              </a:rPr>
              <a:t>高新技术企业认定以外，还应符合职工人数不超过500人，年销售（</a:t>
            </a:r>
            <a:r>
              <a:rPr sz="2005" b="1" dirty="0">
                <a:latin typeface="微软雅黑" panose="020B0503020204020204" pitchFamily="34" charset="-122"/>
                <a:cs typeface="微软雅黑" panose="020B0503020204020204" pitchFamily="34" charset="-122"/>
              </a:rPr>
              <a:t>营 业）额不超过</a:t>
            </a: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亿元，资产总额不超过</a:t>
            </a: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亿元的条件</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63558" cy="5570855"/>
          </a:xfrm>
          <a:prstGeom prst="rect">
            <a:avLst/>
          </a:prstGeom>
        </p:spPr>
        <p:txBody>
          <a:bodyPr vert="horz" wrap="square" lIns="0" tIns="165406" rIns="0" bIns="0" rtlCol="0">
            <a:spAutoFit/>
          </a:bodyPr>
          <a:lstStyle/>
          <a:p>
            <a:pPr marL="12700">
              <a:lnSpc>
                <a:spcPct val="100000"/>
              </a:lnSpc>
              <a:spcBef>
                <a:spcPts val="1300"/>
              </a:spcBef>
            </a:pPr>
            <a:r>
              <a:rPr sz="2005" dirty="0">
                <a:latin typeface="Franklin Gothic Medium" panose="020B0603020102020204"/>
                <a:cs typeface="Franklin Gothic Medium" panose="020B0603020102020204"/>
              </a:rPr>
              <a:t>11-12</a:t>
            </a:r>
            <a:r>
              <a:rPr sz="2005" b="1" dirty="0">
                <a:latin typeface="微软雅黑" panose="020B0503020204020204" pitchFamily="34" charset="-122"/>
                <a:cs typeface="微软雅黑" panose="020B0503020204020204" pitchFamily="34" charset="-122"/>
              </a:rPr>
              <a:t>加速折旧</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233680" indent="128270">
              <a:lnSpc>
                <a:spcPct val="150000"/>
              </a:lnSpc>
            </a:pPr>
            <a:r>
              <a:rPr sz="2005" b="1" dirty="0">
                <a:latin typeface="微软雅黑" panose="020B0503020204020204" pitchFamily="34" charset="-122"/>
                <a:cs typeface="微软雅黑" panose="020B0503020204020204" pitchFamily="34" charset="-122"/>
              </a:rPr>
              <a:t>基本规定：</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、由于技术进步，产品更新换代较快的固定资产。</a:t>
            </a:r>
            <a:r>
              <a:rPr sz="2005" dirty="0">
                <a:latin typeface="Franklin Gothic Medium" panose="020B0603020102020204"/>
                <a:cs typeface="Franklin Gothic Medium" panose="020B0603020102020204"/>
              </a:rPr>
              <a:t>2</a:t>
            </a:r>
            <a:r>
              <a:rPr sz="2005" b="1" dirty="0">
                <a:latin typeface="微软雅黑" panose="020B0503020204020204" pitchFamily="34" charset="-122"/>
                <a:cs typeface="微软雅黑" panose="020B0503020204020204" pitchFamily="34" charset="-122"/>
              </a:rPr>
              <a:t>、常 </a:t>
            </a:r>
            <a:r>
              <a:rPr sz="2005" b="1" spc="5" dirty="0">
                <a:latin typeface="微软雅黑" panose="020B0503020204020204" pitchFamily="34" charset="-122"/>
                <a:cs typeface="微软雅黑" panose="020B0503020204020204" pitchFamily="34" charset="-122"/>
              </a:rPr>
              <a:t>年</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处于强震动，高腐蚀状态的固定资产</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65100">
              <a:lnSpc>
                <a:spcPct val="150000"/>
              </a:lnSpc>
            </a:pPr>
            <a:r>
              <a:rPr sz="2005" b="1" dirty="0">
                <a:latin typeface="微软雅黑" panose="020B0503020204020204" pitchFamily="34" charset="-122"/>
                <a:cs typeface="微软雅黑" panose="020B0503020204020204" pitchFamily="34" charset="-122"/>
              </a:rPr>
              <a:t>对以上固定资产可采取缩短折旧年限（不低于</a:t>
            </a:r>
            <a:r>
              <a:rPr sz="2005" dirty="0">
                <a:latin typeface="Franklin Gothic Medium" panose="020B0603020102020204"/>
                <a:cs typeface="Franklin Gothic Medium" panose="020B0603020102020204"/>
              </a:rPr>
              <a:t>60%</a:t>
            </a:r>
            <a:r>
              <a:rPr sz="2005" b="1" dirty="0">
                <a:latin typeface="微软雅黑" panose="020B0503020204020204" pitchFamily="34" charset="-122"/>
                <a:cs typeface="微软雅黑" panose="020B0503020204020204" pitchFamily="34" charset="-122"/>
              </a:rPr>
              <a:t>）或加速折旧方法（ 年数总和法、双倍余额递减法）</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40335">
              <a:lnSpc>
                <a:spcPct val="100000"/>
              </a:lnSpc>
              <a:spcBef>
                <a:spcPts val="1200"/>
              </a:spcBef>
            </a:pPr>
            <a:r>
              <a:rPr sz="2005" b="1" dirty="0">
                <a:latin typeface="微软雅黑" panose="020B0503020204020204" pitchFamily="34" charset="-122"/>
                <a:cs typeface="微软雅黑" panose="020B0503020204020204" pitchFamily="34" charset="-122"/>
              </a:rPr>
              <a:t>后续规定：《国家税务总局公告》</a:t>
            </a:r>
            <a:r>
              <a:rPr sz="2005" dirty="0">
                <a:latin typeface="Franklin Gothic Medium" panose="020B0603020102020204"/>
                <a:cs typeface="Franklin Gothic Medium" panose="020B0603020102020204"/>
              </a:rPr>
              <a:t>2014</a:t>
            </a:r>
            <a:r>
              <a:rPr sz="2005" b="1" dirty="0">
                <a:latin typeface="微软雅黑" panose="020B0503020204020204" pitchFamily="34" charset="-122"/>
                <a:cs typeface="微软雅黑" panose="020B0503020204020204" pitchFamily="34" charset="-122"/>
              </a:rPr>
              <a:t>年第</a:t>
            </a:r>
            <a:r>
              <a:rPr sz="2005" dirty="0">
                <a:latin typeface="Franklin Gothic Medium" panose="020B0603020102020204"/>
                <a:cs typeface="Franklin Gothic Medium" panose="020B0603020102020204"/>
              </a:rPr>
              <a:t>64</a:t>
            </a:r>
            <a:r>
              <a:rPr sz="2005" b="1" dirty="0">
                <a:latin typeface="微软雅黑" panose="020B0503020204020204" pitchFamily="34" charset="-122"/>
                <a:cs typeface="微软雅黑" panose="020B0503020204020204" pitchFamily="34" charset="-122"/>
              </a:rPr>
              <a:t>号（财税〔</a:t>
            </a:r>
            <a:r>
              <a:rPr sz="2005" dirty="0">
                <a:latin typeface="Franklin Gothic Medium" panose="020B0603020102020204"/>
                <a:cs typeface="Franklin Gothic Medium" panose="020B0603020102020204"/>
              </a:rPr>
              <a:t>2014</a:t>
            </a: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75</a:t>
            </a:r>
            <a:r>
              <a:rPr sz="2005" b="1" spc="5" dirty="0">
                <a:latin typeface="微软雅黑" panose="020B0503020204020204" pitchFamily="34" charset="-122"/>
                <a:cs typeface="微软雅黑" panose="020B0503020204020204" pitchFamily="34" charset="-122"/>
              </a:rPr>
              <a:t>号</a:t>
            </a:r>
            <a:endParaRPr sz="2005">
              <a:latin typeface="微软雅黑" panose="020B0503020204020204" pitchFamily="34" charset="-122"/>
              <a:cs typeface="微软雅黑" panose="020B0503020204020204" pitchFamily="34" charset="-122"/>
            </a:endParaRPr>
          </a:p>
          <a:p>
            <a:pPr marL="12700" marR="154305">
              <a:lnSpc>
                <a:spcPct val="150000"/>
              </a:lnSpc>
            </a:pPr>
            <a:r>
              <a:rPr sz="2005" b="1" dirty="0">
                <a:latin typeface="微软雅黑" panose="020B0503020204020204" pitchFamily="34" charset="-122"/>
                <a:cs typeface="微软雅黑" panose="020B0503020204020204" pitchFamily="34" charset="-122"/>
              </a:rPr>
              <a:t>，对生物药品制造业，专用设备制造业，铁路、船舶、航空航天和其他 运输设备制造业，计算机、通信和其他电子设备制造业，仪器仪表</a:t>
            </a:r>
            <a:r>
              <a:rPr sz="2005" b="1" spc="5" dirty="0">
                <a:latin typeface="微软雅黑" panose="020B0503020204020204" pitchFamily="34" charset="-122"/>
                <a:cs typeface="微软雅黑" panose="020B0503020204020204" pitchFamily="34" charset="-122"/>
              </a:rPr>
              <a:t>制 </a:t>
            </a:r>
            <a:r>
              <a:rPr sz="2005" b="1" dirty="0">
                <a:latin typeface="微软雅黑" panose="020B0503020204020204" pitchFamily="34" charset="-122"/>
                <a:cs typeface="微软雅黑" panose="020B0503020204020204" pitchFamily="34" charset="-122"/>
              </a:rPr>
              <a:t>造业，信息传输、软件和信息技术服务业等行业企业</a:t>
            </a:r>
            <a:r>
              <a:rPr sz="2005" b="1" dirty="0">
                <a:solidFill>
                  <a:srgbClr val="FF0000"/>
                </a:solidFill>
                <a:latin typeface="微软雅黑" panose="020B0503020204020204" pitchFamily="34" charset="-122"/>
                <a:cs typeface="微软雅黑" panose="020B0503020204020204" pitchFamily="34" charset="-122"/>
              </a:rPr>
              <a:t>六大行业</a:t>
            </a:r>
            <a:r>
              <a:rPr sz="2005" b="1" dirty="0">
                <a:latin typeface="微软雅黑" panose="020B0503020204020204" pitchFamily="34" charset="-122"/>
                <a:cs typeface="微软雅黑" panose="020B0503020204020204" pitchFamily="34" charset="-122"/>
              </a:rPr>
              <a:t>企</a:t>
            </a:r>
            <a:r>
              <a:rPr sz="2005" b="1" spc="5" dirty="0">
                <a:latin typeface="微软雅黑" panose="020B0503020204020204" pitchFamily="34" charset="-122"/>
                <a:cs typeface="微软雅黑" panose="020B0503020204020204" pitchFamily="34" charset="-122"/>
              </a:rPr>
              <a:t>业 </a:t>
            </a:r>
            <a:r>
              <a:rPr sz="2005" dirty="0">
                <a:latin typeface="Franklin Gothic Medium" panose="020B0603020102020204"/>
                <a:cs typeface="Franklin Gothic Medium" panose="020B0603020102020204"/>
              </a:rPr>
              <a:t>2014</a:t>
            </a:r>
            <a:r>
              <a:rPr sz="2005" b="1" dirty="0">
                <a:latin typeface="微软雅黑" panose="020B0503020204020204" pitchFamily="34" charset="-122"/>
                <a:cs typeface="微软雅黑" panose="020B0503020204020204" pitchFamily="34" charset="-122"/>
              </a:rPr>
              <a:t>年购入的固定资产，加速折旧。（</a:t>
            </a:r>
            <a:r>
              <a:rPr sz="2005" dirty="0">
                <a:latin typeface="Franklin Gothic Medium" panose="020B0603020102020204"/>
                <a:cs typeface="Franklin Gothic Medium" panose="020B0603020102020204"/>
              </a:rPr>
              <a:t>5000</a:t>
            </a:r>
            <a:r>
              <a:rPr sz="2005" b="1" dirty="0">
                <a:latin typeface="微软雅黑" panose="020B0503020204020204" pitchFamily="34" charset="-122"/>
                <a:cs typeface="微软雅黑" panose="020B0503020204020204" pitchFamily="34" charset="-122"/>
              </a:rPr>
              <a:t>以下固定资产可一次</a:t>
            </a:r>
            <a:r>
              <a:rPr sz="2005" b="1" spc="5" dirty="0">
                <a:latin typeface="微软雅黑" panose="020B0503020204020204" pitchFamily="34" charset="-122"/>
                <a:cs typeface="微软雅黑" panose="020B0503020204020204" pitchFamily="34" charset="-122"/>
              </a:rPr>
              <a:t>扣 </a:t>
            </a:r>
            <a:r>
              <a:rPr sz="2005" b="1" dirty="0">
                <a:latin typeface="微软雅黑" panose="020B0503020204020204" pitchFamily="34" charset="-122"/>
                <a:cs typeface="微软雅黑" panose="020B0503020204020204" pitchFamily="34" charset="-122"/>
              </a:rPr>
              <a:t>除</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76200">
              <a:lnSpc>
                <a:spcPct val="100000"/>
              </a:lnSpc>
              <a:spcBef>
                <a:spcPts val="1195"/>
              </a:spcBef>
            </a:pPr>
            <a:r>
              <a:rPr sz="2005" b="1" dirty="0">
                <a:latin typeface="微软雅黑" panose="020B0503020204020204" pitchFamily="34" charset="-122"/>
                <a:cs typeface="微软雅黑" panose="020B0503020204020204" pitchFamily="34" charset="-122"/>
              </a:rPr>
              <a:t>最新文件：《国家税务总局公告》</a:t>
            </a:r>
            <a:r>
              <a:rPr sz="2005" dirty="0">
                <a:latin typeface="Franklin Gothic Medium" panose="020B0603020102020204"/>
                <a:cs typeface="Franklin Gothic Medium" panose="020B0603020102020204"/>
              </a:rPr>
              <a:t>2015</a:t>
            </a:r>
            <a:r>
              <a:rPr sz="2005" b="1" dirty="0">
                <a:latin typeface="微软雅黑" panose="020B0503020204020204" pitchFamily="34" charset="-122"/>
                <a:cs typeface="微软雅黑" panose="020B0503020204020204" pitchFamily="34" charset="-122"/>
              </a:rPr>
              <a:t>年第</a:t>
            </a:r>
            <a:r>
              <a:rPr sz="2005" dirty="0">
                <a:latin typeface="Franklin Gothic Medium" panose="020B0603020102020204"/>
                <a:cs typeface="Franklin Gothic Medium" panose="020B0603020102020204"/>
              </a:rPr>
              <a:t>68</a:t>
            </a:r>
            <a:r>
              <a:rPr sz="2005" b="1" spc="5" dirty="0">
                <a:latin typeface="微软雅黑" panose="020B0503020204020204" pitchFamily="34" charset="-122"/>
                <a:cs typeface="微软雅黑" panose="020B0503020204020204" pitchFamily="34" charset="-122"/>
              </a:rPr>
              <a:t>号</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57196" cy="4050030"/>
          </a:xfrm>
          <a:prstGeom prst="rect">
            <a:avLst/>
          </a:prstGeom>
        </p:spPr>
        <p:txBody>
          <a:bodyPr vert="horz" wrap="square" lIns="0" tIns="13359" rIns="0" bIns="0" rtlCol="0">
            <a:spAutoFit/>
          </a:bodyPr>
          <a:lstStyle/>
          <a:p>
            <a:pPr marL="12700">
              <a:lnSpc>
                <a:spcPct val="100000"/>
              </a:lnSpc>
              <a:spcBef>
                <a:spcPts val="105"/>
              </a:spcBef>
            </a:pPr>
            <a:r>
              <a:rPr sz="2005" dirty="0">
                <a:latin typeface="Franklin Gothic Medium" panose="020B0603020102020204"/>
                <a:cs typeface="Franklin Gothic Medium" panose="020B0603020102020204"/>
              </a:rPr>
              <a:t>11-12</a:t>
            </a:r>
            <a:r>
              <a:rPr sz="2005" b="1" dirty="0">
                <a:latin typeface="微软雅黑" panose="020B0503020204020204" pitchFamily="34" charset="-122"/>
                <a:cs typeface="微软雅黑" panose="020B0503020204020204" pitchFamily="34" charset="-122"/>
              </a:rPr>
              <a:t>加速折旧：最新文件：《国家税务总局公告》</a:t>
            </a:r>
            <a:r>
              <a:rPr sz="2005" dirty="0">
                <a:latin typeface="Franklin Gothic Medium" panose="020B0603020102020204"/>
                <a:cs typeface="Franklin Gothic Medium" panose="020B0603020102020204"/>
              </a:rPr>
              <a:t>2015</a:t>
            </a:r>
            <a:r>
              <a:rPr sz="2005" b="1" dirty="0">
                <a:latin typeface="微软雅黑" panose="020B0503020204020204" pitchFamily="34" charset="-122"/>
                <a:cs typeface="微软雅黑" panose="020B0503020204020204" pitchFamily="34" charset="-122"/>
              </a:rPr>
              <a:t>年第</a:t>
            </a:r>
            <a:r>
              <a:rPr sz="2005" dirty="0">
                <a:latin typeface="Franklin Gothic Medium" panose="020B0603020102020204"/>
                <a:cs typeface="Franklin Gothic Medium" panose="020B0603020102020204"/>
              </a:rPr>
              <a:t>68</a:t>
            </a:r>
            <a:r>
              <a:rPr sz="2005" b="1" spc="5" dirty="0">
                <a:latin typeface="微软雅黑" panose="020B0503020204020204" pitchFamily="34" charset="-122"/>
                <a:cs typeface="微软雅黑" panose="020B0503020204020204" pitchFamily="34" charset="-122"/>
              </a:rPr>
              <a:t>号</a:t>
            </a:r>
            <a:endParaRPr sz="2005">
              <a:latin typeface="微软雅黑" panose="020B0503020204020204" pitchFamily="34" charset="-122"/>
              <a:cs typeface="微软雅黑" panose="020B0503020204020204" pitchFamily="34" charset="-122"/>
            </a:endParaRPr>
          </a:p>
          <a:p>
            <a:pPr>
              <a:lnSpc>
                <a:spcPct val="100000"/>
              </a:lnSpc>
              <a:spcBef>
                <a:spcPts val="35"/>
              </a:spcBef>
            </a:pPr>
            <a:endParaRPr sz="3105">
              <a:latin typeface="Times New Roman" panose="02020603050405020304"/>
              <a:cs typeface="Times New Roman" panose="02020603050405020304"/>
            </a:endParaRPr>
          </a:p>
          <a:p>
            <a:pPr marL="12700" marR="10795" indent="577215" algn="just">
              <a:lnSpc>
                <a:spcPct val="150000"/>
              </a:lnSpc>
            </a:pPr>
            <a:r>
              <a:rPr sz="2005" b="1" dirty="0">
                <a:latin typeface="微软雅黑" panose="020B0503020204020204" pitchFamily="34" charset="-122"/>
                <a:cs typeface="微软雅黑" panose="020B0503020204020204" pitchFamily="34" charset="-122"/>
              </a:rPr>
              <a:t>对轻工、纺织、机械、汽车等四个领域重点行业（以下简称</a:t>
            </a:r>
            <a:r>
              <a:rPr sz="2005" b="1" dirty="0">
                <a:solidFill>
                  <a:srgbClr val="FF0000"/>
                </a:solidFill>
                <a:latin typeface="微软雅黑" panose="020B0503020204020204" pitchFamily="34" charset="-122"/>
                <a:cs typeface="微软雅黑" panose="020B0503020204020204" pitchFamily="34" charset="-122"/>
              </a:rPr>
              <a:t>四个</a:t>
            </a:r>
            <a:r>
              <a:rPr sz="2005" b="1" spc="5" dirty="0">
                <a:solidFill>
                  <a:srgbClr val="FF0000"/>
                </a:solidFill>
                <a:latin typeface="微软雅黑" panose="020B0503020204020204" pitchFamily="34" charset="-122"/>
                <a:cs typeface="微软雅黑" panose="020B0503020204020204" pitchFamily="34" charset="-122"/>
              </a:rPr>
              <a:t>领 </a:t>
            </a:r>
            <a:r>
              <a:rPr sz="2005" b="1" dirty="0">
                <a:solidFill>
                  <a:srgbClr val="FF0000"/>
                </a:solidFill>
                <a:latin typeface="微软雅黑" panose="020B0503020204020204" pitchFamily="34" charset="-122"/>
                <a:cs typeface="微软雅黑" panose="020B0503020204020204" pitchFamily="34" charset="-122"/>
              </a:rPr>
              <a:t>域</a:t>
            </a:r>
            <a:r>
              <a:rPr sz="2005" b="1" dirty="0">
                <a:latin typeface="微软雅黑" panose="020B0503020204020204" pitchFamily="34" charset="-122"/>
                <a:cs typeface="微软雅黑" panose="020B0503020204020204" pitchFamily="34" charset="-122"/>
              </a:rPr>
              <a:t>重点行业）企业</a:t>
            </a:r>
            <a:r>
              <a:rPr sz="2005" dirty="0">
                <a:latin typeface="Franklin Gothic Medium" panose="020B0603020102020204"/>
                <a:cs typeface="Franklin Gothic Medium" panose="020B0603020102020204"/>
              </a:rPr>
              <a:t>2015</a:t>
            </a:r>
            <a:r>
              <a:rPr sz="2005" b="1" dirty="0">
                <a:latin typeface="微软雅黑" panose="020B0503020204020204" pitchFamily="34" charset="-122"/>
                <a:cs typeface="微软雅黑" panose="020B0503020204020204" pitchFamily="34" charset="-122"/>
              </a:rPr>
              <a:t>年</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月</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日后新购进的固定资产（包括自行建造， 下同），允许缩短折旧年限或采取加速折旧方法</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513080">
              <a:lnSpc>
                <a:spcPct val="150000"/>
              </a:lnSpc>
            </a:pPr>
            <a:r>
              <a:rPr sz="2005" b="1" dirty="0">
                <a:latin typeface="微软雅黑" panose="020B0503020204020204" pitchFamily="34" charset="-122"/>
                <a:cs typeface="微软雅黑" panose="020B0503020204020204" pitchFamily="34" charset="-122"/>
              </a:rPr>
              <a:t>对四个领域重点行业小型微利企业</a:t>
            </a:r>
            <a:r>
              <a:rPr sz="2005" dirty="0">
                <a:latin typeface="Franklin Gothic Medium" panose="020B0603020102020204"/>
                <a:cs typeface="Franklin Gothic Medium" panose="020B0603020102020204"/>
              </a:rPr>
              <a:t>2015</a:t>
            </a:r>
            <a:r>
              <a:rPr sz="2005" b="1" dirty="0">
                <a:latin typeface="微软雅黑" panose="020B0503020204020204" pitchFamily="34" charset="-122"/>
                <a:cs typeface="微软雅黑" panose="020B0503020204020204" pitchFamily="34" charset="-122"/>
              </a:rPr>
              <a:t>年</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月</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日后新购进的研发和 生产经营共用的仪器、设备，单位价值不超过</a:t>
            </a:r>
            <a:r>
              <a:rPr sz="2005" dirty="0">
                <a:latin typeface="Franklin Gothic Medium" panose="020B0603020102020204"/>
                <a:cs typeface="Franklin Gothic Medium" panose="020B0603020102020204"/>
              </a:rPr>
              <a:t>100</a:t>
            </a:r>
            <a:r>
              <a:rPr sz="2005" b="1" dirty="0">
                <a:latin typeface="微软雅黑" panose="020B0503020204020204" pitchFamily="34" charset="-122"/>
                <a:cs typeface="微软雅黑" panose="020B0503020204020204" pitchFamily="34" charset="-122"/>
              </a:rPr>
              <a:t>万元（含）的，允</a:t>
            </a:r>
            <a:r>
              <a:rPr sz="2005" b="1" spc="5" dirty="0">
                <a:latin typeface="微软雅黑" panose="020B0503020204020204" pitchFamily="34" charset="-122"/>
                <a:cs typeface="微软雅黑" panose="020B0503020204020204" pitchFamily="34" charset="-122"/>
              </a:rPr>
              <a:t>许 </a:t>
            </a:r>
            <a:r>
              <a:rPr sz="2005" b="1" dirty="0">
                <a:latin typeface="微软雅黑" panose="020B0503020204020204" pitchFamily="34" charset="-122"/>
                <a:cs typeface="微软雅黑" panose="020B0503020204020204" pitchFamily="34" charset="-122"/>
              </a:rPr>
              <a:t>在计算应纳税所得额时一次性全额扣除；单位价值超过</a:t>
            </a:r>
            <a:r>
              <a:rPr sz="2005" dirty="0">
                <a:latin typeface="Franklin Gothic Medium" panose="020B0603020102020204"/>
                <a:cs typeface="Franklin Gothic Medium" panose="020B0603020102020204"/>
              </a:rPr>
              <a:t>100</a:t>
            </a:r>
            <a:r>
              <a:rPr sz="2005" b="1" dirty="0">
                <a:latin typeface="微软雅黑" panose="020B0503020204020204" pitchFamily="34" charset="-122"/>
                <a:cs typeface="微软雅黑" panose="020B0503020204020204" pitchFamily="34" charset="-122"/>
              </a:rPr>
              <a:t>万元的，</a:t>
            </a:r>
            <a:r>
              <a:rPr sz="2005" b="1" spc="5" dirty="0">
                <a:latin typeface="微软雅黑" panose="020B0503020204020204" pitchFamily="34" charset="-122"/>
                <a:cs typeface="微软雅黑" panose="020B0503020204020204" pitchFamily="34" charset="-122"/>
              </a:rPr>
              <a:t>允 </a:t>
            </a:r>
            <a:r>
              <a:rPr sz="2005" b="1" dirty="0">
                <a:latin typeface="微软雅黑" panose="020B0503020204020204" pitchFamily="34" charset="-122"/>
                <a:cs typeface="微软雅黑" panose="020B0503020204020204" pitchFamily="34" charset="-122"/>
              </a:rPr>
              <a:t>许缩短折旧年限或采取加速折旧方法</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96759" cy="4201795"/>
          </a:xfrm>
          <a:prstGeom prst="rect">
            <a:avLst/>
          </a:prstGeom>
        </p:spPr>
        <p:txBody>
          <a:bodyPr vert="horz" wrap="square" lIns="0" tIns="165406" rIns="0" bIns="0" rtlCol="0">
            <a:spAutoFit/>
          </a:bodyPr>
          <a:lstStyle/>
          <a:p>
            <a:pPr marL="12700">
              <a:lnSpc>
                <a:spcPct val="100000"/>
              </a:lnSpc>
              <a:spcBef>
                <a:spcPts val="1300"/>
              </a:spcBef>
            </a:pPr>
            <a:r>
              <a:rPr sz="2005" b="1" spc="-5" dirty="0">
                <a:latin typeface="微软雅黑" panose="020B0503020204020204" pitchFamily="34" charset="-122"/>
                <a:cs typeface="微软雅黑" panose="020B0503020204020204" pitchFamily="34" charset="-122"/>
              </a:rPr>
              <a:t>11-12</a:t>
            </a:r>
            <a:r>
              <a:rPr sz="2005" b="1" dirty="0">
                <a:latin typeface="微软雅黑" panose="020B0503020204020204" pitchFamily="34" charset="-122"/>
                <a:cs typeface="微软雅黑" panose="020B0503020204020204" pitchFamily="34" charset="-122"/>
              </a:rPr>
              <a:t>加速折旧</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a:lnSpc>
                <a:spcPct val="150000"/>
              </a:lnSpc>
            </a:pPr>
            <a:r>
              <a:rPr sz="2005" b="1" dirty="0">
                <a:latin typeface="微软雅黑" panose="020B0503020204020204" pitchFamily="34" charset="-122"/>
                <a:cs typeface="微软雅黑" panose="020B0503020204020204" pitchFamily="34" charset="-122"/>
              </a:rPr>
              <a:t>用于研发活动的仪器、设备范围口径，按照《国家税务总局关于印发</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企业研究开发费用税前扣除管理办法（试行）〉的通知》（国税发</a:t>
            </a:r>
            <a:r>
              <a:rPr sz="2005" b="1" spc="5" dirty="0">
                <a:latin typeface="微软雅黑" panose="020B0503020204020204" pitchFamily="34" charset="-122"/>
                <a:cs typeface="微软雅黑" panose="020B0503020204020204" pitchFamily="34" charset="-122"/>
              </a:rPr>
              <a:t>〔 </a:t>
            </a:r>
            <a:r>
              <a:rPr sz="2005" b="1" spc="-5" dirty="0">
                <a:latin typeface="微软雅黑" panose="020B0503020204020204" pitchFamily="34" charset="-122"/>
                <a:cs typeface="微软雅黑" panose="020B0503020204020204" pitchFamily="34" charset="-122"/>
              </a:rPr>
              <a:t>2008</a:t>
            </a:r>
            <a:r>
              <a:rPr sz="2005" b="1" dirty="0">
                <a:latin typeface="微软雅黑" panose="020B0503020204020204" pitchFamily="34" charset="-122"/>
                <a:cs typeface="微软雅黑" panose="020B0503020204020204" pitchFamily="34" charset="-122"/>
              </a:rPr>
              <a:t>〕</a:t>
            </a:r>
            <a:r>
              <a:rPr sz="2005" b="1" spc="-5" dirty="0">
                <a:latin typeface="微软雅黑" panose="020B0503020204020204" pitchFamily="34" charset="-122"/>
                <a:cs typeface="微软雅黑" panose="020B0503020204020204" pitchFamily="34" charset="-122"/>
              </a:rPr>
              <a:t>116</a:t>
            </a:r>
            <a:r>
              <a:rPr sz="2005" b="1" dirty="0">
                <a:latin typeface="微软雅黑" panose="020B0503020204020204" pitchFamily="34" charset="-122"/>
                <a:cs typeface="微软雅黑" panose="020B0503020204020204" pitchFamily="34" charset="-122"/>
              </a:rPr>
              <a:t>号）或《科学技术</a:t>
            </a:r>
            <a:r>
              <a:rPr sz="2005" b="1" spc="5" dirty="0">
                <a:latin typeface="微软雅黑" panose="020B0503020204020204" pitchFamily="34" charset="-122"/>
                <a:cs typeface="微软雅黑" panose="020B0503020204020204" pitchFamily="34" charset="-122"/>
              </a:rPr>
              <a:t>部</a:t>
            </a:r>
            <a:r>
              <a:rPr sz="2005" b="1" spc="-3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财政</a:t>
            </a:r>
            <a:r>
              <a:rPr sz="2005" b="1" spc="5" dirty="0">
                <a:latin typeface="微软雅黑" panose="020B0503020204020204" pitchFamily="34" charset="-122"/>
                <a:cs typeface="微软雅黑" panose="020B0503020204020204" pitchFamily="34" charset="-122"/>
              </a:rPr>
              <a:t>部</a:t>
            </a:r>
            <a:r>
              <a:rPr sz="2005" b="1" spc="-3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国家税务总局关于印发〈高</a:t>
            </a:r>
            <a:r>
              <a:rPr sz="2005" b="1" spc="5" dirty="0">
                <a:latin typeface="微软雅黑" panose="020B0503020204020204" pitchFamily="34" charset="-122"/>
                <a:cs typeface="微软雅黑" panose="020B0503020204020204" pitchFamily="34" charset="-122"/>
              </a:rPr>
              <a:t>新 </a:t>
            </a:r>
            <a:r>
              <a:rPr sz="2005" b="1" spc="-5" dirty="0">
                <a:latin typeface="微软雅黑" panose="020B0503020204020204" pitchFamily="34" charset="-122"/>
                <a:cs typeface="微软雅黑" panose="020B0503020204020204" pitchFamily="34" charset="-122"/>
              </a:rPr>
              <a:t>技术企业认定管理工作指引〉的通知》（国科发火〔2008〕362号）</a:t>
            </a:r>
            <a:r>
              <a:rPr sz="2005" b="1" dirty="0">
                <a:latin typeface="微软雅黑" panose="020B0503020204020204" pitchFamily="34" charset="-122"/>
                <a:cs typeface="微软雅黑" panose="020B0503020204020204" pitchFamily="34" charset="-122"/>
              </a:rPr>
              <a:t>规 定执行</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87630">
              <a:lnSpc>
                <a:spcPct val="150000"/>
              </a:lnSpc>
              <a:spcBef>
                <a:spcPts val="5"/>
              </a:spcBef>
            </a:pPr>
            <a:r>
              <a:rPr sz="2005" b="1" dirty="0">
                <a:latin typeface="微软雅黑" panose="020B0503020204020204" pitchFamily="34" charset="-122"/>
                <a:cs typeface="微软雅黑" panose="020B0503020204020204" pitchFamily="34" charset="-122"/>
              </a:rPr>
              <a:t>企业应将购进固定资产的发票、记账凭证等有关资料留存备查，并建立 台账，准确反映税法与会计差异情况</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25387" cy="5109845"/>
          </a:xfrm>
          <a:prstGeom prst="rect">
            <a:avLst/>
          </a:prstGeom>
        </p:spPr>
        <p:txBody>
          <a:bodyPr vert="horz" wrap="square" lIns="0" tIns="165406" rIns="0" bIns="0" rtlCol="0">
            <a:spAutoFit/>
          </a:bodyPr>
          <a:lstStyle/>
          <a:p>
            <a:pPr marL="469900">
              <a:lnSpc>
                <a:spcPct val="100000"/>
              </a:lnSpc>
              <a:spcBef>
                <a:spcPts val="1300"/>
              </a:spcBef>
            </a:pP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、企业所得税的征收方式有哪些</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95250" indent="528955">
              <a:lnSpc>
                <a:spcPct val="150000"/>
              </a:lnSpc>
            </a:pPr>
            <a:r>
              <a:rPr sz="2005" b="1" dirty="0">
                <a:latin typeface="微软雅黑" panose="020B0503020204020204" pitchFamily="34" charset="-122"/>
                <a:cs typeface="微软雅黑" panose="020B0503020204020204" pitchFamily="34" charset="-122"/>
              </a:rPr>
              <a:t>我公司是一般纳税人或者是小规模纳税人影响我的企业所得税征收 方式吗</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604520">
              <a:lnSpc>
                <a:spcPct val="150000"/>
              </a:lnSpc>
            </a:pPr>
            <a:r>
              <a:rPr sz="2005" b="1" dirty="0">
                <a:latin typeface="微软雅黑" panose="020B0503020204020204" pitchFamily="34" charset="-122"/>
                <a:cs typeface="微软雅黑" panose="020B0503020204020204" pitchFamily="34" charset="-122"/>
              </a:rPr>
              <a:t>并不影响，影响企业所得税征收方式的主要是账务核算情况，对于 纳税人账务核算健全，能够准确核算收入、成本、费用、税金、损失</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其他支出的，按账征收，填写A表，其他的核定征收，填写</a:t>
            </a:r>
            <a:r>
              <a:rPr sz="2005" b="1" spc="-10" dirty="0">
                <a:latin typeface="微软雅黑" panose="020B0503020204020204" pitchFamily="34" charset="-122"/>
                <a:cs typeface="微软雅黑" panose="020B0503020204020204" pitchFamily="34" charset="-122"/>
              </a:rPr>
              <a:t>B</a:t>
            </a:r>
            <a:r>
              <a:rPr sz="2005" b="1" dirty="0">
                <a:latin typeface="微软雅黑" panose="020B0503020204020204" pitchFamily="34" charset="-122"/>
                <a:cs typeface="微软雅黑" panose="020B0503020204020204" pitchFamily="34" charset="-122"/>
              </a:rPr>
              <a:t>表，同时核 定征收的纳税人分二类，一类只能够准确核算收入或者扣除项目，采</a:t>
            </a:r>
            <a:r>
              <a:rPr sz="2005" b="1" spc="5" dirty="0">
                <a:latin typeface="微软雅黑" panose="020B0503020204020204" pitchFamily="34" charset="-122"/>
                <a:cs typeface="微软雅黑" panose="020B0503020204020204" pitchFamily="34" charset="-122"/>
              </a:rPr>
              <a:t>取 </a:t>
            </a:r>
            <a:r>
              <a:rPr sz="2005" b="1" dirty="0">
                <a:latin typeface="微软雅黑" panose="020B0503020204020204" pitchFamily="34" charset="-122"/>
                <a:cs typeface="微软雅黑" panose="020B0503020204020204" pitchFamily="34" charset="-122"/>
              </a:rPr>
              <a:t>按率征收方式，另一类，收入与成本皆不能准确核算，采取定额征收</a:t>
            </a:r>
            <a:r>
              <a:rPr sz="2005" b="1" spc="5" dirty="0">
                <a:latin typeface="微软雅黑" panose="020B0503020204020204" pitchFamily="34" charset="-122"/>
                <a:cs typeface="微软雅黑" panose="020B0503020204020204" pitchFamily="34" charset="-122"/>
              </a:rPr>
              <a:t>方 </a:t>
            </a:r>
            <a:r>
              <a:rPr sz="2005" b="1" dirty="0">
                <a:latin typeface="微软雅黑" panose="020B0503020204020204" pitchFamily="34" charset="-122"/>
                <a:cs typeface="微软雅黑" panose="020B0503020204020204" pitchFamily="34" charset="-122"/>
              </a:rPr>
              <a:t>式</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102870" indent="604520">
              <a:lnSpc>
                <a:spcPct val="150000"/>
              </a:lnSpc>
            </a:pPr>
            <a:r>
              <a:rPr sz="2005" b="1" spc="-5" dirty="0">
                <a:latin typeface="微软雅黑" panose="020B0503020204020204" pitchFamily="34" charset="-122"/>
                <a:cs typeface="微软雅黑" panose="020B0503020204020204" pitchFamily="34" charset="-122"/>
              </a:rPr>
              <a:t>征收方式由主管税务机关核准。每年1-6月，纳税人可以根据上</a:t>
            </a:r>
            <a:r>
              <a:rPr sz="2005" b="1" dirty="0">
                <a:latin typeface="微软雅黑" panose="020B0503020204020204" pitchFamily="34" charset="-122"/>
                <a:cs typeface="微软雅黑" panose="020B0503020204020204" pitchFamily="34" charset="-122"/>
              </a:rPr>
              <a:t>年 度核算情况，申请改变一次</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52106" cy="5573395"/>
          </a:xfrm>
          <a:prstGeom prst="rect">
            <a:avLst/>
          </a:prstGeom>
        </p:spPr>
        <p:txBody>
          <a:bodyPr vert="horz" wrap="square" lIns="0" tIns="165406" rIns="0" bIns="0" rtlCol="0">
            <a:spAutoFit/>
          </a:bodyPr>
          <a:lstStyle/>
          <a:p>
            <a:pPr marL="12700">
              <a:lnSpc>
                <a:spcPct val="100000"/>
              </a:lnSpc>
              <a:spcBef>
                <a:spcPts val="1300"/>
              </a:spcBef>
            </a:pPr>
            <a:r>
              <a:rPr sz="2005" dirty="0">
                <a:latin typeface="Franklin Gothic Medium" panose="020B0603020102020204"/>
                <a:cs typeface="Franklin Gothic Medium" panose="020B0603020102020204"/>
              </a:rPr>
              <a:t>11-13</a:t>
            </a:r>
            <a:r>
              <a:rPr sz="2005" b="1" dirty="0">
                <a:latin typeface="微软雅黑" panose="020B0503020204020204" pitchFamily="34" charset="-122"/>
                <a:cs typeface="微软雅黑" panose="020B0503020204020204" pitchFamily="34" charset="-122"/>
              </a:rPr>
              <a:t>：高新技术企业税率优惠</a:t>
            </a:r>
            <a:r>
              <a:rPr sz="2005" dirty="0">
                <a:latin typeface="Franklin Gothic Medium" panose="020B0603020102020204"/>
                <a:cs typeface="Franklin Gothic Medium" panose="020B0603020102020204"/>
              </a:rPr>
              <a:t>15%</a:t>
            </a:r>
            <a:endParaRPr sz="2005">
              <a:latin typeface="Franklin Gothic Medium" panose="020B0603020102020204"/>
              <a:cs typeface="Franklin Gothic Medium" panose="020B0603020102020204"/>
            </a:endParaRPr>
          </a:p>
          <a:p>
            <a:pPr marL="12700" marR="217170" indent="641350">
              <a:lnSpc>
                <a:spcPct val="150000"/>
              </a:lnSpc>
            </a:pPr>
            <a:r>
              <a:rPr sz="2005" b="1" dirty="0">
                <a:latin typeface="微软雅黑" panose="020B0503020204020204" pitchFamily="34" charset="-122"/>
                <a:cs typeface="微软雅黑" panose="020B0503020204020204" pitchFamily="34" charset="-122"/>
              </a:rPr>
              <a:t>法２８条、条例９３条：对高新技术企业，减按</a:t>
            </a:r>
            <a:r>
              <a:rPr sz="2005" dirty="0">
                <a:latin typeface="Franklin Gothic Medium" panose="020B0603020102020204"/>
                <a:cs typeface="Franklin Gothic Medium" panose="020B0603020102020204"/>
              </a:rPr>
              <a:t>15</a:t>
            </a:r>
            <a:r>
              <a:rPr sz="2005" b="1" dirty="0">
                <a:latin typeface="微软雅黑" panose="020B0503020204020204" pitchFamily="34" charset="-122"/>
                <a:cs typeface="微软雅黑" panose="020B0503020204020204" pitchFamily="34" charset="-122"/>
              </a:rPr>
              <a:t>％的税率征收 企业所得税。需由省级科技部门认定，并向税务机关备案，方可享</a:t>
            </a:r>
            <a:r>
              <a:rPr sz="2005" b="1" spc="5" dirty="0">
                <a:latin typeface="微软雅黑" panose="020B0503020204020204" pitchFamily="34" charset="-122"/>
                <a:cs typeface="微软雅黑" panose="020B0503020204020204" pitchFamily="34" charset="-122"/>
              </a:rPr>
              <a:t>受 </a:t>
            </a:r>
            <a:r>
              <a:rPr sz="2005" dirty="0">
                <a:latin typeface="Franklin Gothic Medium" panose="020B0603020102020204"/>
                <a:cs typeface="Franklin Gothic Medium" panose="020B0603020102020204"/>
              </a:rPr>
              <a:t>15%</a:t>
            </a:r>
            <a:r>
              <a:rPr sz="2005" b="1" dirty="0">
                <a:latin typeface="微软雅黑" panose="020B0503020204020204" pitchFamily="34" charset="-122"/>
                <a:cs typeface="微软雅黑" panose="020B0503020204020204" pitchFamily="34" charset="-122"/>
              </a:rPr>
              <a:t>的优惠税率</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513080">
              <a:lnSpc>
                <a:spcPct val="150000"/>
              </a:lnSpc>
              <a:tabLst>
                <a:tab pos="4723765" algn="l"/>
              </a:tabLst>
            </a:pPr>
            <a:r>
              <a:rPr sz="2005" b="1" dirty="0">
                <a:latin typeface="微软雅黑" panose="020B0503020204020204" pitchFamily="34" charset="-122"/>
                <a:cs typeface="微软雅黑" panose="020B0503020204020204" pitchFamily="34" charset="-122"/>
              </a:rPr>
              <a:t>国家税务总局关于实施高新技术企业所得税优惠政策有关问题的</a:t>
            </a:r>
            <a:r>
              <a:rPr sz="2005" b="1" spc="5" dirty="0">
                <a:latin typeface="微软雅黑" panose="020B0503020204020204" pitchFamily="34" charset="-122"/>
                <a:cs typeface="微软雅黑" panose="020B0503020204020204" pitchFamily="34" charset="-122"/>
              </a:rPr>
              <a:t>公 </a:t>
            </a:r>
            <a:r>
              <a:rPr sz="2005" b="1" dirty="0">
                <a:latin typeface="微软雅黑" panose="020B0503020204020204" pitchFamily="34" charset="-122"/>
                <a:cs typeface="微软雅黑" panose="020B0503020204020204" pitchFamily="34" charset="-122"/>
              </a:rPr>
              <a:t>告（国家税务总局公告</a:t>
            </a:r>
            <a:r>
              <a:rPr sz="2005" dirty="0">
                <a:latin typeface="Franklin Gothic Medium" panose="020B0603020102020204"/>
                <a:cs typeface="Franklin Gothic Medium" panose="020B0603020102020204"/>
              </a:rPr>
              <a:t>2017</a:t>
            </a:r>
            <a:r>
              <a:rPr sz="2005" b="1" dirty="0">
                <a:latin typeface="微软雅黑" panose="020B0503020204020204" pitchFamily="34" charset="-122"/>
                <a:cs typeface="微软雅黑" panose="020B0503020204020204" pitchFamily="34" charset="-122"/>
              </a:rPr>
              <a:t>年第</a:t>
            </a:r>
            <a:r>
              <a:rPr sz="2005" dirty="0">
                <a:latin typeface="Franklin Gothic Medium" panose="020B0603020102020204"/>
                <a:cs typeface="Franklin Gothic Medium" panose="020B0603020102020204"/>
              </a:rPr>
              <a:t>24</a:t>
            </a:r>
            <a:r>
              <a:rPr sz="2005" b="1" spc="5" dirty="0">
                <a:latin typeface="微软雅黑" panose="020B0503020204020204" pitchFamily="34" charset="-122"/>
                <a:cs typeface="微软雅黑" panose="020B0503020204020204" pitchFamily="34" charset="-122"/>
              </a:rPr>
              <a:t>号</a:t>
            </a:r>
            <a:r>
              <a:rPr sz="2005" b="1" spc="-100" dirty="0">
                <a:latin typeface="微软雅黑" panose="020B0503020204020204" pitchFamily="34" charset="-122"/>
                <a:cs typeface="微软雅黑" panose="020B0503020204020204" pitchFamily="34" charset="-122"/>
              </a:rPr>
              <a:t> </a:t>
            </a:r>
            <a:r>
              <a:rPr sz="2005" b="1" spc="5" dirty="0">
                <a:latin typeface="微软雅黑" panose="020B0503020204020204" pitchFamily="34" charset="-122"/>
                <a:cs typeface="微软雅黑" panose="020B0503020204020204" pitchFamily="34" charset="-122"/>
              </a:rPr>
              <a:t>）	</a:t>
            </a:r>
            <a:r>
              <a:rPr sz="2005" dirty="0">
                <a:latin typeface="Franklin Gothic Medium" panose="020B0603020102020204"/>
                <a:cs typeface="Franklin Gothic Medium" panose="020B0603020102020204"/>
              </a:rPr>
              <a:t>2017</a:t>
            </a:r>
            <a:r>
              <a:rPr sz="2005" b="1" dirty="0">
                <a:latin typeface="微软雅黑" panose="020B0503020204020204" pitchFamily="34" charset="-122"/>
                <a:cs typeface="微软雅黑" panose="020B0503020204020204" pitchFamily="34" charset="-122"/>
              </a:rPr>
              <a:t>年度及以后年度企业</a:t>
            </a:r>
            <a:r>
              <a:rPr sz="2005" b="1" spc="5" dirty="0">
                <a:latin typeface="微软雅黑" panose="020B0503020204020204" pitchFamily="34" charset="-122"/>
                <a:cs typeface="微软雅黑" panose="020B0503020204020204" pitchFamily="34" charset="-122"/>
              </a:rPr>
              <a:t>所 </a:t>
            </a:r>
            <a:r>
              <a:rPr sz="2005" b="1" dirty="0">
                <a:latin typeface="微软雅黑" panose="020B0503020204020204" pitchFamily="34" charset="-122"/>
                <a:cs typeface="微软雅黑" panose="020B0503020204020204" pitchFamily="34" charset="-122"/>
              </a:rPr>
              <a:t>得税汇算清缴。</a:t>
            </a:r>
            <a:r>
              <a:rPr sz="2005" dirty="0">
                <a:latin typeface="Franklin Gothic Medium" panose="020B0603020102020204"/>
                <a:cs typeface="Franklin Gothic Medium" panose="020B0603020102020204"/>
              </a:rPr>
              <a:t>2016</a:t>
            </a:r>
            <a:r>
              <a:rPr sz="2005" b="1" dirty="0">
                <a:latin typeface="微软雅黑" panose="020B0503020204020204" pitchFamily="34" charset="-122"/>
                <a:cs typeface="微软雅黑" panose="020B0503020204020204" pitchFamily="34" charset="-122"/>
              </a:rPr>
              <a:t>年</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月</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日以后按《认定办法》认定的高新技术企业 按本公告规定执行。</a:t>
            </a:r>
            <a:r>
              <a:rPr sz="2005" dirty="0">
                <a:latin typeface="Franklin Gothic Medium" panose="020B0603020102020204"/>
                <a:cs typeface="Franklin Gothic Medium" panose="020B0603020102020204"/>
              </a:rPr>
              <a:t>2016</a:t>
            </a:r>
            <a:r>
              <a:rPr sz="2005" b="1" dirty="0">
                <a:latin typeface="微软雅黑" panose="020B0503020204020204" pitchFamily="34" charset="-122"/>
                <a:cs typeface="微软雅黑" panose="020B0503020204020204" pitchFamily="34" charset="-122"/>
              </a:rPr>
              <a:t>年</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月</a:t>
            </a:r>
            <a:r>
              <a:rPr sz="2005" dirty="0">
                <a:latin typeface="Franklin Gothic Medium" panose="020B0603020102020204"/>
                <a:cs typeface="Franklin Gothic Medium" panose="020B0603020102020204"/>
              </a:rPr>
              <a:t>1</a:t>
            </a:r>
            <a:r>
              <a:rPr sz="2005" b="1" dirty="0">
                <a:latin typeface="微软雅黑" panose="020B0503020204020204" pitchFamily="34" charset="-122"/>
                <a:cs typeface="微软雅黑" panose="020B0503020204020204" pitchFamily="34" charset="-122"/>
              </a:rPr>
              <a:t>日前按《科技</a:t>
            </a:r>
            <a:r>
              <a:rPr sz="2005" b="1" spc="5" dirty="0">
                <a:latin typeface="微软雅黑" panose="020B0503020204020204" pitchFamily="34" charset="-122"/>
                <a:cs typeface="微软雅黑" panose="020B0503020204020204" pitchFamily="34" charset="-122"/>
              </a:rPr>
              <a:t>部</a:t>
            </a:r>
            <a:r>
              <a:rPr sz="2005" b="1" spc="-12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财政</a:t>
            </a:r>
            <a:r>
              <a:rPr sz="2005" b="1" spc="5" dirty="0">
                <a:latin typeface="微软雅黑" panose="020B0503020204020204" pitchFamily="34" charset="-122"/>
                <a:cs typeface="微软雅黑" panose="020B0503020204020204" pitchFamily="34" charset="-122"/>
              </a:rPr>
              <a:t>部</a:t>
            </a:r>
            <a:r>
              <a:rPr sz="2005" b="1" spc="-120"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国家税务总</a:t>
            </a:r>
            <a:r>
              <a:rPr sz="2005" b="1" spc="5" dirty="0">
                <a:latin typeface="微软雅黑" panose="020B0503020204020204" pitchFamily="34" charset="-122"/>
                <a:cs typeface="微软雅黑" panose="020B0503020204020204" pitchFamily="34" charset="-122"/>
              </a:rPr>
              <a:t>局 </a:t>
            </a:r>
            <a:r>
              <a:rPr sz="2005" b="1" dirty="0">
                <a:latin typeface="微软雅黑" panose="020B0503020204020204" pitchFamily="34" charset="-122"/>
                <a:cs typeface="微软雅黑" panose="020B0503020204020204" pitchFamily="34" charset="-122"/>
              </a:rPr>
              <a:t>关于印发〈高新技术企业认定管理办法〉的通知》（国科发火〔</a:t>
            </a:r>
            <a:r>
              <a:rPr sz="2005" dirty="0">
                <a:latin typeface="Franklin Gothic Medium" panose="020B0603020102020204"/>
                <a:cs typeface="Franklin Gothic Medium" panose="020B0603020102020204"/>
              </a:rPr>
              <a:t>2008</a:t>
            </a:r>
            <a:r>
              <a:rPr sz="2005" b="1" spc="5" dirty="0">
                <a:latin typeface="微软雅黑" panose="020B0503020204020204" pitchFamily="34" charset="-122"/>
                <a:cs typeface="微软雅黑" panose="020B0503020204020204" pitchFamily="34" charset="-122"/>
              </a:rPr>
              <a:t>〕 </a:t>
            </a:r>
            <a:r>
              <a:rPr sz="2005" dirty="0">
                <a:latin typeface="Franklin Gothic Medium" panose="020B0603020102020204"/>
                <a:cs typeface="Franklin Gothic Medium" panose="020B0603020102020204"/>
              </a:rPr>
              <a:t>172</a:t>
            </a:r>
            <a:r>
              <a:rPr sz="2005" b="1" dirty="0">
                <a:latin typeface="微软雅黑" panose="020B0503020204020204" pitchFamily="34" charset="-122"/>
                <a:cs typeface="微软雅黑" panose="020B0503020204020204" pitchFamily="34" charset="-122"/>
              </a:rPr>
              <a:t>号）认定的高新技术企业，仍按《国家税务总局关于实施高新技</a:t>
            </a:r>
            <a:r>
              <a:rPr sz="2005" b="1" spc="5" dirty="0">
                <a:latin typeface="微软雅黑" panose="020B0503020204020204" pitchFamily="34" charset="-122"/>
                <a:cs typeface="微软雅黑" panose="020B0503020204020204" pitchFamily="34" charset="-122"/>
              </a:rPr>
              <a:t>术 </a:t>
            </a:r>
            <a:r>
              <a:rPr sz="2005" b="1" dirty="0">
                <a:latin typeface="微软雅黑" panose="020B0503020204020204" pitchFamily="34" charset="-122"/>
                <a:cs typeface="微软雅黑" panose="020B0503020204020204" pitchFamily="34" charset="-122"/>
              </a:rPr>
              <a:t>企业所得税优惠有关问题的通知》（国税函〔</a:t>
            </a:r>
            <a:r>
              <a:rPr sz="2005" dirty="0">
                <a:latin typeface="Franklin Gothic Medium" panose="020B0603020102020204"/>
                <a:cs typeface="Franklin Gothic Medium" panose="020B0603020102020204"/>
              </a:rPr>
              <a:t>2009</a:t>
            </a: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203</a:t>
            </a:r>
            <a:r>
              <a:rPr sz="2005" b="1" dirty="0">
                <a:latin typeface="微软雅黑" panose="020B0503020204020204" pitchFamily="34" charset="-122"/>
                <a:cs typeface="微软雅黑" panose="020B0503020204020204" pitchFamily="34" charset="-122"/>
              </a:rPr>
              <a:t>号）和国家</a:t>
            </a:r>
            <a:r>
              <a:rPr sz="2005" b="1" spc="5" dirty="0">
                <a:latin typeface="微软雅黑" panose="020B0503020204020204" pitchFamily="34" charset="-122"/>
                <a:cs typeface="微软雅黑" panose="020B0503020204020204" pitchFamily="34" charset="-122"/>
              </a:rPr>
              <a:t>税 </a:t>
            </a:r>
            <a:r>
              <a:rPr sz="2005" b="1" dirty="0">
                <a:latin typeface="微软雅黑" panose="020B0503020204020204" pitchFamily="34" charset="-122"/>
                <a:cs typeface="微软雅黑" panose="020B0503020204020204" pitchFamily="34" charset="-122"/>
              </a:rPr>
              <a:t>务总局公告</a:t>
            </a:r>
            <a:r>
              <a:rPr sz="2005" dirty="0">
                <a:latin typeface="Franklin Gothic Medium" panose="020B0603020102020204"/>
                <a:cs typeface="Franklin Gothic Medium" panose="020B0603020102020204"/>
              </a:rPr>
              <a:t>2015</a:t>
            </a:r>
            <a:r>
              <a:rPr sz="2005" b="1" dirty="0">
                <a:latin typeface="微软雅黑" panose="020B0503020204020204" pitchFamily="34" charset="-122"/>
                <a:cs typeface="微软雅黑" panose="020B0503020204020204" pitchFamily="34" charset="-122"/>
              </a:rPr>
              <a:t>年第</a:t>
            </a:r>
            <a:r>
              <a:rPr sz="2005" dirty="0">
                <a:latin typeface="Franklin Gothic Medium" panose="020B0603020102020204"/>
                <a:cs typeface="Franklin Gothic Medium" panose="020B0603020102020204"/>
              </a:rPr>
              <a:t>76</a:t>
            </a:r>
            <a:r>
              <a:rPr sz="2005" b="1" dirty="0">
                <a:latin typeface="微软雅黑" panose="020B0503020204020204" pitchFamily="34" charset="-122"/>
                <a:cs typeface="微软雅黑" panose="020B0503020204020204" pitchFamily="34" charset="-122"/>
              </a:rPr>
              <a:t>号的规定执行</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8048288" cy="2659380"/>
          </a:xfrm>
          <a:prstGeom prst="rect">
            <a:avLst/>
          </a:prstGeom>
        </p:spPr>
        <p:txBody>
          <a:bodyPr vert="horz" wrap="square" lIns="0" tIns="13359" rIns="0" bIns="0" rtlCol="0">
            <a:spAutoFit/>
          </a:bodyPr>
          <a:lstStyle/>
          <a:p>
            <a:pPr marL="12700">
              <a:lnSpc>
                <a:spcPct val="100000"/>
              </a:lnSpc>
              <a:spcBef>
                <a:spcPts val="105"/>
              </a:spcBef>
            </a:pPr>
            <a:r>
              <a:rPr sz="2005" dirty="0">
                <a:latin typeface="Franklin Gothic Medium" panose="020B0603020102020204"/>
                <a:cs typeface="Franklin Gothic Medium" panose="020B0603020102020204"/>
              </a:rPr>
              <a:t>11-13</a:t>
            </a:r>
            <a:r>
              <a:rPr sz="2005" b="1" dirty="0">
                <a:latin typeface="微软雅黑" panose="020B0503020204020204" pitchFamily="34" charset="-122"/>
                <a:cs typeface="微软雅黑" panose="020B0503020204020204" pitchFamily="34" charset="-122"/>
              </a:rPr>
              <a:t>：高新技术企业税率优惠</a:t>
            </a:r>
            <a:r>
              <a:rPr sz="2005" dirty="0">
                <a:latin typeface="Franklin Gothic Medium" panose="020B0603020102020204"/>
                <a:cs typeface="Franklin Gothic Medium" panose="020B0603020102020204"/>
              </a:rPr>
              <a:t>15%</a:t>
            </a:r>
            <a:endParaRPr sz="2005">
              <a:latin typeface="Franklin Gothic Medium" panose="020B0603020102020204"/>
              <a:cs typeface="Franklin Gothic Medium" panose="020B0603020102020204"/>
            </a:endParaRPr>
          </a:p>
          <a:p>
            <a:pPr>
              <a:lnSpc>
                <a:spcPct val="100000"/>
              </a:lnSpc>
              <a:spcBef>
                <a:spcPts val="35"/>
              </a:spcBef>
            </a:pPr>
            <a:endParaRPr sz="3105">
              <a:latin typeface="Times New Roman" panose="02020603050405020304"/>
              <a:cs typeface="Times New Roman" panose="02020603050405020304"/>
            </a:endParaRPr>
          </a:p>
          <a:p>
            <a:pPr marL="12700" marR="5080" indent="513080">
              <a:lnSpc>
                <a:spcPct val="150000"/>
              </a:lnSpc>
            </a:pPr>
            <a:r>
              <a:rPr sz="2005" b="1" dirty="0">
                <a:latin typeface="微软雅黑" panose="020B0503020204020204" pitchFamily="34" charset="-122"/>
                <a:cs typeface="微软雅黑" panose="020B0503020204020204" pitchFamily="34" charset="-122"/>
              </a:rPr>
              <a:t>《科技</a:t>
            </a:r>
            <a:r>
              <a:rPr sz="2005" b="1" spc="5" dirty="0">
                <a:latin typeface="微软雅黑" panose="020B0503020204020204" pitchFamily="34" charset="-122"/>
                <a:cs typeface="微软雅黑" panose="020B0503020204020204" pitchFamily="34" charset="-122"/>
              </a:rPr>
              <a:t>部</a:t>
            </a:r>
            <a:r>
              <a:rPr sz="2005" b="1" spc="-150"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财政</a:t>
            </a:r>
            <a:r>
              <a:rPr sz="2005" b="1" spc="5" dirty="0">
                <a:latin typeface="微软雅黑" panose="020B0503020204020204" pitchFamily="34" charset="-122"/>
                <a:cs typeface="微软雅黑" panose="020B0503020204020204" pitchFamily="34" charset="-122"/>
              </a:rPr>
              <a:t>部</a:t>
            </a:r>
            <a:r>
              <a:rPr sz="2005" b="1" spc="-150"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国家税务总局关于修订印发〈高新技术企业认定</a:t>
            </a:r>
            <a:r>
              <a:rPr sz="2005" b="1" spc="5" dirty="0">
                <a:latin typeface="微软雅黑" panose="020B0503020204020204" pitchFamily="34" charset="-122"/>
                <a:cs typeface="微软雅黑" panose="020B0503020204020204" pitchFamily="34" charset="-122"/>
              </a:rPr>
              <a:t>管 </a:t>
            </a:r>
            <a:r>
              <a:rPr sz="2005" b="1" dirty="0">
                <a:latin typeface="微软雅黑" panose="020B0503020204020204" pitchFamily="34" charset="-122"/>
                <a:cs typeface="微软雅黑" panose="020B0503020204020204" pitchFamily="34" charset="-122"/>
              </a:rPr>
              <a:t>理办法〉的通知》（国科发火〔</a:t>
            </a:r>
            <a:r>
              <a:rPr sz="2005" dirty="0">
                <a:latin typeface="Franklin Gothic Medium" panose="020B0603020102020204"/>
                <a:cs typeface="Franklin Gothic Medium" panose="020B0603020102020204"/>
              </a:rPr>
              <a:t>2016</a:t>
            </a: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32</a:t>
            </a:r>
            <a:r>
              <a:rPr sz="2005" b="1" dirty="0">
                <a:latin typeface="微软雅黑" panose="020B0503020204020204" pitchFamily="34" charset="-122"/>
                <a:cs typeface="微软雅黑" panose="020B0503020204020204" pitchFamily="34" charset="-122"/>
              </a:rPr>
              <a:t>号）、《科技</a:t>
            </a:r>
            <a:r>
              <a:rPr sz="2005" b="1" spc="5" dirty="0">
                <a:latin typeface="微软雅黑" panose="020B0503020204020204" pitchFamily="34" charset="-122"/>
                <a:cs typeface="微软雅黑" panose="020B0503020204020204" pitchFamily="34" charset="-122"/>
              </a:rPr>
              <a:t>部</a:t>
            </a:r>
            <a:r>
              <a:rPr sz="2005" b="1" spc="-12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财政</a:t>
            </a:r>
            <a:r>
              <a:rPr sz="2005" b="1" spc="5" dirty="0">
                <a:latin typeface="微软雅黑" panose="020B0503020204020204" pitchFamily="34" charset="-122"/>
                <a:cs typeface="微软雅黑" panose="020B0503020204020204" pitchFamily="34" charset="-122"/>
              </a:rPr>
              <a:t>部</a:t>
            </a:r>
            <a:r>
              <a:rPr sz="2005" b="1" spc="-120"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a:t>
            </a:r>
            <a:r>
              <a:rPr sz="2005" b="1" spc="5" dirty="0">
                <a:latin typeface="微软雅黑" panose="020B0503020204020204" pitchFamily="34" charset="-122"/>
                <a:cs typeface="微软雅黑" panose="020B0503020204020204" pitchFamily="34" charset="-122"/>
              </a:rPr>
              <a:t>家 </a:t>
            </a:r>
            <a:r>
              <a:rPr sz="2005" b="1" dirty="0">
                <a:latin typeface="微软雅黑" panose="020B0503020204020204" pitchFamily="34" charset="-122"/>
                <a:cs typeface="微软雅黑" panose="020B0503020204020204" pitchFamily="34" charset="-122"/>
              </a:rPr>
              <a:t>税务总局关于修订印发〈高新技术企业认定管理工作指引〉的通知》</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国科发火〔</a:t>
            </a:r>
            <a:r>
              <a:rPr sz="2005" dirty="0">
                <a:latin typeface="Franklin Gothic Medium" panose="020B0603020102020204"/>
                <a:cs typeface="Franklin Gothic Medium" panose="020B0603020102020204"/>
              </a:rPr>
              <a:t>2016</a:t>
            </a: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195</a:t>
            </a:r>
            <a:r>
              <a:rPr sz="2005" b="1" dirty="0">
                <a:latin typeface="微软雅黑" panose="020B0503020204020204" pitchFamily="34" charset="-122"/>
                <a:cs typeface="微软雅黑" panose="020B0503020204020204" pitchFamily="34" charset="-122"/>
              </a:rPr>
              <a:t>号</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426876"/>
            <a:ext cx="3334209" cy="321945"/>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上一个案例，动手操作一下</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
        <p:nvSpPr>
          <p:cNvPr id="3" name="object 3"/>
          <p:cNvSpPr txBox="1"/>
          <p:nvPr/>
        </p:nvSpPr>
        <p:spPr>
          <a:xfrm>
            <a:off x="2052452" y="1649101"/>
            <a:ext cx="8070554" cy="3270885"/>
          </a:xfrm>
          <a:prstGeom prst="rect">
            <a:avLst/>
          </a:prstGeom>
        </p:spPr>
        <p:txBody>
          <a:bodyPr vert="horz" wrap="square" lIns="0" tIns="12723" rIns="0" bIns="0" rtlCol="0">
            <a:spAutoFit/>
          </a:bodyPr>
          <a:lstStyle/>
          <a:p>
            <a:pPr marL="12700" marR="5080">
              <a:lnSpc>
                <a:spcPct val="150000"/>
              </a:lnSpc>
              <a:spcBef>
                <a:spcPts val="100"/>
              </a:spcBef>
            </a:pPr>
            <a:r>
              <a:rPr sz="2005" b="1" dirty="0">
                <a:latin typeface="微软雅黑" panose="020B0503020204020204" pitchFamily="34" charset="-122"/>
                <a:cs typeface="微软雅黑" panose="020B0503020204020204" pitchFamily="34" charset="-122"/>
              </a:rPr>
              <a:t>例：大海公司</a:t>
            </a:r>
            <a:r>
              <a:rPr sz="2005" dirty="0">
                <a:latin typeface="Franklin Gothic Medium" panose="020B0603020102020204"/>
                <a:cs typeface="Franklin Gothic Medium" panose="020B0603020102020204"/>
              </a:rPr>
              <a:t>2016</a:t>
            </a:r>
            <a:r>
              <a:rPr sz="2005" b="1" dirty="0">
                <a:latin typeface="微软雅黑" panose="020B0503020204020204" pitchFamily="34" charset="-122"/>
                <a:cs typeface="微软雅黑" panose="020B0503020204020204" pitchFamily="34" charset="-122"/>
              </a:rPr>
              <a:t>年经认定为高新技术企业，当年取得符</a:t>
            </a:r>
            <a:r>
              <a:rPr sz="2005" b="1" spc="5" dirty="0">
                <a:latin typeface="微软雅黑" panose="020B0503020204020204" pitchFamily="34" charset="-122"/>
                <a:cs typeface="微软雅黑" panose="020B0503020204020204" pitchFamily="34" charset="-122"/>
              </a:rPr>
              <a:t>合</a:t>
            </a:r>
            <a:r>
              <a:rPr sz="2005" b="1" spc="-18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条件的技</a:t>
            </a:r>
            <a:r>
              <a:rPr sz="2005" b="1" spc="5" dirty="0">
                <a:latin typeface="微软雅黑" panose="020B0503020204020204" pitchFamily="34" charset="-122"/>
                <a:cs typeface="微软雅黑" panose="020B0503020204020204" pitchFamily="34" charset="-122"/>
              </a:rPr>
              <a:t>术 </a:t>
            </a:r>
            <a:r>
              <a:rPr sz="2005" b="1" dirty="0">
                <a:latin typeface="微软雅黑" panose="020B0503020204020204" pitchFamily="34" charset="-122"/>
                <a:cs typeface="微软雅黑" panose="020B0503020204020204" pitchFamily="34" charset="-122"/>
              </a:rPr>
              <a:t>转让所得</a:t>
            </a:r>
            <a:r>
              <a:rPr sz="2005" dirty="0">
                <a:latin typeface="Franklin Gothic Medium" panose="020B0603020102020204"/>
                <a:cs typeface="Franklin Gothic Medium" panose="020B0603020102020204"/>
              </a:rPr>
              <a:t>700</a:t>
            </a:r>
            <a:r>
              <a:rPr sz="2005" b="1" dirty="0">
                <a:latin typeface="微软雅黑" panose="020B0503020204020204" pitchFamily="34" charset="-122"/>
                <a:cs typeface="微软雅黑" panose="020B0503020204020204" pitchFamily="34" charset="-122"/>
              </a:rPr>
              <a:t>万元，其他应纳税所得额为</a:t>
            </a:r>
            <a:r>
              <a:rPr sz="2005" dirty="0">
                <a:latin typeface="Franklin Gothic Medium" panose="020B0603020102020204"/>
                <a:cs typeface="Franklin Gothic Medium" panose="020B0603020102020204"/>
              </a:rPr>
              <a:t>1000 </a:t>
            </a:r>
            <a:r>
              <a:rPr sz="2005" b="1" dirty="0">
                <a:latin typeface="微软雅黑" panose="020B0503020204020204" pitchFamily="34" charset="-122"/>
                <a:cs typeface="微软雅黑" panose="020B0503020204020204" pitchFamily="34" charset="-122"/>
              </a:rPr>
              <a:t>万元</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pPr>
            <a:endParaRPr sz="2605">
              <a:latin typeface="Times New Roman" panose="02020603050405020304"/>
              <a:cs typeface="Times New Roman" panose="02020603050405020304"/>
            </a:endParaRPr>
          </a:p>
          <a:p>
            <a:pPr marL="12700">
              <a:lnSpc>
                <a:spcPct val="100000"/>
              </a:lnSpc>
              <a:spcBef>
                <a:spcPts val="1810"/>
              </a:spcBef>
              <a:tabLst>
                <a:tab pos="902335" algn="l"/>
              </a:tabLst>
            </a:pPr>
            <a:r>
              <a:rPr sz="2005" b="1" dirty="0">
                <a:latin typeface="微软雅黑" panose="020B0503020204020204" pitchFamily="34" charset="-122"/>
                <a:cs typeface="微软雅黑" panose="020B0503020204020204" pitchFamily="34" charset="-122"/>
              </a:rPr>
              <a:t>解析</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企业取得的</a:t>
            </a:r>
            <a:r>
              <a:rPr sz="2005" dirty="0">
                <a:latin typeface="Franklin Gothic Medium" panose="020B0603020102020204"/>
                <a:cs typeface="Franklin Gothic Medium" panose="020B0603020102020204"/>
              </a:rPr>
              <a:t>700</a:t>
            </a:r>
            <a:r>
              <a:rPr sz="2005" b="1" dirty="0">
                <a:latin typeface="微软雅黑" panose="020B0503020204020204" pitchFamily="34" charset="-122"/>
                <a:cs typeface="微软雅黑" panose="020B0503020204020204" pitchFamily="34" charset="-122"/>
              </a:rPr>
              <a:t>万技术转让所得中的</a:t>
            </a:r>
            <a:r>
              <a:rPr sz="2005" dirty="0">
                <a:latin typeface="Franklin Gothic Medium" panose="020B0603020102020204"/>
                <a:cs typeface="Franklin Gothic Medium" panose="020B0603020102020204"/>
              </a:rPr>
              <a:t>500</a:t>
            </a:r>
            <a:r>
              <a:rPr sz="2005" b="1" dirty="0">
                <a:latin typeface="微软雅黑" panose="020B0503020204020204" pitchFamily="34" charset="-122"/>
                <a:cs typeface="微软雅黑" panose="020B0503020204020204" pitchFamily="34" charset="-122"/>
              </a:rPr>
              <a:t>万元部分免税，另</a:t>
            </a:r>
            <a:r>
              <a:rPr sz="2005" b="1" spc="5" dirty="0">
                <a:latin typeface="微软雅黑" panose="020B0503020204020204" pitchFamily="34" charset="-122"/>
                <a:cs typeface="微软雅黑" panose="020B0503020204020204" pitchFamily="34" charset="-122"/>
              </a:rPr>
              <a:t>外</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dirty="0">
                <a:latin typeface="Franklin Gothic Medium" panose="020B0603020102020204"/>
                <a:cs typeface="Franklin Gothic Medium" panose="020B0603020102020204"/>
              </a:rPr>
              <a:t>200</a:t>
            </a:r>
            <a:r>
              <a:rPr sz="2005" b="1" dirty="0">
                <a:latin typeface="微软雅黑" panose="020B0503020204020204" pitchFamily="34" charset="-122"/>
                <a:cs typeface="微软雅黑" panose="020B0503020204020204" pitchFamily="34" charset="-122"/>
              </a:rPr>
              <a:t>万技术转让所得减半征收，企业计算应纳税所得额为</a:t>
            </a:r>
            <a:r>
              <a:rPr sz="2005" dirty="0">
                <a:latin typeface="Franklin Gothic Medium" panose="020B0603020102020204"/>
                <a:cs typeface="Franklin Gothic Medium" panose="020B0603020102020204"/>
              </a:rPr>
              <a:t>1100</a:t>
            </a:r>
            <a:r>
              <a:rPr sz="2005" b="1" dirty="0">
                <a:latin typeface="微软雅黑" panose="020B0503020204020204" pitchFamily="34" charset="-122"/>
                <a:cs typeface="微软雅黑" panose="020B0503020204020204" pitchFamily="34" charset="-122"/>
              </a:rPr>
              <a:t>万元（</a:t>
            </a:r>
            <a:r>
              <a:rPr sz="2005" b="1" spc="5" dirty="0">
                <a:latin typeface="微软雅黑" panose="020B0503020204020204" pitchFamily="34" charset="-122"/>
                <a:cs typeface="微软雅黑" panose="020B0503020204020204" pitchFamily="34" charset="-122"/>
              </a:rPr>
              <a:t>即</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a:t>
            </a:r>
            <a:r>
              <a:rPr sz="2005" dirty="0">
                <a:latin typeface="Franklin Gothic Medium" panose="020B0603020102020204"/>
                <a:cs typeface="Franklin Gothic Medium" panose="020B0603020102020204"/>
              </a:rPr>
              <a:t>1000+700-500-100</a:t>
            </a:r>
            <a:r>
              <a:rPr sz="2005" b="1" dirty="0">
                <a:latin typeface="微软雅黑" panose="020B0503020204020204" pitchFamily="34" charset="-122"/>
                <a:cs typeface="微软雅黑" panose="020B0503020204020204" pitchFamily="34" charset="-122"/>
              </a:rPr>
              <a:t>）万</a:t>
            </a:r>
            <a:r>
              <a:rPr sz="2005" dirty="0">
                <a:latin typeface="Franklin Gothic Medium" panose="020B0603020102020204"/>
                <a:cs typeface="Franklin Gothic Medium" panose="020B0603020102020204"/>
              </a:rPr>
              <a:t>=1100</a:t>
            </a:r>
            <a:r>
              <a:rPr sz="2005" b="1" dirty="0">
                <a:latin typeface="微软雅黑" panose="020B0503020204020204" pitchFamily="34" charset="-122"/>
                <a:cs typeface="微软雅黑" panose="020B0503020204020204" pitchFamily="34" charset="-122"/>
              </a:rPr>
              <a:t>万</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dirty="0">
                <a:latin typeface="Franklin Gothic Medium" panose="020B0603020102020204"/>
                <a:cs typeface="Franklin Gothic Medium" panose="020B0603020102020204"/>
              </a:rPr>
              <a:t>1100*15%=165</a:t>
            </a:r>
            <a:r>
              <a:rPr sz="2005" b="1" dirty="0">
                <a:latin typeface="微软雅黑" panose="020B0503020204020204" pitchFamily="34" charset="-122"/>
                <a:cs typeface="微软雅黑" panose="020B0503020204020204" pitchFamily="34" charset="-122"/>
              </a:rPr>
              <a:t>万</a:t>
            </a:r>
            <a:r>
              <a:rPr sz="2005" b="1" spc="5" dirty="0">
                <a:latin typeface="微软雅黑" panose="020B0503020204020204" pitchFamily="34" charset="-122"/>
                <a:cs typeface="微软雅黑" panose="020B0503020204020204" pitchFamily="34" charset="-122"/>
              </a:rPr>
              <a:t>元</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35686" cy="5571490"/>
          </a:xfrm>
          <a:prstGeom prst="rect">
            <a:avLst/>
          </a:prstGeom>
        </p:spPr>
        <p:txBody>
          <a:bodyPr vert="horz" wrap="square" lIns="0" tIns="165406" rIns="0" bIns="0" rtlCol="0">
            <a:spAutoFit/>
          </a:bodyPr>
          <a:lstStyle/>
          <a:p>
            <a:pPr marL="12700">
              <a:lnSpc>
                <a:spcPct val="100000"/>
              </a:lnSpc>
              <a:spcBef>
                <a:spcPts val="1300"/>
              </a:spcBef>
            </a:pPr>
            <a:r>
              <a:rPr sz="2005" b="1" spc="-5" dirty="0">
                <a:latin typeface="微软雅黑" panose="020B0503020204020204" pitchFamily="34" charset="-122"/>
                <a:cs typeface="微软雅黑" panose="020B0503020204020204" pitchFamily="34" charset="-122"/>
              </a:rPr>
              <a:t>11-14：</a:t>
            </a:r>
            <a:r>
              <a:rPr sz="2005" b="1" dirty="0">
                <a:latin typeface="微软雅黑" panose="020B0503020204020204" pitchFamily="34" charset="-122"/>
                <a:cs typeface="微软雅黑" panose="020B0503020204020204" pitchFamily="34" charset="-122"/>
              </a:rPr>
              <a:t>西部大开发税收优惠税率15%</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特殊政策规定：西部大开发，减半时按</a:t>
            </a:r>
            <a:r>
              <a:rPr sz="2005" b="1" spc="-5" dirty="0">
                <a:latin typeface="微软雅黑" panose="020B0503020204020204" pitchFamily="34" charset="-122"/>
                <a:cs typeface="微软雅黑" panose="020B0503020204020204" pitchFamily="34" charset="-122"/>
              </a:rPr>
              <a:t>15%</a:t>
            </a:r>
            <a:r>
              <a:rPr sz="2005" b="1" dirty="0">
                <a:latin typeface="微软雅黑" panose="020B0503020204020204" pitchFamily="34" charset="-122"/>
                <a:cs typeface="微软雅黑" panose="020B0503020204020204" pitchFamily="34" charset="-122"/>
              </a:rPr>
              <a:t>减半</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87630">
              <a:lnSpc>
                <a:spcPct val="100000"/>
              </a:lnSpc>
              <a:spcBef>
                <a:spcPts val="1200"/>
              </a:spcBef>
            </a:pPr>
            <a:r>
              <a:rPr sz="2005" b="1" dirty="0">
                <a:latin typeface="微软雅黑" panose="020B0503020204020204" pitchFamily="34" charset="-122"/>
                <a:cs typeface="微软雅黑" panose="020B0503020204020204" pitchFamily="34" charset="-122"/>
              </a:rPr>
              <a:t>财政部、国家税务总局关于执行企业所得税优惠政策若干问题的通</a:t>
            </a:r>
            <a:r>
              <a:rPr sz="2005" b="1" spc="5" dirty="0">
                <a:latin typeface="微软雅黑" panose="020B0503020204020204" pitchFamily="34" charset="-122"/>
                <a:cs typeface="微软雅黑" panose="020B0503020204020204" pitchFamily="34" charset="-122"/>
              </a:rPr>
              <a:t>知</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（财税</a:t>
            </a:r>
            <a:r>
              <a:rPr sz="2005" b="1" spc="-5" dirty="0">
                <a:latin typeface="微软雅黑" panose="020B0503020204020204" pitchFamily="34" charset="-122"/>
                <a:cs typeface="微软雅黑" panose="020B0503020204020204" pitchFamily="34" charset="-122"/>
              </a:rPr>
              <a:t>[2009]69</a:t>
            </a:r>
            <a:r>
              <a:rPr sz="2005" b="1" dirty="0">
                <a:latin typeface="微软雅黑" panose="020B0503020204020204" pitchFamily="34" charset="-122"/>
                <a:cs typeface="微软雅黑" panose="020B0503020204020204" pitchFamily="34" charset="-122"/>
              </a:rPr>
              <a:t>号）：</a:t>
            </a:r>
            <a:endParaRPr sz="2005">
              <a:latin typeface="微软雅黑" panose="020B0503020204020204" pitchFamily="34" charset="-122"/>
              <a:cs typeface="微软雅黑" panose="020B0503020204020204" pitchFamily="34" charset="-122"/>
            </a:endParaRPr>
          </a:p>
          <a:p>
            <a:pPr marL="12700" marR="107950" indent="680085">
              <a:lnSpc>
                <a:spcPct val="150000"/>
              </a:lnSpc>
            </a:pPr>
            <a:r>
              <a:rPr sz="2005" b="1" dirty="0">
                <a:latin typeface="微软雅黑" panose="020B0503020204020204" pitchFamily="34" charset="-122"/>
                <a:cs typeface="微软雅黑" panose="020B0503020204020204" pitchFamily="34" charset="-122"/>
              </a:rPr>
              <a:t>“执行《国务院关于实施企业所得税过渡优惠政策的通知》（国 发</a:t>
            </a:r>
            <a:r>
              <a:rPr sz="2005" b="1" spc="-5" dirty="0">
                <a:latin typeface="微软雅黑" panose="020B0503020204020204" pitchFamily="34" charset="-122"/>
                <a:cs typeface="微软雅黑" panose="020B0503020204020204" pitchFamily="34" charset="-122"/>
              </a:rPr>
              <a:t>[2007]39</a:t>
            </a:r>
            <a:r>
              <a:rPr sz="2005" b="1" dirty="0">
                <a:latin typeface="微软雅黑" panose="020B0503020204020204" pitchFamily="34" charset="-122"/>
                <a:cs typeface="微软雅黑" panose="020B0503020204020204" pitchFamily="34" charset="-122"/>
              </a:rPr>
              <a:t>号）规定的过渡优惠政策及西部大开发优惠政策的企业</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在定期减免税的减半期内，可以按照企业适用税率计算的应纳税额</a:t>
            </a:r>
            <a:r>
              <a:rPr sz="2005" b="1" spc="5" dirty="0">
                <a:latin typeface="微软雅黑" panose="020B0503020204020204" pitchFamily="34" charset="-122"/>
                <a:cs typeface="微软雅黑" panose="020B0503020204020204" pitchFamily="34" charset="-122"/>
              </a:rPr>
              <a:t>减 </a:t>
            </a:r>
            <a:r>
              <a:rPr sz="2005" b="1" dirty="0">
                <a:latin typeface="微软雅黑" panose="020B0503020204020204" pitchFamily="34" charset="-122"/>
                <a:cs typeface="微软雅黑" panose="020B0503020204020204" pitchFamily="34" charset="-122"/>
              </a:rPr>
              <a:t>半征税。其他各类情形的定期减免税，均应按照企业所得税</a:t>
            </a:r>
            <a:r>
              <a:rPr sz="2005" b="1" spc="-5" dirty="0">
                <a:latin typeface="微软雅黑" panose="020B0503020204020204" pitchFamily="34" charset="-122"/>
                <a:cs typeface="微软雅黑" panose="020B0503020204020204" pitchFamily="34" charset="-122"/>
              </a:rPr>
              <a:t>25%</a:t>
            </a:r>
            <a:r>
              <a:rPr sz="2005" b="1" dirty="0">
                <a:latin typeface="微软雅黑" panose="020B0503020204020204" pitchFamily="34" charset="-122"/>
                <a:cs typeface="微软雅黑" panose="020B0503020204020204" pitchFamily="34" charset="-122"/>
              </a:rPr>
              <a:t>的</a:t>
            </a:r>
            <a:r>
              <a:rPr sz="2005" b="1" spc="5" dirty="0">
                <a:latin typeface="微软雅黑" panose="020B0503020204020204" pitchFamily="34" charset="-122"/>
                <a:cs typeface="微软雅黑" panose="020B0503020204020204" pitchFamily="34" charset="-122"/>
              </a:rPr>
              <a:t>法 </a:t>
            </a:r>
            <a:r>
              <a:rPr sz="2005" b="1" dirty="0">
                <a:latin typeface="微软雅黑" panose="020B0503020204020204" pitchFamily="34" charset="-122"/>
                <a:cs typeface="微软雅黑" panose="020B0503020204020204" pitchFamily="34" charset="-122"/>
              </a:rPr>
              <a:t>定税率计算的应纳税额减半征税。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528955">
              <a:lnSpc>
                <a:spcPct val="150000"/>
              </a:lnSpc>
            </a:pPr>
            <a:r>
              <a:rPr sz="2005" b="1" dirty="0">
                <a:latin typeface="微软雅黑" panose="020B0503020204020204" pitchFamily="34" charset="-122"/>
                <a:cs typeface="微软雅黑" panose="020B0503020204020204" pitchFamily="34" charset="-122"/>
              </a:rPr>
              <a:t>《国家税务总局关于深入实施西部大开发战略有关企业所得税问题 的公告》（总局</a:t>
            </a:r>
            <a:r>
              <a:rPr sz="2005" b="1" spc="-5" dirty="0">
                <a:latin typeface="微软雅黑" panose="020B0503020204020204" pitchFamily="34" charset="-122"/>
                <a:cs typeface="微软雅黑" panose="020B0503020204020204" pitchFamily="34" charset="-122"/>
              </a:rPr>
              <a:t>2012</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号公告）重申“在涉及定期减免税的减半</a:t>
            </a:r>
            <a:r>
              <a:rPr sz="2005" b="1" spc="5" dirty="0">
                <a:latin typeface="微软雅黑" panose="020B0503020204020204" pitchFamily="34" charset="-122"/>
                <a:cs typeface="微软雅黑" panose="020B0503020204020204" pitchFamily="34" charset="-122"/>
              </a:rPr>
              <a:t>期 </a:t>
            </a:r>
            <a:r>
              <a:rPr sz="2005" b="1" dirty="0">
                <a:latin typeface="微软雅黑" panose="020B0503020204020204" pitchFamily="34" charset="-122"/>
                <a:cs typeface="微软雅黑" panose="020B0503020204020204" pitchFamily="34" charset="-122"/>
              </a:rPr>
              <a:t>内，可以按照企业适用税率计算的应纳税额减半征税。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13936" cy="4201795"/>
          </a:xfrm>
          <a:prstGeom prst="rect">
            <a:avLst/>
          </a:prstGeom>
        </p:spPr>
        <p:txBody>
          <a:bodyPr vert="horz" wrap="square" lIns="0" tIns="165406" rIns="0" bIns="0" rtlCol="0">
            <a:spAutoFit/>
          </a:bodyPr>
          <a:lstStyle/>
          <a:p>
            <a:pPr marL="12700">
              <a:lnSpc>
                <a:spcPct val="100000"/>
              </a:lnSpc>
              <a:spcBef>
                <a:spcPts val="1300"/>
              </a:spcBef>
            </a:pPr>
            <a:r>
              <a:rPr sz="2005" b="1" dirty="0">
                <a:latin typeface="微软雅黑" panose="020B0503020204020204" pitchFamily="34" charset="-122"/>
                <a:cs typeface="微软雅黑" panose="020B0503020204020204" pitchFamily="34" charset="-122"/>
              </a:rPr>
              <a:t>一、西部大开发税收优惠政策的适用范围包括重庆市、四川省、贵州</a:t>
            </a:r>
            <a:r>
              <a:rPr sz="2005" b="1" spc="5" dirty="0">
                <a:latin typeface="微软雅黑" panose="020B0503020204020204" pitchFamily="34" charset="-122"/>
                <a:cs typeface="微软雅黑" panose="020B0503020204020204" pitchFamily="34" charset="-122"/>
              </a:rPr>
              <a:t>省</a:t>
            </a:r>
            <a:endParaRPr sz="2005">
              <a:latin typeface="微软雅黑" panose="020B0503020204020204" pitchFamily="34" charset="-122"/>
              <a:cs typeface="微软雅黑" panose="020B0503020204020204" pitchFamily="34" charset="-122"/>
            </a:endParaRPr>
          </a:p>
          <a:p>
            <a:pPr marL="12700" marR="5080">
              <a:lnSpc>
                <a:spcPct val="150000"/>
              </a:lnSpc>
            </a:pPr>
            <a:r>
              <a:rPr sz="2005" b="1" dirty="0">
                <a:latin typeface="微软雅黑" panose="020B0503020204020204" pitchFamily="34" charset="-122"/>
                <a:cs typeface="微软雅黑" panose="020B0503020204020204" pitchFamily="34" charset="-122"/>
              </a:rPr>
              <a:t>、云南省、陕西省、甘肃省、宁夏回族自治区、青海省、新疆维吾尔</a:t>
            </a:r>
            <a:r>
              <a:rPr sz="2005" b="1" spc="5" dirty="0">
                <a:latin typeface="微软雅黑" panose="020B0503020204020204" pitchFamily="34" charset="-122"/>
                <a:cs typeface="微软雅黑" panose="020B0503020204020204" pitchFamily="34" charset="-122"/>
              </a:rPr>
              <a:t>自 </a:t>
            </a:r>
            <a:r>
              <a:rPr sz="2005" b="1" spc="-5" dirty="0">
                <a:latin typeface="微软雅黑" panose="020B0503020204020204" pitchFamily="34" charset="-122"/>
                <a:cs typeface="微软雅黑" panose="020B0503020204020204" pitchFamily="34" charset="-122"/>
              </a:rPr>
              <a:t>治区、新疆生产建设兵团、内蒙古自治区和广西壮族自治区(上述地区</a:t>
            </a:r>
            <a:r>
              <a:rPr sz="2005" b="1" dirty="0">
                <a:latin typeface="微软雅黑" panose="020B0503020204020204" pitchFamily="34" charset="-122"/>
                <a:cs typeface="微软雅黑" panose="020B0503020204020204" pitchFamily="34" charset="-122"/>
              </a:rPr>
              <a:t>以 </a:t>
            </a:r>
            <a:r>
              <a:rPr sz="2005" b="1" spc="-5" dirty="0">
                <a:latin typeface="微软雅黑" panose="020B0503020204020204" pitchFamily="34" charset="-122"/>
                <a:cs typeface="微软雅黑" panose="020B0503020204020204" pitchFamily="34" charset="-122"/>
              </a:rPr>
              <a:t>下统称西部地区)。湖南省湘西土家族苗族自治州、湖北省恩施土家族</a:t>
            </a:r>
            <a:r>
              <a:rPr sz="2005" b="1" dirty="0">
                <a:latin typeface="微软雅黑" panose="020B0503020204020204" pitchFamily="34" charset="-122"/>
                <a:cs typeface="微软雅黑" panose="020B0503020204020204" pitchFamily="34" charset="-122"/>
              </a:rPr>
              <a:t>苗 族自治州、吉林省延边朝鲜族自治州，可以比照西部地区的税收优惠</a:t>
            </a:r>
            <a:r>
              <a:rPr sz="2005" b="1" spc="5" dirty="0">
                <a:latin typeface="微软雅黑" panose="020B0503020204020204" pitchFamily="34" charset="-122"/>
                <a:cs typeface="微软雅黑" panose="020B0503020204020204" pitchFamily="34" charset="-122"/>
              </a:rPr>
              <a:t>政 </a:t>
            </a:r>
            <a:r>
              <a:rPr sz="2005" b="1" dirty="0">
                <a:latin typeface="微软雅黑" panose="020B0503020204020204" pitchFamily="34" charset="-122"/>
                <a:cs typeface="微软雅黑" panose="020B0503020204020204" pitchFamily="34" charset="-122"/>
              </a:rPr>
              <a:t>策执行</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539750">
              <a:lnSpc>
                <a:spcPct val="150000"/>
              </a:lnSpc>
              <a:spcBef>
                <a:spcPts val="5"/>
              </a:spcBef>
            </a:pPr>
            <a:r>
              <a:rPr sz="2005" b="1" spc="-5" dirty="0">
                <a:latin typeface="微软雅黑" panose="020B0503020204020204" pitchFamily="34" charset="-122"/>
                <a:cs typeface="微软雅黑" panose="020B0503020204020204" pitchFamily="34" charset="-122"/>
              </a:rPr>
              <a:t>二.对设在西部地区国家鼓励类产业的内资企业和外商投资企业，</a:t>
            </a:r>
            <a:r>
              <a:rPr sz="2005" b="1" dirty="0">
                <a:latin typeface="微软雅黑" panose="020B0503020204020204" pitchFamily="34" charset="-122"/>
                <a:cs typeface="微软雅黑" panose="020B0503020204020204" pitchFamily="34" charset="-122"/>
              </a:rPr>
              <a:t>在  </a:t>
            </a:r>
            <a:r>
              <a:rPr sz="2005" b="1" spc="-5" dirty="0">
                <a:latin typeface="微软雅黑" panose="020B0503020204020204" pitchFamily="34" charset="-122"/>
                <a:cs typeface="微软雅黑" panose="020B0503020204020204" pitchFamily="34" charset="-122"/>
              </a:rPr>
              <a:t>2001</a:t>
            </a:r>
            <a:r>
              <a:rPr sz="2005" b="1" dirty="0">
                <a:latin typeface="微软雅黑" panose="020B0503020204020204" pitchFamily="34" charset="-122"/>
                <a:cs typeface="微软雅黑" panose="020B0503020204020204" pitchFamily="34" charset="-122"/>
              </a:rPr>
              <a:t>年至</a:t>
            </a:r>
            <a:r>
              <a:rPr sz="2005" b="1" spc="-5" dirty="0">
                <a:latin typeface="微软雅黑" panose="020B0503020204020204" pitchFamily="34" charset="-122"/>
                <a:cs typeface="微软雅黑" panose="020B0503020204020204" pitchFamily="34" charset="-122"/>
              </a:rPr>
              <a:t>2010</a:t>
            </a:r>
            <a:r>
              <a:rPr sz="2005" b="1" dirty="0">
                <a:latin typeface="微软雅黑" panose="020B0503020204020204" pitchFamily="34" charset="-122"/>
                <a:cs typeface="微软雅黑" panose="020B0503020204020204" pitchFamily="34" charset="-122"/>
              </a:rPr>
              <a:t>年期间，减按</a:t>
            </a:r>
            <a:r>
              <a:rPr sz="2005" b="1" spc="-5" dirty="0">
                <a:latin typeface="微软雅黑" panose="020B0503020204020204" pitchFamily="34" charset="-122"/>
                <a:cs typeface="微软雅黑" panose="020B0503020204020204" pitchFamily="34" charset="-122"/>
              </a:rPr>
              <a:t>15%</a:t>
            </a:r>
            <a:r>
              <a:rPr sz="2005" b="1" dirty="0">
                <a:latin typeface="微软雅黑" panose="020B0503020204020204" pitchFamily="34" charset="-122"/>
                <a:cs typeface="微软雅黑" panose="020B0503020204020204" pitchFamily="34" charset="-122"/>
              </a:rPr>
              <a:t>的税率征收企业所得税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7999304" cy="5575935"/>
          </a:xfrm>
          <a:prstGeom prst="rect">
            <a:avLst/>
          </a:prstGeom>
        </p:spPr>
        <p:txBody>
          <a:bodyPr vert="horz" wrap="square" lIns="0" tIns="12723" rIns="0" bIns="0" rtlCol="0">
            <a:spAutoFit/>
          </a:bodyPr>
          <a:lstStyle/>
          <a:p>
            <a:pPr marL="12700" marR="5080">
              <a:lnSpc>
                <a:spcPct val="150000"/>
              </a:lnSpc>
              <a:spcBef>
                <a:spcPts val="100"/>
              </a:spcBef>
              <a:tabLst>
                <a:tab pos="1433195" algn="l"/>
              </a:tabLst>
            </a:pPr>
            <a:r>
              <a:rPr sz="2005" b="1" dirty="0">
                <a:latin typeface="微软雅黑" panose="020B0503020204020204" pitchFamily="34" charset="-122"/>
                <a:cs typeface="微软雅黑" panose="020B0503020204020204" pitchFamily="34" charset="-122"/>
              </a:rPr>
              <a:t>三、国家税务总局印发《关于深入实施西部大开发战略有关税收政策</a:t>
            </a:r>
            <a:r>
              <a:rPr sz="2005" b="1" spc="5" dirty="0">
                <a:latin typeface="微软雅黑" panose="020B0503020204020204" pitchFamily="34" charset="-122"/>
                <a:cs typeface="微软雅黑" panose="020B0503020204020204" pitchFamily="34" charset="-122"/>
              </a:rPr>
              <a:t>问 </a:t>
            </a:r>
            <a:r>
              <a:rPr sz="2005" b="1" dirty="0">
                <a:latin typeface="微软雅黑" panose="020B0503020204020204" pitchFamily="34" charset="-122"/>
                <a:cs typeface="微软雅黑" panose="020B0503020204020204" pitchFamily="34" charset="-122"/>
              </a:rPr>
              <a:t>题的通知</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（国家税务总局公告</a:t>
            </a:r>
            <a:r>
              <a:rPr sz="2005" b="1" spc="-5" dirty="0">
                <a:latin typeface="微软雅黑" panose="020B0503020204020204" pitchFamily="34" charset="-122"/>
                <a:cs typeface="微软雅黑" panose="020B0503020204020204" pitchFamily="34" charset="-122"/>
              </a:rPr>
              <a:t>2012</a:t>
            </a:r>
            <a:r>
              <a:rPr sz="2005" b="1" dirty="0">
                <a:latin typeface="微软雅黑" panose="020B0503020204020204" pitchFamily="34" charset="-122"/>
                <a:cs typeface="微软雅黑" panose="020B0503020204020204" pitchFamily="34" charset="-122"/>
              </a:rPr>
              <a:t>年第</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号、（财税〔</a:t>
            </a:r>
            <a:r>
              <a:rPr sz="2005" b="1" spc="-5" dirty="0">
                <a:latin typeface="微软雅黑" panose="020B0503020204020204" pitchFamily="34" charset="-122"/>
                <a:cs typeface="微软雅黑" panose="020B0503020204020204" pitchFamily="34" charset="-122"/>
              </a:rPr>
              <a:t>2011</a:t>
            </a:r>
            <a:r>
              <a:rPr sz="2005" b="1" dirty="0">
                <a:latin typeface="微软雅黑" panose="020B0503020204020204" pitchFamily="34" charset="-122"/>
                <a:cs typeface="微软雅黑" panose="020B0503020204020204" pitchFamily="34" charset="-122"/>
              </a:rPr>
              <a:t>〕58  号），明确了新一轮西部大开发税收优惠政策：自</a:t>
            </a:r>
            <a:r>
              <a:rPr sz="2005" b="1" spc="-5" dirty="0">
                <a:latin typeface="微软雅黑" panose="020B0503020204020204" pitchFamily="34" charset="-122"/>
                <a:cs typeface="微软雅黑" panose="020B0503020204020204" pitchFamily="34" charset="-122"/>
              </a:rPr>
              <a:t>2011</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日</a:t>
            </a:r>
            <a:r>
              <a:rPr sz="2005" b="1" spc="5" dirty="0">
                <a:latin typeface="微软雅黑" panose="020B0503020204020204" pitchFamily="34" charset="-122"/>
                <a:cs typeface="微软雅黑" panose="020B0503020204020204" pitchFamily="34" charset="-122"/>
              </a:rPr>
              <a:t>至 </a:t>
            </a:r>
            <a:r>
              <a:rPr sz="2005" b="1" spc="-5" dirty="0">
                <a:latin typeface="微软雅黑" panose="020B0503020204020204" pitchFamily="34" charset="-122"/>
                <a:cs typeface="微软雅黑" panose="020B0503020204020204" pitchFamily="34" charset="-122"/>
              </a:rPr>
              <a:t>2020</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31</a:t>
            </a:r>
            <a:r>
              <a:rPr sz="2005" b="1" dirty="0">
                <a:latin typeface="微软雅黑" panose="020B0503020204020204" pitchFamily="34" charset="-122"/>
                <a:cs typeface="微软雅黑" panose="020B0503020204020204" pitchFamily="34" charset="-122"/>
              </a:rPr>
              <a:t>日，对设在西部地区以《西部地区鼓励类产业目录》</a:t>
            </a:r>
            <a:r>
              <a:rPr sz="2005" b="1" spc="5" dirty="0">
                <a:latin typeface="微软雅黑" panose="020B0503020204020204" pitchFamily="34" charset="-122"/>
                <a:cs typeface="微软雅黑" panose="020B0503020204020204" pitchFamily="34" charset="-122"/>
              </a:rPr>
              <a:t>中 </a:t>
            </a:r>
            <a:r>
              <a:rPr sz="2005" b="1" dirty="0">
                <a:latin typeface="微软雅黑" panose="020B0503020204020204" pitchFamily="34" charset="-122"/>
                <a:cs typeface="微软雅黑" panose="020B0503020204020204" pitchFamily="34" charset="-122"/>
              </a:rPr>
              <a:t>规定的产业项目为主营业务，且其当年度主营业务收入占企业收入总</a:t>
            </a:r>
            <a:r>
              <a:rPr sz="2005" b="1" spc="5" dirty="0">
                <a:latin typeface="微软雅黑" panose="020B0503020204020204" pitchFamily="34" charset="-122"/>
                <a:cs typeface="微软雅黑" panose="020B0503020204020204" pitchFamily="34" charset="-122"/>
              </a:rPr>
              <a:t>额 </a:t>
            </a:r>
            <a:r>
              <a:rPr sz="2005" b="1" spc="-5" dirty="0">
                <a:latin typeface="微软雅黑" panose="020B0503020204020204" pitchFamily="34" charset="-122"/>
                <a:cs typeface="微软雅黑" panose="020B0503020204020204" pitchFamily="34" charset="-122"/>
              </a:rPr>
              <a:t>70</a:t>
            </a:r>
            <a:r>
              <a:rPr sz="2005" b="1" spc="-10" dirty="0">
                <a:latin typeface="微软雅黑" panose="020B0503020204020204" pitchFamily="34" charset="-122"/>
                <a:cs typeface="微软雅黑" panose="020B0503020204020204" pitchFamily="34" charset="-122"/>
              </a:rPr>
              <a:t>%</a:t>
            </a:r>
            <a:r>
              <a:rPr sz="2005" b="1" spc="-5" dirty="0">
                <a:latin typeface="微软雅黑" panose="020B0503020204020204" pitchFamily="34" charset="-122"/>
                <a:cs typeface="微软雅黑" panose="020B0503020204020204" pitchFamily="34" charset="-122"/>
              </a:rPr>
              <a:t>以上的企业，经企业申请，主管税务机关审核确认后，可减按15</a:t>
            </a:r>
            <a:r>
              <a:rPr sz="2005" b="1" dirty="0">
                <a:latin typeface="微软雅黑" panose="020B0503020204020204" pitchFamily="34" charset="-122"/>
                <a:cs typeface="微软雅黑" panose="020B0503020204020204" pitchFamily="34" charset="-122"/>
              </a:rPr>
              <a:t>% 税率缴纳企业所得税。上述所称收入总额，是指企业所得税法第六条</a:t>
            </a:r>
            <a:r>
              <a:rPr sz="2005" b="1" spc="5" dirty="0">
                <a:latin typeface="微软雅黑" panose="020B0503020204020204" pitchFamily="34" charset="-122"/>
                <a:cs typeface="微软雅黑" panose="020B0503020204020204" pitchFamily="34" charset="-122"/>
              </a:rPr>
              <a:t>规 </a:t>
            </a:r>
            <a:r>
              <a:rPr sz="2005" b="1" dirty="0">
                <a:latin typeface="微软雅黑" panose="020B0503020204020204" pitchFamily="34" charset="-122"/>
                <a:cs typeface="微软雅黑" panose="020B0503020204020204" pitchFamily="34" charset="-122"/>
              </a:rPr>
              <a:t>定的收入总额。税率为</a:t>
            </a:r>
            <a:r>
              <a:rPr sz="2005" b="1" spc="-5" dirty="0">
                <a:latin typeface="微软雅黑" panose="020B0503020204020204" pitchFamily="34" charset="-122"/>
                <a:cs typeface="微软雅黑" panose="020B0503020204020204" pitchFamily="34" charset="-122"/>
              </a:rPr>
              <a:t>15%</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81915">
              <a:lnSpc>
                <a:spcPct val="150000"/>
              </a:lnSpc>
            </a:pPr>
            <a:r>
              <a:rPr sz="2005" b="1" spc="-5" dirty="0">
                <a:latin typeface="微软雅黑" panose="020B0503020204020204" pitchFamily="34" charset="-122"/>
                <a:cs typeface="微软雅黑" panose="020B0503020204020204" pitchFamily="34" charset="-122"/>
              </a:rPr>
              <a:t>四、国家税务总局公告2015年第14号出台于2015年3月10日，对设</a:t>
            </a:r>
            <a:r>
              <a:rPr sz="2005" b="1" dirty="0">
                <a:latin typeface="微软雅黑" panose="020B0503020204020204" pitchFamily="34" charset="-122"/>
                <a:cs typeface="微软雅黑" panose="020B0503020204020204" pitchFamily="34" charset="-122"/>
              </a:rPr>
              <a:t>在 西部地区以《西部地区鼓励类产业目录》中新增鼓励类产业项目为主营 业务，且其当年度主营业务收入占企业收入总额</a:t>
            </a:r>
            <a:r>
              <a:rPr sz="2005" b="1" spc="-5" dirty="0">
                <a:latin typeface="微软雅黑" panose="020B0503020204020204" pitchFamily="34" charset="-122"/>
                <a:cs typeface="微软雅黑" panose="020B0503020204020204" pitchFamily="34" charset="-122"/>
              </a:rPr>
              <a:t>70%</a:t>
            </a:r>
            <a:r>
              <a:rPr sz="2005" b="1" dirty="0">
                <a:latin typeface="微软雅黑" panose="020B0503020204020204" pitchFamily="34" charset="-122"/>
                <a:cs typeface="微软雅黑" panose="020B0503020204020204" pitchFamily="34" charset="-122"/>
              </a:rPr>
              <a:t>以上的企业，</a:t>
            </a:r>
            <a:r>
              <a:rPr sz="2005" b="1" spc="5" dirty="0">
                <a:latin typeface="微软雅黑" panose="020B0503020204020204" pitchFamily="34" charset="-122"/>
                <a:cs typeface="微软雅黑" panose="020B0503020204020204" pitchFamily="34" charset="-122"/>
              </a:rPr>
              <a:t>自 </a:t>
            </a:r>
            <a:r>
              <a:rPr sz="2005" b="1" spc="-5" dirty="0">
                <a:latin typeface="微软雅黑" panose="020B0503020204020204" pitchFamily="34" charset="-122"/>
                <a:cs typeface="微软雅黑" panose="020B0503020204020204" pitchFamily="34" charset="-122"/>
              </a:rPr>
              <a:t>2014</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10</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1</a:t>
            </a:r>
            <a:r>
              <a:rPr sz="2005" b="1" dirty="0">
                <a:latin typeface="微软雅黑" panose="020B0503020204020204" pitchFamily="34" charset="-122"/>
                <a:cs typeface="微软雅黑" panose="020B0503020204020204" pitchFamily="34" charset="-122"/>
              </a:rPr>
              <a:t>日起，可减按</a:t>
            </a:r>
            <a:r>
              <a:rPr sz="2005" b="1" spc="-5" dirty="0">
                <a:latin typeface="微软雅黑" panose="020B0503020204020204" pitchFamily="34" charset="-122"/>
                <a:cs typeface="微软雅黑" panose="020B0503020204020204" pitchFamily="34" charset="-122"/>
              </a:rPr>
              <a:t>15%</a:t>
            </a:r>
            <a:r>
              <a:rPr sz="2005" b="1" dirty="0">
                <a:latin typeface="微软雅黑" panose="020B0503020204020204" pitchFamily="34" charset="-122"/>
                <a:cs typeface="微软雅黑" panose="020B0503020204020204" pitchFamily="34" charset="-122"/>
              </a:rPr>
              <a:t>税率缴纳企业所得税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43906" y="1400"/>
            <a:ext cx="8594130" cy="6501130"/>
          </a:xfrm>
          <a:prstGeom prst="rect">
            <a:avLst/>
          </a:prstGeom>
        </p:spPr>
        <p:txBody>
          <a:bodyPr vert="horz" wrap="square" lIns="0" tIns="12087" rIns="0" bIns="0" rtlCol="0">
            <a:spAutoFit/>
          </a:bodyPr>
          <a:lstStyle/>
          <a:p>
            <a:pPr marL="87630" marR="1722755" indent="-75565">
              <a:lnSpc>
                <a:spcPct val="150000"/>
              </a:lnSpc>
              <a:spcBef>
                <a:spcPts val="95"/>
              </a:spcBef>
            </a:pPr>
            <a:r>
              <a:rPr sz="2005" b="1" spc="-5" dirty="0">
                <a:latin typeface="微软雅黑" panose="020B0503020204020204" pitchFamily="34" charset="-122"/>
                <a:cs typeface="微软雅黑" panose="020B0503020204020204" pitchFamily="34" charset="-122"/>
              </a:rPr>
              <a:t>11-15、软件、集成电路企业优惠：二免三减半、五免五减</a:t>
            </a:r>
            <a:r>
              <a:rPr sz="2005" b="1" dirty="0">
                <a:latin typeface="微软雅黑" panose="020B0503020204020204" pitchFamily="34" charset="-122"/>
                <a:cs typeface="微软雅黑" panose="020B0503020204020204" pitchFamily="34" charset="-122"/>
              </a:rPr>
              <a:t>半 财税〔</a:t>
            </a:r>
            <a:r>
              <a:rPr sz="2005" b="1" spc="-5" dirty="0">
                <a:latin typeface="微软雅黑" panose="020B0503020204020204" pitchFamily="34" charset="-122"/>
                <a:cs typeface="微软雅黑" panose="020B0503020204020204" pitchFamily="34" charset="-122"/>
              </a:rPr>
              <a:t>2012</a:t>
            </a:r>
            <a:r>
              <a:rPr sz="2005" b="1" dirty="0">
                <a:latin typeface="微软雅黑" panose="020B0503020204020204" pitchFamily="34" charset="-122"/>
                <a:cs typeface="微软雅黑" panose="020B0503020204020204" pitchFamily="34" charset="-122"/>
              </a:rPr>
              <a:t>〕27</a:t>
            </a:r>
            <a:endParaRPr sz="2005">
              <a:latin typeface="微软雅黑" panose="020B0503020204020204" pitchFamily="34" charset="-122"/>
              <a:cs typeface="微软雅黑" panose="020B0503020204020204" pitchFamily="34" charset="-122"/>
            </a:endParaRPr>
          </a:p>
          <a:p>
            <a:pPr marL="12700" marR="551180">
              <a:lnSpc>
                <a:spcPct val="150000"/>
              </a:lnSpc>
            </a:pPr>
            <a:r>
              <a:rPr sz="2005" b="1" spc="-5" dirty="0">
                <a:latin typeface="微软雅黑" panose="020B0503020204020204" pitchFamily="34" charset="-122"/>
                <a:cs typeface="微软雅黑" panose="020B0503020204020204" pitchFamily="34" charset="-122"/>
              </a:rPr>
              <a:t>一、集成电路线宽小于0.8微米（含）的集成电路生产企业，经认定后</a:t>
            </a:r>
            <a:r>
              <a:rPr sz="2005" b="1" dirty="0">
                <a:latin typeface="微软雅黑" panose="020B0503020204020204" pitchFamily="34" charset="-122"/>
                <a:cs typeface="微软雅黑" panose="020B0503020204020204" pitchFamily="34" charset="-122"/>
              </a:rPr>
              <a:t>， 在</a:t>
            </a:r>
            <a:r>
              <a:rPr sz="2005" b="1" spc="-5" dirty="0">
                <a:latin typeface="微软雅黑" panose="020B0503020204020204" pitchFamily="34" charset="-122"/>
                <a:cs typeface="微软雅黑" panose="020B0503020204020204" pitchFamily="34" charset="-122"/>
              </a:rPr>
              <a:t>2017</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31</a:t>
            </a:r>
            <a:r>
              <a:rPr sz="2005" b="1" dirty="0">
                <a:latin typeface="微软雅黑" panose="020B0503020204020204" pitchFamily="34" charset="-122"/>
                <a:cs typeface="微软雅黑" panose="020B0503020204020204" pitchFamily="34" charset="-122"/>
              </a:rPr>
              <a:t>日前自获利年度起计算优惠期，第一年至第二年免</a:t>
            </a:r>
            <a:r>
              <a:rPr sz="2005" b="1" spc="5" dirty="0">
                <a:latin typeface="微软雅黑" panose="020B0503020204020204" pitchFamily="34" charset="-122"/>
                <a:cs typeface="微软雅黑" panose="020B0503020204020204" pitchFamily="34" charset="-122"/>
              </a:rPr>
              <a:t>征 </a:t>
            </a:r>
            <a:r>
              <a:rPr sz="2005" b="1" dirty="0">
                <a:latin typeface="微软雅黑" panose="020B0503020204020204" pitchFamily="34" charset="-122"/>
                <a:cs typeface="微软雅黑" panose="020B0503020204020204" pitchFamily="34" charset="-122"/>
              </a:rPr>
              <a:t>企业所得税，第三年至第五年按照</a:t>
            </a:r>
            <a:r>
              <a:rPr sz="2005" b="1" spc="-5" dirty="0">
                <a:latin typeface="微软雅黑" panose="020B0503020204020204" pitchFamily="34" charset="-122"/>
                <a:cs typeface="微软雅黑" panose="020B0503020204020204" pitchFamily="34" charset="-122"/>
              </a:rPr>
              <a:t>25%</a:t>
            </a:r>
            <a:r>
              <a:rPr sz="2005" b="1" dirty="0">
                <a:latin typeface="微软雅黑" panose="020B0503020204020204" pitchFamily="34" charset="-122"/>
                <a:cs typeface="微软雅黑" panose="020B0503020204020204" pitchFamily="34" charset="-122"/>
              </a:rPr>
              <a:t>的法定税率减半征收企业所</a:t>
            </a:r>
            <a:r>
              <a:rPr sz="2005" b="1" spc="5" dirty="0">
                <a:latin typeface="微软雅黑" panose="020B0503020204020204" pitchFamily="34" charset="-122"/>
                <a:cs typeface="微软雅黑" panose="020B0503020204020204" pitchFamily="34" charset="-122"/>
              </a:rPr>
              <a:t>得</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税，并享受至期满为止</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583565">
              <a:lnSpc>
                <a:spcPct val="150000"/>
              </a:lnSpc>
            </a:pPr>
            <a:r>
              <a:rPr sz="2005" b="1" spc="-5" dirty="0">
                <a:latin typeface="微软雅黑" panose="020B0503020204020204" pitchFamily="34" charset="-122"/>
                <a:cs typeface="微软雅黑" panose="020B0503020204020204" pitchFamily="34" charset="-122"/>
              </a:rPr>
              <a:t>二、集成电路线宽小于0.25微米或投资额超过80亿元的集成电路生产</a:t>
            </a:r>
            <a:r>
              <a:rPr sz="2005" b="1" dirty="0">
                <a:latin typeface="微软雅黑" panose="020B0503020204020204" pitchFamily="34" charset="-122"/>
                <a:cs typeface="微软雅黑" panose="020B0503020204020204" pitchFamily="34" charset="-122"/>
              </a:rPr>
              <a:t>企 业，经认定后，减按</a:t>
            </a:r>
            <a:r>
              <a:rPr sz="2005" b="1" spc="-5" dirty="0">
                <a:latin typeface="微软雅黑" panose="020B0503020204020204" pitchFamily="34" charset="-122"/>
                <a:cs typeface="微软雅黑" panose="020B0503020204020204" pitchFamily="34" charset="-122"/>
              </a:rPr>
              <a:t>15%</a:t>
            </a:r>
            <a:r>
              <a:rPr sz="2005" b="1" dirty="0">
                <a:latin typeface="微软雅黑" panose="020B0503020204020204" pitchFamily="34" charset="-122"/>
                <a:cs typeface="微软雅黑" panose="020B0503020204020204" pitchFamily="34" charset="-122"/>
              </a:rPr>
              <a:t>的税率征收企业所得税，其中经营期</a:t>
            </a:r>
            <a:r>
              <a:rPr sz="2005" b="1" spc="5" dirty="0">
                <a:latin typeface="微软雅黑" panose="020B0503020204020204" pitchFamily="34" charset="-122"/>
                <a:cs typeface="微软雅黑" panose="020B0503020204020204" pitchFamily="34" charset="-122"/>
              </a:rPr>
              <a:t>在</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spc="-5" dirty="0">
                <a:latin typeface="微软雅黑" panose="020B0503020204020204" pitchFamily="34" charset="-122"/>
                <a:cs typeface="微软雅黑" panose="020B0503020204020204" pitchFamily="34" charset="-122"/>
              </a:rPr>
              <a:t>15</a:t>
            </a:r>
            <a:r>
              <a:rPr sz="2005" b="1" dirty="0">
                <a:latin typeface="微软雅黑" panose="020B0503020204020204" pitchFamily="34" charset="-122"/>
                <a:cs typeface="微软雅黑" panose="020B0503020204020204" pitchFamily="34" charset="-122"/>
              </a:rPr>
              <a:t>年以上的</a:t>
            </a:r>
            <a:r>
              <a:rPr sz="2005" b="1" spc="-5" dirty="0">
                <a:latin typeface="微软雅黑" panose="020B0503020204020204" pitchFamily="34" charset="-122"/>
                <a:cs typeface="微软雅黑" panose="020B0503020204020204" pitchFamily="34" charset="-122"/>
              </a:rPr>
              <a:t>，5</a:t>
            </a:r>
            <a:r>
              <a:rPr sz="2005" b="1" dirty="0">
                <a:latin typeface="微软雅黑" panose="020B0503020204020204" pitchFamily="34" charset="-122"/>
                <a:cs typeface="微软雅黑" panose="020B0503020204020204" pitchFamily="34" charset="-122"/>
              </a:rPr>
              <a:t>免</a:t>
            </a:r>
            <a:r>
              <a:rPr sz="2005" b="1" spc="-5" dirty="0">
                <a:latin typeface="微软雅黑" panose="020B0503020204020204" pitchFamily="34" charset="-122"/>
                <a:cs typeface="微软雅黑" panose="020B0503020204020204" pitchFamily="34" charset="-122"/>
              </a:rPr>
              <a:t>5</a:t>
            </a:r>
            <a:r>
              <a:rPr sz="2005" b="1" dirty="0">
                <a:latin typeface="微软雅黑" panose="020B0503020204020204" pitchFamily="34" charset="-122"/>
                <a:cs typeface="微软雅黑" panose="020B0503020204020204" pitchFamily="34" charset="-122"/>
              </a:rPr>
              <a:t>减半</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607695" indent="583565" algn="just">
              <a:lnSpc>
                <a:spcPct val="150000"/>
              </a:lnSpc>
            </a:pPr>
            <a:r>
              <a:rPr sz="2005" b="1" dirty="0">
                <a:latin typeface="微软雅黑" panose="020B0503020204020204" pitchFamily="34" charset="-122"/>
                <a:cs typeface="微软雅黑" panose="020B0503020204020204" pitchFamily="34" charset="-122"/>
              </a:rPr>
              <a:t>三、我国境内新办的集成电路设计企业和符合条件的软件企业，经 认定后，在</a:t>
            </a:r>
            <a:r>
              <a:rPr sz="2005" b="1" spc="-5" dirty="0">
                <a:latin typeface="微软雅黑" panose="020B0503020204020204" pitchFamily="34" charset="-122"/>
                <a:cs typeface="微软雅黑" panose="020B0503020204020204" pitchFamily="34" charset="-122"/>
              </a:rPr>
              <a:t>2017</a:t>
            </a:r>
            <a:r>
              <a:rPr sz="2005" b="1" dirty="0">
                <a:latin typeface="微软雅黑" panose="020B0503020204020204" pitchFamily="34" charset="-122"/>
                <a:cs typeface="微软雅黑" panose="020B0503020204020204" pitchFamily="34" charset="-122"/>
              </a:rPr>
              <a:t>年</a:t>
            </a:r>
            <a:r>
              <a:rPr sz="2005" b="1" spc="-5" dirty="0">
                <a:latin typeface="微软雅黑" panose="020B0503020204020204" pitchFamily="34" charset="-122"/>
                <a:cs typeface="微软雅黑" panose="020B0503020204020204" pitchFamily="34" charset="-122"/>
              </a:rPr>
              <a:t>12</a:t>
            </a:r>
            <a:r>
              <a:rPr sz="2005" b="1" dirty="0">
                <a:latin typeface="微软雅黑" panose="020B0503020204020204" pitchFamily="34" charset="-122"/>
                <a:cs typeface="微软雅黑" panose="020B0503020204020204" pitchFamily="34" charset="-122"/>
              </a:rPr>
              <a:t>月</a:t>
            </a:r>
            <a:r>
              <a:rPr sz="2005" b="1" spc="-5" dirty="0">
                <a:latin typeface="微软雅黑" panose="020B0503020204020204" pitchFamily="34" charset="-122"/>
                <a:cs typeface="微软雅黑" panose="020B0503020204020204" pitchFamily="34" charset="-122"/>
              </a:rPr>
              <a:t>31</a:t>
            </a:r>
            <a:r>
              <a:rPr sz="2005" b="1" dirty="0">
                <a:latin typeface="微软雅黑" panose="020B0503020204020204" pitchFamily="34" charset="-122"/>
                <a:cs typeface="微软雅黑" panose="020B0503020204020204" pitchFamily="34" charset="-122"/>
              </a:rPr>
              <a:t>日前自获利年度起计算优惠期</a:t>
            </a:r>
            <a:r>
              <a:rPr sz="2005" b="1" spc="-5" dirty="0">
                <a:latin typeface="微软雅黑" panose="020B0503020204020204" pitchFamily="34" charset="-122"/>
                <a:cs typeface="微软雅黑" panose="020B0503020204020204" pitchFamily="34" charset="-122"/>
              </a:rPr>
              <a:t>，2</a:t>
            </a:r>
            <a:r>
              <a:rPr sz="2005" b="1" dirty="0">
                <a:latin typeface="微软雅黑" panose="020B0503020204020204" pitchFamily="34" charset="-122"/>
                <a:cs typeface="微软雅黑" panose="020B0503020204020204" pitchFamily="34" charset="-122"/>
              </a:rPr>
              <a:t>免</a:t>
            </a:r>
            <a:r>
              <a:rPr sz="2005" b="1" spc="-5" dirty="0">
                <a:latin typeface="微软雅黑" panose="020B0503020204020204" pitchFamily="34" charset="-122"/>
                <a:cs typeface="微软雅黑" panose="020B0503020204020204" pitchFamily="34" charset="-122"/>
              </a:rPr>
              <a:t>3</a:t>
            </a:r>
            <a:r>
              <a:rPr sz="2005" b="1" dirty="0">
                <a:latin typeface="微软雅黑" panose="020B0503020204020204" pitchFamily="34" charset="-122"/>
                <a:cs typeface="微软雅黑" panose="020B0503020204020204" pitchFamily="34" charset="-122"/>
              </a:rPr>
              <a:t>减半</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并享受至期满为止</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607695" indent="583565">
              <a:lnSpc>
                <a:spcPct val="150000"/>
              </a:lnSpc>
            </a:pPr>
            <a:r>
              <a:rPr sz="2005" b="1" dirty="0">
                <a:latin typeface="微软雅黑" panose="020B0503020204020204" pitchFamily="34" charset="-122"/>
                <a:cs typeface="微软雅黑" panose="020B0503020204020204" pitchFamily="34" charset="-122"/>
              </a:rPr>
              <a:t>四、国家规划布局内的重点软件企业和集成电路设计企业，如当年 未享受免税优惠的，可减按</a:t>
            </a:r>
            <a:r>
              <a:rPr sz="2005" b="1" spc="-5" dirty="0">
                <a:latin typeface="微软雅黑" panose="020B0503020204020204" pitchFamily="34" charset="-122"/>
                <a:cs typeface="微软雅黑" panose="020B0503020204020204" pitchFamily="34" charset="-122"/>
              </a:rPr>
              <a:t>10%</a:t>
            </a:r>
            <a:r>
              <a:rPr sz="2005" b="1" dirty="0">
                <a:latin typeface="微软雅黑" panose="020B0503020204020204" pitchFamily="34" charset="-122"/>
                <a:cs typeface="微软雅黑" panose="020B0503020204020204" pitchFamily="34" charset="-122"/>
              </a:rPr>
              <a:t>的税率征收企业所得税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74956"/>
            <a:ext cx="8071828" cy="5575935"/>
          </a:xfrm>
          <a:prstGeom prst="rect">
            <a:avLst/>
          </a:prstGeom>
        </p:spPr>
        <p:txBody>
          <a:bodyPr vert="horz" wrap="square" lIns="0" tIns="12723" rIns="0" bIns="0" rtlCol="0">
            <a:spAutoFit/>
          </a:bodyPr>
          <a:lstStyle/>
          <a:p>
            <a:pPr marL="12700" marR="186055">
              <a:lnSpc>
                <a:spcPct val="150000"/>
              </a:lnSpc>
              <a:spcBef>
                <a:spcPts val="100"/>
              </a:spcBef>
            </a:pPr>
            <a:r>
              <a:rPr sz="2005" b="1" spc="-5" dirty="0">
                <a:latin typeface="微软雅黑" panose="020B0503020204020204" pitchFamily="34" charset="-122"/>
                <a:cs typeface="微软雅黑" panose="020B0503020204020204" pitchFamily="34" charset="-122"/>
              </a:rPr>
              <a:t>11-16、环境保护、节能节水、安全生产专项设备投资抵免优惠：按</a:t>
            </a:r>
            <a:r>
              <a:rPr sz="2005" b="1" dirty="0">
                <a:latin typeface="微软雅黑" panose="020B0503020204020204" pitchFamily="34" charset="-122"/>
                <a:cs typeface="微软雅黑" panose="020B0503020204020204" pitchFamily="34" charset="-122"/>
              </a:rPr>
              <a:t>投 资额的</a:t>
            </a:r>
            <a:r>
              <a:rPr sz="2005" b="1" spc="-5" dirty="0">
                <a:latin typeface="微软雅黑" panose="020B0503020204020204" pitchFamily="34" charset="-122"/>
                <a:cs typeface="微软雅黑" panose="020B0503020204020204" pitchFamily="34" charset="-122"/>
              </a:rPr>
              <a:t>10%</a:t>
            </a:r>
            <a:r>
              <a:rPr sz="2005" b="1" dirty="0">
                <a:latin typeface="微软雅黑" panose="020B0503020204020204" pitchFamily="34" charset="-122"/>
                <a:cs typeface="微软雅黑" panose="020B0503020204020204" pitchFamily="34" charset="-122"/>
              </a:rPr>
              <a:t>抵免所得</a:t>
            </a:r>
            <a:r>
              <a:rPr sz="2005" b="1" spc="5" dirty="0">
                <a:latin typeface="微软雅黑" panose="020B0503020204020204" pitchFamily="34" charset="-122"/>
                <a:cs typeface="微软雅黑" panose="020B0503020204020204" pitchFamily="34" charset="-122"/>
              </a:rPr>
              <a:t>税</a:t>
            </a:r>
            <a:r>
              <a:rPr sz="2005" b="1" spc="-1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基本政策规定</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a:lnSpc>
                <a:spcPct val="150000"/>
              </a:lnSpc>
            </a:pPr>
            <a:r>
              <a:rPr sz="2005" b="1" dirty="0">
                <a:latin typeface="微软雅黑" panose="020B0503020204020204" pitchFamily="34" charset="-122"/>
                <a:cs typeface="微软雅黑" panose="020B0503020204020204" pitchFamily="34" charset="-122"/>
              </a:rPr>
              <a:t>所得税法三十四条、实施条例一百条：企业购置并实际使用《环境保</a:t>
            </a:r>
            <a:r>
              <a:rPr sz="2005" b="1" spc="5" dirty="0">
                <a:latin typeface="微软雅黑" panose="020B0503020204020204" pitchFamily="34" charset="-122"/>
                <a:cs typeface="微软雅黑" panose="020B0503020204020204" pitchFamily="34" charset="-122"/>
              </a:rPr>
              <a:t>护 </a:t>
            </a:r>
            <a:r>
              <a:rPr sz="2005" b="1" dirty="0">
                <a:latin typeface="微软雅黑" panose="020B0503020204020204" pitchFamily="34" charset="-122"/>
                <a:cs typeface="微软雅黑" panose="020B0503020204020204" pitchFamily="34" charset="-122"/>
              </a:rPr>
              <a:t>专用设备企业所得税优惠目录》、《节能节水专用设备企业所得税优</a:t>
            </a:r>
            <a:r>
              <a:rPr sz="2005" b="1" spc="5" dirty="0">
                <a:latin typeface="微软雅黑" panose="020B0503020204020204" pitchFamily="34" charset="-122"/>
                <a:cs typeface="微软雅黑" panose="020B0503020204020204" pitchFamily="34" charset="-122"/>
              </a:rPr>
              <a:t>惠 </a:t>
            </a:r>
            <a:r>
              <a:rPr sz="2005" b="1" dirty="0">
                <a:latin typeface="微软雅黑" panose="020B0503020204020204" pitchFamily="34" charset="-122"/>
                <a:cs typeface="微软雅黑" panose="020B0503020204020204" pitchFamily="34" charset="-122"/>
              </a:rPr>
              <a:t>目录》和《安全生产专用设备企业所得税优惠目录》规定的环境保护</a:t>
            </a:r>
            <a:r>
              <a:rPr sz="2005" b="1" spc="5"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节能节水、安全生产等专用设备的，该专用设备的投资额的</a:t>
            </a:r>
            <a:r>
              <a:rPr sz="2005" b="1" spc="-5" dirty="0">
                <a:latin typeface="微软雅黑" panose="020B0503020204020204" pitchFamily="34" charset="-122"/>
                <a:cs typeface="微软雅黑" panose="020B0503020204020204" pitchFamily="34" charset="-122"/>
              </a:rPr>
              <a:t>10%</a:t>
            </a:r>
            <a:r>
              <a:rPr sz="2005" b="1" dirty="0">
                <a:latin typeface="微软雅黑" panose="020B0503020204020204" pitchFamily="34" charset="-122"/>
                <a:cs typeface="微软雅黑" panose="020B0503020204020204" pitchFamily="34" charset="-122"/>
              </a:rPr>
              <a:t>可以</a:t>
            </a:r>
            <a:r>
              <a:rPr sz="2005" b="1" spc="5" dirty="0">
                <a:latin typeface="微软雅黑" panose="020B0503020204020204" pitchFamily="34" charset="-122"/>
                <a:cs typeface="微软雅黑" panose="020B0503020204020204" pitchFamily="34" charset="-122"/>
              </a:rPr>
              <a:t>从 </a:t>
            </a:r>
            <a:r>
              <a:rPr sz="2005" b="1" spc="-5" dirty="0">
                <a:latin typeface="微软雅黑" panose="020B0503020204020204" pitchFamily="34" charset="-122"/>
                <a:cs typeface="微软雅黑" panose="020B0503020204020204" pitchFamily="34" charset="-122"/>
              </a:rPr>
              <a:t>企业当年的应纳税额中抵免；当年不足抵免的，可以在以后5个纳税年</a:t>
            </a:r>
            <a:r>
              <a:rPr sz="2005" b="1" dirty="0">
                <a:latin typeface="微软雅黑" panose="020B0503020204020204" pitchFamily="34" charset="-122"/>
                <a:cs typeface="微软雅黑" panose="020B0503020204020204" pitchFamily="34" charset="-122"/>
              </a:rPr>
              <a:t>度 结转抵免</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indent="508000">
              <a:lnSpc>
                <a:spcPct val="150000"/>
              </a:lnSpc>
            </a:pPr>
            <a:r>
              <a:rPr sz="2005" b="1" dirty="0">
                <a:latin typeface="微软雅黑" panose="020B0503020204020204" pitchFamily="34" charset="-122"/>
                <a:cs typeface="微软雅黑" panose="020B0503020204020204" pitchFamily="34" charset="-122"/>
              </a:rPr>
              <a:t>享受前款规定的企业所得税优惠的企业，应当实际购置并自身实</a:t>
            </a:r>
            <a:r>
              <a:rPr sz="2005" b="1" spc="5" dirty="0">
                <a:latin typeface="微软雅黑" panose="020B0503020204020204" pitchFamily="34" charset="-122"/>
                <a:cs typeface="微软雅黑" panose="020B0503020204020204" pitchFamily="34" charset="-122"/>
              </a:rPr>
              <a:t>际 </a:t>
            </a:r>
            <a:r>
              <a:rPr sz="2005" b="1" spc="-5" dirty="0">
                <a:latin typeface="微软雅黑" panose="020B0503020204020204" pitchFamily="34" charset="-122"/>
                <a:cs typeface="微软雅黑" panose="020B0503020204020204" pitchFamily="34" charset="-122"/>
              </a:rPr>
              <a:t>投入使用前款规定的专用设备；企业购置上述专用设备在5年内转让、</a:t>
            </a:r>
            <a:r>
              <a:rPr sz="2005" b="1" dirty="0">
                <a:latin typeface="微软雅黑" panose="020B0503020204020204" pitchFamily="34" charset="-122"/>
                <a:cs typeface="微软雅黑" panose="020B0503020204020204" pitchFamily="34" charset="-122"/>
              </a:rPr>
              <a:t>出 租的，应当停止享受企业所得税优惠，并补缴已经抵免的企业所得税</a:t>
            </a:r>
            <a:r>
              <a:rPr sz="2005" b="1" spc="5" dirty="0">
                <a:latin typeface="微软雅黑" panose="020B0503020204020204" pitchFamily="34" charset="-122"/>
                <a:cs typeface="微软雅黑" panose="020B0503020204020204" pitchFamily="34" charset="-122"/>
              </a:rPr>
              <a:t>税 </a:t>
            </a:r>
            <a:r>
              <a:rPr sz="2005" b="1" dirty="0">
                <a:latin typeface="微软雅黑" panose="020B0503020204020204" pitchFamily="34" charset="-122"/>
                <a:cs typeface="微软雅黑" panose="020B0503020204020204" pitchFamily="34" charset="-122"/>
              </a:rPr>
              <a:t>款</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0499" y="32530"/>
            <a:ext cx="4000287" cy="1120775"/>
          </a:xfrm>
          <a:prstGeom prst="rect">
            <a:avLst/>
          </a:prstGeom>
        </p:spPr>
        <p:txBody>
          <a:bodyPr vert="horz" wrap="square" lIns="0" tIns="13359" rIns="0" bIns="0" rtlCol="0">
            <a:spAutoFit/>
          </a:bodyPr>
          <a:lstStyle/>
          <a:p>
            <a:pPr marL="12700">
              <a:lnSpc>
                <a:spcPct val="100000"/>
              </a:lnSpc>
              <a:spcBef>
                <a:spcPts val="105"/>
              </a:spcBef>
            </a:pPr>
            <a:r>
              <a:rPr spc="-5" dirty="0"/>
              <a:t>3、企业所得税的申报与交纳时间</a:t>
            </a:r>
            <a:r>
              <a:rPr spc="5" dirty="0"/>
              <a:t>？</a:t>
            </a:r>
            <a:endParaRPr spc="5" dirty="0"/>
          </a:p>
        </p:txBody>
      </p:sp>
      <p:sp>
        <p:nvSpPr>
          <p:cNvPr id="3" name="object 3"/>
          <p:cNvSpPr txBox="1"/>
          <p:nvPr/>
        </p:nvSpPr>
        <p:spPr>
          <a:xfrm>
            <a:off x="2052452" y="1191053"/>
            <a:ext cx="8041291" cy="4065905"/>
          </a:xfrm>
          <a:prstGeom prst="rect">
            <a:avLst/>
          </a:prstGeom>
        </p:spPr>
        <p:txBody>
          <a:bodyPr vert="horz" wrap="square" lIns="0" tIns="165406" rIns="0" bIns="0" rtlCol="0">
            <a:spAutoFit/>
          </a:bodyPr>
          <a:lstStyle/>
          <a:p>
            <a:pPr marL="466090">
              <a:lnSpc>
                <a:spcPct val="100000"/>
              </a:lnSpc>
              <a:spcBef>
                <a:spcPts val="1300"/>
              </a:spcBef>
            </a:pPr>
            <a:r>
              <a:rPr sz="2005" b="1" dirty="0">
                <a:latin typeface="微软雅黑" panose="020B0503020204020204" pitchFamily="34" charset="-122"/>
                <a:cs typeface="微软雅黑" panose="020B0503020204020204" pitchFamily="34" charset="-122"/>
              </a:rPr>
              <a:t>企业所得税按年计征（公历</a:t>
            </a:r>
            <a:r>
              <a:rPr sz="2005" b="1" spc="-5" dirty="0">
                <a:latin typeface="微软雅黑" panose="020B0503020204020204" pitchFamily="34" charset="-122"/>
                <a:cs typeface="微软雅黑" panose="020B0503020204020204" pitchFamily="34" charset="-122"/>
              </a:rPr>
              <a:t>1.1</a:t>
            </a:r>
            <a:r>
              <a:rPr sz="2005" b="1" dirty="0">
                <a:latin typeface="微软雅黑" panose="020B0503020204020204" pitchFamily="34" charset="-122"/>
                <a:cs typeface="微软雅黑" panose="020B0503020204020204" pitchFamily="34" charset="-122"/>
              </a:rPr>
              <a:t>日</a:t>
            </a:r>
            <a:r>
              <a:rPr sz="2005" b="1" spc="-5" dirty="0">
                <a:latin typeface="微软雅黑" panose="020B0503020204020204" pitchFamily="34" charset="-122"/>
                <a:cs typeface="微软雅黑" panose="020B0503020204020204" pitchFamily="34" charset="-122"/>
              </a:rPr>
              <a:t>-12.31</a:t>
            </a:r>
            <a:r>
              <a:rPr sz="2005" b="1" dirty="0">
                <a:latin typeface="微软雅黑" panose="020B0503020204020204" pitchFamily="34" charset="-122"/>
                <a:cs typeface="微软雅黑" panose="020B0503020204020204" pitchFamily="34" charset="-122"/>
              </a:rPr>
              <a:t>日），分月或者分季度预</a:t>
            </a:r>
            <a:r>
              <a:rPr sz="2005" b="1" spc="5" dirty="0">
                <a:latin typeface="微软雅黑" panose="020B0503020204020204" pitchFamily="34" charset="-122"/>
                <a:cs typeface="微软雅黑" panose="020B0503020204020204" pitchFamily="34" charset="-122"/>
              </a:rPr>
              <a:t>缴</a:t>
            </a:r>
            <a:endParaRPr sz="2005">
              <a:latin typeface="微软雅黑" panose="020B0503020204020204" pitchFamily="34" charset="-122"/>
              <a:cs typeface="微软雅黑" panose="020B0503020204020204" pitchFamily="34" charset="-122"/>
            </a:endParaRPr>
          </a:p>
          <a:p>
            <a:pPr marL="12700">
              <a:lnSpc>
                <a:spcPct val="100000"/>
              </a:lnSpc>
              <a:spcBef>
                <a:spcPts val="1200"/>
              </a:spcBef>
            </a:pPr>
            <a:r>
              <a:rPr sz="2005" b="1" dirty="0">
                <a:latin typeface="微软雅黑" panose="020B0503020204020204" pitchFamily="34" charset="-122"/>
                <a:cs typeface="微软雅黑" panose="020B0503020204020204" pitchFamily="34" charset="-122"/>
              </a:rPr>
              <a:t>，年终汇算清缴，多退少补</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50800" indent="528955">
              <a:lnSpc>
                <a:spcPct val="150000"/>
              </a:lnSpc>
              <a:spcBef>
                <a:spcPts val="5"/>
              </a:spcBef>
            </a:pPr>
            <a:r>
              <a:rPr sz="2005" b="1" spc="-5" dirty="0">
                <a:latin typeface="微软雅黑" panose="020B0503020204020204" pitchFamily="34" charset="-122"/>
                <a:cs typeface="微软雅黑" panose="020B0503020204020204" pitchFamily="34" charset="-122"/>
              </a:rPr>
              <a:t>季报或者月报：每月或者每季度终了之日起15日内，向税务机关</a:t>
            </a:r>
            <a:r>
              <a:rPr sz="2005" b="1" dirty="0">
                <a:latin typeface="微软雅黑" panose="020B0503020204020204" pitchFamily="34" charset="-122"/>
                <a:cs typeface="微软雅黑" panose="020B0503020204020204" pitchFamily="34" charset="-122"/>
              </a:rPr>
              <a:t>报 送预缴申报表，预缴税款</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30"/>
              </a:spcBef>
            </a:pPr>
            <a:endParaRPr sz="3105">
              <a:latin typeface="Times New Roman" panose="02020603050405020304"/>
              <a:cs typeface="Times New Roman" panose="02020603050405020304"/>
            </a:endParaRPr>
          </a:p>
          <a:p>
            <a:pPr marL="12700" marR="208280" indent="528955">
              <a:lnSpc>
                <a:spcPct val="150000"/>
              </a:lnSpc>
              <a:spcBef>
                <a:spcPts val="5"/>
              </a:spcBef>
            </a:pPr>
            <a:r>
              <a:rPr sz="2005" b="1" spc="-5" dirty="0">
                <a:latin typeface="微软雅黑" panose="020B0503020204020204" pitchFamily="34" charset="-122"/>
                <a:cs typeface="微软雅黑" panose="020B0503020204020204" pitchFamily="34" charset="-122"/>
              </a:rPr>
              <a:t>年报即汇缴：年度终了5个月内，向税务机关报送企业所得税年</a:t>
            </a:r>
            <a:r>
              <a:rPr sz="2005" b="1" dirty="0">
                <a:latin typeface="微软雅黑" panose="020B0503020204020204" pitchFamily="34" charset="-122"/>
                <a:cs typeface="微软雅黑" panose="020B0503020204020204" pitchFamily="34" charset="-122"/>
              </a:rPr>
              <a:t>度 纳税申报表，并汇算清缴，结清应缴应退税款</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99640"/>
            <a:ext cx="6452118" cy="2498090"/>
          </a:xfrm>
          <a:prstGeom prst="rect">
            <a:avLst/>
          </a:prstGeom>
        </p:spPr>
        <p:txBody>
          <a:bodyPr vert="horz" wrap="square" lIns="0" tIns="13359" rIns="0" bIns="0" rtlCol="0">
            <a:spAutoFit/>
          </a:bodyPr>
          <a:lstStyle/>
          <a:p>
            <a:pPr marL="12700">
              <a:lnSpc>
                <a:spcPct val="100000"/>
              </a:lnSpc>
              <a:spcBef>
                <a:spcPts val="105"/>
              </a:spcBef>
            </a:pPr>
            <a:r>
              <a:rPr sz="2005" dirty="0">
                <a:latin typeface="Franklin Gothic Medium" panose="020B0603020102020204"/>
                <a:cs typeface="Franklin Gothic Medium" panose="020B0603020102020204"/>
              </a:rPr>
              <a:t>4</a:t>
            </a:r>
            <a:r>
              <a:rPr sz="2005" b="1" dirty="0">
                <a:latin typeface="微软雅黑" panose="020B0503020204020204" pitchFamily="34" charset="-122"/>
                <a:cs typeface="微软雅黑" panose="020B0503020204020204" pitchFamily="34" charset="-122"/>
              </a:rPr>
              <a:t>、企业所得税对什么征税</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12700" marR="4895215">
              <a:lnSpc>
                <a:spcPct val="200000"/>
              </a:lnSpc>
            </a:pPr>
            <a:r>
              <a:rPr sz="2005" b="1" dirty="0">
                <a:latin typeface="微软雅黑" panose="020B0503020204020204" pitchFamily="34" charset="-122"/>
                <a:cs typeface="微软雅黑" panose="020B0503020204020204" pitchFamily="34" charset="-122"/>
              </a:rPr>
              <a:t>对所得征税。 什么是所得</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marL="12700" marR="5080">
              <a:lnSpc>
                <a:spcPct val="200000"/>
              </a:lnSpc>
              <a:tabLst>
                <a:tab pos="4966335" algn="l"/>
                <a:tab pos="5156200" algn="l"/>
              </a:tabLst>
            </a:pPr>
            <a:r>
              <a:rPr sz="2005" b="1" dirty="0">
                <a:latin typeface="微软雅黑" panose="020B0503020204020204" pitchFamily="34" charset="-122"/>
                <a:cs typeface="微软雅黑" panose="020B0503020204020204" pitchFamily="34" charset="-122"/>
              </a:rPr>
              <a:t>收入总额</a:t>
            </a:r>
            <a:r>
              <a:rPr sz="2005" dirty="0">
                <a:latin typeface="Franklin Gothic Medium" panose="020B0603020102020204"/>
                <a:cs typeface="Franklin Gothic Medium" panose="020B0603020102020204"/>
              </a:rPr>
              <a:t>-</a:t>
            </a:r>
            <a:r>
              <a:rPr sz="2005" b="1" dirty="0">
                <a:latin typeface="微软雅黑" panose="020B0503020204020204" pitchFamily="34" charset="-122"/>
                <a:cs typeface="微软雅黑" panose="020B0503020204020204" pitchFamily="34" charset="-122"/>
              </a:rPr>
              <a:t>不征税收入</a:t>
            </a:r>
            <a:r>
              <a:rPr sz="2005" dirty="0">
                <a:latin typeface="Franklin Gothic Medium" panose="020B0603020102020204"/>
                <a:cs typeface="Franklin Gothic Medium" panose="020B0603020102020204"/>
              </a:rPr>
              <a:t>-</a:t>
            </a:r>
            <a:r>
              <a:rPr sz="2005" b="1" dirty="0">
                <a:latin typeface="微软雅黑" panose="020B0503020204020204" pitchFamily="34" charset="-122"/>
                <a:cs typeface="微软雅黑" panose="020B0503020204020204" pitchFamily="34" charset="-122"/>
              </a:rPr>
              <a:t>免税收入</a:t>
            </a:r>
            <a:r>
              <a:rPr sz="2005" dirty="0">
                <a:latin typeface="Franklin Gothic Medium" panose="020B0603020102020204"/>
                <a:cs typeface="Franklin Gothic Medium" panose="020B0603020102020204"/>
              </a:rPr>
              <a:t>-</a:t>
            </a:r>
            <a:r>
              <a:rPr sz="2005" b="1" dirty="0">
                <a:latin typeface="微软雅黑" panose="020B0503020204020204" pitchFamily="34" charset="-122"/>
                <a:cs typeface="微软雅黑" panose="020B0503020204020204" pitchFamily="34" charset="-122"/>
              </a:rPr>
              <a:t>各项扣除</a:t>
            </a:r>
            <a:r>
              <a:rPr sz="2005" dirty="0">
                <a:latin typeface="Franklin Gothic Medium" panose="020B0603020102020204"/>
                <a:cs typeface="Franklin Gothic Medium" panose="020B0603020102020204"/>
              </a:rPr>
              <a:t>-</a:t>
            </a:r>
            <a:r>
              <a:rPr sz="2005" b="1" dirty="0">
                <a:latin typeface="微软雅黑" panose="020B0503020204020204" pitchFamily="34" charset="-122"/>
                <a:cs typeface="微软雅黑" panose="020B0503020204020204" pitchFamily="34" charset="-122"/>
              </a:rPr>
              <a:t>以前年度亏</a:t>
            </a:r>
            <a:r>
              <a:rPr sz="2005" b="1" spc="5" dirty="0">
                <a:latin typeface="微软雅黑" panose="020B0503020204020204" pitchFamily="34" charset="-122"/>
                <a:cs typeface="微软雅黑" panose="020B0503020204020204" pitchFamily="34" charset="-122"/>
              </a:rPr>
              <a:t>损 </a:t>
            </a:r>
            <a:r>
              <a:rPr sz="2005" b="1" dirty="0">
                <a:latin typeface="微软雅黑" panose="020B0503020204020204" pitchFamily="34" charset="-122"/>
                <a:cs typeface="微软雅黑" panose="020B0503020204020204" pitchFamily="34" charset="-122"/>
              </a:rPr>
              <a:t>简单的地说，企业所得税的所得，就是收</a:t>
            </a:r>
            <a:r>
              <a:rPr sz="2005" b="1" spc="5" dirty="0">
                <a:latin typeface="微软雅黑" panose="020B0503020204020204" pitchFamily="34" charset="-122"/>
                <a:cs typeface="微软雅黑" panose="020B0503020204020204" pitchFamily="34" charset="-122"/>
              </a:rPr>
              <a:t>入</a:t>
            </a:r>
            <a:r>
              <a:rPr sz="2005" b="1" dirty="0">
                <a:latin typeface="微软雅黑" panose="020B0503020204020204" pitchFamily="34" charset="-122"/>
                <a:cs typeface="微软雅黑" panose="020B0503020204020204" pitchFamily="34" charset="-122"/>
              </a:rPr>
              <a:t>	</a:t>
            </a:r>
            <a:r>
              <a:rPr sz="2005" dirty="0">
                <a:latin typeface="Franklin Gothic Medium" panose="020B0603020102020204"/>
                <a:cs typeface="Franklin Gothic Medium" panose="020B0603020102020204"/>
              </a:rPr>
              <a:t>-	</a:t>
            </a:r>
            <a:r>
              <a:rPr sz="2005" b="1" dirty="0">
                <a:latin typeface="微软雅黑" panose="020B0503020204020204" pitchFamily="34" charset="-122"/>
                <a:cs typeface="微软雅黑" panose="020B0503020204020204" pitchFamily="34" charset="-122"/>
              </a:rPr>
              <a:t>扣除项目</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52452" y="299640"/>
            <a:ext cx="2466463" cy="321945"/>
          </a:xfrm>
          <a:prstGeom prst="rect">
            <a:avLst/>
          </a:prstGeom>
        </p:spPr>
        <p:txBody>
          <a:bodyPr vert="horz" wrap="square" lIns="0" tIns="13359" rIns="0" bIns="0" rtlCol="0">
            <a:spAutoFit/>
          </a:bodyPr>
          <a:lstStyle/>
          <a:p>
            <a:pPr marL="12700">
              <a:lnSpc>
                <a:spcPct val="100000"/>
              </a:lnSpc>
              <a:spcBef>
                <a:spcPts val="105"/>
              </a:spcBef>
            </a:pPr>
            <a:r>
              <a:rPr sz="2005" dirty="0">
                <a:latin typeface="Franklin Gothic Medium" panose="020B0603020102020204"/>
                <a:cs typeface="Franklin Gothic Medium" panose="020B0603020102020204"/>
              </a:rPr>
              <a:t>5</a:t>
            </a:r>
            <a:r>
              <a:rPr sz="2005" b="1" dirty="0">
                <a:latin typeface="微软雅黑" panose="020B0503020204020204" pitchFamily="34" charset="-122"/>
                <a:cs typeface="微软雅黑" panose="020B0503020204020204" pitchFamily="34" charset="-122"/>
              </a:rPr>
              <a:t>、企业所得税的税</a:t>
            </a:r>
            <a:r>
              <a:rPr sz="2005" b="1" spc="5" dirty="0">
                <a:latin typeface="微软雅黑" panose="020B0503020204020204" pitchFamily="34" charset="-122"/>
                <a:cs typeface="微软雅黑" panose="020B0503020204020204" pitchFamily="34" charset="-122"/>
              </a:rPr>
              <a:t>率</a:t>
            </a:r>
            <a:endParaRPr sz="2005">
              <a:latin typeface="微软雅黑" panose="020B0503020204020204" pitchFamily="34" charset="-122"/>
              <a:cs typeface="微软雅黑" panose="020B0503020204020204" pitchFamily="34" charset="-122"/>
            </a:endParaRPr>
          </a:p>
        </p:txBody>
      </p:sp>
      <p:sp>
        <p:nvSpPr>
          <p:cNvPr id="3" name="object 3"/>
          <p:cNvSpPr txBox="1"/>
          <p:nvPr/>
        </p:nvSpPr>
        <p:spPr>
          <a:xfrm>
            <a:off x="2052452" y="1826467"/>
            <a:ext cx="6630884" cy="2215515"/>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二个税率</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12700">
              <a:lnSpc>
                <a:spcPct val="100000"/>
              </a:lnSpc>
            </a:pPr>
            <a:r>
              <a:rPr sz="2005" dirty="0">
                <a:latin typeface="Franklin Gothic Medium" panose="020B0603020102020204"/>
                <a:cs typeface="Franklin Gothic Medium" panose="020B0603020102020204"/>
              </a:rPr>
              <a:t>25%</a:t>
            </a:r>
            <a:r>
              <a:rPr sz="2005" b="1" dirty="0">
                <a:latin typeface="微软雅黑" panose="020B0503020204020204" pitchFamily="34" charset="-122"/>
                <a:cs typeface="微软雅黑" panose="020B0503020204020204" pitchFamily="34" charset="-122"/>
              </a:rPr>
              <a:t>：居民企业</a:t>
            </a:r>
            <a:r>
              <a:rPr sz="2005" b="1" spc="5" dirty="0">
                <a:latin typeface="微软雅黑" panose="020B0503020204020204" pitchFamily="34" charset="-122"/>
                <a:cs typeface="微软雅黑" panose="020B0503020204020204" pitchFamily="34" charset="-122"/>
              </a:rPr>
              <a:t>、</a:t>
            </a:r>
            <a:r>
              <a:rPr sz="2005" b="1" spc="-114" dirty="0">
                <a:latin typeface="微软雅黑" panose="020B0503020204020204" pitchFamily="34" charset="-122"/>
                <a:cs typeface="微软雅黑" panose="020B0503020204020204" pitchFamily="34" charset="-122"/>
              </a:rPr>
              <a:t> </a:t>
            </a:r>
            <a:r>
              <a:rPr sz="2005" b="1" dirty="0">
                <a:latin typeface="微软雅黑" panose="020B0503020204020204" pitchFamily="34" charset="-122"/>
                <a:cs typeface="微软雅黑" panose="020B0503020204020204" pitchFamily="34" charset="-122"/>
              </a:rPr>
              <a:t>在中国设立机构场所的非居民企业</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45"/>
              </a:spcBef>
            </a:pPr>
            <a:endParaRPr sz="2055">
              <a:latin typeface="Times New Roman" panose="02020603050405020304"/>
              <a:cs typeface="Times New Roman" panose="02020603050405020304"/>
            </a:endParaRPr>
          </a:p>
          <a:p>
            <a:pPr marL="12700">
              <a:lnSpc>
                <a:spcPct val="100000"/>
              </a:lnSpc>
            </a:pPr>
            <a:r>
              <a:rPr sz="2005" dirty="0">
                <a:latin typeface="Franklin Gothic Medium" panose="020B0603020102020204"/>
                <a:cs typeface="Franklin Gothic Medium" panose="020B0603020102020204"/>
              </a:rPr>
              <a:t>20%</a:t>
            </a:r>
            <a:r>
              <a:rPr sz="2005" b="1" dirty="0">
                <a:latin typeface="微软雅黑" panose="020B0503020204020204" pitchFamily="34" charset="-122"/>
                <a:cs typeface="微软雅黑" panose="020B0503020204020204" pitchFamily="34" charset="-122"/>
              </a:rPr>
              <a:t>：未在中国设立机构场所的非居民企业（外国企业）</a:t>
            </a:r>
            <a:r>
              <a:rPr sz="2005" b="1" spc="5" dirty="0">
                <a:latin typeface="微软雅黑" panose="020B0503020204020204" pitchFamily="34" charset="-122"/>
                <a:cs typeface="微软雅黑" panose="020B0503020204020204" pitchFamily="34" charset="-122"/>
              </a:rPr>
              <a:t>。</a:t>
            </a:r>
            <a:endParaRPr sz="2005">
              <a:latin typeface="微软雅黑" panose="020B0503020204020204" pitchFamily="34" charset="-122"/>
              <a:cs typeface="微软雅黑" panose="020B0503020204020204" pitchFamily="34" charset="-122"/>
            </a:endParaRPr>
          </a:p>
          <a:p>
            <a:pPr>
              <a:lnSpc>
                <a:spcPct val="100000"/>
              </a:lnSpc>
              <a:spcBef>
                <a:spcPts val="40"/>
              </a:spcBef>
            </a:pPr>
            <a:endParaRPr sz="2055">
              <a:latin typeface="Times New Roman" panose="02020603050405020304"/>
              <a:cs typeface="Times New Roman" panose="02020603050405020304"/>
            </a:endParaRPr>
          </a:p>
          <a:p>
            <a:pPr marL="12700">
              <a:lnSpc>
                <a:spcPct val="100000"/>
              </a:lnSpc>
            </a:pPr>
            <a:r>
              <a:rPr sz="2005" dirty="0">
                <a:latin typeface="Franklin Gothic Medium" panose="020B0603020102020204"/>
                <a:cs typeface="Franklin Gothic Medium" panose="020B0603020102020204"/>
              </a:rPr>
              <a:t>20%</a:t>
            </a:r>
            <a:r>
              <a:rPr sz="2005" b="1" dirty="0">
                <a:latin typeface="微软雅黑" panose="020B0503020204020204" pitchFamily="34" charset="-122"/>
                <a:cs typeface="微软雅黑" panose="020B0503020204020204" pitchFamily="34" charset="-122"/>
              </a:rPr>
              <a:t>就是我们通常所说的预提所得税，目前多年来减按</a:t>
            </a:r>
            <a:r>
              <a:rPr sz="2005" dirty="0">
                <a:latin typeface="Franklin Gothic Medium" panose="020B0603020102020204"/>
                <a:cs typeface="Franklin Gothic Medium" panose="020B0603020102020204"/>
              </a:rPr>
              <a:t>10%</a:t>
            </a:r>
            <a:endParaRPr sz="2005">
              <a:latin typeface="Franklin Gothic Medium" panose="020B0603020102020204"/>
              <a:cs typeface="Franklin Gothic Medium" panose="020B06030201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2452" y="-94705"/>
            <a:ext cx="2466463" cy="1120775"/>
          </a:xfrm>
          <a:prstGeom prst="rect">
            <a:avLst/>
          </a:prstGeom>
        </p:spPr>
        <p:txBody>
          <a:bodyPr vert="horz" wrap="square" lIns="0" tIns="13359" rIns="0" bIns="0" rtlCol="0">
            <a:spAutoFit/>
          </a:bodyPr>
          <a:lstStyle/>
          <a:p>
            <a:pPr marL="12700">
              <a:lnSpc>
                <a:spcPct val="100000"/>
              </a:lnSpc>
              <a:spcBef>
                <a:spcPts val="105"/>
              </a:spcBef>
            </a:pPr>
            <a:r>
              <a:rPr b="0" dirty="0">
                <a:latin typeface="Franklin Gothic Medium" panose="020B0603020102020204"/>
                <a:cs typeface="Franklin Gothic Medium" panose="020B0603020102020204"/>
              </a:rPr>
              <a:t>6</a:t>
            </a:r>
            <a:r>
              <a:rPr dirty="0"/>
              <a:t>、企业所得税的计</a:t>
            </a:r>
            <a:r>
              <a:rPr spc="5" dirty="0"/>
              <a:t>算</a:t>
            </a:r>
            <a:endParaRPr spc="5" dirty="0"/>
          </a:p>
        </p:txBody>
      </p:sp>
      <p:sp>
        <p:nvSpPr>
          <p:cNvPr id="3" name="object 3"/>
          <p:cNvSpPr txBox="1"/>
          <p:nvPr/>
        </p:nvSpPr>
        <p:spPr>
          <a:xfrm>
            <a:off x="2052452" y="1521102"/>
            <a:ext cx="3888956" cy="321945"/>
          </a:xfrm>
          <a:prstGeom prst="rect">
            <a:avLst/>
          </a:prstGeom>
        </p:spPr>
        <p:txBody>
          <a:bodyPr vert="horz" wrap="square" lIns="0" tIns="13359" rIns="0" bIns="0" rtlCol="0">
            <a:spAutoFit/>
          </a:bodyPr>
          <a:lstStyle/>
          <a:p>
            <a:pPr marL="12700">
              <a:lnSpc>
                <a:spcPct val="100000"/>
              </a:lnSpc>
              <a:spcBef>
                <a:spcPts val="105"/>
              </a:spcBef>
            </a:pPr>
            <a:r>
              <a:rPr sz="2005" b="1" dirty="0">
                <a:latin typeface="微软雅黑" panose="020B0503020204020204" pitchFamily="34" charset="-122"/>
                <a:cs typeface="微软雅黑" panose="020B0503020204020204" pitchFamily="34" charset="-122"/>
              </a:rPr>
              <a:t>应税的所得</a:t>
            </a:r>
            <a:r>
              <a:rPr sz="2005" dirty="0">
                <a:latin typeface="Franklin Gothic Medium" panose="020B0603020102020204"/>
                <a:cs typeface="Franklin Gothic Medium" panose="020B0603020102020204"/>
              </a:rPr>
              <a:t>*</a:t>
            </a:r>
            <a:r>
              <a:rPr sz="2005" b="1" dirty="0">
                <a:latin typeface="微软雅黑" panose="020B0503020204020204" pitchFamily="34" charset="-122"/>
                <a:cs typeface="微软雅黑" panose="020B0503020204020204" pitchFamily="34" charset="-122"/>
              </a:rPr>
              <a:t>税率</a:t>
            </a:r>
            <a:r>
              <a:rPr sz="2005" dirty="0">
                <a:latin typeface="Franklin Gothic Medium" panose="020B0603020102020204"/>
                <a:cs typeface="Franklin Gothic Medium" panose="020B0603020102020204"/>
              </a:rPr>
              <a:t>=</a:t>
            </a:r>
            <a:r>
              <a:rPr sz="2005" b="1" dirty="0">
                <a:latin typeface="微软雅黑" panose="020B0503020204020204" pitchFamily="34" charset="-122"/>
                <a:cs typeface="微软雅黑" panose="020B0503020204020204" pitchFamily="34" charset="-122"/>
              </a:rPr>
              <a:t>应纳企业所得</a:t>
            </a:r>
            <a:r>
              <a:rPr sz="2005" b="1" spc="5" dirty="0">
                <a:latin typeface="微软雅黑" panose="020B0503020204020204" pitchFamily="34" charset="-122"/>
                <a:cs typeface="微软雅黑" panose="020B0503020204020204" pitchFamily="34" charset="-122"/>
              </a:rPr>
              <a:t>税</a:t>
            </a:r>
            <a:endParaRPr sz="2005">
              <a:latin typeface="微软雅黑" panose="020B0503020204020204" pitchFamily="34" charset="-122"/>
              <a:cs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10449</Words>
  <Application>WPS 演示</Application>
  <PresentationFormat>宽屏</PresentationFormat>
  <Paragraphs>354</Paragraphs>
  <Slides>57</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57</vt:i4>
      </vt:variant>
    </vt:vector>
  </HeadingPairs>
  <TitlesOfParts>
    <vt:vector size="69" baseType="lpstr">
      <vt:lpstr>Arial</vt:lpstr>
      <vt:lpstr>宋体</vt:lpstr>
      <vt:lpstr>Wingdings</vt:lpstr>
      <vt:lpstr>微软雅黑</vt:lpstr>
      <vt:lpstr>Wingdings</vt:lpstr>
      <vt:lpstr>Arial Unicode MS</vt:lpstr>
      <vt:lpstr>Calibri</vt:lpstr>
      <vt:lpstr>Times New Roman</vt:lpstr>
      <vt:lpstr>Franklin Gothic Medium</vt:lpstr>
      <vt:lpstr>΢</vt:lpstr>
      <vt:lpstr>Segoe Print</vt:lpstr>
      <vt:lpstr>Office 主题​​</vt:lpstr>
      <vt:lpstr>目录：企业所得税汇算清缴一</vt:lpstr>
      <vt:lpstr>PowerPoint 演示文稿</vt:lpstr>
      <vt:lpstr>一、企业所得税相关政策</vt:lpstr>
      <vt:lpstr>PowerPoint 演示文稿</vt:lpstr>
      <vt:lpstr>PowerPoint 演示文稿</vt:lpstr>
      <vt:lpstr>3、企业所得税的申报与交纳时间？</vt:lpstr>
      <vt:lpstr>PowerPoint 演示文稿</vt:lpstr>
      <vt:lpstr>PowerPoint 演示文稿</vt:lpstr>
      <vt:lpstr>6、企业所得税的计算</vt:lpstr>
      <vt:lpstr>7-1、收入：销售货物收入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7-5.收入总额：利息收入</vt:lpstr>
      <vt:lpstr>PowerPoint 演示文稿</vt:lpstr>
      <vt:lpstr>7-7.收入总额：特许权使用费收入</vt:lpstr>
      <vt:lpstr>PowerPoint 演示文稿</vt:lpstr>
      <vt:lpstr>PowerPoint 演示文稿</vt:lpstr>
      <vt:lpstr>PowerPoint 演示文稿</vt:lpstr>
      <vt:lpstr>PowerPoint 演示文稿</vt:lpstr>
      <vt:lpstr>PowerPoint 演示文稿</vt:lpstr>
      <vt:lpstr>PowerPoint 演示文稿</vt:lpstr>
      <vt:lpstr>10、税前扣除项目：40项三新研发费，改75%加计扣除。（2017-18号公告）</vt:lpstr>
      <vt:lpstr>10、税前扣除项目</vt:lpstr>
      <vt:lpstr>10、税前扣除项目</vt:lpstr>
      <vt:lpstr>10、税前扣除项目</vt:lpstr>
      <vt:lpstr>10、税前扣除项目</vt:lpstr>
      <vt:lpstr>10、税前扣除项目</vt:lpstr>
      <vt:lpstr>PowerPoint 演示文稿</vt:lpstr>
      <vt:lpstr>PowerPoint 演示文稿</vt:lpstr>
      <vt:lpstr>11-2、企业所得税农林牧渔优惠：所得	减半</vt:lpstr>
      <vt:lpstr>PowerPoint 演示文稿</vt:lpstr>
      <vt:lpstr>PowerPoint 演示文稿</vt:lpstr>
      <vt:lpstr>11-4、环保节能节水项目所得：三免三减半</vt:lpstr>
      <vt:lpstr>PowerPoint 演示文稿</vt:lpstr>
      <vt:lpstr>PowerPoint 演示文稿</vt:lpstr>
      <vt:lpstr>PowerPoint 演示文稿</vt:lpstr>
      <vt:lpstr>PowerPoint 演示文稿</vt:lpstr>
      <vt:lpstr>11-9、安置残疾人工资：加计扣除100%</vt:lpstr>
      <vt:lpstr>PowerPoint 演示文稿</vt:lpstr>
      <vt:lpstr>11-11、创业投资税收优惠：投资额的70%抵所得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晨曦</cp:lastModifiedBy>
  <cp:revision>150</cp:revision>
  <dcterms:created xsi:type="dcterms:W3CDTF">2019-06-19T02:08:00Z</dcterms:created>
  <dcterms:modified xsi:type="dcterms:W3CDTF">2020-12-07T12:20:33Z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