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332" r:id="rId2"/>
    <p:sldId id="417" r:id="rId3"/>
    <p:sldId id="527" r:id="rId4"/>
    <p:sldId id="420" r:id="rId5"/>
    <p:sldId id="528" r:id="rId6"/>
    <p:sldId id="533" r:id="rId7"/>
    <p:sldId id="531" r:id="rId8"/>
    <p:sldId id="534" r:id="rId9"/>
    <p:sldId id="532" r:id="rId10"/>
    <p:sldId id="444" r:id="rId11"/>
    <p:sldId id="521" r:id="rId12"/>
    <p:sldId id="525" r:id="rId13"/>
    <p:sldId id="535" r:id="rId14"/>
    <p:sldId id="522" r:id="rId15"/>
    <p:sldId id="407"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0">
          <p15:clr>
            <a:srgbClr val="A4A3A4"/>
          </p15:clr>
        </p15:guide>
        <p15:guide id="2" pos="380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35"/>
    <a:srgbClr val="A4A6AD"/>
    <a:srgbClr val="404040"/>
    <a:srgbClr val="FF6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20" d="100"/>
          <a:sy n="120" d="100"/>
        </p:scale>
        <p:origin x="234" y="90"/>
      </p:cViewPr>
      <p:guideLst>
        <p:guide orient="horz" pos="2080"/>
        <p:guide pos="3805"/>
      </p:guideLst>
    </p:cSldViewPr>
  </p:slideViewPr>
  <p:notesTextViewPr>
    <p:cViewPr>
      <p:scale>
        <a:sx n="1" d="1"/>
        <a:sy n="1" d="1"/>
      </p:scale>
      <p:origin x="0" y="0"/>
    </p:cViewPr>
  </p:notesTextViewPr>
  <p:notesViewPr>
    <p:cSldViewPr snapToGrid="0">
      <p:cViewPr varScale="1">
        <p:scale>
          <a:sx n="55" d="100"/>
          <a:sy n="55" d="100"/>
        </p:scale>
        <p:origin x="288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F3BC9B-B186-477A-B0AF-1A8B8403D0A0}" type="datetimeFigureOut">
              <a:rPr lang="zh-CN" altLang="en-US" smtClean="0"/>
              <a:t>2018/8/30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ED6457-7034-4B58-9CB9-B50458CF3FC1}"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9D3D0-EA4A-4E41-887F-AFDCA73C247F}" type="datetimeFigureOut">
              <a:rPr lang="zh-CN" altLang="en-US" smtClean="0"/>
              <a:t>2018/8/30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63D984-F87E-4D97-BA4B-7319DAEC80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PT制作指导">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文本框 3"/>
          <p:cNvSpPr txBox="1"/>
          <p:nvPr userDrawn="1"/>
        </p:nvSpPr>
        <p:spPr>
          <a:xfrm>
            <a:off x="449943" y="406400"/>
            <a:ext cx="3962401" cy="1323439"/>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PPT</a:t>
            </a:r>
            <a:r>
              <a:rPr lang="zh-CN" altLang="en-US" sz="4000" b="1" dirty="0">
                <a:solidFill>
                  <a:schemeClr val="bg1"/>
                </a:solidFill>
                <a:latin typeface="微软雅黑" panose="020B0503020204020204" pitchFamily="34" charset="-122"/>
                <a:ea typeface="微软雅黑" panose="020B0503020204020204" pitchFamily="34" charset="-122"/>
              </a:rPr>
              <a:t>制作指导</a:t>
            </a:r>
            <a:endParaRPr lang="en-US" altLang="zh-CN" sz="4000" b="1" dirty="0">
              <a:solidFill>
                <a:schemeClr val="bg1"/>
              </a:solidFill>
              <a:latin typeface="微软雅黑" panose="020B0503020204020204" pitchFamily="34" charset="-122"/>
              <a:ea typeface="微软雅黑" panose="020B0503020204020204" pitchFamily="34" charset="-122"/>
            </a:endParaRPr>
          </a:p>
          <a:p>
            <a:r>
              <a:rPr lang="zh-CN" altLang="en-US" sz="4000" b="1" dirty="0">
                <a:solidFill>
                  <a:schemeClr val="bg1"/>
                </a:solidFill>
                <a:latin typeface="微软雅黑" panose="020B0503020204020204" pitchFamily="34" charset="-122"/>
                <a:ea typeface="微软雅黑" panose="020B0503020204020204" pitchFamily="34" charset="-122"/>
              </a:rPr>
              <a:t>此页看完可删除</a:t>
            </a:r>
          </a:p>
        </p:txBody>
      </p:sp>
      <p:sp>
        <p:nvSpPr>
          <p:cNvPr id="5" name="文本框 4"/>
          <p:cNvSpPr txBox="1"/>
          <p:nvPr userDrawn="1"/>
        </p:nvSpPr>
        <p:spPr>
          <a:xfrm>
            <a:off x="6342743" y="503980"/>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内置模板，根据需求新建添加</a:t>
            </a:r>
          </a:p>
        </p:txBody>
      </p:sp>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5725"/>
          <a:stretch>
            <a:fillRect/>
          </a:stretch>
        </p:blipFill>
        <p:spPr>
          <a:xfrm>
            <a:off x="6729730" y="1114425"/>
            <a:ext cx="4649470" cy="4981575"/>
          </a:xfrm>
          <a:prstGeom prst="rect">
            <a:avLst/>
          </a:prstGeom>
        </p:spPr>
      </p:pic>
      <p:sp>
        <p:nvSpPr>
          <p:cNvPr id="8" name="文本框 7"/>
          <p:cNvSpPr txBox="1"/>
          <p:nvPr userDrawn="1"/>
        </p:nvSpPr>
        <p:spPr>
          <a:xfrm>
            <a:off x="159657" y="2710152"/>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做完以后修改小标签</a:t>
            </a:r>
          </a:p>
        </p:txBody>
      </p:sp>
      <p:sp>
        <p:nvSpPr>
          <p:cNvPr id="9" name="文本框 8"/>
          <p:cNvSpPr txBox="1"/>
          <p:nvPr userDrawn="1"/>
        </p:nvSpPr>
        <p:spPr>
          <a:xfrm>
            <a:off x="382813" y="3343533"/>
            <a:ext cx="5402943" cy="830997"/>
          </a:xfrm>
          <a:prstGeom prst="rect">
            <a:avLst/>
          </a:prstGeom>
          <a:noFill/>
        </p:spPr>
        <p:txBody>
          <a:bodyPr wrap="square" rtlCol="0">
            <a:spAutoFit/>
          </a:bodyPr>
          <a:lstStyle/>
          <a:p>
            <a:pPr marL="0" indent="0">
              <a:buFont typeface="Arial" panose="020B0604020202020204" pitchFamily="34" charset="0"/>
              <a:buNone/>
            </a:pPr>
            <a:r>
              <a:rPr lang="zh-CN" altLang="en-US" sz="2400" dirty="0">
                <a:solidFill>
                  <a:schemeClr val="bg1"/>
                </a:solidFill>
              </a:rPr>
              <a:t>点击“视图”</a:t>
            </a:r>
            <a:r>
              <a:rPr lang="en-US" altLang="zh-CN" sz="2400" dirty="0">
                <a:solidFill>
                  <a:schemeClr val="bg1"/>
                </a:solidFill>
              </a:rPr>
              <a:t>-</a:t>
            </a:r>
            <a:r>
              <a:rPr lang="zh-CN" altLang="en-US" sz="2400" dirty="0">
                <a:solidFill>
                  <a:schemeClr val="bg1"/>
                </a:solidFill>
              </a:rPr>
              <a:t>“幻灯片模板”修改第一张模板的小标签内容，然后返回即可。</a:t>
            </a:r>
          </a:p>
        </p:txBody>
      </p:sp>
      <p:pic>
        <p:nvPicPr>
          <p:cNvPr id="11" name="图片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2905" y="5383530"/>
            <a:ext cx="4138930" cy="852170"/>
          </a:xfrm>
          <a:prstGeom prst="rect">
            <a:avLst/>
          </a:prstGeom>
          <a:ln w="38100">
            <a:solidFill>
              <a:schemeClr val="bg1"/>
            </a:solidFill>
          </a:ln>
        </p:spPr>
      </p:pic>
      <p:sp>
        <p:nvSpPr>
          <p:cNvPr id="12" name="矩形 11"/>
          <p:cNvSpPr/>
          <p:nvPr userDrawn="1"/>
        </p:nvSpPr>
        <p:spPr>
          <a:xfrm>
            <a:off x="0" y="6235700"/>
            <a:ext cx="2286000" cy="6223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直播页">
    <p:spTree>
      <p:nvGrpSpPr>
        <p:cNvPr id="1" name=""/>
        <p:cNvGrpSpPr/>
        <p:nvPr/>
      </p:nvGrpSpPr>
      <p:grpSpPr>
        <a:xfrm>
          <a:off x="0" y="0"/>
          <a:ext cx="0" cy="0"/>
          <a:chOff x="0" y="0"/>
          <a:chExt cx="0" cy="0"/>
        </a:xfrm>
      </p:grpSpPr>
      <p:sp>
        <p:nvSpPr>
          <p:cNvPr id="11" name="TextBox 6"/>
          <p:cNvSpPr txBox="1">
            <a:spLocks noChangeArrowheads="1"/>
          </p:cNvSpPr>
          <p:nvPr userDrawn="1"/>
        </p:nvSpPr>
        <p:spPr bwMode="auto">
          <a:xfrm>
            <a:off x="954314" y="4238555"/>
            <a:ext cx="1075940" cy="521970"/>
          </a:xfrm>
          <a:prstGeom prst="rect">
            <a:avLst/>
          </a:prstGeom>
          <a:noFill/>
          <a:ln w="9525">
            <a:noFill/>
            <a:miter lim="800000"/>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讲师：</a:t>
            </a:r>
          </a:p>
        </p:txBody>
      </p:sp>
      <p:sp>
        <p:nvSpPr>
          <p:cNvPr id="15" name="文本占位符 14"/>
          <p:cNvSpPr>
            <a:spLocks noGrp="1"/>
          </p:cNvSpPr>
          <p:nvPr>
            <p:ph type="body" sz="quarter" idx="10" hasCustomPrompt="1"/>
          </p:nvPr>
        </p:nvSpPr>
        <p:spPr>
          <a:xfrm>
            <a:off x="2030254" y="4228915"/>
            <a:ext cx="2206307" cy="570893"/>
          </a:xfrm>
        </p:spPr>
        <p:txBody>
          <a:bodyPr>
            <a:normAutofit/>
          </a:bodyPr>
          <a:lstStyle>
            <a:lvl1pPr marL="0" indent="0" algn="l" defTabSz="914400" rtl="0" eaLnBrk="1" latinLnBrk="0" hangingPunct="1">
              <a:lnSpc>
                <a:spcPct val="100000"/>
              </a:lnSpc>
              <a:buNone/>
              <a:defRPr lang="zh-CN" altLang="en-US" sz="2800" kern="1200" dirty="0">
                <a:solidFill>
                  <a:schemeClr val="bg1"/>
                </a:solidFill>
                <a:latin typeface="微软雅黑" panose="020B0503020204020204" pitchFamily="34" charset="-122"/>
                <a:ea typeface="微软雅黑" panose="020B0503020204020204" pitchFamily="34" charset="-122"/>
                <a:cs typeface="+mn-cs"/>
              </a:defRPr>
            </a:lvl1pPr>
          </a:lstStyle>
          <a:p>
            <a:pPr lvl="0"/>
            <a:r>
              <a:rPr lang="zh-CN" altLang="en-US" dirty="0"/>
              <a:t>老师姓名</a:t>
            </a:r>
          </a:p>
        </p:txBody>
      </p:sp>
      <p:sp>
        <p:nvSpPr>
          <p:cNvPr id="2" name="标题 1"/>
          <p:cNvSpPr>
            <a:spLocks noGrp="1"/>
          </p:cNvSpPr>
          <p:nvPr>
            <p:ph type="title" hasCustomPrompt="1"/>
          </p:nvPr>
        </p:nvSpPr>
        <p:spPr>
          <a:xfrm>
            <a:off x="952409" y="2598681"/>
            <a:ext cx="10296162" cy="1637989"/>
          </a:xfrm>
        </p:spPr>
        <p:txBody>
          <a:bodyPr>
            <a:normAutofit/>
          </a:bodyPr>
          <a:lstStyle>
            <a:lvl1pPr marL="0" algn="l" defTabSz="914400" rtl="0" eaLnBrk="1" latinLnBrk="0" hangingPunct="1">
              <a:defRPr lang="zh-CN" altLang="en-US" sz="4800" b="1" kern="1200" dirty="0">
                <a:solidFill>
                  <a:schemeClr val="bg1"/>
                </a:solidFill>
                <a:latin typeface="微软雅黑" panose="020B0503020204020204" pitchFamily="34" charset="-122"/>
                <a:ea typeface="微软雅黑" panose="020B0503020204020204" pitchFamily="34" charset="-122"/>
                <a:cs typeface="+mn-cs"/>
              </a:defRPr>
            </a:lvl1pPr>
          </a:lstStyle>
          <a:p>
            <a:r>
              <a:rPr lang="zh-CN" altLang="en-US" dirty="0"/>
              <a:t>输入你的直播标题</a:t>
            </a:r>
            <a:br>
              <a:rPr lang="en-US" altLang="zh-CN" dirty="0"/>
            </a:br>
            <a:r>
              <a:rPr lang="zh-CN" altLang="en-US" dirty="0"/>
              <a:t>输入你的直播标题</a:t>
            </a:r>
          </a:p>
        </p:txBody>
      </p:sp>
      <p:grpSp>
        <p:nvGrpSpPr>
          <p:cNvPr id="6" name="组合 5"/>
          <p:cNvGrpSpPr/>
          <p:nvPr userDrawn="1"/>
        </p:nvGrpSpPr>
        <p:grpSpPr>
          <a:xfrm>
            <a:off x="1030514" y="1812898"/>
            <a:ext cx="1552666" cy="677015"/>
            <a:chOff x="1030514" y="1279834"/>
            <a:chExt cx="1552666" cy="677015"/>
          </a:xfrm>
        </p:grpSpPr>
        <p:sp>
          <p:nvSpPr>
            <p:cNvPr id="7" name="矩形: 圆角 6"/>
            <p:cNvSpPr/>
            <p:nvPr/>
          </p:nvSpPr>
          <p:spPr>
            <a:xfrm>
              <a:off x="1030514" y="1279834"/>
              <a:ext cx="1552666" cy="67701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90535" y="1561191"/>
              <a:ext cx="114300" cy="114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TextBox 13"/>
            <p:cNvSpPr txBox="1">
              <a:spLocks noChangeArrowheads="1"/>
            </p:cNvSpPr>
            <p:nvPr/>
          </p:nvSpPr>
          <p:spPr bwMode="auto">
            <a:xfrm>
              <a:off x="1247685" y="1325953"/>
              <a:ext cx="1175623" cy="584775"/>
            </a:xfrm>
            <a:prstGeom prst="rect">
              <a:avLst/>
            </a:prstGeom>
            <a:noFill/>
            <a:ln w="9525">
              <a:noFill/>
              <a:miter lim="800000"/>
            </a:ln>
          </p:spPr>
          <p:txBody>
            <a:bodyPr wrap="square">
              <a:spAutoFit/>
            </a:bodyPr>
            <a:lstStyle/>
            <a:p>
              <a:pPr algn="ctr">
                <a:defRPr/>
              </a:pPr>
              <a:r>
                <a:rPr lang="en-US" altLang="zh-CN" sz="3200" b="1" dirty="0">
                  <a:solidFill>
                    <a:schemeClr val="bg1"/>
                  </a:solidFill>
                  <a:latin typeface="微软雅黑" panose="020B0503020204020204" pitchFamily="34" charset="-122"/>
                  <a:ea typeface="微软雅黑" panose="020B0503020204020204" pitchFamily="34" charset="-122"/>
                </a:rPr>
                <a:t>LIVE</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12" name="Freeform 5"/>
          <p:cNvSpPr/>
          <p:nvPr userDrawn="1"/>
        </p:nvSpPr>
        <p:spPr bwMode="auto">
          <a:xfrm rot="5400000">
            <a:off x="1020753" y="4891394"/>
            <a:ext cx="501355" cy="434210"/>
          </a:xfrm>
          <a:custGeom>
            <a:avLst/>
            <a:gdLst>
              <a:gd name="T0" fmla="*/ 129 w 304"/>
              <a:gd name="T1" fmla="*/ 18 h 263"/>
              <a:gd name="T2" fmla="*/ 175 w 304"/>
              <a:gd name="T3" fmla="*/ 18 h 263"/>
              <a:gd name="T4" fmla="*/ 235 w 304"/>
              <a:gd name="T5" fmla="*/ 120 h 263"/>
              <a:gd name="T6" fmla="*/ 294 w 304"/>
              <a:gd name="T7" fmla="*/ 223 h 263"/>
              <a:gd name="T8" fmla="*/ 271 w 304"/>
              <a:gd name="T9" fmla="*/ 263 h 263"/>
              <a:gd name="T10" fmla="*/ 152 w 304"/>
              <a:gd name="T11" fmla="*/ 263 h 263"/>
              <a:gd name="T12" fmla="*/ 33 w 304"/>
              <a:gd name="T13" fmla="*/ 263 h 263"/>
              <a:gd name="T14" fmla="*/ 10 w 304"/>
              <a:gd name="T15" fmla="*/ 223 h 263"/>
              <a:gd name="T16" fmla="*/ 69 w 304"/>
              <a:gd name="T17" fmla="*/ 120 h 263"/>
              <a:gd name="T18" fmla="*/ 129 w 304"/>
              <a:gd name="T19" fmla="*/ 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263">
                <a:moveTo>
                  <a:pt x="129" y="18"/>
                </a:moveTo>
                <a:cubicBezTo>
                  <a:pt x="139" y="0"/>
                  <a:pt x="165" y="0"/>
                  <a:pt x="175" y="18"/>
                </a:cubicBezTo>
                <a:cubicBezTo>
                  <a:pt x="235" y="120"/>
                  <a:pt x="235" y="120"/>
                  <a:pt x="235" y="120"/>
                </a:cubicBezTo>
                <a:cubicBezTo>
                  <a:pt x="294" y="223"/>
                  <a:pt x="294" y="223"/>
                  <a:pt x="294" y="223"/>
                </a:cubicBezTo>
                <a:cubicBezTo>
                  <a:pt x="304" y="241"/>
                  <a:pt x="291" y="263"/>
                  <a:pt x="271" y="263"/>
                </a:cubicBezTo>
                <a:cubicBezTo>
                  <a:pt x="152" y="263"/>
                  <a:pt x="152" y="263"/>
                  <a:pt x="152" y="263"/>
                </a:cubicBezTo>
                <a:cubicBezTo>
                  <a:pt x="33" y="263"/>
                  <a:pt x="33" y="263"/>
                  <a:pt x="33" y="263"/>
                </a:cubicBezTo>
                <a:cubicBezTo>
                  <a:pt x="13" y="263"/>
                  <a:pt x="0" y="241"/>
                  <a:pt x="10" y="223"/>
                </a:cubicBezTo>
                <a:cubicBezTo>
                  <a:pt x="69" y="120"/>
                  <a:pt x="69" y="120"/>
                  <a:pt x="69" y="120"/>
                </a:cubicBezTo>
                <a:lnTo>
                  <a:pt x="129" y="18"/>
                </a:lnTo>
                <a:close/>
              </a:path>
            </a:pathLst>
          </a:custGeom>
          <a:solidFill>
            <a:srgbClr val="FF6500">
              <a:alpha val="90000"/>
            </a:srgbClr>
          </a:solidFill>
          <a:ln w="9525">
            <a:noFill/>
            <a:round/>
          </a:ln>
        </p:spPr>
        <p:txBody>
          <a:bodyPr vert="horz" wrap="square" lIns="91440" tIns="45720" rIns="91440" bIns="45720" numCol="1" anchor="t" anchorCtr="0" compatLnSpc="1"/>
          <a:lstStyle/>
          <a:p>
            <a:endParaRPr lang="zh-CN" altLang="en-US"/>
          </a:p>
        </p:txBody>
      </p:sp>
      <p:sp>
        <p:nvSpPr>
          <p:cNvPr id="13" name="TextBox 13"/>
          <p:cNvSpPr txBox="1">
            <a:spLocks noChangeArrowheads="1"/>
          </p:cNvSpPr>
          <p:nvPr userDrawn="1"/>
        </p:nvSpPr>
        <p:spPr bwMode="auto">
          <a:xfrm>
            <a:off x="952409" y="4837842"/>
            <a:ext cx="2398486" cy="523220"/>
          </a:xfrm>
          <a:prstGeom prst="rect">
            <a:avLst/>
          </a:prstGeom>
          <a:noFill/>
          <a:ln w="9525">
            <a:noFill/>
            <a:miter lim="800000"/>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会计学堂出品</a:t>
            </a:r>
          </a:p>
        </p:txBody>
      </p:sp>
      <p:sp>
        <p:nvSpPr>
          <p:cNvPr id="26" name="矩形 25"/>
          <p:cNvSpPr/>
          <p:nvPr userDrawn="1"/>
        </p:nvSpPr>
        <p:spPr>
          <a:xfrm>
            <a:off x="-1" y="6096000"/>
            <a:ext cx="9567747" cy="762000"/>
          </a:xfrm>
          <a:prstGeom prst="rect">
            <a:avLst/>
          </a:prstGeom>
          <a:solidFill>
            <a:srgbClr val="003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074" y="164818"/>
            <a:ext cx="7868899"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目录</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加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8829" y="164818"/>
            <a:ext cx="8393054"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输入你的小标题</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直播休息页">
    <p:spTree>
      <p:nvGrpSpPr>
        <p:cNvPr id="1" name=""/>
        <p:cNvGrpSpPr/>
        <p:nvPr/>
      </p:nvGrpSpPr>
      <p:grpSpPr>
        <a:xfrm>
          <a:off x="0" y="0"/>
          <a:ext cx="0" cy="0"/>
          <a:chOff x="0" y="0"/>
          <a:chExt cx="0" cy="0"/>
        </a:xfrm>
      </p:grpSpPr>
      <p:grpSp>
        <p:nvGrpSpPr>
          <p:cNvPr id="6" name="组合 5"/>
          <p:cNvGrpSpPr/>
          <p:nvPr userDrawn="1"/>
        </p:nvGrpSpPr>
        <p:grpSpPr>
          <a:xfrm>
            <a:off x="1064651" y="1809750"/>
            <a:ext cx="5867400" cy="3238500"/>
            <a:chOff x="1693301" y="1407256"/>
            <a:chExt cx="5867400"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直播休息中！</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2095214"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直播交流群：</a:t>
              </a:r>
            </a:p>
          </p:txBody>
        </p:sp>
      </p:grpSp>
      <p:sp>
        <p:nvSpPr>
          <p:cNvPr id="2" name="标题 1"/>
          <p:cNvSpPr>
            <a:spLocks noGrp="1"/>
          </p:cNvSpPr>
          <p:nvPr>
            <p:ph type="title" hasCustomPrompt="1"/>
          </p:nvPr>
        </p:nvSpPr>
        <p:spPr>
          <a:xfrm>
            <a:off x="3505200" y="3884714"/>
            <a:ext cx="2438400" cy="704850"/>
          </a:xfrm>
        </p:spPr>
        <p:txBody>
          <a:bodyPr>
            <a:normAutofit/>
          </a:bodyPr>
          <a:lstStyle>
            <a:lvl1pPr>
              <a:lnSpc>
                <a:spcPct val="100000"/>
              </a:lnSpc>
              <a:defRPr lang="zh-CN" altLang="en-US" sz="2800" kern="1200" dirty="0">
                <a:solidFill>
                  <a:srgbClr val="808080"/>
                </a:solidFill>
                <a:latin typeface="微软雅黑" panose="020B0503020204020204" pitchFamily="34" charset="-122"/>
                <a:ea typeface="微软雅黑" panose="020B0503020204020204" pitchFamily="34" charset="-122"/>
                <a:cs typeface="+mn-cs"/>
              </a:defRPr>
            </a:lvl1pPr>
          </a:lstStyle>
          <a:p>
            <a:r>
              <a:rPr lang="en-US" altLang="zh-CN" dirty="0"/>
              <a:t>8888888888</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知识回顾">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786" y="258555"/>
            <a:ext cx="6179814" cy="528567"/>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知识回顾</a:t>
            </a:r>
          </a:p>
        </p:txBody>
      </p:sp>
      <p:grpSp>
        <p:nvGrpSpPr>
          <p:cNvPr id="6" name="组合 5"/>
          <p:cNvGrpSpPr/>
          <p:nvPr userDrawn="1"/>
        </p:nvGrpSpPr>
        <p:grpSpPr>
          <a:xfrm>
            <a:off x="385163" y="166094"/>
            <a:ext cx="748184" cy="748184"/>
            <a:chOff x="1601861" y="239756"/>
            <a:chExt cx="562725" cy="562725"/>
          </a:xfrm>
          <a:effectLst>
            <a:reflection blurRad="6350" stA="52000" endA="300" endPos="35000" dir="5400000" sy="-100000" algn="bl" rotWithShape="0"/>
          </a:effectLst>
        </p:grpSpPr>
        <p:sp>
          <p:nvSpPr>
            <p:cNvPr id="7" name="矩形: 圆角 6"/>
            <p:cNvSpPr/>
            <p:nvPr/>
          </p:nvSpPr>
          <p:spPr>
            <a:xfrm>
              <a:off x="1601861" y="239756"/>
              <a:ext cx="562725" cy="56272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746957" y="389272"/>
              <a:ext cx="265352" cy="265352"/>
              <a:chOff x="464681" y="476135"/>
              <a:chExt cx="376238" cy="376238"/>
            </a:xfrm>
          </p:grpSpPr>
          <p:sp>
            <p:nvSpPr>
              <p:cNvPr id="9" name="弧形 8"/>
              <p:cNvSpPr/>
              <p:nvPr/>
            </p:nvSpPr>
            <p:spPr>
              <a:xfrm>
                <a:off x="464681" y="476135"/>
                <a:ext cx="376238" cy="376238"/>
              </a:xfrm>
              <a:prstGeom prst="arc">
                <a:avLst>
                  <a:gd name="adj1" fmla="val 16200000"/>
                  <a:gd name="adj2" fmla="val 13077661"/>
                </a:avLst>
              </a:prstGeom>
              <a:ln w="34925">
                <a:solidFill>
                  <a:schemeClr val="bg1">
                    <a:alpha val="59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 name="直接连接符 9"/>
              <p:cNvCxnSpPr/>
              <p:nvPr/>
            </p:nvCxnSpPr>
            <p:spPr>
              <a:xfrm>
                <a:off x="632498" y="570706"/>
                <a:ext cx="0" cy="147746"/>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flipV="1">
                <a:off x="624227" y="701785"/>
                <a:ext cx="98882" cy="4083"/>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grpSp>
      </p:grpSp>
      <p:sp>
        <p:nvSpPr>
          <p:cNvPr id="17"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答疑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0160" y="265609"/>
            <a:ext cx="7191487" cy="549153"/>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答疑时间</a:t>
            </a:r>
          </a:p>
        </p:txBody>
      </p:sp>
      <p:sp>
        <p:nvSpPr>
          <p:cNvPr id="7" name="矩形: 圆角 6"/>
          <p:cNvSpPr/>
          <p:nvPr/>
        </p:nvSpPr>
        <p:spPr>
          <a:xfrm>
            <a:off x="385163" y="166094"/>
            <a:ext cx="748184" cy="748184"/>
          </a:xfrm>
          <a:prstGeom prst="roundRect">
            <a:avLst>
              <a:gd name="adj" fmla="val 50000"/>
            </a:avLst>
          </a:prstGeom>
          <a:solidFill>
            <a:srgbClr val="FF65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6" name="组合 5"/>
          <p:cNvGrpSpPr/>
          <p:nvPr userDrawn="1"/>
        </p:nvGrpSpPr>
        <p:grpSpPr>
          <a:xfrm>
            <a:off x="1064651" y="1809750"/>
            <a:ext cx="6134435" cy="3238500"/>
            <a:chOff x="1693301" y="1407256"/>
            <a:chExt cx="6134435"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感谢观看</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5712900"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如有疑问请到会计学堂官网提问</a:t>
              </a: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2018/8/30</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C35"/>
        </a:solidFill>
        <a:effectLst/>
      </p:bgPr>
    </p:bg>
    <p:spTree>
      <p:nvGrpSpPr>
        <p:cNvPr id="1" name=""/>
        <p:cNvGrpSpPr/>
        <p:nvPr/>
      </p:nvGrpSpPr>
      <p:grpSpPr>
        <a:xfrm>
          <a:off x="0" y="0"/>
          <a:ext cx="0" cy="0"/>
          <a:chOff x="0" y="0"/>
          <a:chExt cx="0" cy="0"/>
        </a:xfrm>
      </p:grpSpPr>
      <p:grpSp>
        <p:nvGrpSpPr>
          <p:cNvPr id="16" name="组合 15"/>
          <p:cNvGrpSpPr/>
          <p:nvPr userDrawn="1"/>
        </p:nvGrpSpPr>
        <p:grpSpPr>
          <a:xfrm>
            <a:off x="141603" y="6324600"/>
            <a:ext cx="1734904" cy="381000"/>
            <a:chOff x="6736897" y="5645059"/>
            <a:chExt cx="1415293" cy="432001"/>
          </a:xfrm>
        </p:grpSpPr>
        <p:sp>
          <p:nvSpPr>
            <p:cNvPr id="17" name="Freeform 5"/>
            <p:cNvSpPr/>
            <p:nvPr/>
          </p:nvSpPr>
          <p:spPr bwMode="auto">
            <a:xfrm>
              <a:off x="6736897" y="5645060"/>
              <a:ext cx="848521" cy="432000"/>
            </a:xfrm>
            <a:custGeom>
              <a:avLst/>
              <a:gdLst>
                <a:gd name="T0" fmla="*/ 357 w 392"/>
                <a:gd name="T1" fmla="*/ 76 h 132"/>
                <a:gd name="T2" fmla="*/ 341 w 392"/>
                <a:gd name="T3" fmla="*/ 16 h 132"/>
                <a:gd name="T4" fmla="*/ 341 w 392"/>
                <a:gd name="T5" fmla="*/ 16 h 132"/>
                <a:gd name="T6" fmla="*/ 307 w 392"/>
                <a:gd name="T7" fmla="*/ 0 h 132"/>
                <a:gd name="T8" fmla="*/ 66 w 392"/>
                <a:gd name="T9" fmla="*/ 0 h 132"/>
                <a:gd name="T10" fmla="*/ 0 w 392"/>
                <a:gd name="T11" fmla="*/ 66 h 132"/>
                <a:gd name="T12" fmla="*/ 0 w 392"/>
                <a:gd name="T13" fmla="*/ 66 h 132"/>
                <a:gd name="T14" fmla="*/ 66 w 392"/>
                <a:gd name="T15" fmla="*/ 132 h 132"/>
                <a:gd name="T16" fmla="*/ 392 w 392"/>
                <a:gd name="T17" fmla="*/ 132 h 132"/>
                <a:gd name="T18" fmla="*/ 357 w 392"/>
                <a:gd name="T19" fmla="*/ 7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132">
                  <a:moveTo>
                    <a:pt x="357" y="76"/>
                  </a:moveTo>
                  <a:cubicBezTo>
                    <a:pt x="352" y="53"/>
                    <a:pt x="356" y="34"/>
                    <a:pt x="341" y="16"/>
                  </a:cubicBezTo>
                  <a:cubicBezTo>
                    <a:pt x="341" y="16"/>
                    <a:pt x="341" y="16"/>
                    <a:pt x="341" y="16"/>
                  </a:cubicBezTo>
                  <a:cubicBezTo>
                    <a:pt x="333" y="6"/>
                    <a:pt x="320" y="0"/>
                    <a:pt x="307" y="0"/>
                  </a:cubicBezTo>
                  <a:cubicBezTo>
                    <a:pt x="66" y="0"/>
                    <a:pt x="66" y="0"/>
                    <a:pt x="66" y="0"/>
                  </a:cubicBezTo>
                  <a:cubicBezTo>
                    <a:pt x="30" y="0"/>
                    <a:pt x="0" y="30"/>
                    <a:pt x="0" y="66"/>
                  </a:cubicBezTo>
                  <a:cubicBezTo>
                    <a:pt x="0" y="66"/>
                    <a:pt x="0" y="66"/>
                    <a:pt x="0" y="66"/>
                  </a:cubicBezTo>
                  <a:cubicBezTo>
                    <a:pt x="0" y="102"/>
                    <a:pt x="30" y="132"/>
                    <a:pt x="66" y="132"/>
                  </a:cubicBezTo>
                  <a:cubicBezTo>
                    <a:pt x="392" y="132"/>
                    <a:pt x="392" y="132"/>
                    <a:pt x="392" y="132"/>
                  </a:cubicBezTo>
                  <a:cubicBezTo>
                    <a:pt x="370" y="111"/>
                    <a:pt x="361" y="91"/>
                    <a:pt x="357" y="76"/>
                  </a:cubicBezTo>
                  <a:close/>
                </a:path>
              </a:pathLst>
            </a:custGeom>
            <a:solidFill>
              <a:srgbClr val="FF6500"/>
            </a:solidFill>
            <a:ln>
              <a:solidFill>
                <a:srgbClr val="FF6500"/>
              </a:solidFill>
            </a:ln>
          </p:spPr>
          <p:txBody>
            <a:bodyPr vert="horz" wrap="square" lIns="91440" tIns="45720" rIns="91440" bIns="45720" numCol="1" anchor="t" anchorCtr="0" compatLnSpc="1"/>
            <a:lstStyle/>
            <a:p>
              <a:endParaRPr lang="zh-CN" altLang="en-US" b="1" dirty="0"/>
            </a:p>
          </p:txBody>
        </p:sp>
        <p:sp>
          <p:nvSpPr>
            <p:cNvPr id="18" name="文本占位符 19"/>
            <p:cNvSpPr txBox="1"/>
            <p:nvPr/>
          </p:nvSpPr>
          <p:spPr>
            <a:xfrm>
              <a:off x="7061694" y="5645059"/>
              <a:ext cx="1090496" cy="432001"/>
            </a:xfrm>
            <a:prstGeom prst="roundRect">
              <a:avLst>
                <a:gd name="adj" fmla="val 50000"/>
              </a:avLst>
            </a:prstGeom>
            <a:ln w="9525">
              <a:solidFill>
                <a:srgbClr val="FF6500"/>
              </a:solidFill>
            </a:ln>
          </p:spPr>
          <p:txBody>
            <a:bodyPr vert="horz" lIns="91440" tIns="45720" rIns="91440" bIns="45720" rtlCol="0" anchor="ctr"/>
            <a:lstStyle>
              <a:defPPr>
                <a:defRPr lang="zh-CN"/>
              </a:defPPr>
              <a:lvl1pPr marL="0" indent="0" algn="l" defTabSz="914400" rtl="0" eaLnBrk="1" latinLnBrk="0" hangingPunct="1">
                <a:buNone/>
                <a:defRPr lang="zh-CN" altLang="en-US" sz="1800" kern="1200" dirty="0" smtClean="0">
                  <a:solidFill>
                    <a:schemeClr val="bg1"/>
                  </a:solidFill>
                  <a:latin typeface="+mn-lt"/>
                  <a:ea typeface="微软雅黑" panose="020B0503020204020204" pitchFamily="34" charset="-122"/>
                  <a:cs typeface="+mn-cs"/>
                </a:defRPr>
              </a:lvl1pPr>
              <a:lvl2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2pPr>
              <a:lvl3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3pPr>
              <a:lvl4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4pPr>
              <a:lvl5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t>        </a:t>
              </a:r>
              <a:r>
                <a:rPr lang="zh-CN" altLang="en-US" b="1" baseline="0" dirty="0"/>
                <a:t>建筑</a:t>
              </a:r>
              <a:endParaRPr lang="zh-CN" altLang="en-US" b="1" dirty="0"/>
            </a:p>
          </p:txBody>
        </p:sp>
        <p:sp>
          <p:nvSpPr>
            <p:cNvPr id="19" name="矩形 18"/>
            <p:cNvSpPr/>
            <p:nvPr/>
          </p:nvSpPr>
          <p:spPr>
            <a:xfrm>
              <a:off x="6802781" y="5647821"/>
              <a:ext cx="683488" cy="417601"/>
            </a:xfrm>
            <a:prstGeom prst="rect">
              <a:avLst/>
            </a:prstGeom>
          </p:spPr>
          <p:txBody>
            <a:bodyPr wrap="squar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实操</a:t>
              </a:r>
            </a:p>
          </p:txBody>
        </p:sp>
      </p:grpSp>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rmAutofit/>
          </a:bodyPr>
          <a:lstStyle/>
          <a:p>
            <a:r>
              <a:rPr lang="zh-CN" altLang="en-US" b="1" dirty="0"/>
              <a:t>林久时老师</a:t>
            </a:r>
          </a:p>
        </p:txBody>
      </p:sp>
      <p:sp>
        <p:nvSpPr>
          <p:cNvPr id="3" name="标题 2"/>
          <p:cNvSpPr>
            <a:spLocks noGrp="1"/>
          </p:cNvSpPr>
          <p:nvPr>
            <p:ph type="title"/>
          </p:nvPr>
        </p:nvSpPr>
        <p:spPr>
          <a:xfrm>
            <a:off x="1054834" y="2590926"/>
            <a:ext cx="8683055" cy="1637989"/>
          </a:xfrm>
        </p:spPr>
        <p:txBody>
          <a:bodyPr>
            <a:normAutofit/>
          </a:bodyPr>
          <a:lstStyle/>
          <a:p>
            <a:r>
              <a:rPr lang="zh-CN" altLang="en-US" sz="4000" dirty="0"/>
              <a:t>建筑企业最受关注的财税问题解析</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en-US" altLang="zh-CN" sz="2400" dirty="0"/>
              <a:t>3</a:t>
            </a:r>
            <a:r>
              <a:rPr lang="zh-CN" altLang="en-US" sz="2400" dirty="0"/>
              <a:t>、建筑企业自己建设的临时建筑物，有无最低折旧年限？</a:t>
            </a:r>
            <a:endParaRPr lang="zh-CN" altLang="zh-CN" sz="2400" dirty="0"/>
          </a:p>
        </p:txBody>
      </p:sp>
      <p:sp>
        <p:nvSpPr>
          <p:cNvPr id="3" name="内容占位符 2"/>
          <p:cNvSpPr>
            <a:spLocks noGrp="1"/>
          </p:cNvSpPr>
          <p:nvPr>
            <p:ph sz="quarter" idx="13"/>
          </p:nvPr>
        </p:nvSpPr>
        <p:spPr>
          <a:xfrm>
            <a:off x="376519" y="852755"/>
            <a:ext cx="9530806" cy="5102557"/>
          </a:xfrm>
        </p:spPr>
        <p:txBody>
          <a:bodyPr>
            <a:normAutofit/>
          </a:bodyPr>
          <a:lstStyle/>
          <a:p>
            <a:r>
              <a:rPr lang="zh-CN" altLang="en-US" dirty="0"/>
              <a:t>答：这里所称的临时建筑物不是指彩钢房，而是相对固定的不易挪动的建筑物。根据</a:t>
            </a:r>
            <a:r>
              <a:rPr lang="en-US" altLang="zh-CN" dirty="0"/>
              <a:t>《</a:t>
            </a:r>
            <a:r>
              <a:rPr lang="zh-CN" altLang="en-US" dirty="0"/>
              <a:t>企业所得税法实施条例</a:t>
            </a:r>
            <a:r>
              <a:rPr lang="en-US" altLang="zh-CN" dirty="0"/>
              <a:t>》</a:t>
            </a:r>
            <a:r>
              <a:rPr lang="zh-CN" altLang="en-US" dirty="0"/>
              <a:t>第六十条的规定，除国务院财政、税务主管部门另有规定除外，房屋、建筑物固定资产计算折旧的最低年限为</a:t>
            </a:r>
            <a:r>
              <a:rPr lang="en-US" altLang="zh-CN" dirty="0"/>
              <a:t>20</a:t>
            </a:r>
            <a:r>
              <a:rPr lang="zh-CN" altLang="en-US" dirty="0"/>
              <a:t>年。</a:t>
            </a:r>
            <a:endParaRPr lang="en-US" altLang="zh-CN" dirty="0"/>
          </a:p>
          <a:p>
            <a:r>
              <a:rPr lang="zh-CN" altLang="en-US" dirty="0">
                <a:solidFill>
                  <a:srgbClr val="FFC000"/>
                </a:solidFill>
              </a:rPr>
              <a:t>讨论：建筑企业的活动房怎么摊销？</a:t>
            </a:r>
            <a:endParaRPr lang="en-US" altLang="zh-CN" dirty="0">
              <a:solidFill>
                <a:srgbClr val="FFC000"/>
              </a:solidFill>
            </a:endParaRPr>
          </a:p>
          <a:p>
            <a:r>
              <a:rPr lang="en-US" altLang="zh-CN" dirty="0">
                <a:solidFill>
                  <a:srgbClr val="FFC000"/>
                </a:solidFill>
              </a:rPr>
              <a:t>          </a:t>
            </a:r>
            <a:r>
              <a:rPr lang="zh-CN" altLang="en-US" dirty="0">
                <a:solidFill>
                  <a:srgbClr val="FFC000"/>
                </a:solidFill>
              </a:rPr>
              <a:t>施工现场装设的监控系统及设备算固定资产还是无形资产？</a:t>
            </a:r>
            <a:endParaRPr lang="en-US" altLang="zh-CN" dirty="0">
              <a:solidFill>
                <a:srgbClr val="FFC000"/>
              </a:solidFill>
            </a:endParaRPr>
          </a:p>
          <a:p>
            <a:r>
              <a:rPr lang="en-US" altLang="zh-CN" dirty="0">
                <a:solidFill>
                  <a:srgbClr val="FFC000"/>
                </a:solidFill>
              </a:rPr>
              <a:t>          </a:t>
            </a:r>
            <a:r>
              <a:rPr lang="zh-CN" altLang="en-US" dirty="0">
                <a:solidFill>
                  <a:srgbClr val="FFC000"/>
                </a:solidFill>
              </a:rPr>
              <a:t>无形资产的摊销年限是多长？</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4"/>
          <p:cNvSpPr>
            <a:spLocks noGrp="1"/>
          </p:cNvSpPr>
          <p:nvPr>
            <p:ph type="title"/>
          </p:nvPr>
        </p:nvSpPr>
        <p:spPr/>
        <p:txBody>
          <a:bodyPr>
            <a:normAutofit fontScale="90000"/>
          </a:bodyPr>
          <a:lstStyle/>
          <a:p>
            <a:r>
              <a:rPr lang="en-US" altLang="zh-CN" dirty="0"/>
              <a:t>4</a:t>
            </a:r>
            <a:r>
              <a:rPr lang="zh-CN" altLang="en-US" dirty="0"/>
              <a:t>、还处于筹建期间的建筑企业，费用支出可否计入当期亏损？</a:t>
            </a:r>
            <a:endParaRPr lang="zh-CN" altLang="zh-CN" dirty="0"/>
          </a:p>
        </p:txBody>
      </p:sp>
      <p:sp>
        <p:nvSpPr>
          <p:cNvPr id="3" name="内容占位符 2"/>
          <p:cNvSpPr>
            <a:spLocks noGrp="1"/>
          </p:cNvSpPr>
          <p:nvPr>
            <p:ph sz="quarter" idx="13"/>
          </p:nvPr>
        </p:nvSpPr>
        <p:spPr>
          <a:xfrm>
            <a:off x="376518" y="842680"/>
            <a:ext cx="9435391" cy="5102557"/>
          </a:xfrm>
        </p:spPr>
        <p:txBody>
          <a:bodyPr>
            <a:normAutofit/>
          </a:bodyPr>
          <a:lstStyle/>
          <a:p>
            <a:r>
              <a:rPr lang="zh-CN" altLang="en-US" dirty="0"/>
              <a:t>国税函</a:t>
            </a:r>
            <a:r>
              <a:rPr lang="en-US" altLang="zh-CN" dirty="0"/>
              <a:t>【2010】79</a:t>
            </a:r>
            <a:r>
              <a:rPr lang="zh-CN" altLang="en-US" dirty="0"/>
              <a:t>号</a:t>
            </a:r>
            <a:r>
              <a:rPr lang="en-US" altLang="zh-CN" dirty="0"/>
              <a:t>《</a:t>
            </a:r>
            <a:r>
              <a:rPr lang="zh-CN" altLang="en-US" dirty="0"/>
              <a:t>关于贯彻落实企业所得税法若干税收问题的通知</a:t>
            </a:r>
            <a:r>
              <a:rPr lang="en-US" altLang="zh-CN" dirty="0"/>
              <a:t>》</a:t>
            </a:r>
            <a:r>
              <a:rPr lang="zh-CN" altLang="en-US" dirty="0"/>
              <a:t>七、企业筹办期间不计算为亏损年度问题： </a:t>
            </a:r>
          </a:p>
          <a:p>
            <a:r>
              <a:rPr lang="zh-CN" altLang="en-US" dirty="0"/>
              <a:t>企业自开始生产经营的年度，为开始计算企业损益的年度。企业从事生产经营之前进行筹办活动期间发生筹办费用支出，不得计算为当期的亏损，应按照</a:t>
            </a:r>
            <a:r>
              <a:rPr lang="en-US" altLang="zh-CN" dirty="0"/>
              <a:t>《</a:t>
            </a:r>
            <a:r>
              <a:rPr lang="zh-CN" altLang="en-US" dirty="0"/>
              <a:t>国家税务总局关于企业所得税若干税务事项衔接问题的通知</a:t>
            </a:r>
            <a:r>
              <a:rPr lang="en-US" altLang="zh-CN" dirty="0"/>
              <a:t>》</a:t>
            </a:r>
            <a:r>
              <a:rPr lang="zh-CN" altLang="en-US" dirty="0"/>
              <a:t>（国税函</a:t>
            </a:r>
            <a:r>
              <a:rPr lang="en-US" altLang="zh-CN" dirty="0"/>
              <a:t>〔2009〕98</a:t>
            </a:r>
            <a:r>
              <a:rPr lang="zh-CN" altLang="en-US" dirty="0"/>
              <a:t>号）第九条规定执行。 </a:t>
            </a:r>
          </a:p>
          <a:p>
            <a:r>
              <a:rPr lang="zh-CN" altLang="en-US" dirty="0">
                <a:solidFill>
                  <a:srgbClr val="FFC000"/>
                </a:solidFill>
              </a:rPr>
              <a:t>因此，筹建期间发生的费用支出可以计入长期待摊费用。</a:t>
            </a:r>
            <a:endParaRPr lang="en-US" altLang="zh-CN" dirty="0">
              <a:solidFill>
                <a:srgbClr val="FFC000"/>
              </a:solidFill>
            </a:endParaRPr>
          </a:p>
          <a:p>
            <a:r>
              <a:rPr lang="zh-CN" altLang="en-US" dirty="0">
                <a:solidFill>
                  <a:srgbClr val="FFC000"/>
                </a:solidFill>
              </a:rPr>
              <a:t>讨论：还没有签订合同，已经发生的费用可否计入“工程施工”。</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4"/>
          <p:cNvSpPr>
            <a:spLocks noGrp="1"/>
          </p:cNvSpPr>
          <p:nvPr>
            <p:ph type="title"/>
          </p:nvPr>
        </p:nvSpPr>
        <p:spPr/>
        <p:txBody>
          <a:bodyPr>
            <a:normAutofit fontScale="90000"/>
          </a:bodyPr>
          <a:lstStyle/>
          <a:p>
            <a:r>
              <a:rPr lang="en-US" altLang="zh-CN" dirty="0"/>
              <a:t>5</a:t>
            </a:r>
            <a:r>
              <a:rPr lang="zh-CN" altLang="en-US" dirty="0"/>
              <a:t>、向劳务派遣员工发放的实物福利费用支出，可否在企业所得税前扣除？</a:t>
            </a:r>
            <a:endParaRPr lang="zh-CN" altLang="zh-CN" dirty="0"/>
          </a:p>
        </p:txBody>
      </p:sp>
      <p:sp>
        <p:nvSpPr>
          <p:cNvPr id="3" name="内容占位符 2"/>
          <p:cNvSpPr>
            <a:spLocks noGrp="1"/>
          </p:cNvSpPr>
          <p:nvPr>
            <p:ph sz="quarter" idx="13"/>
          </p:nvPr>
        </p:nvSpPr>
        <p:spPr/>
        <p:txBody>
          <a:bodyPr>
            <a:noAutofit/>
          </a:bodyPr>
          <a:lstStyle/>
          <a:p>
            <a:r>
              <a:rPr lang="zh-CN" altLang="en-US" dirty="0"/>
              <a:t>国家税务总局公告</a:t>
            </a:r>
            <a:r>
              <a:rPr lang="en-US" altLang="zh-CN" dirty="0"/>
              <a:t>2015</a:t>
            </a:r>
            <a:r>
              <a:rPr lang="zh-CN" altLang="en-US" dirty="0"/>
              <a:t>年第</a:t>
            </a:r>
            <a:r>
              <a:rPr lang="en-US" altLang="zh-CN" dirty="0"/>
              <a:t>34</a:t>
            </a:r>
            <a:r>
              <a:rPr lang="zh-CN" altLang="en-US" dirty="0"/>
              <a:t>号</a:t>
            </a:r>
            <a:r>
              <a:rPr lang="en-US" altLang="zh-CN" dirty="0"/>
              <a:t>《</a:t>
            </a:r>
            <a:r>
              <a:rPr lang="zh-CN" altLang="en-US" dirty="0"/>
              <a:t>企业工资薪金和职工福利费等支出税前扣除问题</a:t>
            </a:r>
            <a:r>
              <a:rPr lang="en-US" altLang="zh-CN" dirty="0"/>
              <a:t>》</a:t>
            </a:r>
            <a:r>
              <a:rPr lang="zh-CN" altLang="en-US" dirty="0"/>
              <a:t>三、企业接受外部劳务派遣用工支出税前扣除问题：</a:t>
            </a:r>
          </a:p>
          <a:p>
            <a:r>
              <a:rPr lang="zh-CN" altLang="en-US" dirty="0"/>
              <a:t>企业接受外部劳务派遣用工所实际发生的费用，应分两种情况按规定在税前扣除：按照协议（合同）约定直接支付给劳务派遣公司的费用，应作为劳务费支出；直接支付给员工个人的费用，应作为工资薪金支出和职工福利费支出。其中属于工资薪金支出的费用，准予计入企业工资薪金总额的基数，作为计算其他各项相关费用扣除的依据。</a:t>
            </a:r>
            <a:endParaRPr lang="en-US" altLang="zh-C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4"/>
          <p:cNvSpPr>
            <a:spLocks noGrp="1"/>
          </p:cNvSpPr>
          <p:nvPr>
            <p:ph type="title"/>
          </p:nvPr>
        </p:nvSpPr>
        <p:spPr/>
        <p:txBody>
          <a:bodyPr>
            <a:normAutofit fontScale="90000"/>
          </a:bodyPr>
          <a:lstStyle/>
          <a:p>
            <a:r>
              <a:rPr lang="en-US" altLang="zh-CN" dirty="0"/>
              <a:t>5</a:t>
            </a:r>
            <a:r>
              <a:rPr lang="zh-CN" altLang="en-US" dirty="0"/>
              <a:t>、向劳务派遣员工发放的实物福利费用支出，可否在企业所得税前扣除？</a:t>
            </a:r>
            <a:endParaRPr lang="zh-CN" altLang="zh-CN" dirty="0"/>
          </a:p>
        </p:txBody>
      </p:sp>
      <p:sp>
        <p:nvSpPr>
          <p:cNvPr id="3" name="内容占位符 2"/>
          <p:cNvSpPr>
            <a:spLocks noGrp="1"/>
          </p:cNvSpPr>
          <p:nvPr>
            <p:ph sz="quarter" idx="13"/>
          </p:nvPr>
        </p:nvSpPr>
        <p:spPr/>
        <p:txBody>
          <a:bodyPr>
            <a:noAutofit/>
          </a:bodyPr>
          <a:lstStyle/>
          <a:p>
            <a:r>
              <a:rPr lang="zh-CN" altLang="en-US" dirty="0"/>
              <a:t>建筑企业给劳务派遣员工发放的实物福利费支出，可以作为工资</a:t>
            </a:r>
            <a:r>
              <a:rPr lang="zh-CN" altLang="en-US" dirty="0">
                <a:solidFill>
                  <a:srgbClr val="FFC000"/>
                </a:solidFill>
              </a:rPr>
              <a:t>薪金支出和职工福利费支出，在企业所得税前扣除。</a:t>
            </a:r>
            <a:endParaRPr lang="en-US" altLang="zh-CN" dirty="0">
              <a:solidFill>
                <a:srgbClr val="FFC000"/>
              </a:solidFill>
            </a:endParaRPr>
          </a:p>
          <a:p>
            <a:r>
              <a:rPr lang="zh-CN" altLang="en-US" dirty="0">
                <a:solidFill>
                  <a:srgbClr val="FFC000"/>
                </a:solidFill>
              </a:rPr>
              <a:t>讨论：中秋节快到了，企业给每一位员工发了一个</a:t>
            </a:r>
            <a:r>
              <a:rPr lang="en-US" altLang="zh-CN" dirty="0">
                <a:solidFill>
                  <a:srgbClr val="FFC000"/>
                </a:solidFill>
              </a:rPr>
              <a:t>500</a:t>
            </a:r>
            <a:r>
              <a:rPr lang="zh-CN" altLang="en-US" dirty="0">
                <a:solidFill>
                  <a:srgbClr val="FFC000"/>
                </a:solidFill>
              </a:rPr>
              <a:t>元月饼，是否涉及税费？</a:t>
            </a:r>
          </a:p>
        </p:txBody>
      </p:sp>
    </p:spTree>
    <p:extLst>
      <p:ext uri="{BB962C8B-B14F-4D97-AF65-F5344CB8AC3E}">
        <p14:creationId xmlns:p14="http://schemas.microsoft.com/office/powerpoint/2010/main" val="4045935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4"/>
          <p:cNvSpPr>
            <a:spLocks noGrp="1"/>
          </p:cNvSpPr>
          <p:nvPr>
            <p:ph type="title"/>
          </p:nvPr>
        </p:nvSpPr>
        <p:spPr/>
        <p:txBody>
          <a:bodyPr>
            <a:normAutofit/>
          </a:bodyPr>
          <a:lstStyle/>
          <a:p>
            <a:r>
              <a:rPr lang="zh-CN" altLang="en-US" sz="2800" dirty="0"/>
              <a:t>课堂思考</a:t>
            </a:r>
            <a:endParaRPr lang="zh-CN" altLang="zh-CN" sz="2800" dirty="0"/>
          </a:p>
        </p:txBody>
      </p:sp>
      <p:sp>
        <p:nvSpPr>
          <p:cNvPr id="3" name="内容占位符 2"/>
          <p:cNvSpPr>
            <a:spLocks noGrp="1"/>
          </p:cNvSpPr>
          <p:nvPr>
            <p:ph sz="quarter" idx="13"/>
          </p:nvPr>
        </p:nvSpPr>
        <p:spPr/>
        <p:txBody>
          <a:bodyPr>
            <a:normAutofit/>
          </a:bodyPr>
          <a:lstStyle/>
          <a:p>
            <a:pPr>
              <a:lnSpc>
                <a:spcPct val="160000"/>
              </a:lnSpc>
            </a:pPr>
            <a:r>
              <a:rPr lang="en-US" altLang="zh-CN" dirty="0">
                <a:solidFill>
                  <a:srgbClr val="FFC000"/>
                </a:solidFill>
              </a:rPr>
              <a:t>6</a:t>
            </a:r>
            <a:r>
              <a:rPr lang="zh-CN" altLang="en-US" dirty="0">
                <a:solidFill>
                  <a:srgbClr val="FFC000"/>
                </a:solidFill>
              </a:rPr>
              <a:t>、公司为员工支付其个人应该承担的个税，可否税前扣除？</a:t>
            </a:r>
            <a:endParaRPr lang="en-US" altLang="zh-CN" dirty="0">
              <a:solidFill>
                <a:srgbClr val="FFC000"/>
              </a:solidFill>
            </a:endParaRPr>
          </a:p>
          <a:p>
            <a:pPr>
              <a:lnSpc>
                <a:spcPct val="160000"/>
              </a:lnSpc>
            </a:pPr>
            <a:r>
              <a:rPr lang="en-US" altLang="zh-CN" dirty="0">
                <a:solidFill>
                  <a:srgbClr val="FFC000"/>
                </a:solidFill>
              </a:rPr>
              <a:t>7</a:t>
            </a:r>
            <a:r>
              <a:rPr lang="zh-CN" altLang="en-US" dirty="0">
                <a:solidFill>
                  <a:srgbClr val="FFC000"/>
                </a:solidFill>
              </a:rPr>
              <a:t>、建筑企业所得税为核定征收，当实际利润率超过税务局核定的标准时，应该如何处理？</a:t>
            </a:r>
            <a:endParaRPr lang="en-US" altLang="zh-CN" dirty="0">
              <a:solidFill>
                <a:srgbClr val="FFC000"/>
              </a:solidFill>
            </a:endParaRPr>
          </a:p>
          <a:p>
            <a:pPr>
              <a:lnSpc>
                <a:spcPct val="160000"/>
              </a:lnSpc>
            </a:pPr>
            <a:r>
              <a:rPr lang="en-US" altLang="zh-CN" dirty="0">
                <a:solidFill>
                  <a:srgbClr val="FFC000"/>
                </a:solidFill>
              </a:rPr>
              <a:t>8</a:t>
            </a:r>
            <a:r>
              <a:rPr lang="zh-CN" altLang="en-US" dirty="0">
                <a:solidFill>
                  <a:srgbClr val="FFC000"/>
                </a:solidFill>
              </a:rPr>
              <a:t>、建筑企业承兑汇票的贴现利息，能否在企业所得税前扣除？</a:t>
            </a:r>
            <a:endParaRPr lang="en-US" altLang="zh-CN" dirty="0">
              <a:solidFill>
                <a:srgbClr val="FFC000"/>
              </a:solidFill>
            </a:endParaRPr>
          </a:p>
          <a:p>
            <a:pPr>
              <a:lnSpc>
                <a:spcPct val="160000"/>
              </a:lnSpc>
            </a:pPr>
            <a:r>
              <a:rPr lang="en-US" altLang="zh-CN" dirty="0">
                <a:solidFill>
                  <a:srgbClr val="FFC000"/>
                </a:solidFill>
              </a:rPr>
              <a:t>9</a:t>
            </a:r>
            <a:r>
              <a:rPr lang="zh-CN" altLang="en-US" dirty="0">
                <a:solidFill>
                  <a:srgbClr val="FFC000"/>
                </a:solidFill>
              </a:rPr>
              <a:t>、建筑企业项目使用车辆违章，取得的罚款票据可否在企业所得税前扣除？</a:t>
            </a:r>
            <a:endParaRPr lang="en-US" altLang="zh-CN" dirty="0">
              <a:solidFill>
                <a:srgbClr val="FFC000"/>
              </a:solidFill>
            </a:endParaRPr>
          </a:p>
          <a:p>
            <a:pPr>
              <a:lnSpc>
                <a:spcPct val="160000"/>
              </a:lnSpc>
            </a:pPr>
            <a:r>
              <a:rPr lang="en-US" altLang="zh-CN" dirty="0">
                <a:solidFill>
                  <a:srgbClr val="FFC000"/>
                </a:solidFill>
              </a:rPr>
              <a:t>10</a:t>
            </a:r>
            <a:r>
              <a:rPr lang="zh-CN" altLang="en-US" dirty="0">
                <a:solidFill>
                  <a:srgbClr val="FFC000"/>
                </a:solidFill>
              </a:rPr>
              <a:t>、建筑企业向有关部门缴纳的农民工保证金，退回时对方支付相应的利息，要求开具发票，应该如何开具？</a:t>
            </a:r>
            <a:endParaRPr lang="en-US" altLang="zh-CN" dirty="0">
              <a:solidFill>
                <a:srgbClr val="FFC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a:t>铁丝听过的课</a:t>
            </a:r>
          </a:p>
        </p:txBody>
      </p:sp>
      <p:sp>
        <p:nvSpPr>
          <p:cNvPr id="5" name="内容占位符 2"/>
          <p:cNvSpPr>
            <a:spLocks noGrp="1"/>
          </p:cNvSpPr>
          <p:nvPr>
            <p:ph sz="quarter" idx="13"/>
          </p:nvPr>
        </p:nvSpPr>
        <p:spPr>
          <a:xfrm>
            <a:off x="376519" y="852755"/>
            <a:ext cx="9305364" cy="5482057"/>
          </a:xfrm>
        </p:spPr>
        <p:txBody>
          <a:bodyPr>
            <a:normAutofit/>
          </a:bodyPr>
          <a:lstStyle/>
          <a:p>
            <a:r>
              <a:rPr lang="zh-CN" altLang="en-US" dirty="0"/>
              <a:t>只要你在会计学堂官网搜索“建筑”或者“林久时”就会找到以下课程：</a:t>
            </a:r>
          </a:p>
          <a:p>
            <a:r>
              <a:rPr lang="en-US" altLang="zh-CN" dirty="0">
                <a:solidFill>
                  <a:srgbClr val="FFC000"/>
                </a:solidFill>
              </a:rPr>
              <a:t>《</a:t>
            </a:r>
            <a:r>
              <a:rPr lang="zh-CN" altLang="en-US" dirty="0">
                <a:solidFill>
                  <a:srgbClr val="FFC000"/>
                </a:solidFill>
              </a:rPr>
              <a:t>建筑工程成本核算</a:t>
            </a:r>
            <a:r>
              <a:rPr lang="en-US" altLang="zh-CN" dirty="0">
                <a:solidFill>
                  <a:srgbClr val="FFC000"/>
                </a:solidFill>
              </a:rPr>
              <a:t>》</a:t>
            </a:r>
            <a:r>
              <a:rPr lang="zh-CN" altLang="en-US" dirty="0">
                <a:solidFill>
                  <a:srgbClr val="FFC000"/>
                </a:solidFill>
              </a:rPr>
              <a:t>已完结</a:t>
            </a:r>
            <a:endParaRPr lang="en-US" altLang="zh-CN" dirty="0">
              <a:solidFill>
                <a:srgbClr val="FFC000"/>
              </a:solidFill>
            </a:endParaRPr>
          </a:p>
          <a:p>
            <a:r>
              <a:rPr lang="en-US" altLang="zh-CN" dirty="0">
                <a:solidFill>
                  <a:srgbClr val="FFC000"/>
                </a:solidFill>
              </a:rPr>
              <a:t>《</a:t>
            </a:r>
            <a:r>
              <a:rPr lang="zh-CN" altLang="en-US" dirty="0">
                <a:solidFill>
                  <a:srgbClr val="FFC000"/>
                </a:solidFill>
              </a:rPr>
              <a:t>建筑企业会计核算实操</a:t>
            </a:r>
            <a:r>
              <a:rPr lang="en-US" altLang="zh-CN" dirty="0">
                <a:solidFill>
                  <a:srgbClr val="FFC000"/>
                </a:solidFill>
              </a:rPr>
              <a:t>》</a:t>
            </a:r>
            <a:r>
              <a:rPr lang="zh-CN" altLang="en-US" dirty="0">
                <a:solidFill>
                  <a:srgbClr val="FFC000"/>
                </a:solidFill>
              </a:rPr>
              <a:t>已完结</a:t>
            </a:r>
            <a:endParaRPr lang="en-US" altLang="zh-CN" dirty="0">
              <a:solidFill>
                <a:srgbClr val="FFC000"/>
              </a:solidFill>
            </a:endParaRPr>
          </a:p>
          <a:p>
            <a:r>
              <a:rPr lang="en-US" altLang="zh-CN" dirty="0">
                <a:solidFill>
                  <a:srgbClr val="FFC000"/>
                </a:solidFill>
              </a:rPr>
              <a:t>《</a:t>
            </a:r>
            <a:r>
              <a:rPr lang="zh-CN" altLang="en-US" dirty="0">
                <a:solidFill>
                  <a:srgbClr val="FFC000"/>
                </a:solidFill>
              </a:rPr>
              <a:t>建筑施工财税</a:t>
            </a:r>
            <a:r>
              <a:rPr lang="en-US" altLang="zh-CN" dirty="0">
                <a:solidFill>
                  <a:srgbClr val="FFC000"/>
                </a:solidFill>
              </a:rPr>
              <a:t>300</a:t>
            </a:r>
            <a:r>
              <a:rPr lang="zh-CN" altLang="en-US" dirty="0">
                <a:solidFill>
                  <a:srgbClr val="FFC000"/>
                </a:solidFill>
              </a:rPr>
              <a:t>问</a:t>
            </a:r>
            <a:r>
              <a:rPr lang="en-US" altLang="zh-CN" dirty="0">
                <a:solidFill>
                  <a:srgbClr val="FFC000"/>
                </a:solidFill>
              </a:rPr>
              <a:t>》</a:t>
            </a:r>
            <a:r>
              <a:rPr lang="zh-CN" altLang="en-US" dirty="0">
                <a:solidFill>
                  <a:srgbClr val="FFC000"/>
                </a:solidFill>
              </a:rPr>
              <a:t>已完结</a:t>
            </a:r>
            <a:endParaRPr lang="en-US" altLang="zh-CN" dirty="0">
              <a:solidFill>
                <a:srgbClr val="FFC000"/>
              </a:solidFill>
            </a:endParaRPr>
          </a:p>
          <a:p>
            <a:r>
              <a:rPr lang="en-US" altLang="zh-CN" dirty="0">
                <a:solidFill>
                  <a:srgbClr val="FFC000"/>
                </a:solidFill>
                <a:sym typeface="+mn-ea"/>
              </a:rPr>
              <a:t>《</a:t>
            </a:r>
            <a:r>
              <a:rPr lang="zh-CN" altLang="en-US" dirty="0">
                <a:solidFill>
                  <a:srgbClr val="FFC000"/>
                </a:solidFill>
                <a:sym typeface="+mn-ea"/>
              </a:rPr>
              <a:t>建筑企业增值税管理与会计核算</a:t>
            </a:r>
            <a:r>
              <a:rPr lang="en-US" altLang="zh-CN" dirty="0">
                <a:solidFill>
                  <a:srgbClr val="FFC000"/>
                </a:solidFill>
                <a:sym typeface="+mn-ea"/>
              </a:rPr>
              <a:t>》</a:t>
            </a:r>
            <a:r>
              <a:rPr lang="zh-CN" altLang="zh-CN" dirty="0">
                <a:solidFill>
                  <a:srgbClr val="FFC000"/>
                </a:solidFill>
                <a:sym typeface="+mn-ea"/>
              </a:rPr>
              <a:t>已完结</a:t>
            </a:r>
          </a:p>
          <a:p>
            <a:r>
              <a:rPr lang="en-US" altLang="zh-CN" dirty="0">
                <a:solidFill>
                  <a:srgbClr val="FFC000"/>
                </a:solidFill>
              </a:rPr>
              <a:t>《</a:t>
            </a:r>
            <a:r>
              <a:rPr lang="zh-CN" altLang="en-US" dirty="0">
                <a:solidFill>
                  <a:srgbClr val="FFC000"/>
                </a:solidFill>
              </a:rPr>
              <a:t>建筑财税风险与纳税筹划</a:t>
            </a:r>
            <a:r>
              <a:rPr lang="en-US" altLang="zh-CN" dirty="0">
                <a:solidFill>
                  <a:srgbClr val="FFC000"/>
                </a:solidFill>
              </a:rPr>
              <a:t>》</a:t>
            </a:r>
            <a:r>
              <a:rPr lang="zh-CN" altLang="zh-CN" dirty="0">
                <a:solidFill>
                  <a:srgbClr val="FFC000"/>
                </a:solidFill>
                <a:sym typeface="+mn-ea"/>
              </a:rPr>
              <a:t>已完结</a:t>
            </a:r>
            <a:endParaRPr lang="en-US" altLang="zh-CN" dirty="0">
              <a:solidFill>
                <a:srgbClr val="FFC000"/>
              </a:solidFill>
            </a:endParaRPr>
          </a:p>
          <a:p>
            <a:r>
              <a:rPr lang="en-US" altLang="zh-CN" dirty="0">
                <a:solidFill>
                  <a:srgbClr val="FFC000"/>
                </a:solidFill>
              </a:rPr>
              <a:t>《</a:t>
            </a:r>
            <a:r>
              <a:rPr lang="zh-CN" altLang="en-US" dirty="0">
                <a:solidFill>
                  <a:srgbClr val="FFC000"/>
                </a:solidFill>
              </a:rPr>
              <a:t>建筑企业合同控税与资金管理</a:t>
            </a:r>
            <a:r>
              <a:rPr lang="en-US" altLang="zh-CN" dirty="0">
                <a:solidFill>
                  <a:srgbClr val="FFC000"/>
                </a:solidFill>
              </a:rPr>
              <a:t>》</a:t>
            </a:r>
            <a:r>
              <a:rPr lang="zh-CN" altLang="en-US" dirty="0">
                <a:solidFill>
                  <a:srgbClr val="FFC000"/>
                </a:solidFill>
              </a:rPr>
              <a:t>随时可能更新</a:t>
            </a:r>
            <a:endParaRPr lang="en-US" altLang="zh-CN" dirty="0">
              <a:solidFill>
                <a:srgbClr val="FFC000"/>
              </a:solidFill>
            </a:endParaRPr>
          </a:p>
          <a:p>
            <a:r>
              <a:rPr lang="en-US" altLang="zh-CN" dirty="0">
                <a:solidFill>
                  <a:srgbClr val="FFC000"/>
                </a:solidFill>
              </a:rPr>
              <a:t>《</a:t>
            </a:r>
            <a:r>
              <a:rPr lang="zh-CN" altLang="en-US" dirty="0">
                <a:solidFill>
                  <a:srgbClr val="FFC000"/>
                </a:solidFill>
              </a:rPr>
              <a:t>建筑企业最受关注的财税问题解答</a:t>
            </a:r>
            <a:r>
              <a:rPr lang="en-US" altLang="zh-CN" dirty="0">
                <a:solidFill>
                  <a:srgbClr val="FFC000"/>
                </a:solidFill>
              </a:rPr>
              <a:t>》</a:t>
            </a:r>
            <a:r>
              <a:rPr lang="zh-CN" altLang="en-US" dirty="0">
                <a:solidFill>
                  <a:srgbClr val="FFC000"/>
                </a:solidFill>
              </a:rPr>
              <a:t>正在进行</a:t>
            </a:r>
            <a:r>
              <a:rPr lang="en-US" altLang="zh-CN" dirty="0">
                <a:solidFill>
                  <a:srgbClr val="FFC000"/>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F80278-9346-436E-871B-8BC06A123674}"/>
              </a:ext>
            </a:extLst>
          </p:cNvPr>
          <p:cNvSpPr>
            <a:spLocks noGrp="1"/>
          </p:cNvSpPr>
          <p:nvPr>
            <p:ph type="title"/>
          </p:nvPr>
        </p:nvSpPr>
        <p:spPr/>
        <p:txBody>
          <a:bodyPr/>
          <a:lstStyle/>
          <a:p>
            <a:r>
              <a:rPr lang="zh-CN" altLang="en-US" dirty="0"/>
              <a:t>学员们的收获，是老师价值的体现。</a:t>
            </a:r>
          </a:p>
        </p:txBody>
      </p:sp>
      <p:pic>
        <p:nvPicPr>
          <p:cNvPr id="4" name="图片 3">
            <a:extLst>
              <a:ext uri="{FF2B5EF4-FFF2-40B4-BE49-F238E27FC236}">
                <a16:creationId xmlns:a16="http://schemas.microsoft.com/office/drawing/2014/main" id="{5140E0A3-3E33-4861-887B-4AE75892A9E8}"/>
              </a:ext>
            </a:extLst>
          </p:cNvPr>
          <p:cNvPicPr>
            <a:picLocks noChangeAspect="1"/>
          </p:cNvPicPr>
          <p:nvPr/>
        </p:nvPicPr>
        <p:blipFill>
          <a:blip r:embed="rId2"/>
          <a:stretch>
            <a:fillRect/>
          </a:stretch>
        </p:blipFill>
        <p:spPr>
          <a:xfrm>
            <a:off x="856809" y="1214567"/>
            <a:ext cx="5239191" cy="2991497"/>
          </a:xfrm>
          <a:prstGeom prst="rect">
            <a:avLst/>
          </a:prstGeom>
        </p:spPr>
      </p:pic>
      <p:pic>
        <p:nvPicPr>
          <p:cNvPr id="5" name="图片 4">
            <a:extLst>
              <a:ext uri="{FF2B5EF4-FFF2-40B4-BE49-F238E27FC236}">
                <a16:creationId xmlns:a16="http://schemas.microsoft.com/office/drawing/2014/main" id="{CDE894FD-B02D-4C10-9BA3-D353584E6DC1}"/>
              </a:ext>
            </a:extLst>
          </p:cNvPr>
          <p:cNvPicPr>
            <a:picLocks noChangeAspect="1"/>
          </p:cNvPicPr>
          <p:nvPr/>
        </p:nvPicPr>
        <p:blipFill>
          <a:blip r:embed="rId3"/>
          <a:stretch>
            <a:fillRect/>
          </a:stretch>
        </p:blipFill>
        <p:spPr>
          <a:xfrm>
            <a:off x="4039465" y="2710315"/>
            <a:ext cx="5092819" cy="3101642"/>
          </a:xfrm>
          <a:prstGeom prst="rect">
            <a:avLst/>
          </a:prstGeom>
        </p:spPr>
      </p:pic>
    </p:spTree>
    <p:extLst>
      <p:ext uri="{BB962C8B-B14F-4D97-AF65-F5344CB8AC3E}">
        <p14:creationId xmlns:p14="http://schemas.microsoft.com/office/powerpoint/2010/main" val="2007274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a:t>如果你是第一次听课，请记住我的艺名“林铁蛋”</a:t>
            </a:r>
          </a:p>
        </p:txBody>
      </p:sp>
      <p:sp>
        <p:nvSpPr>
          <p:cNvPr id="6" name="内容占位符 2"/>
          <p:cNvSpPr>
            <a:spLocks noGrp="1"/>
          </p:cNvSpPr>
          <p:nvPr>
            <p:ph sz="quarter" idx="13"/>
          </p:nvPr>
        </p:nvSpPr>
        <p:spPr>
          <a:xfrm>
            <a:off x="376518" y="852755"/>
            <a:ext cx="9546709" cy="5102557"/>
          </a:xfrm>
        </p:spPr>
        <p:txBody>
          <a:bodyPr/>
          <a:lstStyle/>
          <a:p>
            <a:pPr>
              <a:spcBef>
                <a:spcPct val="0"/>
              </a:spcBef>
            </a:pPr>
            <a:r>
              <a:rPr lang="zh-CN" altLang="en-US" dirty="0"/>
              <a:t>这是一个建筑施工财税干货分享平台</a:t>
            </a:r>
            <a:endParaRPr lang="en-US" altLang="zh-CN" dirty="0"/>
          </a:p>
          <a:p>
            <a:pPr>
              <a:spcBef>
                <a:spcPct val="0"/>
              </a:spcBef>
            </a:pPr>
            <a:r>
              <a:rPr lang="zh-CN" altLang="en-US" dirty="0"/>
              <a:t>微信公众号是：cstjzsg</a:t>
            </a:r>
            <a:endParaRPr lang="en-US" altLang="zh-CN" dirty="0"/>
          </a:p>
          <a:p>
            <a:pPr>
              <a:spcBef>
                <a:spcPct val="0"/>
              </a:spcBef>
            </a:pPr>
            <a:r>
              <a:rPr lang="zh-CN" altLang="en-US" dirty="0"/>
              <a:t>在“建筑施工财税通”写文章和千聊直播讲课时，</a:t>
            </a:r>
            <a:r>
              <a:rPr lang="zh-CN" altLang="en-US" dirty="0">
                <a:solidFill>
                  <a:srgbClr val="FFC000"/>
                </a:solidFill>
              </a:rPr>
              <a:t>我叫“林铁蛋”</a:t>
            </a:r>
            <a:endParaRPr lang="en-US" altLang="zh-CN" dirty="0">
              <a:solidFill>
                <a:srgbClr val="FFC000"/>
              </a:solidFill>
            </a:endParaRPr>
          </a:p>
          <a:p>
            <a:endParaRPr lang="zh-CN" altLang="en-US" dirty="0"/>
          </a:p>
        </p:txBody>
      </p:sp>
      <p:pic>
        <p:nvPicPr>
          <p:cNvPr id="5" name="内容占位符 3"/>
          <p:cNvPicPr>
            <a:picLocks noChangeAspect="1"/>
          </p:cNvPicPr>
          <p:nvPr/>
        </p:nvPicPr>
        <p:blipFill rotWithShape="1">
          <a:blip r:embed="rId2" cstate="print">
            <a:extLst>
              <a:ext uri="{28A0092B-C50C-407E-A947-70E740481C1C}">
                <a14:useLocalDpi xmlns:a14="http://schemas.microsoft.com/office/drawing/2010/main" val="0"/>
              </a:ext>
            </a:extLst>
          </a:blip>
          <a:srcRect l="6118" t="5915" r="5746" b="6143"/>
          <a:stretch>
            <a:fillRect/>
          </a:stretch>
        </p:blipFill>
        <p:spPr>
          <a:xfrm>
            <a:off x="1163804" y="2717010"/>
            <a:ext cx="3001901" cy="2995289"/>
          </a:xfrm>
          <a:prstGeom prst="rect">
            <a:avLst/>
          </a:prstGeom>
        </p:spPr>
      </p:pic>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8763" y="2717010"/>
            <a:ext cx="2955876" cy="295587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Autofit/>
          </a:bodyPr>
          <a:lstStyle/>
          <a:p>
            <a:r>
              <a:rPr lang="en-US" altLang="zh-CN" sz="2400" dirty="0"/>
              <a:t>1</a:t>
            </a:r>
            <a:r>
              <a:rPr lang="zh-CN" altLang="en-US" sz="2400" dirty="0"/>
              <a:t>、建筑企业企业所得税为核定征收，年终实际税款超过了核定额，应该以哪个数据为准？</a:t>
            </a:r>
            <a:endParaRPr lang="zh-CN" altLang="zh-CN" sz="2400" dirty="0"/>
          </a:p>
        </p:txBody>
      </p:sp>
      <p:sp>
        <p:nvSpPr>
          <p:cNvPr id="3" name="内容占位符 2"/>
          <p:cNvSpPr>
            <a:spLocks noGrp="1"/>
          </p:cNvSpPr>
          <p:nvPr>
            <p:ph sz="quarter" idx="13"/>
          </p:nvPr>
        </p:nvSpPr>
        <p:spPr/>
        <p:txBody>
          <a:bodyPr>
            <a:normAutofit lnSpcReduction="10000"/>
          </a:bodyPr>
          <a:lstStyle/>
          <a:p>
            <a:pPr>
              <a:lnSpc>
                <a:spcPct val="160000"/>
              </a:lnSpc>
            </a:pPr>
            <a:r>
              <a:rPr lang="zh-CN" altLang="zh-CN" dirty="0"/>
              <a:t>国税发</a:t>
            </a:r>
            <a:r>
              <a:rPr lang="en-US" altLang="zh-CN" dirty="0"/>
              <a:t>【2008】30</a:t>
            </a:r>
            <a:r>
              <a:rPr lang="zh-CN" altLang="zh-CN" dirty="0"/>
              <a:t>号《企业所得税核定征收办法（试行）》第十四条纳税人实行核定应纳所得税额方式的，按下列规定申报纳税：</a:t>
            </a:r>
          </a:p>
          <a:p>
            <a:pPr>
              <a:lnSpc>
                <a:spcPct val="160000"/>
              </a:lnSpc>
            </a:pPr>
            <a:r>
              <a:rPr lang="en-US" altLang="zh-CN" dirty="0"/>
              <a:t>(</a:t>
            </a:r>
            <a:r>
              <a:rPr lang="zh-CN" altLang="zh-CN" dirty="0"/>
              <a:t>一</a:t>
            </a:r>
            <a:r>
              <a:rPr lang="en-US" altLang="zh-CN" dirty="0"/>
              <a:t>)</a:t>
            </a:r>
            <a:r>
              <a:rPr lang="zh-CN" altLang="zh-CN" dirty="0"/>
              <a:t>纳税人在应纳所得税额尚未确定之前，可暂按上年度应纳所得税额的</a:t>
            </a:r>
            <a:r>
              <a:rPr lang="en-US" altLang="zh-CN" dirty="0"/>
              <a:t>1/12</a:t>
            </a:r>
            <a:r>
              <a:rPr lang="zh-CN" altLang="zh-CN" dirty="0"/>
              <a:t>或</a:t>
            </a:r>
            <a:r>
              <a:rPr lang="en-US" altLang="zh-CN" dirty="0"/>
              <a:t>1/4</a:t>
            </a:r>
            <a:r>
              <a:rPr lang="zh-CN" altLang="zh-CN" dirty="0"/>
              <a:t>预缴，或者按经主管税务机关认可的其他方法，按月或按季分期预缴。</a:t>
            </a:r>
          </a:p>
          <a:p>
            <a:pPr>
              <a:lnSpc>
                <a:spcPct val="160000"/>
              </a:lnSpc>
            </a:pPr>
            <a:r>
              <a:rPr lang="en-US" altLang="zh-CN" dirty="0"/>
              <a:t>(</a:t>
            </a:r>
            <a:r>
              <a:rPr lang="zh-CN" altLang="zh-CN" dirty="0"/>
              <a:t>二</a:t>
            </a:r>
            <a:r>
              <a:rPr lang="en-US" altLang="zh-CN" dirty="0"/>
              <a:t>)</a:t>
            </a:r>
            <a:r>
              <a:rPr lang="zh-CN" altLang="zh-CN" dirty="0"/>
              <a:t>在应纳所得税额确定以后，减除当年已预缴的所得税额，余额按剩余月份或季度均分，以此确定以后各月或各季的应纳税额，由纳税人按月或按季填写《中华人民共和国企业所得税月</a:t>
            </a:r>
            <a:r>
              <a:rPr lang="en-US" altLang="zh-CN" dirty="0"/>
              <a:t>(</a:t>
            </a:r>
            <a:r>
              <a:rPr lang="zh-CN" altLang="zh-CN" dirty="0"/>
              <a:t>季</a:t>
            </a:r>
            <a:r>
              <a:rPr lang="en-US" altLang="zh-CN" dirty="0"/>
              <a:t>)</a:t>
            </a:r>
            <a:r>
              <a:rPr lang="zh-CN" altLang="zh-CN" dirty="0"/>
              <a:t>度预缴纳税申报表</a:t>
            </a:r>
            <a:r>
              <a:rPr lang="en-US" altLang="zh-CN" dirty="0"/>
              <a:t>(B</a:t>
            </a:r>
            <a:r>
              <a:rPr lang="zh-CN" altLang="zh-CN" dirty="0"/>
              <a:t>类</a:t>
            </a:r>
            <a:r>
              <a:rPr lang="en-US" altLang="zh-CN" dirty="0"/>
              <a:t>)</a:t>
            </a:r>
            <a:r>
              <a:rPr lang="zh-CN" altLang="zh-CN" dirty="0"/>
              <a:t>》，在规定的纳税申报期限内进行纳税申报。</a:t>
            </a:r>
          </a:p>
        </p:txBody>
      </p:sp>
    </p:spTree>
    <p:extLst>
      <p:ext uri="{BB962C8B-B14F-4D97-AF65-F5344CB8AC3E}">
        <p14:creationId xmlns:p14="http://schemas.microsoft.com/office/powerpoint/2010/main" val="2260821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Autofit/>
          </a:bodyPr>
          <a:lstStyle/>
          <a:p>
            <a:r>
              <a:rPr lang="en-US" altLang="zh-CN" sz="2400" dirty="0"/>
              <a:t>1</a:t>
            </a:r>
            <a:r>
              <a:rPr lang="zh-CN" altLang="en-US" sz="2400" dirty="0"/>
              <a:t>、建筑企业企业所得税为核定征收，年终实际税款超过了核定额，应该以哪个数据为准？</a:t>
            </a:r>
            <a:endParaRPr lang="zh-CN" altLang="zh-CN" sz="2400" dirty="0"/>
          </a:p>
        </p:txBody>
      </p:sp>
      <p:sp>
        <p:nvSpPr>
          <p:cNvPr id="3" name="内容占位符 2"/>
          <p:cNvSpPr>
            <a:spLocks noGrp="1"/>
          </p:cNvSpPr>
          <p:nvPr>
            <p:ph sz="quarter" idx="13"/>
          </p:nvPr>
        </p:nvSpPr>
        <p:spPr/>
        <p:txBody>
          <a:bodyPr>
            <a:normAutofit/>
          </a:bodyPr>
          <a:lstStyle/>
          <a:p>
            <a:r>
              <a:rPr lang="zh-CN" altLang="zh-CN" dirty="0"/>
              <a:t>国税发</a:t>
            </a:r>
            <a:r>
              <a:rPr lang="en-US" altLang="zh-CN" dirty="0"/>
              <a:t>【2008】30</a:t>
            </a:r>
            <a:r>
              <a:rPr lang="zh-CN" altLang="zh-CN" dirty="0"/>
              <a:t>号《企业所得税核定征收办法（试行）》第十四条纳税人实行核定应纳所得税额方式的，按下列规定申报纳税：</a:t>
            </a:r>
          </a:p>
          <a:p>
            <a:r>
              <a:rPr lang="en-US" altLang="zh-CN" dirty="0"/>
              <a:t>(</a:t>
            </a:r>
            <a:r>
              <a:rPr lang="zh-CN" altLang="zh-CN" dirty="0"/>
              <a:t>三</a:t>
            </a:r>
            <a:r>
              <a:rPr lang="en-US" altLang="zh-CN" dirty="0"/>
              <a:t>)</a:t>
            </a:r>
            <a:r>
              <a:rPr lang="zh-CN" altLang="zh-CN" dirty="0"/>
              <a:t>纳税人年度终了后，在规定的时限内按照实际经营额或实际应纳税额向税务机关申报纳税。申报额超过核定经营额或应纳税额的</a:t>
            </a:r>
            <a:r>
              <a:rPr lang="en-US" altLang="zh-CN" dirty="0"/>
              <a:t>,</a:t>
            </a:r>
            <a:r>
              <a:rPr lang="zh-CN" altLang="zh-CN" dirty="0"/>
              <a:t>按申报额缴纳税款；申报额低于核定经营额或应纳税额的，按核定经营额或应纳税额缴纳税款。 </a:t>
            </a:r>
            <a:endParaRPr lang="en-US" altLang="zh-CN" dirty="0"/>
          </a:p>
          <a:p>
            <a:r>
              <a:rPr lang="zh-CN" altLang="en-US" dirty="0">
                <a:solidFill>
                  <a:srgbClr val="FFC000"/>
                </a:solidFill>
              </a:rPr>
              <a:t>讨论：核定征收企业所得税的企业，成本费用需不需要取得发票？</a:t>
            </a:r>
            <a:endParaRPr lang="zh-CN" altLang="zh-CN" dirty="0">
              <a:solidFill>
                <a:srgbClr val="FFC000"/>
              </a:solidFill>
            </a:endParaRPr>
          </a:p>
        </p:txBody>
      </p:sp>
    </p:spTree>
    <p:extLst>
      <p:ext uri="{BB962C8B-B14F-4D97-AF65-F5344CB8AC3E}">
        <p14:creationId xmlns:p14="http://schemas.microsoft.com/office/powerpoint/2010/main" val="397203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288828" y="164818"/>
            <a:ext cx="8658253" cy="677862"/>
          </a:xfrm>
        </p:spPr>
        <p:txBody>
          <a:bodyPr>
            <a:normAutofit fontScale="90000"/>
          </a:bodyPr>
          <a:lstStyle/>
          <a:p>
            <a:r>
              <a:rPr lang="en-US" altLang="zh-CN" dirty="0"/>
              <a:t>2</a:t>
            </a:r>
            <a:r>
              <a:rPr lang="zh-CN" altLang="en-US" dirty="0"/>
              <a:t>、异地施工缴纳的</a:t>
            </a:r>
            <a:r>
              <a:rPr lang="en-US" altLang="zh-CN" dirty="0"/>
              <a:t>0.2%</a:t>
            </a:r>
            <a:r>
              <a:rPr lang="zh-CN" altLang="en-US" dirty="0"/>
              <a:t>企业所得税，可否在机构所在地抵减？</a:t>
            </a:r>
            <a:endParaRPr lang="zh-CN" altLang="zh-CN" dirty="0"/>
          </a:p>
        </p:txBody>
      </p:sp>
      <p:sp>
        <p:nvSpPr>
          <p:cNvPr id="3" name="内容占位符 2"/>
          <p:cNvSpPr>
            <a:spLocks noGrp="1"/>
          </p:cNvSpPr>
          <p:nvPr>
            <p:ph sz="quarter" idx="13"/>
          </p:nvPr>
        </p:nvSpPr>
        <p:spPr/>
        <p:txBody>
          <a:bodyPr>
            <a:noAutofit/>
          </a:bodyPr>
          <a:lstStyle/>
          <a:p>
            <a:r>
              <a:rPr lang="en-US" altLang="zh-CN" dirty="0"/>
              <a:t>【</a:t>
            </a:r>
            <a:r>
              <a:rPr lang="zh-CN" altLang="en-US" dirty="0"/>
              <a:t>中央政策</a:t>
            </a:r>
            <a:r>
              <a:rPr lang="en-US" altLang="zh-CN" dirty="0"/>
              <a:t>】</a:t>
            </a:r>
            <a:r>
              <a:rPr lang="zh-CN" altLang="en-US" dirty="0"/>
              <a:t>跨地区建筑业企业所得税征管，依据国税函</a:t>
            </a:r>
            <a:r>
              <a:rPr lang="en-US" altLang="zh-CN" dirty="0"/>
              <a:t>[2010]156</a:t>
            </a:r>
            <a:r>
              <a:rPr lang="zh-CN" altLang="en-US" dirty="0"/>
              <a:t>号规定处理，建筑企业总机构直接管理的跨地区设立的项目部，应按项目实际经营收入的</a:t>
            </a:r>
            <a:r>
              <a:rPr lang="en-US" altLang="zh-CN" dirty="0"/>
              <a:t>0.2%</a:t>
            </a:r>
            <a:r>
              <a:rPr lang="zh-CN" altLang="en-US" dirty="0"/>
              <a:t>按月或按季由总机构向项目所在地预分企业所得税，并由项目部向所在地主管税务机关预缴。</a:t>
            </a:r>
          </a:p>
          <a:p>
            <a:r>
              <a:rPr lang="zh-CN" altLang="en-US" dirty="0"/>
              <a:t>根据上述文件可以知道，预交企业所得税的基数是按照收入的算的，而建筑企业的收入是其总包销售额，分包额是其成本，企业所得税不能采用差额计算。</a:t>
            </a:r>
          </a:p>
        </p:txBody>
      </p:sp>
    </p:spTree>
    <p:extLst>
      <p:ext uri="{BB962C8B-B14F-4D97-AF65-F5344CB8AC3E}">
        <p14:creationId xmlns:p14="http://schemas.microsoft.com/office/powerpoint/2010/main" val="57694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288829" y="164818"/>
            <a:ext cx="8737766" cy="677862"/>
          </a:xfrm>
        </p:spPr>
        <p:txBody>
          <a:bodyPr>
            <a:normAutofit fontScale="90000"/>
          </a:bodyPr>
          <a:lstStyle/>
          <a:p>
            <a:r>
              <a:rPr lang="en-US" altLang="zh-CN" dirty="0"/>
              <a:t>2</a:t>
            </a:r>
            <a:r>
              <a:rPr lang="zh-CN" altLang="en-US" dirty="0"/>
              <a:t>、异地施工缴纳的</a:t>
            </a:r>
            <a:r>
              <a:rPr lang="en-US" altLang="zh-CN" dirty="0"/>
              <a:t>0.2%</a:t>
            </a:r>
            <a:r>
              <a:rPr lang="zh-CN" altLang="en-US" dirty="0"/>
              <a:t>企业所得税，可否在机构所在地抵减？</a:t>
            </a:r>
            <a:endParaRPr lang="zh-CN" altLang="zh-CN" dirty="0"/>
          </a:p>
        </p:txBody>
      </p:sp>
      <p:sp>
        <p:nvSpPr>
          <p:cNvPr id="3" name="内容占位符 2"/>
          <p:cNvSpPr>
            <a:spLocks noGrp="1"/>
          </p:cNvSpPr>
          <p:nvPr>
            <p:ph sz="quarter" idx="13"/>
          </p:nvPr>
        </p:nvSpPr>
        <p:spPr/>
        <p:txBody>
          <a:bodyPr>
            <a:noAutofit/>
          </a:bodyPr>
          <a:lstStyle/>
          <a:p>
            <a:r>
              <a:rPr lang="zh-CN" altLang="en-US" dirty="0"/>
              <a:t>建筑企业总机构应按照有关规定办理企业所得税年度汇算清缴，各分支机构和项目部不进行汇算清缴。在工程项目所在地预交的</a:t>
            </a:r>
            <a:r>
              <a:rPr lang="en-US" altLang="zh-CN" dirty="0"/>
              <a:t>0.2%</a:t>
            </a:r>
            <a:r>
              <a:rPr lang="zh-CN" altLang="en-US" dirty="0"/>
              <a:t>企业所得税可以在总机构汇算清缴时扣除。建筑企业总机构在办理企业所得税预缴和汇算清缴时，应附送其所直接管理的跨地区经营项目部就地预缴税款的完税证明。</a:t>
            </a:r>
          </a:p>
        </p:txBody>
      </p:sp>
    </p:spTree>
    <p:extLst>
      <p:ext uri="{BB962C8B-B14F-4D97-AF65-F5344CB8AC3E}">
        <p14:creationId xmlns:p14="http://schemas.microsoft.com/office/powerpoint/2010/main" val="3588269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288829" y="164818"/>
            <a:ext cx="8642350" cy="677862"/>
          </a:xfrm>
        </p:spPr>
        <p:txBody>
          <a:bodyPr>
            <a:normAutofit fontScale="90000"/>
          </a:bodyPr>
          <a:lstStyle/>
          <a:p>
            <a:r>
              <a:rPr lang="en-US" altLang="zh-CN" dirty="0"/>
              <a:t>2</a:t>
            </a:r>
            <a:r>
              <a:rPr lang="zh-CN" altLang="en-US" dirty="0"/>
              <a:t>、异地施工缴纳的</a:t>
            </a:r>
            <a:r>
              <a:rPr lang="en-US" altLang="zh-CN" dirty="0"/>
              <a:t>0.2%</a:t>
            </a:r>
            <a:r>
              <a:rPr lang="zh-CN" altLang="en-US" dirty="0"/>
              <a:t>企业所得税，可否在机构所在地抵减？</a:t>
            </a:r>
            <a:endParaRPr lang="zh-CN" altLang="zh-CN" dirty="0"/>
          </a:p>
        </p:txBody>
      </p:sp>
      <p:sp>
        <p:nvSpPr>
          <p:cNvPr id="3" name="内容占位符 2"/>
          <p:cNvSpPr>
            <a:spLocks noGrp="1"/>
          </p:cNvSpPr>
          <p:nvPr>
            <p:ph sz="quarter" idx="13"/>
          </p:nvPr>
        </p:nvSpPr>
        <p:spPr/>
        <p:txBody>
          <a:bodyPr>
            <a:normAutofit/>
          </a:bodyPr>
          <a:lstStyle/>
          <a:p>
            <a:r>
              <a:rPr lang="en-US" altLang="zh-CN" dirty="0"/>
              <a:t>【</a:t>
            </a:r>
            <a:r>
              <a:rPr lang="zh-CN" altLang="en-US" dirty="0"/>
              <a:t>地方变化</a:t>
            </a:r>
            <a:r>
              <a:rPr lang="en-US" altLang="zh-CN" dirty="0"/>
              <a:t>】</a:t>
            </a:r>
            <a:r>
              <a:rPr lang="zh-CN" altLang="en-US" dirty="0"/>
              <a:t>目前情况有变，国地税已经合并，企业所得税在项目所在地预收和在机构注册地缴纳没有实质区别，因此税务机关已经下发文件规定建筑企业在异地提供建筑服务预缴</a:t>
            </a:r>
            <a:r>
              <a:rPr lang="en-US" altLang="zh-CN" dirty="0"/>
              <a:t>0.2%</a:t>
            </a:r>
            <a:r>
              <a:rPr lang="zh-CN" altLang="en-US" dirty="0"/>
              <a:t>的企业所得税时允许差额扣除分包额，部分地区税务机关已经不再预收</a:t>
            </a:r>
            <a:r>
              <a:rPr lang="en-US" altLang="zh-CN" dirty="0"/>
              <a:t>0.2%</a:t>
            </a:r>
            <a:r>
              <a:rPr lang="zh-CN" altLang="en-US" dirty="0"/>
              <a:t>的企业所得税，如果此项规定国税总局能正是下发文件，对于建筑企业来说时个利好消息。</a:t>
            </a:r>
            <a:endParaRPr lang="en-US" altLang="zh-CN" dirty="0"/>
          </a:p>
          <a:p>
            <a:r>
              <a:rPr lang="zh-CN" altLang="en-US" dirty="0">
                <a:solidFill>
                  <a:srgbClr val="FFC000"/>
                </a:solidFill>
              </a:rPr>
              <a:t>反馈：异地施工被预征的企业所得税比例有无超过</a:t>
            </a:r>
            <a:r>
              <a:rPr lang="en-US" altLang="zh-CN" dirty="0">
                <a:solidFill>
                  <a:srgbClr val="FFC000"/>
                </a:solidFill>
              </a:rPr>
              <a:t>0.2%</a:t>
            </a:r>
            <a:r>
              <a:rPr lang="zh-CN" altLang="en-US" dirty="0">
                <a:solidFill>
                  <a:srgbClr val="FFC000"/>
                </a:solidFill>
              </a:rPr>
              <a:t>的？</a:t>
            </a:r>
          </a:p>
          <a:p>
            <a:endParaRPr lang="zh-CN" altLang="en-US" dirty="0">
              <a:solidFill>
                <a:srgbClr val="FFFF00"/>
              </a:solidFill>
            </a:endParaRPr>
          </a:p>
        </p:txBody>
      </p:sp>
    </p:spTree>
    <p:extLst>
      <p:ext uri="{BB962C8B-B14F-4D97-AF65-F5344CB8AC3E}">
        <p14:creationId xmlns:p14="http://schemas.microsoft.com/office/powerpoint/2010/main" val="141372459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1405</Words>
  <Application>Microsoft Office PowerPoint</Application>
  <PresentationFormat>宽屏</PresentationFormat>
  <Paragraphs>54</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等线</vt:lpstr>
      <vt:lpstr>等线 Light</vt:lpstr>
      <vt:lpstr>宋体</vt:lpstr>
      <vt:lpstr>微软雅黑</vt:lpstr>
      <vt:lpstr>Arial</vt:lpstr>
      <vt:lpstr>Wingdings</vt:lpstr>
      <vt:lpstr>Office 主题​​</vt:lpstr>
      <vt:lpstr>建筑企业最受关注的财税问题解析</vt:lpstr>
      <vt:lpstr>铁丝听过的课</vt:lpstr>
      <vt:lpstr>学员们的收获，是老师价值的体现。</vt:lpstr>
      <vt:lpstr>如果你是第一次听课，请记住我的艺名“林铁蛋”</vt:lpstr>
      <vt:lpstr>1、建筑企业企业所得税为核定征收，年终实际税款超过了核定额，应该以哪个数据为准？</vt:lpstr>
      <vt:lpstr>1、建筑企业企业所得税为核定征收，年终实际税款超过了核定额，应该以哪个数据为准？</vt:lpstr>
      <vt:lpstr>2、异地施工缴纳的0.2%企业所得税，可否在机构所在地抵减？</vt:lpstr>
      <vt:lpstr>2、异地施工缴纳的0.2%企业所得税，可否在机构所在地抵减？</vt:lpstr>
      <vt:lpstr>2、异地施工缴纳的0.2%企业所得税，可否在机构所在地抵减？</vt:lpstr>
      <vt:lpstr>3、建筑企业自己建设的临时建筑物，有无最低折旧年限？</vt:lpstr>
      <vt:lpstr>4、还处于筹建期间的建筑企业，费用支出可否计入当期亏损？</vt:lpstr>
      <vt:lpstr>5、向劳务派遣员工发放的实物福利费用支出，可否在企业所得税前扣除？</vt:lpstr>
      <vt:lpstr>5、向劳务派遣员工发放的实物福利费用支出，可否在企业所得税前扣除？</vt:lpstr>
      <vt:lpstr>课堂思考</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2018新大纲│中级会计职称 《财务管理》</dc:title>
  <dc:creator>Administrator</dc:creator>
  <cp:lastModifiedBy>张基</cp:lastModifiedBy>
  <cp:revision>168</cp:revision>
  <dcterms:created xsi:type="dcterms:W3CDTF">2018-02-07T02:07:00Z</dcterms:created>
  <dcterms:modified xsi:type="dcterms:W3CDTF">2018-08-30T08:34:39Z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