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3431059978" r:id="rId1"/>
  </p:sldMasterIdLst>
  <p:notesMasterIdLst>
    <p:notesMasterId r:id="rId18"/>
  </p:notesMasterIdLst>
  <p:sldIdLst>
    <p:sldId id="11088003" r:id="rId2"/>
    <p:sldId id="11088004" r:id="rId3"/>
    <p:sldId id="11088005" r:id="rId4"/>
    <p:sldId id="11088035" r:id="rId5"/>
    <p:sldId id="11088036" r:id="rId6"/>
    <p:sldId id="11088037" r:id="rId7"/>
    <p:sldId id="11088046" r:id="rId8"/>
    <p:sldId id="11088045" r:id="rId9"/>
    <p:sldId id="11088010" r:id="rId10"/>
    <p:sldId id="11088011" r:id="rId11"/>
    <p:sldId id="11088038" r:id="rId12"/>
    <p:sldId id="11088039" r:id="rId13"/>
    <p:sldId id="11088042" r:id="rId14"/>
    <p:sldId id="11088044" r:id="rId15"/>
    <p:sldId id="11088043" r:id="rId16"/>
    <p:sldId id="11088032" r:id="rId17"/>
  </p:sldIdLst>
  <p:sldSz cx="24384000" cy="13716000"/>
  <p:notesSz cx="9144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p:scale>
          <a:sx n="33" d="100"/>
          <a:sy n="33" d="100"/>
        </p:scale>
        <p:origin x="-2238" y="-912"/>
      </p:cViewPr>
      <p:guideLst>
        <p:guide orient="horz" pos="4320"/>
        <p:guide pos="7680"/>
      </p:guideLst>
    </p:cSldViewPr>
  </p:slideViewPr>
  <p:notesTextViewPr>
    <p:cViewPr>
      <p:scale>
        <a:sx n="1" d="1"/>
        <a:sy n="1" d="1"/>
      </p:scale>
      <p:origin x="0" y="0"/>
    </p:cViewPr>
  </p:notesTextViewPr>
  <p:gridSpacing cx="73728263" cy="7372826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5D55C42E-31A8-40F8-A689-586A6E83BFDB}" type="datetimeFigureOut">
              <a:rPr lang="zh-CN" altLang="en-US" smtClean="0"/>
              <a:t>2019/9/17</a:t>
            </a:fld>
            <a:endParaRPr lang="zh-CN" altLang="en-US"/>
          </a:p>
        </p:txBody>
      </p:sp>
      <p:sp>
        <p:nvSpPr>
          <p:cNvPr id="4" name="幻灯片图像占位符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0CCF3F53-1E39-4753-846C-DAF99F72228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CCF3F53-1E39-4753-846C-DAF99F72228A}" type="slidenum">
              <a:rPr lang="zh-CN" altLang="en-US" smtClean="0"/>
              <a:t>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9856342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2" cstate="print">
            <a:alphaModFix/>
          </a:blip>
          <a:stretch>
            <a:fillRect/>
          </a:stretch>
        </p:blipFill>
        <p:spPr>
          <a:xfrm>
            <a:off x="-963866" y="-3091161"/>
            <a:ext cx="26321680" cy="21743996"/>
          </a:xfrm>
          <a:prstGeom prst="rect">
            <a:avLst/>
          </a:prstGeom>
        </p:spPr>
      </p:pic>
      <p:sp>
        <p:nvSpPr>
          <p:cNvPr id="1541" name="文本"/>
          <p:cNvSpPr>
            <a:spLocks noGrp="1"/>
          </p:cNvSpPr>
          <p:nvPr>
            <p:ph type="ctrTitle"/>
          </p:nvPr>
        </p:nvSpPr>
        <p:spPr>
          <a:xfrm>
            <a:off x="2856052" y="2233246"/>
            <a:ext cx="18671894" cy="1995631"/>
          </a:xfrm>
          <a:prstGeom prst="rect">
            <a:avLst/>
          </a:prstGeom>
        </p:spPr>
        <p:txBody>
          <a:bodyPr lIns="0" tIns="0" rIns="0" bIns="0">
            <a:noAutofit/>
          </a:bodyPr>
          <a:lstStyle/>
          <a:p>
            <a:pPr algn="ctr">
              <a:lnSpc>
                <a:spcPts val="24393"/>
              </a:lnSpc>
            </a:pPr>
            <a:r>
              <a:rPr lang="zh-CN" altLang="en-US" sz="9600" b="1" spc="3313" dirty="0" smtClean="0">
                <a:ln w="12908">
                  <a:solidFill>
                    <a:srgbClr val="FFFFFF">
                      <a:alpha val="100000"/>
                    </a:srgbClr>
                  </a:solidFill>
                </a:ln>
                <a:solidFill>
                  <a:srgbClr val="FFFFFF">
                    <a:alpha val="100000"/>
                  </a:srgbClr>
                </a:solidFill>
                <a:latin typeface="楷体" pitchFamily="49" charset="-122"/>
                <a:ea typeface="楷体" pitchFamily="49" charset="-122"/>
                <a:cs typeface="Noto Sans S Chinese Bold Bold" charset="-122"/>
              </a:rPr>
              <a:t>“未开票收入”栏</a:t>
            </a:r>
            <a:r>
              <a:rPr lang="zh-CN" altLang="en-US" sz="9600" b="1" spc="3313" dirty="0" smtClean="0">
                <a:ln w="12908">
                  <a:solidFill>
                    <a:srgbClr val="FFFFFF">
                      <a:alpha val="100000"/>
                    </a:srgbClr>
                  </a:solidFill>
                </a:ln>
                <a:solidFill>
                  <a:srgbClr val="FFFFFF">
                    <a:alpha val="100000"/>
                  </a:srgbClr>
                </a:solidFill>
                <a:latin typeface="楷体" pitchFamily="49" charset="-122"/>
                <a:ea typeface="楷体" pitchFamily="49" charset="-122"/>
                <a:cs typeface="Noto Sans S Chinese Bold Bold" charset="-122"/>
              </a:rPr>
              <a:t>的填写及税控盘锁死的情况</a:t>
            </a:r>
            <a:endParaRPr kumimoji="1" lang="zh-CN" altLang="en-US" sz="1100" b="1" dirty="0">
              <a:solidFill>
                <a:srgbClr val="000000"/>
              </a:solidFill>
              <a:latin typeface="楷体" pitchFamily="49" charset="-122"/>
              <a:ea typeface="楷体"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2" cstate="print">
            <a:alphaModFix/>
          </a:blip>
          <a:stretch>
            <a:fillRect/>
          </a:stretch>
        </p:blipFill>
        <p:spPr>
          <a:xfrm>
            <a:off x="673334" y="627250"/>
            <a:ext cx="1117336" cy="1117336"/>
          </a:xfrm>
          <a:prstGeom prst="rect">
            <a:avLst/>
          </a:prstGeom>
        </p:spPr>
      </p:pic>
      <p:sp>
        <p:nvSpPr>
          <p:cNvPr id="465" name="文本"/>
          <p:cNvSpPr>
            <a:spLocks noGrp="1"/>
          </p:cNvSpPr>
          <p:nvPr>
            <p:ph type="ctrTitle"/>
          </p:nvPr>
        </p:nvSpPr>
        <p:spPr>
          <a:xfrm>
            <a:off x="2184780" y="881916"/>
            <a:ext cx="6853712" cy="543339"/>
          </a:xfrm>
          <a:prstGeom prst="rect">
            <a:avLst/>
          </a:prstGeom>
        </p:spPr>
        <p:txBody>
          <a:bodyPr lIns="0" tIns="0" rIns="0" bIns="0">
            <a:noAutofit/>
          </a:bodyPr>
          <a:lstStyle/>
          <a:p>
            <a:pPr algn="l">
              <a:lnSpc>
                <a:spcPts val="4917"/>
              </a:lnSpc>
            </a:pPr>
            <a:r>
              <a:rPr lang="zh-CN" altLang="en-US" sz="4470" spc="447" dirty="0" smtClean="0">
                <a:solidFill>
                  <a:srgbClr val="262626">
                    <a:alpha val="100000"/>
                  </a:srgbClr>
                </a:solidFill>
                <a:ea typeface="Noto Sans S Chinese Bold Bold" charset="-122"/>
              </a:rPr>
              <a:t>常</a:t>
            </a:r>
            <a:r>
              <a:rPr lang="zh-CN" altLang="en-US" sz="4470" spc="447" dirty="0" smtClean="0">
                <a:solidFill>
                  <a:srgbClr val="262626">
                    <a:alpha val="100000"/>
                  </a:srgbClr>
                </a:solidFill>
                <a:ea typeface="Noto Sans S Chinese Bold Bold" charset="-122"/>
              </a:rPr>
              <a:t>见的未开票收入填写</a:t>
            </a:r>
            <a:endParaRPr kumimoji="1" lang="zh-CN" altLang="en-US" sz="2000" dirty="0">
              <a:solidFill>
                <a:srgbClr val="000000"/>
              </a:solidFill>
            </a:endParaRPr>
          </a:p>
        </p:txBody>
      </p:sp>
      <p:sp>
        <p:nvSpPr>
          <p:cNvPr id="1515" name="文本"/>
          <p:cNvSpPr>
            <a:spLocks noGrp="1"/>
          </p:cNvSpPr>
          <p:nvPr>
            <p:ph type="ctrTitle"/>
          </p:nvPr>
        </p:nvSpPr>
        <p:spPr>
          <a:xfrm>
            <a:off x="457168" y="748842"/>
            <a:ext cx="1549669" cy="610286"/>
          </a:xfrm>
          <a:prstGeom prst="rect">
            <a:avLst/>
          </a:prstGeom>
        </p:spPr>
        <p:txBody>
          <a:bodyPr lIns="0" tIns="0" rIns="0" bIns="0">
            <a:noAutofit/>
          </a:bodyPr>
          <a:lstStyle/>
          <a:p>
            <a:pPr algn="ctr">
              <a:lnSpc>
                <a:spcPts val="7010"/>
              </a:lnSpc>
            </a:pPr>
            <a:r>
              <a:rPr lang="en-US" altLang="zh-CN" sz="6373" b="0" i="0" u="none" spc="637" dirty="0" smtClean="0">
                <a:solidFill>
                  <a:srgbClr val="FFFFFF">
                    <a:alpha val="100000"/>
                  </a:srgbClr>
                </a:solidFill>
                <a:latin typeface="Noto Sans S Chinese Bold Bold" charset="-122"/>
                <a:ea typeface="Noto Sans S Chinese Bold Bold" charset="-122"/>
                <a:cs typeface="Noto Sans S Chinese Bold Bold" charset="-122"/>
              </a:rPr>
              <a:t>3</a:t>
            </a:r>
            <a:endParaRPr kumimoji="1" lang="zh-CN" altLang="en-US" sz="2000" dirty="0">
              <a:solidFill>
                <a:srgbClr val="000000"/>
              </a:solidFill>
            </a:endParaRPr>
          </a:p>
        </p:txBody>
      </p:sp>
      <p:pic>
        <p:nvPicPr>
          <p:cNvPr id="2562" name="Picture" descr="Picture"/>
          <p:cNvPicPr>
            <a:picLocks noChangeAspect="1"/>
          </p:cNvPicPr>
          <p:nvPr/>
        </p:nvPicPr>
        <p:blipFill>
          <a:blip r:embed="rId3" cstate="print">
            <a:alphaModFix/>
          </a:blip>
          <a:stretch>
            <a:fillRect/>
          </a:stretch>
        </p:blipFill>
        <p:spPr>
          <a:xfrm>
            <a:off x="2006836" y="1989925"/>
            <a:ext cx="16914209" cy="1365872"/>
          </a:xfrm>
          <a:prstGeom prst="rect">
            <a:avLst/>
          </a:prstGeom>
        </p:spPr>
      </p:pic>
      <p:sp>
        <p:nvSpPr>
          <p:cNvPr id="8212" name="文本"/>
          <p:cNvSpPr>
            <a:spLocks noGrp="1"/>
          </p:cNvSpPr>
          <p:nvPr>
            <p:ph type="ctrTitle"/>
          </p:nvPr>
        </p:nvSpPr>
        <p:spPr>
          <a:xfrm>
            <a:off x="1801177" y="2513752"/>
            <a:ext cx="17664992" cy="754120"/>
          </a:xfrm>
          <a:prstGeom prst="rect">
            <a:avLst/>
          </a:prstGeom>
        </p:spPr>
        <p:txBody>
          <a:bodyPr lIns="0" tIns="0" rIns="0" bIns="0">
            <a:noAutofit/>
          </a:bodyPr>
          <a:lstStyle/>
          <a:p>
            <a:pPr algn="ctr">
              <a:lnSpc>
                <a:spcPts val="4020"/>
              </a:lnSpc>
            </a:pPr>
            <a:r>
              <a:rPr lang="en-US" altLang="zh-CN" sz="6000" b="0" i="0" u="none" spc="335" dirty="0" smtClean="0">
                <a:solidFill>
                  <a:srgbClr val="FFFFFF">
                    <a:alpha val="100000"/>
                  </a:srgbClr>
                </a:solidFill>
                <a:latin typeface="Noto Sans S Chinese Bold Bold" charset="-122"/>
                <a:ea typeface="Noto Sans S Chinese Bold Bold" charset="-122"/>
                <a:cs typeface="Noto Sans S Chinese Bold Bold" charset="-122"/>
              </a:rPr>
              <a:t>01   </a:t>
            </a:r>
            <a:r>
              <a:rPr lang="zh-CN" altLang="en-US" sz="6000" b="0" i="0" u="none" spc="335" dirty="0" smtClean="0">
                <a:solidFill>
                  <a:srgbClr val="FFFFFF">
                    <a:alpha val="100000"/>
                  </a:srgbClr>
                </a:solidFill>
                <a:latin typeface="Noto Sans S Chinese Bold Bold" charset="-122"/>
                <a:ea typeface="Noto Sans S Chinese Bold Bold" charset="-122"/>
                <a:cs typeface="Noto Sans S Chinese Bold Bold" charset="-122"/>
              </a:rPr>
              <a:t>发生未开票收入时通过未开发票栏申报</a:t>
            </a:r>
            <a:endParaRPr kumimoji="1" lang="zh-CN" altLang="en-US" dirty="0">
              <a:solidFill>
                <a:srgbClr val="000000"/>
              </a:solidFill>
            </a:endParaRPr>
          </a:p>
        </p:txBody>
      </p:sp>
      <p:sp>
        <p:nvSpPr>
          <p:cNvPr id="23" name="TextBox 22"/>
          <p:cNvSpPr txBox="1"/>
          <p:nvPr/>
        </p:nvSpPr>
        <p:spPr>
          <a:xfrm>
            <a:off x="2184780" y="4407408"/>
            <a:ext cx="20138410" cy="5262979"/>
          </a:xfrm>
          <a:prstGeom prst="rect">
            <a:avLst/>
          </a:prstGeom>
          <a:noFill/>
        </p:spPr>
        <p:txBody>
          <a:bodyPr wrap="square" rtlCol="0">
            <a:spAutoFit/>
          </a:bodyPr>
          <a:lstStyle/>
          <a:p>
            <a:r>
              <a:rPr lang="zh-CN" altLang="en-US" sz="4800" b="1" dirty="0" smtClean="0"/>
              <a:t>          发</a:t>
            </a:r>
            <a:r>
              <a:rPr lang="zh-CN" altLang="en-US" sz="4800" b="1" dirty="0" smtClean="0"/>
              <a:t>生未开票收入</a:t>
            </a:r>
            <a:r>
              <a:rPr lang="zh-CN" altLang="en-US" sz="4800" b="1" dirty="0" smtClean="0"/>
              <a:t>时通</a:t>
            </a:r>
            <a:r>
              <a:rPr lang="zh-CN" altLang="en-US" sz="4800" b="1" dirty="0" smtClean="0"/>
              <a:t>过未开具发票栏申报，后期开票再通过未开票发票栏负数申报</a:t>
            </a:r>
            <a:r>
              <a:rPr lang="zh-CN" altLang="en-US" sz="4800" b="1" dirty="0" smtClean="0"/>
              <a:t>。</a:t>
            </a:r>
            <a:endParaRPr lang="en-US" altLang="zh-CN" sz="4800" b="1" dirty="0" smtClean="0"/>
          </a:p>
          <a:p>
            <a:r>
              <a:rPr lang="zh-CN" altLang="en-US" sz="4800" b="1" dirty="0" smtClean="0"/>
              <a:t/>
            </a:r>
            <a:br>
              <a:rPr lang="zh-CN" altLang="en-US" sz="4800" b="1" dirty="0" smtClean="0"/>
            </a:br>
            <a:r>
              <a:rPr lang="zh-CN" altLang="en-US" sz="4800" b="1" dirty="0" smtClean="0"/>
              <a:t>         比</a:t>
            </a:r>
            <a:r>
              <a:rPr lang="zh-CN" altLang="en-US" sz="4800" b="1" dirty="0" smtClean="0"/>
              <a:t>如一般纳税人，当期取得</a:t>
            </a:r>
            <a:r>
              <a:rPr lang="en-US" altLang="zh-CN" sz="4800" b="1" dirty="0" smtClean="0"/>
              <a:t>100</a:t>
            </a:r>
            <a:r>
              <a:rPr lang="zh-CN" altLang="en-US" sz="4800" b="1" dirty="0" smtClean="0"/>
              <a:t>的未开票不含税收入，税率</a:t>
            </a:r>
            <a:r>
              <a:rPr lang="en-US" altLang="zh-CN" sz="4800" b="1" dirty="0" smtClean="0"/>
              <a:t>13%</a:t>
            </a:r>
            <a:r>
              <a:rPr lang="zh-CN" altLang="en-US" sz="4800" b="1" dirty="0" smtClean="0"/>
              <a:t>，  税额</a:t>
            </a:r>
            <a:r>
              <a:rPr lang="en-US" altLang="zh-CN" sz="4800" b="1" dirty="0" smtClean="0"/>
              <a:t>13</a:t>
            </a:r>
            <a:r>
              <a:rPr lang="zh-CN" altLang="en-US" sz="4800" b="1" dirty="0" smtClean="0"/>
              <a:t>。开票收入有</a:t>
            </a:r>
            <a:r>
              <a:rPr lang="en-US" altLang="zh-CN" sz="4800" b="1" dirty="0" smtClean="0"/>
              <a:t>200 (</a:t>
            </a:r>
            <a:r>
              <a:rPr lang="zh-CN" altLang="en-US" sz="4800" b="1" dirty="0" smtClean="0"/>
              <a:t>不含税</a:t>
            </a:r>
            <a:r>
              <a:rPr lang="en-US" altLang="zh-CN" sz="4800" b="1" dirty="0" smtClean="0"/>
              <a:t>)</a:t>
            </a:r>
            <a:r>
              <a:rPr lang="zh-CN" altLang="en-US" sz="4800" b="1" dirty="0" smtClean="0"/>
              <a:t>，税额</a:t>
            </a:r>
            <a:r>
              <a:rPr lang="en-US" altLang="zh-CN" sz="4800" b="1" dirty="0" smtClean="0"/>
              <a:t>26</a:t>
            </a:r>
            <a:r>
              <a:rPr lang="zh-CN" altLang="en-US" sz="4800" b="1" dirty="0" smtClean="0"/>
              <a:t>。那么填表如下，当期的未开票收入和税额填写到附表一的</a:t>
            </a:r>
            <a:r>
              <a:rPr lang="en-US" altLang="zh-CN" sz="4800" b="1" dirty="0" smtClean="0"/>
              <a:t>5</a:t>
            </a:r>
            <a:r>
              <a:rPr lang="zh-CN" altLang="en-US" sz="4800" b="1" dirty="0" smtClean="0"/>
              <a:t>、</a:t>
            </a:r>
            <a:r>
              <a:rPr lang="en-US" altLang="zh-CN" sz="4800" b="1" dirty="0" smtClean="0"/>
              <a:t>6</a:t>
            </a:r>
            <a:r>
              <a:rPr lang="zh-CN" altLang="en-US" sz="4800" b="1" dirty="0" smtClean="0"/>
              <a:t>列</a:t>
            </a:r>
            <a:br>
              <a:rPr lang="zh-CN" altLang="en-US" sz="4800" b="1" dirty="0" smtClean="0"/>
            </a:br>
            <a:endParaRPr lang="zh-CN" altLang="en-US" sz="48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2" name="Picture" descr="Picture"/>
          <p:cNvPicPr>
            <a:picLocks noChangeAspect="1"/>
          </p:cNvPicPr>
          <p:nvPr/>
        </p:nvPicPr>
        <p:blipFill>
          <a:blip r:embed="rId2" cstate="print">
            <a:alphaModFix/>
          </a:blip>
          <a:stretch>
            <a:fillRect/>
          </a:stretch>
        </p:blipFill>
        <p:spPr>
          <a:xfrm>
            <a:off x="2006836" y="1989925"/>
            <a:ext cx="16914209" cy="1365872"/>
          </a:xfrm>
          <a:prstGeom prst="rect">
            <a:avLst/>
          </a:prstGeom>
        </p:spPr>
      </p:pic>
      <p:sp>
        <p:nvSpPr>
          <p:cNvPr id="8212" name="文本"/>
          <p:cNvSpPr>
            <a:spLocks noGrp="1"/>
          </p:cNvSpPr>
          <p:nvPr>
            <p:ph type="ctrTitle" idx="4294967295"/>
          </p:nvPr>
        </p:nvSpPr>
        <p:spPr>
          <a:xfrm>
            <a:off x="1801177" y="2513752"/>
            <a:ext cx="17664992" cy="754120"/>
          </a:xfrm>
          <a:prstGeom prst="rect">
            <a:avLst/>
          </a:prstGeom>
        </p:spPr>
        <p:txBody>
          <a:bodyPr lIns="0" tIns="0" rIns="0" bIns="0">
            <a:noAutofit/>
          </a:bodyPr>
          <a:lstStyle/>
          <a:p>
            <a:pPr algn="ctr">
              <a:lnSpc>
                <a:spcPts val="4020"/>
              </a:lnSpc>
            </a:pPr>
            <a:r>
              <a:rPr lang="en-US" altLang="zh-CN" sz="6000" b="0" i="0" u="none" spc="335" dirty="0" smtClean="0">
                <a:solidFill>
                  <a:srgbClr val="FFFFFF">
                    <a:alpha val="100000"/>
                  </a:srgbClr>
                </a:solidFill>
                <a:latin typeface="Noto Sans S Chinese Bold Bold" charset="-122"/>
                <a:ea typeface="Noto Sans S Chinese Bold Bold" charset="-122"/>
                <a:cs typeface="Noto Sans S Chinese Bold Bold" charset="-122"/>
              </a:rPr>
              <a:t>01   </a:t>
            </a:r>
            <a:r>
              <a:rPr lang="zh-CN" altLang="en-US" sz="6000" b="0" i="0" u="none" spc="335" dirty="0" smtClean="0">
                <a:solidFill>
                  <a:srgbClr val="FFFFFF">
                    <a:alpha val="100000"/>
                  </a:srgbClr>
                </a:solidFill>
                <a:latin typeface="Noto Sans S Chinese Bold Bold" charset="-122"/>
                <a:ea typeface="Noto Sans S Chinese Bold Bold" charset="-122"/>
                <a:cs typeface="Noto Sans S Chinese Bold Bold" charset="-122"/>
              </a:rPr>
              <a:t>发生未开票收入时通过未开发票栏申报</a:t>
            </a:r>
            <a:endParaRPr kumimoji="1" lang="zh-CN" altLang="en-US" dirty="0">
              <a:solidFill>
                <a:srgbClr val="000000"/>
              </a:solidFill>
            </a:endParaRPr>
          </a:p>
        </p:txBody>
      </p:sp>
      <p:sp>
        <p:nvSpPr>
          <p:cNvPr id="23" name="TextBox 22"/>
          <p:cNvSpPr txBox="1"/>
          <p:nvPr/>
        </p:nvSpPr>
        <p:spPr>
          <a:xfrm>
            <a:off x="1790670" y="9812215"/>
            <a:ext cx="20138410" cy="2308324"/>
          </a:xfrm>
          <a:prstGeom prst="rect">
            <a:avLst/>
          </a:prstGeom>
          <a:noFill/>
        </p:spPr>
        <p:txBody>
          <a:bodyPr wrap="square" rtlCol="0">
            <a:spAutoFit/>
          </a:bodyPr>
          <a:lstStyle/>
          <a:p>
            <a:r>
              <a:rPr lang="zh-CN" altLang="en-US" sz="4800" b="1" dirty="0" smtClean="0"/>
              <a:t>         可以通过比对，当期开具发票（不包含不征税发票）的金额，税额合计数应</a:t>
            </a:r>
            <a:r>
              <a:rPr lang="zh-CN" altLang="en-US" sz="4800" b="1" dirty="0" smtClean="0">
                <a:solidFill>
                  <a:srgbClr val="FF0000"/>
                </a:solidFill>
              </a:rPr>
              <a:t>小于或等于</a:t>
            </a:r>
            <a:r>
              <a:rPr lang="zh-CN" altLang="en-US" sz="4800" b="1" dirty="0" smtClean="0"/>
              <a:t>档期申报的销售额、税额合计数</a:t>
            </a:r>
            <a:br>
              <a:rPr lang="zh-CN" altLang="en-US" sz="4800" b="1" dirty="0" smtClean="0"/>
            </a:br>
            <a:endParaRPr lang="zh-CN" altLang="en-US" sz="4800" b="1" dirty="0"/>
          </a:p>
        </p:txBody>
      </p:sp>
      <p:pic>
        <p:nvPicPr>
          <p:cNvPr id="1026" name="Picture 2" descr="D:\用户目录\我的文档\Tencent Files\2279644003\Image\C2C\V)3%S0_IX08A$1{`E(U9$]P.png"/>
          <p:cNvPicPr>
            <a:picLocks noChangeAspect="1" noChangeArrowheads="1"/>
          </p:cNvPicPr>
          <p:nvPr/>
        </p:nvPicPr>
        <p:blipFill>
          <a:blip r:embed="rId3" cstate="print"/>
          <a:srcRect/>
          <a:stretch>
            <a:fillRect/>
          </a:stretch>
        </p:blipFill>
        <p:spPr bwMode="auto">
          <a:xfrm>
            <a:off x="2441574" y="3708521"/>
            <a:ext cx="18958903" cy="5857509"/>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2" name="Picture" descr="Picture"/>
          <p:cNvPicPr>
            <a:picLocks noChangeAspect="1"/>
          </p:cNvPicPr>
          <p:nvPr/>
        </p:nvPicPr>
        <p:blipFill>
          <a:blip r:embed="rId2" cstate="print">
            <a:alphaModFix/>
          </a:blip>
          <a:stretch>
            <a:fillRect/>
          </a:stretch>
        </p:blipFill>
        <p:spPr>
          <a:xfrm>
            <a:off x="1835386" y="1036444"/>
            <a:ext cx="16914209" cy="1365872"/>
          </a:xfrm>
          <a:prstGeom prst="rect">
            <a:avLst/>
          </a:prstGeom>
        </p:spPr>
      </p:pic>
      <p:sp>
        <p:nvSpPr>
          <p:cNvPr id="8212" name="文本"/>
          <p:cNvSpPr>
            <a:spLocks noGrp="1"/>
          </p:cNvSpPr>
          <p:nvPr>
            <p:ph type="ctrTitle" idx="4294967295"/>
          </p:nvPr>
        </p:nvSpPr>
        <p:spPr>
          <a:xfrm>
            <a:off x="972502" y="1448171"/>
            <a:ext cx="17664992" cy="754120"/>
          </a:xfrm>
          <a:prstGeom prst="rect">
            <a:avLst/>
          </a:prstGeom>
        </p:spPr>
        <p:txBody>
          <a:bodyPr lIns="0" tIns="0" rIns="0" bIns="0">
            <a:noAutofit/>
          </a:bodyPr>
          <a:lstStyle/>
          <a:p>
            <a:pPr algn="ctr">
              <a:lnSpc>
                <a:spcPts val="4020"/>
              </a:lnSpc>
            </a:pPr>
            <a:r>
              <a:rPr lang="en-US" altLang="zh-CN" sz="6000" b="0" i="0" u="none" spc="335" dirty="0" smtClean="0">
                <a:solidFill>
                  <a:srgbClr val="FFFFFF">
                    <a:alpha val="100000"/>
                  </a:srgbClr>
                </a:solidFill>
                <a:latin typeface="Noto Sans S Chinese Bold Bold" charset="-122"/>
                <a:ea typeface="Noto Sans S Chinese Bold Bold" charset="-122"/>
                <a:cs typeface="Noto Sans S Chinese Bold Bold" charset="-122"/>
              </a:rPr>
              <a:t>01   </a:t>
            </a:r>
            <a:r>
              <a:rPr lang="zh-CN" altLang="en-US" sz="6000" b="0" i="0" u="none" spc="335" dirty="0" smtClean="0">
                <a:solidFill>
                  <a:srgbClr val="FFFFFF">
                    <a:alpha val="100000"/>
                  </a:srgbClr>
                </a:solidFill>
                <a:latin typeface="Noto Sans S Chinese Bold Bold" charset="-122"/>
                <a:ea typeface="Noto Sans S Chinese Bold Bold" charset="-122"/>
                <a:cs typeface="Noto Sans S Chinese Bold Bold" charset="-122"/>
              </a:rPr>
              <a:t>发生未开票收入时通过未开发票栏申报</a:t>
            </a:r>
            <a:endParaRPr kumimoji="1" lang="zh-CN" altLang="en-US" dirty="0">
              <a:solidFill>
                <a:srgbClr val="000000"/>
              </a:solidFill>
            </a:endParaRPr>
          </a:p>
        </p:txBody>
      </p:sp>
      <p:sp>
        <p:nvSpPr>
          <p:cNvPr id="23" name="TextBox 22"/>
          <p:cNvSpPr txBox="1"/>
          <p:nvPr/>
        </p:nvSpPr>
        <p:spPr>
          <a:xfrm>
            <a:off x="1790670" y="2855843"/>
            <a:ext cx="19583430" cy="3293209"/>
          </a:xfrm>
          <a:prstGeom prst="rect">
            <a:avLst/>
          </a:prstGeom>
          <a:noFill/>
        </p:spPr>
        <p:txBody>
          <a:bodyPr wrap="square" rtlCol="0">
            <a:spAutoFit/>
          </a:bodyPr>
          <a:lstStyle/>
          <a:p>
            <a:r>
              <a:rPr lang="zh-CN" altLang="en-US" sz="4000" b="1" dirty="0" smtClean="0"/>
              <a:t>后</a:t>
            </a:r>
            <a:r>
              <a:rPr lang="zh-CN" altLang="en-US" sz="4000" b="1" dirty="0" smtClean="0"/>
              <a:t>期开了发票，在开票发票相应栏次填写开票数据同时在未开票发票栏次填写其负数金额。</a:t>
            </a:r>
            <a:br>
              <a:rPr lang="zh-CN" altLang="en-US" sz="4000" b="1" dirty="0" smtClean="0"/>
            </a:br>
            <a:r>
              <a:rPr lang="zh-CN" altLang="en-US" sz="4000" b="1" dirty="0" smtClean="0"/>
              <a:t>比</a:t>
            </a:r>
            <a:r>
              <a:rPr lang="zh-CN" altLang="en-US" sz="4000" b="1" dirty="0" smtClean="0"/>
              <a:t>如，上述</a:t>
            </a:r>
            <a:r>
              <a:rPr lang="en-US" altLang="zh-CN" sz="4000" b="1" dirty="0" smtClean="0"/>
              <a:t>113</a:t>
            </a:r>
            <a:r>
              <a:rPr lang="zh-CN" altLang="en-US" sz="4000" b="1" dirty="0" smtClean="0"/>
              <a:t>的未开票申报， 次月又开具了发票。同时当期还有</a:t>
            </a:r>
            <a:r>
              <a:rPr lang="en-US" altLang="zh-CN" sz="4000" b="1" dirty="0" smtClean="0"/>
              <a:t>200</a:t>
            </a:r>
            <a:r>
              <a:rPr lang="zh-CN" altLang="en-US" sz="4000" b="1" dirty="0" smtClean="0"/>
              <a:t>的不含税开票收入。那么申报表填表如下</a:t>
            </a:r>
            <a:r>
              <a:rPr lang="en-US" altLang="zh-CN" sz="4000" b="1" dirty="0" smtClean="0"/>
              <a:t>:</a:t>
            </a:r>
            <a:r>
              <a:rPr lang="zh-CN" altLang="en-US" sz="4800" b="1" dirty="0" smtClean="0"/>
              <a:t/>
            </a:r>
            <a:br>
              <a:rPr lang="zh-CN" altLang="en-US" sz="4800" b="1" dirty="0" smtClean="0"/>
            </a:br>
            <a:endParaRPr lang="zh-CN" altLang="en-US" sz="4800" b="1" dirty="0"/>
          </a:p>
        </p:txBody>
      </p:sp>
      <p:sp>
        <p:nvSpPr>
          <p:cNvPr id="9" name="TextBox 8"/>
          <p:cNvSpPr txBox="1"/>
          <p:nvPr/>
        </p:nvSpPr>
        <p:spPr>
          <a:xfrm>
            <a:off x="1790670" y="10515600"/>
            <a:ext cx="19583430" cy="2062103"/>
          </a:xfrm>
          <a:prstGeom prst="rect">
            <a:avLst/>
          </a:prstGeom>
          <a:noFill/>
        </p:spPr>
        <p:txBody>
          <a:bodyPr wrap="square" rtlCol="0">
            <a:spAutoFit/>
          </a:bodyPr>
          <a:lstStyle/>
          <a:p>
            <a:r>
              <a:rPr lang="zh-CN" altLang="en-US" sz="4000" b="1" dirty="0" smtClean="0"/>
              <a:t>         无</a:t>
            </a:r>
            <a:r>
              <a:rPr lang="zh-CN" altLang="en-US" sz="4000" b="1" dirty="0" smtClean="0"/>
              <a:t>法通过比对，</a:t>
            </a:r>
            <a:r>
              <a:rPr lang="zh-CN" altLang="en-US" sz="4000" b="1" dirty="0" smtClean="0">
                <a:solidFill>
                  <a:srgbClr val="FF0000"/>
                </a:solidFill>
              </a:rPr>
              <a:t>当期开具发票</a:t>
            </a:r>
            <a:r>
              <a:rPr lang="en-US" altLang="zh-CN" sz="4000" b="1" dirty="0" smtClean="0">
                <a:solidFill>
                  <a:srgbClr val="FF0000"/>
                </a:solidFill>
              </a:rPr>
              <a:t>(</a:t>
            </a:r>
            <a:r>
              <a:rPr lang="zh-CN" altLang="en-US" sz="4000" b="1" dirty="0" smtClean="0">
                <a:solidFill>
                  <a:srgbClr val="FF0000"/>
                </a:solidFill>
              </a:rPr>
              <a:t>不包含不征税发票</a:t>
            </a:r>
            <a:r>
              <a:rPr lang="en-US" altLang="zh-CN" sz="4000" b="1" dirty="0" smtClean="0">
                <a:solidFill>
                  <a:srgbClr val="FF0000"/>
                </a:solidFill>
              </a:rPr>
              <a:t>)</a:t>
            </a:r>
            <a:r>
              <a:rPr lang="zh-CN" altLang="en-US" sz="4000" b="1" dirty="0" smtClean="0">
                <a:solidFill>
                  <a:srgbClr val="FF0000"/>
                </a:solidFill>
              </a:rPr>
              <a:t>的金额、税额合计数应小于或者等于当期申报的销售额、税额合计数。</a:t>
            </a:r>
            <a:r>
              <a:rPr lang="zh-CN" altLang="en-US" sz="4800" b="1" dirty="0" smtClean="0"/>
              <a:t/>
            </a:r>
            <a:br>
              <a:rPr lang="zh-CN" altLang="en-US" sz="4800" b="1" dirty="0" smtClean="0"/>
            </a:br>
            <a:endParaRPr lang="zh-CN" altLang="en-US" sz="4800" b="1" dirty="0"/>
          </a:p>
        </p:txBody>
      </p:sp>
      <p:pic>
        <p:nvPicPr>
          <p:cNvPr id="35842" name="Picture 2" descr="D:\用户目录\我的文档\Tencent Files\2279644003\Image\C2C\P2OK5RM2G833760$RK]3MVV.png"/>
          <p:cNvPicPr>
            <a:picLocks noChangeAspect="1" noChangeArrowheads="1"/>
          </p:cNvPicPr>
          <p:nvPr/>
        </p:nvPicPr>
        <p:blipFill>
          <a:blip r:embed="rId3" cstate="print"/>
          <a:srcRect/>
          <a:stretch>
            <a:fillRect/>
          </a:stretch>
        </p:blipFill>
        <p:spPr bwMode="auto">
          <a:xfrm>
            <a:off x="2006836" y="5533499"/>
            <a:ext cx="15195314" cy="461062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2" cstate="print">
            <a:alphaModFix/>
          </a:blip>
          <a:stretch>
            <a:fillRect/>
          </a:stretch>
        </p:blipFill>
        <p:spPr>
          <a:xfrm>
            <a:off x="673334" y="627250"/>
            <a:ext cx="1117336" cy="1117336"/>
          </a:xfrm>
          <a:prstGeom prst="rect">
            <a:avLst/>
          </a:prstGeom>
        </p:spPr>
      </p:pic>
      <p:sp>
        <p:nvSpPr>
          <p:cNvPr id="465" name="文本"/>
          <p:cNvSpPr>
            <a:spLocks noGrp="1"/>
          </p:cNvSpPr>
          <p:nvPr>
            <p:ph type="ctrTitle" idx="4294967295"/>
          </p:nvPr>
        </p:nvSpPr>
        <p:spPr>
          <a:xfrm>
            <a:off x="2184780" y="879645"/>
            <a:ext cx="6853712" cy="535959"/>
          </a:xfrm>
          <a:prstGeom prst="rect">
            <a:avLst/>
          </a:prstGeom>
        </p:spPr>
        <p:txBody>
          <a:bodyPr lIns="0" tIns="0" rIns="0" bIns="0">
            <a:noAutofit/>
          </a:bodyPr>
          <a:lstStyle/>
          <a:p>
            <a:pPr>
              <a:lnSpc>
                <a:spcPts val="4917"/>
              </a:lnSpc>
            </a:pPr>
            <a:r>
              <a:rPr lang="zh-CN" altLang="en-US" sz="4470" spc="447" dirty="0" smtClean="0">
                <a:solidFill>
                  <a:srgbClr val="262626">
                    <a:alpha val="100000"/>
                  </a:srgbClr>
                </a:solidFill>
                <a:ea typeface="Noto Sans S Chinese Bold Bold" charset="-122"/>
              </a:rPr>
              <a:t>常见的未</a:t>
            </a:r>
            <a:r>
              <a:rPr lang="zh-CN" altLang="en-US" sz="4470" spc="447" dirty="0" smtClean="0">
                <a:solidFill>
                  <a:srgbClr val="262626">
                    <a:alpha val="100000"/>
                  </a:srgbClr>
                </a:solidFill>
                <a:ea typeface="Noto Sans S Chinese Bold Bold" charset="-122"/>
              </a:rPr>
              <a:t>开票收</a:t>
            </a:r>
            <a:r>
              <a:rPr lang="zh-CN" altLang="en-US" sz="4470" spc="447" dirty="0" smtClean="0">
                <a:solidFill>
                  <a:srgbClr val="262626">
                    <a:alpha val="100000"/>
                  </a:srgbClr>
                </a:solidFill>
                <a:ea typeface="Noto Sans S Chinese Bold Bold" charset="-122"/>
              </a:rPr>
              <a:t>入填写</a:t>
            </a:r>
            <a:endParaRPr kumimoji="1" lang="zh-CN" altLang="en-US" sz="2000" dirty="0">
              <a:solidFill>
                <a:srgbClr val="000000"/>
              </a:solidFill>
            </a:endParaRPr>
          </a:p>
        </p:txBody>
      </p:sp>
      <p:sp>
        <p:nvSpPr>
          <p:cNvPr id="1515" name="文本"/>
          <p:cNvSpPr>
            <a:spLocks noGrp="1"/>
          </p:cNvSpPr>
          <p:nvPr>
            <p:ph type="ctrTitle" idx="4294967295"/>
          </p:nvPr>
        </p:nvSpPr>
        <p:spPr>
          <a:xfrm>
            <a:off x="457168" y="737511"/>
            <a:ext cx="1549669" cy="598955"/>
          </a:xfrm>
          <a:prstGeom prst="rect">
            <a:avLst/>
          </a:prstGeom>
        </p:spPr>
        <p:txBody>
          <a:bodyPr lIns="0" tIns="0" rIns="0" bIns="0">
            <a:noAutofit/>
          </a:bodyPr>
          <a:lstStyle/>
          <a:p>
            <a:pPr algn="ctr">
              <a:lnSpc>
                <a:spcPts val="7010"/>
              </a:lnSpc>
            </a:pPr>
            <a:r>
              <a:rPr lang="en-US" altLang="zh-CN" sz="6373" b="0" i="0" u="none" spc="637" dirty="0" smtClean="0">
                <a:solidFill>
                  <a:srgbClr val="FFFFFF">
                    <a:alpha val="100000"/>
                  </a:srgbClr>
                </a:solidFill>
                <a:latin typeface="Noto Sans S Chinese Bold Bold" charset="-122"/>
                <a:ea typeface="Noto Sans S Chinese Bold Bold" charset="-122"/>
                <a:cs typeface="Noto Sans S Chinese Bold Bold" charset="-122"/>
              </a:rPr>
              <a:t>3</a:t>
            </a:r>
            <a:endParaRPr kumimoji="1" lang="zh-CN" altLang="en-US" sz="2000" dirty="0">
              <a:solidFill>
                <a:srgbClr val="000000"/>
              </a:solidFill>
            </a:endParaRPr>
          </a:p>
        </p:txBody>
      </p:sp>
      <p:sp>
        <p:nvSpPr>
          <p:cNvPr id="5548" name="文本"/>
          <p:cNvSpPr>
            <a:spLocks noGrp="1"/>
          </p:cNvSpPr>
          <p:nvPr>
            <p:ph type="ctrTitle" idx="4294967295"/>
          </p:nvPr>
        </p:nvSpPr>
        <p:spPr>
          <a:xfrm>
            <a:off x="2704470" y="2060612"/>
            <a:ext cx="1743119" cy="689518"/>
          </a:xfrm>
          <a:prstGeom prst="rect">
            <a:avLst/>
          </a:prstGeom>
        </p:spPr>
        <p:txBody>
          <a:bodyPr lIns="0" tIns="0" rIns="0" bIns="0">
            <a:noAutofit/>
          </a:bodyPr>
          <a:lstStyle/>
          <a:p>
            <a:pPr algn="ctr">
              <a:lnSpc>
                <a:spcPts val="8439"/>
              </a:lnSpc>
            </a:pPr>
            <a:r>
              <a:rPr lang="zh-CN" altLang="en-US" sz="7032" b="0" i="0" u="none" spc="0" dirty="0" smtClean="0">
                <a:solidFill>
                  <a:srgbClr val="AE31B2">
                    <a:alpha val="100000"/>
                  </a:srgbClr>
                </a:solidFill>
                <a:latin typeface="Noto Sans S Chinese Black" charset="-122"/>
                <a:ea typeface="Noto Sans S Chinese Black" charset="-122"/>
                <a:cs typeface="Noto Sans S Chinese Black" charset="-122"/>
              </a:rPr>
              <a:t>0</a:t>
            </a:r>
            <a:r>
              <a:rPr lang="en-US" altLang="zh-CN" sz="7032" dirty="0" smtClean="0">
                <a:solidFill>
                  <a:srgbClr val="AE31B2">
                    <a:alpha val="100000"/>
                  </a:srgbClr>
                </a:solidFill>
                <a:latin typeface="Noto Sans S Chinese Black" charset="-122"/>
                <a:ea typeface="Noto Sans S Chinese Black" charset="-122"/>
                <a:cs typeface="Noto Sans S Chinese Black" charset="-122"/>
              </a:rPr>
              <a:t>2</a:t>
            </a:r>
            <a:endParaRPr kumimoji="1" lang="zh-CN" altLang="en-US" sz="2000" dirty="0">
              <a:solidFill>
                <a:srgbClr val="000000"/>
              </a:solidFill>
            </a:endParaRPr>
          </a:p>
        </p:txBody>
      </p:sp>
      <p:sp>
        <p:nvSpPr>
          <p:cNvPr id="7051" name="文本"/>
          <p:cNvSpPr>
            <a:spLocks noGrp="1"/>
          </p:cNvSpPr>
          <p:nvPr>
            <p:ph type="ctrTitle" idx="4294967295"/>
          </p:nvPr>
        </p:nvSpPr>
        <p:spPr>
          <a:xfrm>
            <a:off x="3235569" y="2377687"/>
            <a:ext cx="16610933" cy="1913014"/>
          </a:xfrm>
          <a:prstGeom prst="rect">
            <a:avLst/>
          </a:prstGeom>
        </p:spPr>
        <p:txBody>
          <a:bodyPr lIns="0" tIns="0" rIns="0" bIns="0">
            <a:noAutofit/>
          </a:bodyPr>
          <a:lstStyle/>
          <a:p>
            <a:pPr>
              <a:lnSpc>
                <a:spcPct val="100000"/>
              </a:lnSpc>
            </a:pPr>
            <a:r>
              <a:rPr lang="zh-CN" altLang="en-US" b="1" dirty="0" smtClean="0"/>
              <a:t>          对</a:t>
            </a:r>
            <a:r>
              <a:rPr lang="zh-CN" altLang="en-US" b="1" dirty="0" smtClean="0"/>
              <a:t>未开票收入在日后开具发票，则对开具发票期间，中报增值税不在“未开票收入”填列负数，  而在开票销售额中减去已经申报的未开票收入，将差值填列到“开票收入”的相应栏次</a:t>
            </a:r>
            <a:r>
              <a:rPr lang="zh-CN" altLang="en-US" b="1" dirty="0" smtClean="0"/>
              <a:t>。</a:t>
            </a:r>
            <a:endParaRPr kumimoji="1" lang="zh-CN" altLang="en-US" sz="2800" b="1" dirty="0">
              <a:solidFill>
                <a:schemeClr val="tx1">
                  <a:lumMod val="65000"/>
                  <a:lumOff val="35000"/>
                </a:schemeClr>
              </a:solidFill>
            </a:endParaRPr>
          </a:p>
        </p:txBody>
      </p:sp>
      <p:sp>
        <p:nvSpPr>
          <p:cNvPr id="7" name="TextBox 6"/>
          <p:cNvSpPr txBox="1"/>
          <p:nvPr/>
        </p:nvSpPr>
        <p:spPr>
          <a:xfrm>
            <a:off x="3235569" y="3921369"/>
            <a:ext cx="10339754" cy="369332"/>
          </a:xfrm>
          <a:prstGeom prst="rect">
            <a:avLst/>
          </a:prstGeom>
          <a:noFill/>
        </p:spPr>
        <p:txBody>
          <a:bodyPr wrap="square" rtlCol="0">
            <a:spAutoFit/>
          </a:bodyPr>
          <a:lstStyle/>
          <a:p>
            <a:endParaRPr lang="zh-CN" altLang="en-US" dirty="0"/>
          </a:p>
        </p:txBody>
      </p:sp>
      <p:sp>
        <p:nvSpPr>
          <p:cNvPr id="8" name="TextBox 7"/>
          <p:cNvSpPr txBox="1"/>
          <p:nvPr/>
        </p:nvSpPr>
        <p:spPr>
          <a:xfrm>
            <a:off x="2923317" y="10567412"/>
            <a:ext cx="18354051" cy="2800767"/>
          </a:xfrm>
          <a:prstGeom prst="rect">
            <a:avLst/>
          </a:prstGeom>
          <a:noFill/>
        </p:spPr>
        <p:txBody>
          <a:bodyPr wrap="square" rtlCol="0">
            <a:spAutoFit/>
          </a:bodyPr>
          <a:lstStyle/>
          <a:p>
            <a:r>
              <a:rPr lang="zh-CN" altLang="en-US" sz="4400" b="1" dirty="0" smtClean="0"/>
              <a:t>         无</a:t>
            </a:r>
            <a:r>
              <a:rPr lang="zh-CN" altLang="en-US" sz="4400" b="1" dirty="0" smtClean="0"/>
              <a:t>法通过比对，</a:t>
            </a:r>
            <a:r>
              <a:rPr lang="zh-CN" altLang="en-US" sz="4400" b="1" dirty="0" smtClean="0">
                <a:solidFill>
                  <a:srgbClr val="FF0000"/>
                </a:solidFill>
              </a:rPr>
              <a:t>当期开具发票</a:t>
            </a:r>
            <a:r>
              <a:rPr lang="en-US" altLang="zh-CN" sz="4400" b="1" dirty="0" smtClean="0">
                <a:solidFill>
                  <a:srgbClr val="FF0000"/>
                </a:solidFill>
              </a:rPr>
              <a:t>(</a:t>
            </a:r>
            <a:r>
              <a:rPr lang="zh-CN" altLang="en-US" sz="4400" b="1" dirty="0" smtClean="0">
                <a:solidFill>
                  <a:srgbClr val="FF0000"/>
                </a:solidFill>
              </a:rPr>
              <a:t>不包含不征税发票</a:t>
            </a:r>
            <a:r>
              <a:rPr lang="en-US" altLang="zh-CN" sz="4400" b="1" dirty="0" smtClean="0">
                <a:solidFill>
                  <a:srgbClr val="FF0000"/>
                </a:solidFill>
              </a:rPr>
              <a:t>)</a:t>
            </a:r>
            <a:r>
              <a:rPr lang="zh-CN" altLang="en-US" sz="4400" b="1" dirty="0" smtClean="0">
                <a:solidFill>
                  <a:srgbClr val="FF0000"/>
                </a:solidFill>
              </a:rPr>
              <a:t>的金额、税额合计数应小于或者等于当期申报的销售额、税额合计数。</a:t>
            </a:r>
            <a:br>
              <a:rPr lang="zh-CN" altLang="en-US" sz="4400" b="1" dirty="0" smtClean="0">
                <a:solidFill>
                  <a:srgbClr val="FF0000"/>
                </a:solidFill>
              </a:rPr>
            </a:br>
            <a:r>
              <a:rPr lang="zh-CN" altLang="en-US" sz="4400" b="1" dirty="0" smtClean="0">
                <a:solidFill>
                  <a:srgbClr val="FF0000"/>
                </a:solidFill>
              </a:rPr>
              <a:t> </a:t>
            </a:r>
            <a:r>
              <a:rPr lang="zh-CN" altLang="en-US" sz="4400" b="1" dirty="0" smtClean="0"/>
              <a:t/>
            </a:r>
            <a:br>
              <a:rPr lang="zh-CN" altLang="en-US" sz="4400" b="1" dirty="0" smtClean="0"/>
            </a:br>
            <a:endParaRPr lang="zh-CN" altLang="en-US" sz="4400" b="1" dirty="0"/>
          </a:p>
        </p:txBody>
      </p:sp>
      <p:pic>
        <p:nvPicPr>
          <p:cNvPr id="36866" name="Picture 2" descr="D:\用户目录\我的文档\Tencent Files\2279644003\Image\C2C\$GS)5RY8[VA589CS1Z[)6`L.png"/>
          <p:cNvPicPr>
            <a:picLocks noChangeAspect="1" noChangeArrowheads="1"/>
          </p:cNvPicPr>
          <p:nvPr/>
        </p:nvPicPr>
        <p:blipFill>
          <a:blip r:embed="rId3" cstate="print"/>
          <a:srcRect/>
          <a:stretch>
            <a:fillRect/>
          </a:stretch>
        </p:blipFill>
        <p:spPr bwMode="auto">
          <a:xfrm>
            <a:off x="2265976" y="4703836"/>
            <a:ext cx="19011392" cy="535456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2" cstate="print">
            <a:alphaModFix/>
          </a:blip>
          <a:stretch>
            <a:fillRect/>
          </a:stretch>
        </p:blipFill>
        <p:spPr>
          <a:xfrm>
            <a:off x="673334" y="627250"/>
            <a:ext cx="1117336" cy="1117336"/>
          </a:xfrm>
          <a:prstGeom prst="rect">
            <a:avLst/>
          </a:prstGeom>
        </p:spPr>
      </p:pic>
      <p:sp>
        <p:nvSpPr>
          <p:cNvPr id="465" name="文本"/>
          <p:cNvSpPr>
            <a:spLocks noGrp="1"/>
          </p:cNvSpPr>
          <p:nvPr>
            <p:ph type="ctrTitle" idx="4294967295"/>
          </p:nvPr>
        </p:nvSpPr>
        <p:spPr>
          <a:xfrm>
            <a:off x="2184780" y="879645"/>
            <a:ext cx="6853712" cy="535959"/>
          </a:xfrm>
          <a:prstGeom prst="rect">
            <a:avLst/>
          </a:prstGeom>
        </p:spPr>
        <p:txBody>
          <a:bodyPr lIns="0" tIns="0" rIns="0" bIns="0">
            <a:noAutofit/>
          </a:bodyPr>
          <a:lstStyle/>
          <a:p>
            <a:pPr>
              <a:lnSpc>
                <a:spcPts val="4917"/>
              </a:lnSpc>
            </a:pPr>
            <a:r>
              <a:rPr lang="zh-CN" altLang="en-US" sz="4470" spc="447" dirty="0" smtClean="0">
                <a:solidFill>
                  <a:srgbClr val="262626">
                    <a:alpha val="100000"/>
                  </a:srgbClr>
                </a:solidFill>
                <a:ea typeface="Noto Sans S Chinese Bold Bold" charset="-122"/>
              </a:rPr>
              <a:t>常见的未</a:t>
            </a:r>
            <a:r>
              <a:rPr lang="zh-CN" altLang="en-US" sz="4470" spc="447" dirty="0" smtClean="0">
                <a:solidFill>
                  <a:srgbClr val="262626">
                    <a:alpha val="100000"/>
                  </a:srgbClr>
                </a:solidFill>
                <a:ea typeface="Noto Sans S Chinese Bold Bold" charset="-122"/>
              </a:rPr>
              <a:t>开票收</a:t>
            </a:r>
            <a:r>
              <a:rPr lang="zh-CN" altLang="en-US" sz="4470" spc="447" dirty="0" smtClean="0">
                <a:solidFill>
                  <a:srgbClr val="262626">
                    <a:alpha val="100000"/>
                  </a:srgbClr>
                </a:solidFill>
                <a:ea typeface="Noto Sans S Chinese Bold Bold" charset="-122"/>
              </a:rPr>
              <a:t>入填写</a:t>
            </a:r>
            <a:endParaRPr kumimoji="1" lang="zh-CN" altLang="en-US" sz="2000" dirty="0">
              <a:solidFill>
                <a:srgbClr val="000000"/>
              </a:solidFill>
            </a:endParaRPr>
          </a:p>
        </p:txBody>
      </p:sp>
      <p:sp>
        <p:nvSpPr>
          <p:cNvPr id="1515" name="文本"/>
          <p:cNvSpPr>
            <a:spLocks noGrp="1"/>
          </p:cNvSpPr>
          <p:nvPr>
            <p:ph type="ctrTitle" idx="4294967295"/>
          </p:nvPr>
        </p:nvSpPr>
        <p:spPr>
          <a:xfrm>
            <a:off x="457168" y="737511"/>
            <a:ext cx="1549669" cy="598955"/>
          </a:xfrm>
          <a:prstGeom prst="rect">
            <a:avLst/>
          </a:prstGeom>
        </p:spPr>
        <p:txBody>
          <a:bodyPr lIns="0" tIns="0" rIns="0" bIns="0">
            <a:noAutofit/>
          </a:bodyPr>
          <a:lstStyle/>
          <a:p>
            <a:pPr algn="ctr">
              <a:lnSpc>
                <a:spcPts val="7010"/>
              </a:lnSpc>
            </a:pPr>
            <a:r>
              <a:rPr lang="en-US" altLang="zh-CN" sz="6373" b="0" i="0" u="none" spc="637" dirty="0" smtClean="0">
                <a:solidFill>
                  <a:srgbClr val="FFFFFF">
                    <a:alpha val="100000"/>
                  </a:srgbClr>
                </a:solidFill>
                <a:latin typeface="Noto Sans S Chinese Bold Bold" charset="-122"/>
                <a:ea typeface="Noto Sans S Chinese Bold Bold" charset="-122"/>
                <a:cs typeface="Noto Sans S Chinese Bold Bold" charset="-122"/>
              </a:rPr>
              <a:t>3</a:t>
            </a:r>
            <a:endParaRPr kumimoji="1" lang="zh-CN" altLang="en-US" sz="2000" dirty="0">
              <a:solidFill>
                <a:srgbClr val="000000"/>
              </a:solidFill>
            </a:endParaRPr>
          </a:p>
        </p:txBody>
      </p:sp>
      <p:sp>
        <p:nvSpPr>
          <p:cNvPr id="5548" name="文本"/>
          <p:cNvSpPr>
            <a:spLocks noGrp="1"/>
          </p:cNvSpPr>
          <p:nvPr>
            <p:ph type="ctrTitle" idx="4294967295"/>
          </p:nvPr>
        </p:nvSpPr>
        <p:spPr>
          <a:xfrm>
            <a:off x="2704470" y="2060612"/>
            <a:ext cx="1743119" cy="689518"/>
          </a:xfrm>
          <a:prstGeom prst="rect">
            <a:avLst/>
          </a:prstGeom>
        </p:spPr>
        <p:txBody>
          <a:bodyPr lIns="0" tIns="0" rIns="0" bIns="0">
            <a:noAutofit/>
          </a:bodyPr>
          <a:lstStyle/>
          <a:p>
            <a:pPr algn="ctr">
              <a:lnSpc>
                <a:spcPts val="8439"/>
              </a:lnSpc>
            </a:pPr>
            <a:r>
              <a:rPr lang="zh-CN" altLang="en-US" sz="7032" b="0" i="0" u="none" spc="0" dirty="0" smtClean="0">
                <a:solidFill>
                  <a:srgbClr val="AE31B2">
                    <a:alpha val="100000"/>
                  </a:srgbClr>
                </a:solidFill>
                <a:latin typeface="Noto Sans S Chinese Black" charset="-122"/>
                <a:ea typeface="Noto Sans S Chinese Black" charset="-122"/>
                <a:cs typeface="Noto Sans S Chinese Black" charset="-122"/>
              </a:rPr>
              <a:t>0</a:t>
            </a:r>
            <a:r>
              <a:rPr lang="en-US" altLang="zh-CN" sz="7032" dirty="0" smtClean="0">
                <a:solidFill>
                  <a:srgbClr val="AE31B2">
                    <a:alpha val="100000"/>
                  </a:srgbClr>
                </a:solidFill>
                <a:latin typeface="Noto Sans S Chinese Black" charset="-122"/>
                <a:ea typeface="Noto Sans S Chinese Black" charset="-122"/>
                <a:cs typeface="Noto Sans S Chinese Black" charset="-122"/>
              </a:rPr>
              <a:t>3</a:t>
            </a:r>
            <a:endParaRPr kumimoji="1" lang="zh-CN" altLang="en-US" sz="2000" dirty="0">
              <a:solidFill>
                <a:srgbClr val="000000"/>
              </a:solidFill>
            </a:endParaRPr>
          </a:p>
        </p:txBody>
      </p:sp>
      <p:sp>
        <p:nvSpPr>
          <p:cNvPr id="7051" name="文本"/>
          <p:cNvSpPr>
            <a:spLocks noGrp="1"/>
          </p:cNvSpPr>
          <p:nvPr>
            <p:ph type="ctrTitle" idx="4294967295"/>
          </p:nvPr>
        </p:nvSpPr>
        <p:spPr>
          <a:xfrm>
            <a:off x="3311769" y="2377687"/>
            <a:ext cx="16610933" cy="1913014"/>
          </a:xfrm>
          <a:prstGeom prst="rect">
            <a:avLst/>
          </a:prstGeom>
        </p:spPr>
        <p:txBody>
          <a:bodyPr lIns="0" tIns="0" rIns="0" bIns="0">
            <a:noAutofit/>
          </a:bodyPr>
          <a:lstStyle/>
          <a:p>
            <a:pPr>
              <a:lnSpc>
                <a:spcPct val="100000"/>
              </a:lnSpc>
            </a:pPr>
            <a:r>
              <a:rPr lang="zh-CN" altLang="en-US" b="1" dirty="0" smtClean="0"/>
              <a:t>        对</a:t>
            </a:r>
            <a:r>
              <a:rPr lang="zh-CN" altLang="en-US" b="1" dirty="0" smtClean="0"/>
              <a:t>未开票收入在日后开具发票，如果当期开票收入</a:t>
            </a:r>
            <a:r>
              <a:rPr lang="en-US" altLang="zh-CN" b="1" dirty="0" smtClean="0"/>
              <a:t>50</a:t>
            </a:r>
            <a:r>
              <a:rPr lang="zh-CN" altLang="en-US" b="1" dirty="0" smtClean="0"/>
              <a:t>元，之前未开票收入</a:t>
            </a:r>
            <a:r>
              <a:rPr lang="en-US" altLang="zh-CN" b="1" dirty="0" smtClean="0"/>
              <a:t>100</a:t>
            </a:r>
            <a:r>
              <a:rPr lang="zh-CN" altLang="en-US" b="1" dirty="0" smtClean="0"/>
              <a:t>元， 这个月开票了。</a:t>
            </a:r>
            <a:endParaRPr kumimoji="1" lang="zh-CN" altLang="en-US" sz="2800" b="1" dirty="0">
              <a:solidFill>
                <a:schemeClr val="tx1">
                  <a:lumMod val="65000"/>
                  <a:lumOff val="35000"/>
                </a:schemeClr>
              </a:solidFill>
            </a:endParaRPr>
          </a:p>
        </p:txBody>
      </p:sp>
      <p:sp>
        <p:nvSpPr>
          <p:cNvPr id="7" name="TextBox 6"/>
          <p:cNvSpPr txBox="1"/>
          <p:nvPr/>
        </p:nvSpPr>
        <p:spPr>
          <a:xfrm>
            <a:off x="3235569" y="3921369"/>
            <a:ext cx="10339754" cy="369332"/>
          </a:xfrm>
          <a:prstGeom prst="rect">
            <a:avLst/>
          </a:prstGeom>
          <a:noFill/>
        </p:spPr>
        <p:txBody>
          <a:bodyPr wrap="square" rtlCol="0">
            <a:spAutoFit/>
          </a:bodyPr>
          <a:lstStyle/>
          <a:p>
            <a:endParaRPr lang="zh-CN" altLang="en-US" dirty="0"/>
          </a:p>
        </p:txBody>
      </p:sp>
      <p:sp>
        <p:nvSpPr>
          <p:cNvPr id="8" name="TextBox 7"/>
          <p:cNvSpPr txBox="1"/>
          <p:nvPr/>
        </p:nvSpPr>
        <p:spPr>
          <a:xfrm>
            <a:off x="2923317" y="10934700"/>
            <a:ext cx="18354051" cy="3477875"/>
          </a:xfrm>
          <a:prstGeom prst="rect">
            <a:avLst/>
          </a:prstGeom>
          <a:noFill/>
        </p:spPr>
        <p:txBody>
          <a:bodyPr wrap="square" rtlCol="0">
            <a:spAutoFit/>
          </a:bodyPr>
          <a:lstStyle/>
          <a:p>
            <a:r>
              <a:rPr lang="zh-CN" altLang="en-US" sz="4400" b="1" dirty="0" smtClean="0"/>
              <a:t>         无</a:t>
            </a:r>
            <a:r>
              <a:rPr lang="zh-CN" altLang="en-US" sz="4400" b="1" dirty="0" smtClean="0"/>
              <a:t>法通过比对，当期开具发票</a:t>
            </a:r>
            <a:r>
              <a:rPr lang="en-US" altLang="zh-CN" sz="4400" b="1" dirty="0" smtClean="0"/>
              <a:t>(</a:t>
            </a:r>
            <a:r>
              <a:rPr lang="zh-CN" altLang="en-US" sz="4400" b="1" dirty="0" smtClean="0"/>
              <a:t>不包含不征税发票</a:t>
            </a:r>
            <a:r>
              <a:rPr lang="en-US" altLang="zh-CN" sz="4400" b="1" dirty="0" smtClean="0"/>
              <a:t>)</a:t>
            </a:r>
            <a:r>
              <a:rPr lang="zh-CN" altLang="en-US" sz="4400" b="1" dirty="0" smtClean="0"/>
              <a:t>的金额、税额合计数应小于或者等于当期申报的销售额、税额合计数</a:t>
            </a:r>
            <a:br>
              <a:rPr lang="zh-CN" altLang="en-US" sz="4400" b="1" dirty="0" smtClean="0"/>
            </a:br>
            <a:r>
              <a:rPr lang="zh-CN" altLang="en-US" sz="4400" b="1" dirty="0" smtClean="0"/>
              <a:t> </a:t>
            </a:r>
            <a:r>
              <a:rPr lang="zh-CN" altLang="en-US" sz="4400" b="1" dirty="0" smtClean="0">
                <a:solidFill>
                  <a:srgbClr val="FF0000"/>
                </a:solidFill>
              </a:rPr>
              <a:t/>
            </a:r>
            <a:br>
              <a:rPr lang="zh-CN" altLang="en-US" sz="4400" b="1" dirty="0" smtClean="0">
                <a:solidFill>
                  <a:srgbClr val="FF0000"/>
                </a:solidFill>
              </a:rPr>
            </a:br>
            <a:r>
              <a:rPr lang="zh-CN" altLang="en-US" sz="4400" b="1" dirty="0" smtClean="0">
                <a:solidFill>
                  <a:srgbClr val="FF0000"/>
                </a:solidFill>
              </a:rPr>
              <a:t> </a:t>
            </a:r>
            <a:r>
              <a:rPr lang="zh-CN" altLang="en-US" sz="4400" b="1" dirty="0" smtClean="0"/>
              <a:t/>
            </a:r>
            <a:br>
              <a:rPr lang="zh-CN" altLang="en-US" sz="4400" b="1" dirty="0" smtClean="0"/>
            </a:br>
            <a:endParaRPr lang="zh-CN" altLang="en-US" sz="4400" b="1" dirty="0"/>
          </a:p>
        </p:txBody>
      </p:sp>
      <p:pic>
        <p:nvPicPr>
          <p:cNvPr id="39938" name="Picture 2" descr="D:\用户目录\我的文档\Tencent Files\2279644003\Image\C2C\{~0WRJ5FMEI7BH}{67EI9%Y.png"/>
          <p:cNvPicPr>
            <a:picLocks noChangeAspect="1" noChangeArrowheads="1"/>
          </p:cNvPicPr>
          <p:nvPr/>
        </p:nvPicPr>
        <p:blipFill>
          <a:blip r:embed="rId3" cstate="print"/>
          <a:srcRect/>
          <a:stretch>
            <a:fillRect/>
          </a:stretch>
        </p:blipFill>
        <p:spPr bwMode="auto">
          <a:xfrm>
            <a:off x="2923317" y="3921369"/>
            <a:ext cx="18647235" cy="6534149"/>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descr="Picture"/>
          <p:cNvPicPr>
            <a:picLocks noChangeAspect="1"/>
          </p:cNvPicPr>
          <p:nvPr/>
        </p:nvPicPr>
        <p:blipFill>
          <a:blip r:embed="rId2" cstate="print">
            <a:alphaModFix/>
          </a:blip>
          <a:stretch>
            <a:fillRect/>
          </a:stretch>
        </p:blipFill>
        <p:spPr>
          <a:xfrm>
            <a:off x="-895350" y="0"/>
            <a:ext cx="26321680" cy="21743996"/>
          </a:xfrm>
          <a:prstGeom prst="rect">
            <a:avLst/>
          </a:prstGeom>
        </p:spPr>
      </p:pic>
      <p:pic>
        <p:nvPicPr>
          <p:cNvPr id="2" name="Picture" descr="Picture"/>
          <p:cNvPicPr>
            <a:picLocks noChangeAspect="1"/>
          </p:cNvPicPr>
          <p:nvPr/>
        </p:nvPicPr>
        <p:blipFill>
          <a:blip r:embed="rId3" cstate="print">
            <a:alphaModFix/>
          </a:blip>
          <a:stretch>
            <a:fillRect/>
          </a:stretch>
        </p:blipFill>
        <p:spPr>
          <a:xfrm>
            <a:off x="673334" y="627250"/>
            <a:ext cx="1117336" cy="1117336"/>
          </a:xfrm>
          <a:prstGeom prst="rect">
            <a:avLst/>
          </a:prstGeom>
        </p:spPr>
      </p:pic>
      <p:sp>
        <p:nvSpPr>
          <p:cNvPr id="465" name="文本"/>
          <p:cNvSpPr>
            <a:spLocks noGrp="1"/>
          </p:cNvSpPr>
          <p:nvPr>
            <p:ph type="ctrTitle" idx="4294967295"/>
          </p:nvPr>
        </p:nvSpPr>
        <p:spPr>
          <a:xfrm>
            <a:off x="2184780" y="879645"/>
            <a:ext cx="6853712" cy="535959"/>
          </a:xfrm>
          <a:prstGeom prst="rect">
            <a:avLst/>
          </a:prstGeom>
        </p:spPr>
        <p:txBody>
          <a:bodyPr lIns="0" tIns="0" rIns="0" bIns="0">
            <a:noAutofit/>
          </a:bodyPr>
          <a:lstStyle/>
          <a:p>
            <a:pPr>
              <a:lnSpc>
                <a:spcPts val="4917"/>
              </a:lnSpc>
            </a:pPr>
            <a:r>
              <a:rPr lang="zh-CN" altLang="en-US" sz="4470" spc="447" dirty="0" smtClean="0">
                <a:solidFill>
                  <a:schemeClr val="bg1"/>
                </a:solidFill>
                <a:ea typeface="Noto Sans S Chinese Bold Bold" charset="-122"/>
              </a:rPr>
              <a:t>常见的未</a:t>
            </a:r>
            <a:r>
              <a:rPr lang="zh-CN" altLang="en-US" sz="4470" spc="447" dirty="0" smtClean="0">
                <a:solidFill>
                  <a:schemeClr val="bg1"/>
                </a:solidFill>
                <a:ea typeface="Noto Sans S Chinese Bold Bold" charset="-122"/>
              </a:rPr>
              <a:t>开票收</a:t>
            </a:r>
            <a:r>
              <a:rPr lang="zh-CN" altLang="en-US" sz="4470" spc="447" dirty="0" smtClean="0">
                <a:solidFill>
                  <a:schemeClr val="bg1"/>
                </a:solidFill>
                <a:ea typeface="Noto Sans S Chinese Bold Bold" charset="-122"/>
              </a:rPr>
              <a:t>入填写</a:t>
            </a:r>
            <a:endParaRPr kumimoji="1" lang="zh-CN" altLang="en-US" sz="2000" dirty="0">
              <a:solidFill>
                <a:schemeClr val="bg1"/>
              </a:solidFill>
            </a:endParaRPr>
          </a:p>
        </p:txBody>
      </p:sp>
      <p:sp>
        <p:nvSpPr>
          <p:cNvPr id="1515" name="文本"/>
          <p:cNvSpPr>
            <a:spLocks noGrp="1"/>
          </p:cNvSpPr>
          <p:nvPr>
            <p:ph type="ctrTitle" idx="4294967295"/>
          </p:nvPr>
        </p:nvSpPr>
        <p:spPr>
          <a:xfrm>
            <a:off x="457168" y="737511"/>
            <a:ext cx="1549669" cy="598955"/>
          </a:xfrm>
          <a:prstGeom prst="rect">
            <a:avLst/>
          </a:prstGeom>
        </p:spPr>
        <p:txBody>
          <a:bodyPr lIns="0" tIns="0" rIns="0" bIns="0">
            <a:noAutofit/>
          </a:bodyPr>
          <a:lstStyle/>
          <a:p>
            <a:pPr algn="ctr">
              <a:lnSpc>
                <a:spcPts val="7010"/>
              </a:lnSpc>
            </a:pPr>
            <a:r>
              <a:rPr lang="en-US" altLang="zh-CN" sz="6373" b="0" i="0" u="none" spc="637" dirty="0" smtClean="0">
                <a:solidFill>
                  <a:srgbClr val="FFFFFF">
                    <a:alpha val="100000"/>
                  </a:srgbClr>
                </a:solidFill>
                <a:latin typeface="Noto Sans S Chinese Bold Bold" charset="-122"/>
                <a:ea typeface="Noto Sans S Chinese Bold Bold" charset="-122"/>
                <a:cs typeface="Noto Sans S Chinese Bold Bold" charset="-122"/>
              </a:rPr>
              <a:t>3</a:t>
            </a:r>
            <a:endParaRPr kumimoji="1" lang="zh-CN" altLang="en-US" sz="2000" dirty="0">
              <a:solidFill>
                <a:srgbClr val="000000"/>
              </a:solidFill>
            </a:endParaRPr>
          </a:p>
        </p:txBody>
      </p:sp>
      <p:sp>
        <p:nvSpPr>
          <p:cNvPr id="5548" name="文本"/>
          <p:cNvSpPr>
            <a:spLocks noGrp="1"/>
          </p:cNvSpPr>
          <p:nvPr>
            <p:ph type="ctrTitle" idx="4294967295"/>
          </p:nvPr>
        </p:nvSpPr>
        <p:spPr>
          <a:xfrm>
            <a:off x="1790670" y="2060611"/>
            <a:ext cx="3524880" cy="1860757"/>
          </a:xfrm>
          <a:prstGeom prst="rect">
            <a:avLst/>
          </a:prstGeom>
        </p:spPr>
        <p:txBody>
          <a:bodyPr lIns="0" tIns="0" rIns="0" bIns="0">
            <a:noAutofit/>
          </a:bodyPr>
          <a:lstStyle/>
          <a:p>
            <a:pPr algn="ctr">
              <a:lnSpc>
                <a:spcPts val="8439"/>
              </a:lnSpc>
            </a:pPr>
            <a:r>
              <a:rPr lang="zh-CN" altLang="en-US" sz="7032" dirty="0" smtClean="0">
                <a:solidFill>
                  <a:srgbClr val="AE31B2">
                    <a:alpha val="100000"/>
                  </a:srgbClr>
                </a:solidFill>
                <a:ea typeface="Noto Sans S Chinese Black" charset="-122"/>
              </a:rPr>
              <a:t>总结</a:t>
            </a:r>
            <a:endParaRPr kumimoji="1" lang="zh-CN" altLang="en-US" sz="2000" dirty="0">
              <a:solidFill>
                <a:srgbClr val="000000"/>
              </a:solidFill>
            </a:endParaRPr>
          </a:p>
        </p:txBody>
      </p:sp>
      <p:sp>
        <p:nvSpPr>
          <p:cNvPr id="7051" name="文本"/>
          <p:cNvSpPr>
            <a:spLocks noGrp="1"/>
          </p:cNvSpPr>
          <p:nvPr>
            <p:ph type="ctrTitle" idx="4294967295"/>
          </p:nvPr>
        </p:nvSpPr>
        <p:spPr>
          <a:xfrm>
            <a:off x="3314070" y="3921368"/>
            <a:ext cx="16917030" cy="2586703"/>
          </a:xfrm>
          <a:prstGeom prst="rect">
            <a:avLst/>
          </a:prstGeom>
        </p:spPr>
        <p:txBody>
          <a:bodyPr lIns="0" tIns="0" rIns="0" bIns="0">
            <a:noAutofit/>
          </a:bodyPr>
          <a:lstStyle/>
          <a:p>
            <a:pPr>
              <a:lnSpc>
                <a:spcPct val="100000"/>
              </a:lnSpc>
            </a:pPr>
            <a:r>
              <a:rPr lang="zh-CN" altLang="en-US" dirty="0" smtClean="0">
                <a:solidFill>
                  <a:schemeClr val="bg1"/>
                </a:solidFill>
              </a:rPr>
              <a:t>          上</a:t>
            </a:r>
            <a:r>
              <a:rPr lang="zh-CN" altLang="en-US" dirty="0" smtClean="0">
                <a:solidFill>
                  <a:schemeClr val="bg1"/>
                </a:solidFill>
              </a:rPr>
              <a:t>述三种种方法是一般纳税人发生未开票收入申报后</a:t>
            </a:r>
            <a:r>
              <a:rPr lang="zh-CN" altLang="en-US" dirty="0" smtClean="0">
                <a:solidFill>
                  <a:schemeClr val="bg1"/>
                </a:solidFill>
              </a:rPr>
              <a:t>，</a:t>
            </a:r>
            <a:r>
              <a:rPr lang="en-US" altLang="zh-CN" dirty="0" smtClean="0">
                <a:solidFill>
                  <a:schemeClr val="bg1"/>
                </a:solidFill>
              </a:rPr>
              <a:t> </a:t>
            </a:r>
            <a:r>
              <a:rPr lang="zh-CN" altLang="en-US" dirty="0" smtClean="0">
                <a:solidFill>
                  <a:schemeClr val="bg1"/>
                </a:solidFill>
              </a:rPr>
              <a:t>后期发生补开票最主要的申报方法。</a:t>
            </a:r>
            <a:br>
              <a:rPr lang="zh-CN" altLang="en-US" dirty="0" smtClean="0">
                <a:solidFill>
                  <a:schemeClr val="bg1"/>
                </a:solidFill>
              </a:rPr>
            </a:br>
            <a:r>
              <a:rPr lang="zh-CN" altLang="en-US" dirty="0" smtClean="0">
                <a:solidFill>
                  <a:schemeClr val="bg1"/>
                </a:solidFill>
              </a:rPr>
              <a:t/>
            </a:r>
            <a:br>
              <a:rPr lang="zh-CN" altLang="en-US" dirty="0" smtClean="0">
                <a:solidFill>
                  <a:schemeClr val="bg1"/>
                </a:solidFill>
              </a:rPr>
            </a:br>
            <a:r>
              <a:rPr lang="zh-CN" altLang="en-US" dirty="0" smtClean="0">
                <a:solidFill>
                  <a:schemeClr val="bg1"/>
                </a:solidFill>
              </a:rPr>
              <a:t>      </a:t>
            </a:r>
            <a:r>
              <a:rPr lang="zh-CN" altLang="en-US" dirty="0" smtClean="0">
                <a:solidFill>
                  <a:schemeClr val="bg1"/>
                </a:solidFill>
              </a:rPr>
              <a:t>   方</a:t>
            </a:r>
            <a:r>
              <a:rPr lang="zh-CN" altLang="en-US" dirty="0" smtClean="0">
                <a:solidFill>
                  <a:schemeClr val="bg1"/>
                </a:solidFill>
              </a:rPr>
              <a:t>法均会触发税总发</a:t>
            </a:r>
            <a:r>
              <a:rPr lang="en-US" altLang="zh-CN" dirty="0" smtClean="0">
                <a:solidFill>
                  <a:schemeClr val="bg1"/>
                </a:solidFill>
              </a:rPr>
              <a:t>(2017) 124</a:t>
            </a:r>
            <a:r>
              <a:rPr lang="zh-CN" altLang="en-US" dirty="0" smtClean="0">
                <a:solidFill>
                  <a:schemeClr val="bg1"/>
                </a:solidFill>
              </a:rPr>
              <a:t>号文关于销项的比对，均需要税务机关核实后解除异常。</a:t>
            </a:r>
            <a:br>
              <a:rPr lang="zh-CN" altLang="en-US" dirty="0" smtClean="0">
                <a:solidFill>
                  <a:schemeClr val="bg1"/>
                </a:solidFill>
              </a:rPr>
            </a:br>
            <a:r>
              <a:rPr lang="zh-CN" altLang="en-US" dirty="0" smtClean="0">
                <a:solidFill>
                  <a:schemeClr val="bg1"/>
                </a:solidFill>
              </a:rPr>
              <a:t/>
            </a:r>
            <a:br>
              <a:rPr lang="zh-CN" altLang="en-US" dirty="0" smtClean="0">
                <a:solidFill>
                  <a:schemeClr val="bg1"/>
                </a:solidFill>
              </a:rPr>
            </a:br>
            <a:r>
              <a:rPr lang="zh-CN" altLang="en-US" dirty="0" smtClean="0">
                <a:solidFill>
                  <a:schemeClr val="bg1"/>
                </a:solidFill>
              </a:rPr>
              <a:t>      </a:t>
            </a:r>
            <a:r>
              <a:rPr lang="zh-CN" altLang="en-US" dirty="0" smtClean="0">
                <a:solidFill>
                  <a:schemeClr val="bg1"/>
                </a:solidFill>
              </a:rPr>
              <a:t>   按</a:t>
            </a:r>
            <a:r>
              <a:rPr lang="zh-CN" altLang="en-US" dirty="0" smtClean="0">
                <a:solidFill>
                  <a:schemeClr val="bg1"/>
                </a:solidFill>
              </a:rPr>
              <a:t>照税总发</a:t>
            </a:r>
            <a:r>
              <a:rPr lang="en-US" altLang="zh-CN" dirty="0" smtClean="0">
                <a:solidFill>
                  <a:schemeClr val="bg1"/>
                </a:solidFill>
              </a:rPr>
              <a:t>(2017) 124</a:t>
            </a:r>
            <a:r>
              <a:rPr lang="zh-CN" altLang="en-US" dirty="0" smtClean="0">
                <a:solidFill>
                  <a:schemeClr val="bg1"/>
                </a:solidFill>
              </a:rPr>
              <a:t>号 规定，异常比对结果经申报异常处理岗核实可以解除异常的，对纳税人税控设备进行解锁</a:t>
            </a:r>
            <a:r>
              <a:rPr lang="en-US" altLang="zh-CN" dirty="0" smtClean="0">
                <a:solidFill>
                  <a:schemeClr val="bg1"/>
                </a:solidFill>
              </a:rPr>
              <a:t>;</a:t>
            </a:r>
            <a:r>
              <a:rPr lang="zh-CN" altLang="en-US" dirty="0" smtClean="0">
                <a:solidFill>
                  <a:schemeClr val="bg1"/>
                </a:solidFill>
              </a:rPr>
              <a:t>核实后仍不能解除异常的，不得对税控设备解锁，由税源管理部门继续核实处理。</a:t>
            </a:r>
            <a:r>
              <a:rPr lang="zh-CN" altLang="en-US" dirty="0" smtClean="0"/>
              <a:t/>
            </a:r>
            <a:br>
              <a:rPr lang="zh-CN" altLang="en-US" dirty="0" smtClean="0"/>
            </a:br>
            <a:endParaRPr kumimoji="1" lang="zh-CN" altLang="en-US" sz="2800" b="1"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2" cstate="print">
            <a:alphaModFix/>
          </a:blip>
          <a:stretch>
            <a:fillRect/>
          </a:stretch>
        </p:blipFill>
        <p:spPr>
          <a:xfrm>
            <a:off x="-963866" y="-4163822"/>
            <a:ext cx="26321680" cy="21743996"/>
          </a:xfrm>
          <a:prstGeom prst="rect">
            <a:avLst/>
          </a:prstGeom>
        </p:spPr>
      </p:pic>
      <p:sp>
        <p:nvSpPr>
          <p:cNvPr id="470" name="文本"/>
          <p:cNvSpPr>
            <a:spLocks noGrp="1"/>
          </p:cNvSpPr>
          <p:nvPr>
            <p:ph type="ctrTitle"/>
          </p:nvPr>
        </p:nvSpPr>
        <p:spPr>
          <a:xfrm>
            <a:off x="3020013" y="6543544"/>
            <a:ext cx="18343972" cy="388076"/>
          </a:xfrm>
          <a:prstGeom prst="rect">
            <a:avLst/>
          </a:prstGeom>
        </p:spPr>
        <p:txBody>
          <a:bodyPr lIns="0" tIns="0" rIns="0" bIns="0">
            <a:noAutofit/>
          </a:bodyPr>
          <a:lstStyle/>
          <a:p>
            <a:pPr algn="ctr">
              <a:lnSpc>
                <a:spcPts val="7136"/>
              </a:lnSpc>
            </a:pPr>
            <a:r>
              <a:rPr lang="zh-CN" altLang="en-US" sz="4020" b="0" i="0" u="none" spc="2062" dirty="0">
                <a:solidFill>
                  <a:srgbClr val="FFFFFF">
                    <a:alpha val="100000"/>
                  </a:srgbClr>
                </a:solidFill>
                <a:latin typeface="Noto Sans S Chinese Regular" charset="-122"/>
                <a:ea typeface="Noto Sans S Chinese Regular" charset="-122"/>
                <a:cs typeface="Noto Sans S Chinese Regular" charset="-122"/>
              </a:rPr>
              <a:t>CREATIVE POWERPOINT TEMPLATE</a:t>
            </a:r>
            <a:endParaRPr kumimoji="1" lang="zh-CN" altLang="en-US" sz="2000" dirty="0">
              <a:solidFill>
                <a:srgbClr val="000000"/>
              </a:solidFill>
            </a:endParaRPr>
          </a:p>
        </p:txBody>
      </p:sp>
      <p:sp>
        <p:nvSpPr>
          <p:cNvPr id="1541" name="文本"/>
          <p:cNvSpPr>
            <a:spLocks noGrp="1"/>
          </p:cNvSpPr>
          <p:nvPr>
            <p:ph type="ctrTitle"/>
          </p:nvPr>
        </p:nvSpPr>
        <p:spPr>
          <a:xfrm>
            <a:off x="813755" y="3220560"/>
            <a:ext cx="22782908" cy="2435011"/>
          </a:xfrm>
          <a:prstGeom prst="rect">
            <a:avLst/>
          </a:prstGeom>
        </p:spPr>
        <p:txBody>
          <a:bodyPr lIns="0" tIns="0" rIns="0" bIns="0">
            <a:noAutofit/>
          </a:bodyPr>
          <a:lstStyle/>
          <a:p>
            <a:pPr algn="ctr">
              <a:lnSpc>
                <a:spcPts val="29764"/>
              </a:lnSpc>
            </a:pPr>
            <a:r>
              <a:rPr lang="zh-CN" altLang="en-US" sz="24803" b="0" i="0" u="none" spc="4043" dirty="0">
                <a:ln w="15750">
                  <a:solidFill>
                    <a:srgbClr val="FFFFFF">
                      <a:alpha val="100000"/>
                    </a:srgbClr>
                  </a:solidFill>
                </a:ln>
                <a:solidFill>
                  <a:srgbClr val="FFFFFF">
                    <a:alpha val="100000"/>
                  </a:srgbClr>
                </a:solidFill>
                <a:latin typeface="Noto Sans S Chinese Bold Bold" charset="-122"/>
                <a:ea typeface="Noto Sans S Chinese Bold Bold" charset="-122"/>
                <a:cs typeface="Noto Sans S Chinese Bold Bold" charset="-122"/>
              </a:rPr>
              <a:t>THANKS</a:t>
            </a:r>
            <a:endParaRPr kumimoji="1" lang="zh-CN" altLang="en-US" sz="2000" dirty="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2" cstate="print">
            <a:alphaModFix/>
          </a:blip>
          <a:stretch>
            <a:fillRect/>
          </a:stretch>
        </p:blipFill>
        <p:spPr>
          <a:xfrm>
            <a:off x="1" y="3879"/>
            <a:ext cx="24383999" cy="20143303"/>
          </a:xfrm>
          <a:prstGeom prst="rect">
            <a:avLst/>
          </a:prstGeom>
        </p:spPr>
      </p:pic>
      <p:pic>
        <p:nvPicPr>
          <p:cNvPr id="457" name="Picture" descr="Picture"/>
          <p:cNvPicPr>
            <a:picLocks noChangeAspect="1"/>
          </p:cNvPicPr>
          <p:nvPr/>
        </p:nvPicPr>
        <p:blipFill>
          <a:blip r:embed="rId3" cstate="print">
            <a:alphaModFix/>
          </a:blip>
          <a:stretch>
            <a:fillRect/>
          </a:stretch>
        </p:blipFill>
        <p:spPr>
          <a:xfrm>
            <a:off x="2354963" y="1977300"/>
            <a:ext cx="19674072" cy="9761398"/>
          </a:xfrm>
          <a:prstGeom prst="rect">
            <a:avLst/>
          </a:prstGeom>
          <a:effectLst>
            <a:outerShdw blurRad="284480" dist="390455" dir="2700000" algn="ctr">
              <a:srgbClr val="000000">
                <a:alpha val="30000"/>
              </a:srgbClr>
            </a:outerShdw>
          </a:effectLst>
        </p:spPr>
      </p:pic>
      <p:pic>
        <p:nvPicPr>
          <p:cNvPr id="1090" name="Picture" descr="Picture"/>
          <p:cNvPicPr>
            <a:picLocks noChangeAspect="1"/>
          </p:cNvPicPr>
          <p:nvPr/>
        </p:nvPicPr>
        <p:blipFill>
          <a:blip r:embed="rId4" cstate="print">
            <a:alphaModFix/>
          </a:blip>
          <a:stretch>
            <a:fillRect/>
          </a:stretch>
        </p:blipFill>
        <p:spPr>
          <a:xfrm>
            <a:off x="7226564" y="5639042"/>
            <a:ext cx="1117336" cy="1117336"/>
          </a:xfrm>
          <a:prstGeom prst="rect">
            <a:avLst/>
          </a:prstGeom>
        </p:spPr>
      </p:pic>
      <p:sp>
        <p:nvSpPr>
          <p:cNvPr id="1558" name="文本"/>
          <p:cNvSpPr>
            <a:spLocks noGrp="1"/>
          </p:cNvSpPr>
          <p:nvPr>
            <p:ph type="ctrTitle"/>
          </p:nvPr>
        </p:nvSpPr>
        <p:spPr>
          <a:xfrm>
            <a:off x="9073751" y="5929730"/>
            <a:ext cx="6813949" cy="535959"/>
          </a:xfrm>
          <a:prstGeom prst="rect">
            <a:avLst/>
          </a:prstGeom>
        </p:spPr>
        <p:txBody>
          <a:bodyPr lIns="0" tIns="0" rIns="0" bIns="0">
            <a:noAutofit/>
          </a:bodyPr>
          <a:lstStyle/>
          <a:p>
            <a:pPr algn="l">
              <a:lnSpc>
                <a:spcPts val="4917"/>
              </a:lnSpc>
            </a:pPr>
            <a:r>
              <a:rPr lang="zh-CN" altLang="en-US" sz="4470" spc="447" dirty="0" smtClean="0">
                <a:solidFill>
                  <a:srgbClr val="262626">
                    <a:alpha val="100000"/>
                  </a:srgbClr>
                </a:solidFill>
                <a:latin typeface="Noto Sans S Chinese Bold Bold" charset="-122"/>
                <a:ea typeface="Noto Sans S Chinese Bold Bold" charset="-122"/>
                <a:cs typeface="Noto Sans S Chinese Bold Bold" charset="-122"/>
              </a:rPr>
              <a:t>几种</a:t>
            </a:r>
            <a:r>
              <a:rPr lang="zh-CN" altLang="en-US" sz="4470" b="0" i="0" u="none" spc="447" dirty="0" smtClean="0">
                <a:solidFill>
                  <a:srgbClr val="262626">
                    <a:alpha val="100000"/>
                  </a:srgbClr>
                </a:solidFill>
                <a:latin typeface="Noto Sans S Chinese Bold Bold" charset="-122"/>
                <a:ea typeface="Noto Sans S Chinese Bold Bold" charset="-122"/>
                <a:cs typeface="Noto Sans S Chinese Bold Bold" charset="-122"/>
              </a:rPr>
              <a:t>税控盘锁死的情况</a:t>
            </a:r>
            <a:endParaRPr kumimoji="1" lang="zh-CN" altLang="en-US" sz="2000" dirty="0">
              <a:solidFill>
                <a:srgbClr val="000000"/>
              </a:solidFill>
            </a:endParaRPr>
          </a:p>
        </p:txBody>
      </p:sp>
      <p:sp>
        <p:nvSpPr>
          <p:cNvPr id="2610" name="文本"/>
          <p:cNvSpPr>
            <a:spLocks noGrp="1"/>
          </p:cNvSpPr>
          <p:nvPr>
            <p:ph type="ctrTitle"/>
          </p:nvPr>
        </p:nvSpPr>
        <p:spPr>
          <a:xfrm>
            <a:off x="7041881" y="5847684"/>
            <a:ext cx="1549669" cy="598955"/>
          </a:xfrm>
          <a:prstGeom prst="rect">
            <a:avLst/>
          </a:prstGeom>
        </p:spPr>
        <p:txBody>
          <a:bodyPr lIns="0" tIns="0" rIns="0" bIns="0">
            <a:noAutofit/>
          </a:bodyPr>
          <a:lstStyle/>
          <a:p>
            <a:pPr algn="ctr">
              <a:lnSpc>
                <a:spcPts val="7010"/>
              </a:lnSpc>
            </a:pPr>
            <a:r>
              <a:rPr lang="zh-CN" altLang="en-US" sz="6373" b="0" i="0" u="none" spc="637" dirty="0">
                <a:solidFill>
                  <a:srgbClr val="FFFFFF">
                    <a:alpha val="100000"/>
                  </a:srgbClr>
                </a:solidFill>
                <a:latin typeface="Noto Sans S Chinese Bold Bold" charset="-122"/>
                <a:ea typeface="Noto Sans S Chinese Bold Bold" charset="-122"/>
                <a:cs typeface="Noto Sans S Chinese Bold Bold" charset="-122"/>
              </a:rPr>
              <a:t>1</a:t>
            </a:r>
            <a:endParaRPr kumimoji="1" lang="zh-CN" altLang="en-US" sz="2000" dirty="0">
              <a:solidFill>
                <a:srgbClr val="000000"/>
              </a:solidFill>
            </a:endParaRPr>
          </a:p>
        </p:txBody>
      </p:sp>
      <p:pic>
        <p:nvPicPr>
          <p:cNvPr id="3659" name="Picture" descr="Picture"/>
          <p:cNvPicPr>
            <a:picLocks noChangeAspect="1"/>
          </p:cNvPicPr>
          <p:nvPr/>
        </p:nvPicPr>
        <p:blipFill>
          <a:blip r:embed="rId4" cstate="print">
            <a:alphaModFix/>
          </a:blip>
          <a:stretch>
            <a:fillRect/>
          </a:stretch>
        </p:blipFill>
        <p:spPr>
          <a:xfrm>
            <a:off x="7226564" y="7574659"/>
            <a:ext cx="1117336" cy="1117336"/>
          </a:xfrm>
          <a:prstGeom prst="rect">
            <a:avLst/>
          </a:prstGeom>
        </p:spPr>
      </p:pic>
      <p:sp>
        <p:nvSpPr>
          <p:cNvPr id="4127" name="文本"/>
          <p:cNvSpPr>
            <a:spLocks noGrp="1"/>
          </p:cNvSpPr>
          <p:nvPr>
            <p:ph type="ctrTitle"/>
          </p:nvPr>
        </p:nvSpPr>
        <p:spPr>
          <a:xfrm>
            <a:off x="9073751" y="9532192"/>
            <a:ext cx="8388031" cy="543339"/>
          </a:xfrm>
          <a:prstGeom prst="rect">
            <a:avLst/>
          </a:prstGeom>
        </p:spPr>
        <p:txBody>
          <a:bodyPr lIns="0" tIns="0" rIns="0" bIns="0">
            <a:noAutofit/>
          </a:bodyPr>
          <a:lstStyle/>
          <a:p>
            <a:pPr>
              <a:lnSpc>
                <a:spcPts val="4917"/>
              </a:lnSpc>
            </a:pPr>
            <a:r>
              <a:rPr lang="zh-CN" altLang="en-US" sz="4470" spc="447" dirty="0" smtClean="0">
                <a:solidFill>
                  <a:srgbClr val="262626">
                    <a:alpha val="100000"/>
                  </a:srgbClr>
                </a:solidFill>
                <a:ea typeface="Noto Sans S Chinese Bold Bold" charset="-122"/>
              </a:rPr>
              <a:t>常见的未开票收入填写</a:t>
            </a:r>
            <a:endParaRPr kumimoji="1" lang="zh-CN" altLang="en-US" sz="2000" dirty="0">
              <a:solidFill>
                <a:srgbClr val="000000"/>
              </a:solidFill>
            </a:endParaRPr>
          </a:p>
        </p:txBody>
      </p:sp>
      <p:sp>
        <p:nvSpPr>
          <p:cNvPr id="5179" name="文本"/>
          <p:cNvSpPr>
            <a:spLocks noGrp="1"/>
          </p:cNvSpPr>
          <p:nvPr>
            <p:ph type="ctrTitle"/>
          </p:nvPr>
        </p:nvSpPr>
        <p:spPr>
          <a:xfrm>
            <a:off x="7042469" y="7694834"/>
            <a:ext cx="1549669" cy="610286"/>
          </a:xfrm>
          <a:prstGeom prst="rect">
            <a:avLst/>
          </a:prstGeom>
        </p:spPr>
        <p:txBody>
          <a:bodyPr lIns="0" tIns="0" rIns="0" bIns="0">
            <a:noAutofit/>
          </a:bodyPr>
          <a:lstStyle/>
          <a:p>
            <a:pPr algn="ctr">
              <a:lnSpc>
                <a:spcPts val="7010"/>
              </a:lnSpc>
            </a:pPr>
            <a:r>
              <a:rPr lang="zh-CN" altLang="en-US" sz="6373" b="0" i="0" u="none" spc="637" dirty="0">
                <a:solidFill>
                  <a:srgbClr val="FFFFFF">
                    <a:alpha val="100000"/>
                  </a:srgbClr>
                </a:solidFill>
                <a:latin typeface="Noto Sans S Chinese Bold Bold" charset="-122"/>
                <a:ea typeface="Noto Sans S Chinese Bold Bold" charset="-122"/>
                <a:cs typeface="Noto Sans S Chinese Bold Bold" charset="-122"/>
              </a:rPr>
              <a:t>2</a:t>
            </a:r>
            <a:endParaRPr kumimoji="1" lang="zh-CN" altLang="en-US" sz="2000" dirty="0">
              <a:solidFill>
                <a:srgbClr val="000000"/>
              </a:solidFill>
            </a:endParaRPr>
          </a:p>
        </p:txBody>
      </p:sp>
      <p:pic>
        <p:nvPicPr>
          <p:cNvPr id="6228" name="Picture" descr="Picture"/>
          <p:cNvPicPr>
            <a:picLocks noChangeAspect="1"/>
          </p:cNvPicPr>
          <p:nvPr/>
        </p:nvPicPr>
        <p:blipFill>
          <a:blip r:embed="rId4" cstate="print">
            <a:alphaModFix/>
          </a:blip>
          <a:stretch>
            <a:fillRect/>
          </a:stretch>
        </p:blipFill>
        <p:spPr>
          <a:xfrm>
            <a:off x="7226564" y="9252906"/>
            <a:ext cx="1117336" cy="1117336"/>
          </a:xfrm>
          <a:prstGeom prst="rect">
            <a:avLst/>
          </a:prstGeom>
        </p:spPr>
      </p:pic>
      <p:sp>
        <p:nvSpPr>
          <p:cNvPr id="6696" name="文本"/>
          <p:cNvSpPr>
            <a:spLocks noGrp="1"/>
          </p:cNvSpPr>
          <p:nvPr>
            <p:ph type="ctrTitle"/>
          </p:nvPr>
        </p:nvSpPr>
        <p:spPr>
          <a:xfrm>
            <a:off x="9073751" y="7805418"/>
            <a:ext cx="7937899" cy="542204"/>
          </a:xfrm>
          <a:prstGeom prst="rect">
            <a:avLst/>
          </a:prstGeom>
        </p:spPr>
        <p:txBody>
          <a:bodyPr lIns="0" tIns="0" rIns="0" bIns="0">
            <a:noAutofit/>
          </a:bodyPr>
          <a:lstStyle/>
          <a:p>
            <a:pPr algn="l">
              <a:lnSpc>
                <a:spcPts val="4917"/>
              </a:lnSpc>
            </a:pPr>
            <a:r>
              <a:rPr lang="zh-CN" altLang="en-US" sz="4470" b="0" i="0" u="none" spc="447" dirty="0" smtClean="0">
                <a:solidFill>
                  <a:srgbClr val="262626">
                    <a:alpha val="100000"/>
                  </a:srgbClr>
                </a:solidFill>
                <a:latin typeface="Noto Sans S Chinese Bold Bold" charset="-122"/>
                <a:ea typeface="Noto Sans S Chinese Bold Bold" charset="-122"/>
                <a:cs typeface="Noto Sans S Chinese Bold Bold" charset="-122"/>
              </a:rPr>
              <a:t>如何避免税控盘锁死</a:t>
            </a:r>
            <a:endParaRPr kumimoji="1" lang="zh-CN" altLang="en-US" sz="2000" dirty="0">
              <a:solidFill>
                <a:srgbClr val="000000"/>
              </a:solidFill>
            </a:endParaRPr>
          </a:p>
        </p:txBody>
      </p:sp>
      <p:sp>
        <p:nvSpPr>
          <p:cNvPr id="7748" name="文本"/>
          <p:cNvSpPr>
            <a:spLocks noGrp="1"/>
          </p:cNvSpPr>
          <p:nvPr>
            <p:ph type="ctrTitle"/>
          </p:nvPr>
        </p:nvSpPr>
        <p:spPr>
          <a:xfrm>
            <a:off x="7041881" y="9453913"/>
            <a:ext cx="1549669" cy="621618"/>
          </a:xfrm>
          <a:prstGeom prst="rect">
            <a:avLst/>
          </a:prstGeom>
        </p:spPr>
        <p:txBody>
          <a:bodyPr lIns="0" tIns="0" rIns="0" bIns="0">
            <a:noAutofit/>
          </a:bodyPr>
          <a:lstStyle/>
          <a:p>
            <a:pPr algn="ctr">
              <a:lnSpc>
                <a:spcPts val="7010"/>
              </a:lnSpc>
            </a:pPr>
            <a:r>
              <a:rPr lang="zh-CN" altLang="en-US" sz="6373" b="0" i="0" u="none" spc="637" dirty="0">
                <a:solidFill>
                  <a:srgbClr val="FFFFFF">
                    <a:alpha val="100000"/>
                  </a:srgbClr>
                </a:solidFill>
                <a:latin typeface="Noto Sans S Chinese Bold Bold" charset="-122"/>
                <a:ea typeface="Noto Sans S Chinese Bold Bold" charset="-122"/>
                <a:cs typeface="Noto Sans S Chinese Bold Bold" charset="-122"/>
              </a:rPr>
              <a:t>3</a:t>
            </a:r>
            <a:endParaRPr kumimoji="1" lang="zh-CN" altLang="en-US" sz="2000" dirty="0">
              <a:solidFill>
                <a:srgbClr val="000000"/>
              </a:solidFill>
            </a:endParaRPr>
          </a:p>
        </p:txBody>
      </p:sp>
      <p:pic>
        <p:nvPicPr>
          <p:cNvPr id="16520" name="Picture" descr="Picture"/>
          <p:cNvPicPr>
            <a:picLocks noChangeAspect="1"/>
          </p:cNvPicPr>
          <p:nvPr/>
        </p:nvPicPr>
        <p:blipFill>
          <a:blip r:embed="rId5" cstate="print">
            <a:alphaModFix/>
          </a:blip>
          <a:stretch>
            <a:fillRect/>
          </a:stretch>
        </p:blipFill>
        <p:spPr>
          <a:xfrm>
            <a:off x="9727932" y="3017220"/>
            <a:ext cx="4928134" cy="1615869"/>
          </a:xfrm>
          <a:prstGeom prst="rect">
            <a:avLst/>
          </a:prstGeom>
        </p:spPr>
      </p:pic>
      <p:sp>
        <p:nvSpPr>
          <p:cNvPr id="16990" name="文本"/>
          <p:cNvSpPr>
            <a:spLocks noGrp="1"/>
          </p:cNvSpPr>
          <p:nvPr>
            <p:ph type="ctrTitle"/>
          </p:nvPr>
        </p:nvSpPr>
        <p:spPr>
          <a:xfrm>
            <a:off x="9733885" y="3095816"/>
            <a:ext cx="4916228" cy="1106104"/>
          </a:xfrm>
          <a:prstGeom prst="rect">
            <a:avLst/>
          </a:prstGeom>
        </p:spPr>
        <p:txBody>
          <a:bodyPr lIns="0" tIns="0" rIns="0" bIns="0">
            <a:noAutofit/>
          </a:bodyPr>
          <a:lstStyle/>
          <a:p>
            <a:pPr algn="ctr">
              <a:lnSpc>
                <a:spcPts val="10984"/>
              </a:lnSpc>
            </a:pPr>
            <a:r>
              <a:rPr lang="zh-CN" altLang="en-US" sz="9986" b="0" i="0" u="none" spc="2496" dirty="0">
                <a:solidFill>
                  <a:srgbClr val="FFFFFF">
                    <a:alpha val="100000"/>
                  </a:srgbClr>
                </a:solidFill>
                <a:latin typeface="Noto Sans S Chinese Medium" charset="-122"/>
                <a:ea typeface="Noto Sans S Chinese Medium" charset="-122"/>
                <a:cs typeface="Noto Sans S Chinese Medium" charset="-122"/>
              </a:rPr>
              <a:t>目录</a:t>
            </a:r>
            <a:endParaRPr kumimoji="1" lang="zh-CN" altLang="en-US" sz="2000" dirty="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2" cstate="print">
            <a:alphaModFix/>
          </a:blip>
          <a:stretch>
            <a:fillRect/>
          </a:stretch>
        </p:blipFill>
        <p:spPr>
          <a:xfrm>
            <a:off x="-963866" y="-4163822"/>
            <a:ext cx="26321680" cy="21743996"/>
          </a:xfrm>
          <a:prstGeom prst="rect">
            <a:avLst/>
          </a:prstGeom>
        </p:spPr>
      </p:pic>
      <p:sp>
        <p:nvSpPr>
          <p:cNvPr id="470" name="文本"/>
          <p:cNvSpPr>
            <a:spLocks noGrp="1"/>
          </p:cNvSpPr>
          <p:nvPr>
            <p:ph type="ctrTitle"/>
          </p:nvPr>
        </p:nvSpPr>
        <p:spPr>
          <a:xfrm>
            <a:off x="4876016" y="2937853"/>
            <a:ext cx="15159506" cy="1620231"/>
          </a:xfrm>
          <a:prstGeom prst="rect">
            <a:avLst/>
          </a:prstGeom>
        </p:spPr>
        <p:txBody>
          <a:bodyPr lIns="0" tIns="0" rIns="0" bIns="0">
            <a:noAutofit/>
          </a:bodyPr>
          <a:lstStyle/>
          <a:p>
            <a:pPr algn="ctr">
              <a:lnSpc>
                <a:spcPts val="19805"/>
              </a:lnSpc>
            </a:pPr>
            <a:r>
              <a:rPr lang="zh-CN" altLang="en-US" sz="16504" b="0" i="0" u="none" spc="2690" dirty="0">
                <a:ln w="10480">
                  <a:solidFill>
                    <a:srgbClr val="FFFFFF">
                      <a:alpha val="100000"/>
                    </a:srgbClr>
                  </a:solidFill>
                </a:ln>
                <a:solidFill>
                  <a:srgbClr val="FFFFFF">
                    <a:alpha val="100000"/>
                  </a:srgbClr>
                </a:solidFill>
                <a:latin typeface="Noto Sans S Chinese Bold Bold" charset="-122"/>
                <a:ea typeface="Noto Sans S Chinese Bold Bold" charset="-122"/>
                <a:cs typeface="Noto Sans S Chinese Bold Bold" charset="-122"/>
              </a:rPr>
              <a:t>PART 01</a:t>
            </a:r>
            <a:endParaRPr kumimoji="1" lang="zh-CN" altLang="en-US" sz="2000" dirty="0">
              <a:solidFill>
                <a:srgbClr val="000000"/>
              </a:solidFill>
            </a:endParaRPr>
          </a:p>
        </p:txBody>
      </p:sp>
      <p:sp>
        <p:nvSpPr>
          <p:cNvPr id="1638" name="文本"/>
          <p:cNvSpPr>
            <a:spLocks noGrp="1"/>
          </p:cNvSpPr>
          <p:nvPr>
            <p:ph type="ctrTitle"/>
          </p:nvPr>
        </p:nvSpPr>
        <p:spPr>
          <a:xfrm>
            <a:off x="3344212" y="5679831"/>
            <a:ext cx="18636557" cy="1323638"/>
          </a:xfrm>
          <a:prstGeom prst="rect">
            <a:avLst/>
          </a:prstGeom>
        </p:spPr>
        <p:txBody>
          <a:bodyPr lIns="0" tIns="0" rIns="0" bIns="0">
            <a:noAutofit/>
          </a:bodyPr>
          <a:lstStyle/>
          <a:p>
            <a:pPr algn="ctr">
              <a:lnSpc>
                <a:spcPts val="12144"/>
              </a:lnSpc>
            </a:pPr>
            <a:r>
              <a:rPr lang="zh-CN" altLang="en-US" sz="11040" b="0" i="0" u="none" spc="3312" dirty="0" smtClean="0">
                <a:solidFill>
                  <a:srgbClr val="FFFFFF">
                    <a:alpha val="100000"/>
                  </a:srgbClr>
                </a:solidFill>
                <a:latin typeface="Noto Sans S Chinese Bold Bold" charset="-122"/>
                <a:ea typeface="Noto Sans S Chinese Bold Bold" charset="-122"/>
                <a:cs typeface="Noto Sans S Chinese Bold Bold" charset="-122"/>
              </a:rPr>
              <a:t>几种税控盘锁死的情况</a:t>
            </a:r>
            <a:endParaRPr kumimoji="1" lang="zh-CN" altLang="en-US" sz="2000" dirty="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2" cstate="print">
            <a:alphaModFix/>
          </a:blip>
          <a:stretch>
            <a:fillRect/>
          </a:stretch>
        </p:blipFill>
        <p:spPr>
          <a:xfrm>
            <a:off x="673334" y="627250"/>
            <a:ext cx="1117336" cy="1117336"/>
          </a:xfrm>
          <a:prstGeom prst="rect">
            <a:avLst/>
          </a:prstGeom>
        </p:spPr>
      </p:pic>
      <p:sp>
        <p:nvSpPr>
          <p:cNvPr id="465" name="文本"/>
          <p:cNvSpPr>
            <a:spLocks noGrp="1"/>
          </p:cNvSpPr>
          <p:nvPr>
            <p:ph type="ctrTitle" idx="4294967295"/>
          </p:nvPr>
        </p:nvSpPr>
        <p:spPr>
          <a:xfrm>
            <a:off x="2184780" y="879645"/>
            <a:ext cx="6853712" cy="535959"/>
          </a:xfrm>
          <a:prstGeom prst="rect">
            <a:avLst/>
          </a:prstGeom>
        </p:spPr>
        <p:txBody>
          <a:bodyPr lIns="0" tIns="0" rIns="0" bIns="0">
            <a:noAutofit/>
          </a:bodyPr>
          <a:lstStyle/>
          <a:p>
            <a:pPr algn="l">
              <a:lnSpc>
                <a:spcPts val="4917"/>
              </a:lnSpc>
            </a:pPr>
            <a:r>
              <a:rPr lang="zh-CN" altLang="en-US" sz="4470" b="0" i="0" u="none" spc="447" dirty="0" smtClean="0">
                <a:solidFill>
                  <a:srgbClr val="262626">
                    <a:alpha val="100000"/>
                  </a:srgbClr>
                </a:solidFill>
                <a:latin typeface="Noto Sans S Chinese Bold Bold" charset="-122"/>
                <a:ea typeface="Noto Sans S Chinese Bold Bold" charset="-122"/>
                <a:cs typeface="Noto Sans S Chinese Bold Bold" charset="-122"/>
              </a:rPr>
              <a:t>几种税控盘锁死的情况</a:t>
            </a:r>
            <a:endParaRPr kumimoji="1" lang="zh-CN" altLang="en-US" sz="2000" dirty="0">
              <a:solidFill>
                <a:srgbClr val="000000"/>
              </a:solidFill>
            </a:endParaRPr>
          </a:p>
        </p:txBody>
      </p:sp>
      <p:sp>
        <p:nvSpPr>
          <p:cNvPr id="1515" name="文本"/>
          <p:cNvSpPr>
            <a:spLocks noGrp="1"/>
          </p:cNvSpPr>
          <p:nvPr>
            <p:ph type="ctrTitle" idx="4294967295"/>
          </p:nvPr>
        </p:nvSpPr>
        <p:spPr>
          <a:xfrm>
            <a:off x="457168" y="737511"/>
            <a:ext cx="1549669" cy="598955"/>
          </a:xfrm>
          <a:prstGeom prst="rect">
            <a:avLst/>
          </a:prstGeom>
        </p:spPr>
        <p:txBody>
          <a:bodyPr lIns="0" tIns="0" rIns="0" bIns="0">
            <a:noAutofit/>
          </a:bodyPr>
          <a:lstStyle/>
          <a:p>
            <a:pPr algn="ctr">
              <a:lnSpc>
                <a:spcPts val="7010"/>
              </a:lnSpc>
            </a:pPr>
            <a:r>
              <a:rPr lang="en-US" altLang="zh-CN" sz="6373" b="0" i="0" u="none" spc="637" dirty="0" smtClean="0">
                <a:solidFill>
                  <a:srgbClr val="FFFFFF">
                    <a:alpha val="100000"/>
                  </a:srgbClr>
                </a:solidFill>
                <a:latin typeface="Noto Sans S Chinese Bold Bold" charset="-122"/>
                <a:ea typeface="Noto Sans S Chinese Bold Bold" charset="-122"/>
                <a:cs typeface="Noto Sans S Chinese Bold Bold" charset="-122"/>
              </a:rPr>
              <a:t>1</a:t>
            </a:r>
            <a:endParaRPr kumimoji="1" lang="zh-CN" altLang="en-US" sz="2000" dirty="0">
              <a:solidFill>
                <a:srgbClr val="000000"/>
              </a:solidFill>
            </a:endParaRPr>
          </a:p>
        </p:txBody>
      </p:sp>
      <p:sp>
        <p:nvSpPr>
          <p:cNvPr id="5548" name="文本"/>
          <p:cNvSpPr>
            <a:spLocks noGrp="1"/>
          </p:cNvSpPr>
          <p:nvPr>
            <p:ph type="ctrTitle" idx="4294967295"/>
          </p:nvPr>
        </p:nvSpPr>
        <p:spPr>
          <a:xfrm>
            <a:off x="2704470" y="2060612"/>
            <a:ext cx="1743119" cy="689518"/>
          </a:xfrm>
          <a:prstGeom prst="rect">
            <a:avLst/>
          </a:prstGeom>
        </p:spPr>
        <p:txBody>
          <a:bodyPr lIns="0" tIns="0" rIns="0" bIns="0">
            <a:noAutofit/>
          </a:bodyPr>
          <a:lstStyle/>
          <a:p>
            <a:pPr algn="ctr">
              <a:lnSpc>
                <a:spcPts val="8439"/>
              </a:lnSpc>
            </a:pPr>
            <a:r>
              <a:rPr lang="zh-CN" altLang="en-US" sz="7032" b="0" i="0" u="none" spc="0" dirty="0">
                <a:solidFill>
                  <a:srgbClr val="AE31B2">
                    <a:alpha val="100000"/>
                  </a:srgbClr>
                </a:solidFill>
                <a:latin typeface="Noto Sans S Chinese Black" charset="-122"/>
                <a:ea typeface="Noto Sans S Chinese Black" charset="-122"/>
                <a:cs typeface="Noto Sans S Chinese Black" charset="-122"/>
              </a:rPr>
              <a:t>01</a:t>
            </a:r>
            <a:endParaRPr kumimoji="1" lang="zh-CN" altLang="en-US" sz="2000" dirty="0">
              <a:solidFill>
                <a:srgbClr val="000000"/>
              </a:solidFill>
            </a:endParaRPr>
          </a:p>
        </p:txBody>
      </p:sp>
      <p:sp>
        <p:nvSpPr>
          <p:cNvPr id="7051" name="文本"/>
          <p:cNvSpPr>
            <a:spLocks noGrp="1"/>
          </p:cNvSpPr>
          <p:nvPr>
            <p:ph type="ctrTitle" idx="4294967295"/>
          </p:nvPr>
        </p:nvSpPr>
        <p:spPr>
          <a:xfrm>
            <a:off x="4447588" y="2436339"/>
            <a:ext cx="14192103" cy="683076"/>
          </a:xfrm>
          <a:prstGeom prst="rect">
            <a:avLst/>
          </a:prstGeom>
        </p:spPr>
        <p:txBody>
          <a:bodyPr lIns="0" tIns="0" rIns="0" bIns="0">
            <a:noAutofit/>
          </a:bodyPr>
          <a:lstStyle/>
          <a:p>
            <a:pPr>
              <a:lnSpc>
                <a:spcPts val="4020"/>
              </a:lnSpc>
            </a:pPr>
            <a:r>
              <a:rPr lang="zh-CN" altLang="en-US" sz="6000" b="1" dirty="0" smtClean="0"/>
              <a:t>未开票收入栏填写负数，税控盘将被锁死</a:t>
            </a:r>
            <a:r>
              <a:rPr lang="en-US" altLang="zh-CN" sz="6000" b="1" dirty="0" smtClean="0"/>
              <a:t>!</a:t>
            </a:r>
            <a:endParaRPr kumimoji="1" lang="zh-CN" altLang="en-US" sz="4000" b="1" dirty="0">
              <a:solidFill>
                <a:schemeClr val="tx1">
                  <a:lumMod val="65000"/>
                  <a:lumOff val="35000"/>
                </a:schemeClr>
              </a:solidFill>
            </a:endParaRPr>
          </a:p>
        </p:txBody>
      </p:sp>
      <p:sp>
        <p:nvSpPr>
          <p:cNvPr id="7" name="TextBox 6"/>
          <p:cNvSpPr txBox="1"/>
          <p:nvPr/>
        </p:nvSpPr>
        <p:spPr>
          <a:xfrm>
            <a:off x="3235569" y="3921369"/>
            <a:ext cx="10339754" cy="369332"/>
          </a:xfrm>
          <a:prstGeom prst="rect">
            <a:avLst/>
          </a:prstGeom>
          <a:noFill/>
        </p:spPr>
        <p:txBody>
          <a:bodyPr wrap="square" rtlCol="0">
            <a:spAutoFit/>
          </a:bodyPr>
          <a:lstStyle/>
          <a:p>
            <a:endParaRPr lang="zh-CN" altLang="en-US" dirty="0"/>
          </a:p>
        </p:txBody>
      </p:sp>
      <p:sp>
        <p:nvSpPr>
          <p:cNvPr id="10" name="矩形 9"/>
          <p:cNvSpPr/>
          <p:nvPr/>
        </p:nvSpPr>
        <p:spPr>
          <a:xfrm>
            <a:off x="2006837" y="3516923"/>
            <a:ext cx="19692578" cy="564466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704470" y="4290701"/>
            <a:ext cx="18354051" cy="5509200"/>
          </a:xfrm>
          <a:prstGeom prst="rect">
            <a:avLst/>
          </a:prstGeom>
          <a:noFill/>
        </p:spPr>
        <p:txBody>
          <a:bodyPr wrap="square" rtlCol="0">
            <a:spAutoFit/>
          </a:bodyPr>
          <a:lstStyle/>
          <a:p>
            <a:r>
              <a:rPr lang="zh-CN" altLang="en-US" sz="4400" b="1" dirty="0" smtClean="0"/>
              <a:t>         有</a:t>
            </a:r>
            <a:r>
              <a:rPr lang="zh-CN" altLang="en-US" sz="4400" b="1" dirty="0" smtClean="0"/>
              <a:t>人利用“未开票收入”栏任意填写负数，从而产生“暴力虚开”的违法行为，因此税总发</a:t>
            </a:r>
            <a:r>
              <a:rPr lang="en-US" altLang="zh-CN" sz="4400" b="1" dirty="0" smtClean="0"/>
              <a:t>(2017) 124</a:t>
            </a:r>
            <a:r>
              <a:rPr lang="zh-CN" altLang="en-US" sz="4400" b="1" dirty="0" smtClean="0"/>
              <a:t>号 文件对这一缺陷进行了相应修正。</a:t>
            </a:r>
            <a:br>
              <a:rPr lang="zh-CN" altLang="en-US" sz="4400" b="1" dirty="0" smtClean="0"/>
            </a:br>
            <a:r>
              <a:rPr lang="zh-CN" altLang="en-US" sz="4400" b="1" dirty="0" smtClean="0"/>
              <a:t/>
            </a:r>
            <a:br>
              <a:rPr lang="zh-CN" altLang="en-US" sz="4400" b="1" dirty="0" smtClean="0"/>
            </a:br>
            <a:r>
              <a:rPr lang="zh-CN" altLang="en-US" sz="4400" b="1" dirty="0" smtClean="0"/>
              <a:t>      </a:t>
            </a:r>
            <a:r>
              <a:rPr lang="zh-CN" altLang="en-US" sz="4400" b="1" dirty="0" smtClean="0"/>
              <a:t>   本</a:t>
            </a:r>
            <a:r>
              <a:rPr lang="zh-CN" altLang="en-US" sz="4400" b="1" dirty="0" smtClean="0"/>
              <a:t>条比对规则实施后，</a:t>
            </a:r>
            <a:r>
              <a:rPr lang="zh-CN" altLang="en-US" sz="4400" b="1" dirty="0" smtClean="0">
                <a:solidFill>
                  <a:srgbClr val="FF0000"/>
                </a:solidFill>
              </a:rPr>
              <a:t>未开票收入如填报负数，将造成比对异常，税控设备锁死后</a:t>
            </a:r>
            <a:r>
              <a:rPr lang="zh-CN" altLang="en-US" sz="4400" b="1" dirty="0" smtClean="0"/>
              <a:t>，纳税人须前往税务机关，税务机关专设</a:t>
            </a:r>
            <a:r>
              <a:rPr lang="zh-CN" altLang="en-US" sz="4400" b="1" dirty="0" smtClean="0">
                <a:solidFill>
                  <a:srgbClr val="FF0000"/>
                </a:solidFill>
              </a:rPr>
              <a:t>申报异常处理岗</a:t>
            </a:r>
            <a:r>
              <a:rPr lang="zh-CN" altLang="en-US" sz="4400" b="1" dirty="0" smtClean="0"/>
              <a:t>对异常比对结果进行核实，核实无问题后才能对纳税人税控设备进行解锁。</a:t>
            </a:r>
            <a:br>
              <a:rPr lang="zh-CN" altLang="en-US" sz="4400" b="1" dirty="0" smtClean="0"/>
            </a:br>
            <a:r>
              <a:rPr lang="zh-CN" altLang="en-US" sz="4400" b="1" dirty="0" smtClean="0"/>
              <a:t/>
            </a:r>
            <a:br>
              <a:rPr lang="zh-CN" altLang="en-US" sz="4400" b="1" dirty="0" smtClean="0"/>
            </a:br>
            <a:endParaRPr lang="zh-CN" altLang="en-US" sz="44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3" cstate="print">
            <a:alphaModFix/>
          </a:blip>
          <a:stretch>
            <a:fillRect/>
          </a:stretch>
        </p:blipFill>
        <p:spPr>
          <a:xfrm>
            <a:off x="673334" y="627250"/>
            <a:ext cx="1117336" cy="1117336"/>
          </a:xfrm>
          <a:prstGeom prst="rect">
            <a:avLst/>
          </a:prstGeom>
        </p:spPr>
      </p:pic>
      <p:sp>
        <p:nvSpPr>
          <p:cNvPr id="465" name="文本"/>
          <p:cNvSpPr>
            <a:spLocks noGrp="1"/>
          </p:cNvSpPr>
          <p:nvPr>
            <p:ph type="ctrTitle" idx="4294967295"/>
          </p:nvPr>
        </p:nvSpPr>
        <p:spPr>
          <a:xfrm>
            <a:off x="2184780" y="879645"/>
            <a:ext cx="6853712" cy="535959"/>
          </a:xfrm>
          <a:prstGeom prst="rect">
            <a:avLst/>
          </a:prstGeom>
        </p:spPr>
        <p:txBody>
          <a:bodyPr lIns="0" tIns="0" rIns="0" bIns="0">
            <a:noAutofit/>
          </a:bodyPr>
          <a:lstStyle/>
          <a:p>
            <a:pPr algn="l">
              <a:lnSpc>
                <a:spcPts val="4917"/>
              </a:lnSpc>
            </a:pPr>
            <a:r>
              <a:rPr lang="zh-CN" altLang="en-US" sz="4470" b="0" i="0" u="none" spc="447" dirty="0" smtClean="0">
                <a:solidFill>
                  <a:srgbClr val="262626">
                    <a:alpha val="100000"/>
                  </a:srgbClr>
                </a:solidFill>
                <a:latin typeface="Noto Sans S Chinese Bold Bold" charset="-122"/>
                <a:ea typeface="Noto Sans S Chinese Bold Bold" charset="-122"/>
                <a:cs typeface="Noto Sans S Chinese Bold Bold" charset="-122"/>
              </a:rPr>
              <a:t>几种税控盘锁死的情况</a:t>
            </a:r>
            <a:endParaRPr kumimoji="1" lang="zh-CN" altLang="en-US" sz="2000" dirty="0">
              <a:solidFill>
                <a:srgbClr val="000000"/>
              </a:solidFill>
            </a:endParaRPr>
          </a:p>
        </p:txBody>
      </p:sp>
      <p:sp>
        <p:nvSpPr>
          <p:cNvPr id="1515" name="文本"/>
          <p:cNvSpPr>
            <a:spLocks noGrp="1"/>
          </p:cNvSpPr>
          <p:nvPr>
            <p:ph type="ctrTitle" idx="4294967295"/>
          </p:nvPr>
        </p:nvSpPr>
        <p:spPr>
          <a:xfrm>
            <a:off x="457168" y="737511"/>
            <a:ext cx="1549669" cy="598955"/>
          </a:xfrm>
          <a:prstGeom prst="rect">
            <a:avLst/>
          </a:prstGeom>
        </p:spPr>
        <p:txBody>
          <a:bodyPr lIns="0" tIns="0" rIns="0" bIns="0">
            <a:noAutofit/>
          </a:bodyPr>
          <a:lstStyle/>
          <a:p>
            <a:pPr algn="ctr">
              <a:lnSpc>
                <a:spcPts val="7010"/>
              </a:lnSpc>
            </a:pPr>
            <a:r>
              <a:rPr lang="zh-CN" altLang="en-US" sz="6373" b="0" i="0" u="none" spc="637" dirty="0">
                <a:solidFill>
                  <a:srgbClr val="FFFFFF">
                    <a:alpha val="100000"/>
                  </a:srgbClr>
                </a:solidFill>
                <a:latin typeface="Noto Sans S Chinese Bold Bold" charset="-122"/>
                <a:ea typeface="Noto Sans S Chinese Bold Bold" charset="-122"/>
                <a:cs typeface="Noto Sans S Chinese Bold Bold" charset="-122"/>
              </a:rPr>
              <a:t>1</a:t>
            </a:r>
            <a:endParaRPr kumimoji="1" lang="zh-CN" altLang="en-US" sz="2000" dirty="0">
              <a:solidFill>
                <a:srgbClr val="000000"/>
              </a:solidFill>
            </a:endParaRPr>
          </a:p>
        </p:txBody>
      </p:sp>
      <p:sp>
        <p:nvSpPr>
          <p:cNvPr id="5548" name="文本"/>
          <p:cNvSpPr>
            <a:spLocks noGrp="1"/>
          </p:cNvSpPr>
          <p:nvPr>
            <p:ph type="ctrTitle" idx="4294967295"/>
          </p:nvPr>
        </p:nvSpPr>
        <p:spPr>
          <a:xfrm>
            <a:off x="2704470" y="2060612"/>
            <a:ext cx="1743119" cy="689518"/>
          </a:xfrm>
          <a:prstGeom prst="rect">
            <a:avLst/>
          </a:prstGeom>
        </p:spPr>
        <p:txBody>
          <a:bodyPr lIns="0" tIns="0" rIns="0" bIns="0">
            <a:noAutofit/>
          </a:bodyPr>
          <a:lstStyle/>
          <a:p>
            <a:pPr algn="ctr">
              <a:lnSpc>
                <a:spcPts val="8439"/>
              </a:lnSpc>
            </a:pPr>
            <a:r>
              <a:rPr lang="zh-CN" altLang="en-US" sz="7032" b="0" i="0" u="none" spc="0" dirty="0" smtClean="0">
                <a:solidFill>
                  <a:srgbClr val="AE31B2">
                    <a:alpha val="100000"/>
                  </a:srgbClr>
                </a:solidFill>
                <a:latin typeface="Noto Sans S Chinese Black" charset="-122"/>
                <a:ea typeface="Noto Sans S Chinese Black" charset="-122"/>
                <a:cs typeface="Noto Sans S Chinese Black" charset="-122"/>
              </a:rPr>
              <a:t>0</a:t>
            </a:r>
            <a:r>
              <a:rPr lang="en-US" altLang="zh-CN" sz="7032" b="0" i="0" u="none" spc="0" dirty="0" smtClean="0">
                <a:solidFill>
                  <a:srgbClr val="AE31B2">
                    <a:alpha val="100000"/>
                  </a:srgbClr>
                </a:solidFill>
                <a:latin typeface="Noto Sans S Chinese Black" charset="-122"/>
                <a:ea typeface="Noto Sans S Chinese Black" charset="-122"/>
                <a:cs typeface="Noto Sans S Chinese Black" charset="-122"/>
              </a:rPr>
              <a:t>2</a:t>
            </a:r>
            <a:endParaRPr kumimoji="1" lang="zh-CN" altLang="en-US" sz="2000" dirty="0">
              <a:solidFill>
                <a:srgbClr val="000000"/>
              </a:solidFill>
            </a:endParaRPr>
          </a:p>
        </p:txBody>
      </p:sp>
      <p:sp>
        <p:nvSpPr>
          <p:cNvPr id="7051" name="文本"/>
          <p:cNvSpPr>
            <a:spLocks noGrp="1"/>
          </p:cNvSpPr>
          <p:nvPr>
            <p:ph type="ctrTitle" idx="4294967295"/>
          </p:nvPr>
        </p:nvSpPr>
        <p:spPr>
          <a:xfrm>
            <a:off x="4447588" y="2436339"/>
            <a:ext cx="15757135" cy="683076"/>
          </a:xfrm>
          <a:prstGeom prst="rect">
            <a:avLst/>
          </a:prstGeom>
        </p:spPr>
        <p:txBody>
          <a:bodyPr lIns="0" tIns="0" rIns="0" bIns="0">
            <a:noAutofit/>
          </a:bodyPr>
          <a:lstStyle/>
          <a:p>
            <a:pPr>
              <a:lnSpc>
                <a:spcPts val="4020"/>
              </a:lnSpc>
            </a:pPr>
            <a:r>
              <a:rPr lang="zh-CN" altLang="en-US" sz="6000" b="1" dirty="0" smtClean="0"/>
              <a:t>进项税额转出栏金额为负数，税控盘将被锁死</a:t>
            </a:r>
            <a:r>
              <a:rPr lang="en-US" altLang="zh-CN" sz="6000" b="1" dirty="0" smtClean="0"/>
              <a:t>!</a:t>
            </a:r>
            <a:endParaRPr kumimoji="1" lang="zh-CN" altLang="en-US" sz="4000" b="1" dirty="0">
              <a:solidFill>
                <a:schemeClr val="tx1">
                  <a:lumMod val="65000"/>
                  <a:lumOff val="35000"/>
                </a:schemeClr>
              </a:solidFill>
            </a:endParaRPr>
          </a:p>
        </p:txBody>
      </p:sp>
      <p:sp>
        <p:nvSpPr>
          <p:cNvPr id="7" name="TextBox 6"/>
          <p:cNvSpPr txBox="1"/>
          <p:nvPr/>
        </p:nvSpPr>
        <p:spPr>
          <a:xfrm>
            <a:off x="3235569" y="3921369"/>
            <a:ext cx="10339754" cy="369332"/>
          </a:xfrm>
          <a:prstGeom prst="rect">
            <a:avLst/>
          </a:prstGeom>
          <a:noFill/>
        </p:spPr>
        <p:txBody>
          <a:bodyPr wrap="square" rtlCol="0">
            <a:spAutoFit/>
          </a:bodyPr>
          <a:lstStyle/>
          <a:p>
            <a:endParaRPr lang="zh-CN" altLang="en-US" dirty="0"/>
          </a:p>
        </p:txBody>
      </p:sp>
      <p:sp>
        <p:nvSpPr>
          <p:cNvPr id="9" name="矩形 8"/>
          <p:cNvSpPr/>
          <p:nvPr/>
        </p:nvSpPr>
        <p:spPr>
          <a:xfrm>
            <a:off x="1790670" y="3921369"/>
            <a:ext cx="20049422" cy="376310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704470" y="4290701"/>
            <a:ext cx="18354051" cy="4154984"/>
          </a:xfrm>
          <a:prstGeom prst="rect">
            <a:avLst/>
          </a:prstGeom>
          <a:noFill/>
        </p:spPr>
        <p:txBody>
          <a:bodyPr wrap="square" rtlCol="0">
            <a:spAutoFit/>
          </a:bodyPr>
          <a:lstStyle/>
          <a:p>
            <a:r>
              <a:rPr lang="zh-CN" altLang="en-US" sz="4400" b="1" dirty="0" smtClean="0"/>
              <a:t>         有</a:t>
            </a:r>
            <a:r>
              <a:rPr lang="zh-CN" altLang="en-US" sz="4400" b="1" dirty="0" smtClean="0"/>
              <a:t>纳税人用进项税额“负数”转出来增加进项，调减或少交税款，新规出台后，</a:t>
            </a:r>
            <a:r>
              <a:rPr lang="zh-CN" altLang="en-US" sz="4400" b="1" dirty="0" smtClean="0">
                <a:solidFill>
                  <a:srgbClr val="FF0000"/>
                </a:solidFill>
              </a:rPr>
              <a:t>进项税额转出金额如小于零，将造成比对异常，税控设备锁死</a:t>
            </a:r>
            <a:r>
              <a:rPr lang="zh-CN" altLang="en-US" sz="4400" b="1" dirty="0" smtClean="0"/>
              <a:t>，纳税人须前往税务机关接受核实，经核实无问题后才能解锁，否则无法开具发票</a:t>
            </a:r>
            <a:r>
              <a:rPr lang="zh-CN" altLang="en-US" sz="4400" b="1" dirty="0" smtClean="0"/>
              <a:t>。</a:t>
            </a:r>
            <a:r>
              <a:rPr lang="zh-CN" altLang="en-US" sz="4400" b="1" dirty="0" smtClean="0"/>
              <a:t/>
            </a:r>
            <a:br>
              <a:rPr lang="zh-CN" altLang="en-US" sz="4400" b="1" dirty="0" smtClean="0"/>
            </a:br>
            <a:r>
              <a:rPr lang="zh-CN" altLang="en-US" sz="4400" b="1" dirty="0" smtClean="0"/>
              <a:t/>
            </a:r>
            <a:br>
              <a:rPr lang="zh-CN" altLang="en-US" sz="4400" b="1" dirty="0" smtClean="0"/>
            </a:br>
            <a:endParaRPr lang="zh-CN" altLang="en-US" sz="44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2" cstate="print">
            <a:alphaModFix/>
          </a:blip>
          <a:stretch>
            <a:fillRect/>
          </a:stretch>
        </p:blipFill>
        <p:spPr>
          <a:xfrm>
            <a:off x="673334" y="627250"/>
            <a:ext cx="1117336" cy="1117336"/>
          </a:xfrm>
          <a:prstGeom prst="rect">
            <a:avLst/>
          </a:prstGeom>
        </p:spPr>
      </p:pic>
      <p:sp>
        <p:nvSpPr>
          <p:cNvPr id="465" name="文本"/>
          <p:cNvSpPr>
            <a:spLocks noGrp="1"/>
          </p:cNvSpPr>
          <p:nvPr>
            <p:ph type="ctrTitle" idx="4294967295"/>
          </p:nvPr>
        </p:nvSpPr>
        <p:spPr>
          <a:xfrm>
            <a:off x="2184780" y="879645"/>
            <a:ext cx="6853712" cy="535959"/>
          </a:xfrm>
          <a:prstGeom prst="rect">
            <a:avLst/>
          </a:prstGeom>
        </p:spPr>
        <p:txBody>
          <a:bodyPr lIns="0" tIns="0" rIns="0" bIns="0">
            <a:noAutofit/>
          </a:bodyPr>
          <a:lstStyle/>
          <a:p>
            <a:pPr algn="l">
              <a:lnSpc>
                <a:spcPts val="4917"/>
              </a:lnSpc>
            </a:pPr>
            <a:r>
              <a:rPr lang="zh-CN" altLang="en-US" sz="4470" b="0" i="0" u="none" spc="447" dirty="0" smtClean="0">
                <a:solidFill>
                  <a:srgbClr val="262626">
                    <a:alpha val="100000"/>
                  </a:srgbClr>
                </a:solidFill>
                <a:latin typeface="Noto Sans S Chinese Bold Bold" charset="-122"/>
                <a:ea typeface="Noto Sans S Chinese Bold Bold" charset="-122"/>
                <a:cs typeface="Noto Sans S Chinese Bold Bold" charset="-122"/>
              </a:rPr>
              <a:t>几种税控盘锁死的情况</a:t>
            </a:r>
            <a:endParaRPr kumimoji="1" lang="zh-CN" altLang="en-US" sz="2000" dirty="0">
              <a:solidFill>
                <a:srgbClr val="000000"/>
              </a:solidFill>
            </a:endParaRPr>
          </a:p>
        </p:txBody>
      </p:sp>
      <p:sp>
        <p:nvSpPr>
          <p:cNvPr id="1515" name="文本"/>
          <p:cNvSpPr>
            <a:spLocks noGrp="1"/>
          </p:cNvSpPr>
          <p:nvPr>
            <p:ph type="ctrTitle" idx="4294967295"/>
          </p:nvPr>
        </p:nvSpPr>
        <p:spPr>
          <a:xfrm>
            <a:off x="457168" y="737511"/>
            <a:ext cx="1549669" cy="598955"/>
          </a:xfrm>
          <a:prstGeom prst="rect">
            <a:avLst/>
          </a:prstGeom>
        </p:spPr>
        <p:txBody>
          <a:bodyPr lIns="0" tIns="0" rIns="0" bIns="0">
            <a:noAutofit/>
          </a:bodyPr>
          <a:lstStyle/>
          <a:p>
            <a:pPr algn="ctr">
              <a:lnSpc>
                <a:spcPts val="7010"/>
              </a:lnSpc>
            </a:pPr>
            <a:r>
              <a:rPr lang="zh-CN" altLang="en-US" sz="6373" b="0" i="0" u="none" spc="637" dirty="0">
                <a:solidFill>
                  <a:srgbClr val="FFFFFF">
                    <a:alpha val="100000"/>
                  </a:srgbClr>
                </a:solidFill>
                <a:latin typeface="Noto Sans S Chinese Bold Bold" charset="-122"/>
                <a:ea typeface="Noto Sans S Chinese Bold Bold" charset="-122"/>
                <a:cs typeface="Noto Sans S Chinese Bold Bold" charset="-122"/>
              </a:rPr>
              <a:t>1</a:t>
            </a:r>
            <a:endParaRPr kumimoji="1" lang="zh-CN" altLang="en-US" sz="2000" dirty="0">
              <a:solidFill>
                <a:srgbClr val="000000"/>
              </a:solidFill>
            </a:endParaRPr>
          </a:p>
        </p:txBody>
      </p:sp>
      <p:sp>
        <p:nvSpPr>
          <p:cNvPr id="5548" name="文本"/>
          <p:cNvSpPr>
            <a:spLocks noGrp="1"/>
          </p:cNvSpPr>
          <p:nvPr>
            <p:ph type="ctrTitle" idx="4294967295"/>
          </p:nvPr>
        </p:nvSpPr>
        <p:spPr>
          <a:xfrm>
            <a:off x="2704470" y="2060612"/>
            <a:ext cx="1743119" cy="689518"/>
          </a:xfrm>
          <a:prstGeom prst="rect">
            <a:avLst/>
          </a:prstGeom>
        </p:spPr>
        <p:txBody>
          <a:bodyPr lIns="0" tIns="0" rIns="0" bIns="0">
            <a:noAutofit/>
          </a:bodyPr>
          <a:lstStyle/>
          <a:p>
            <a:pPr algn="ctr">
              <a:lnSpc>
                <a:spcPts val="8439"/>
              </a:lnSpc>
            </a:pPr>
            <a:r>
              <a:rPr lang="zh-CN" altLang="en-US" sz="7032" b="0" i="0" u="none" spc="0" dirty="0" smtClean="0">
                <a:solidFill>
                  <a:srgbClr val="AE31B2">
                    <a:alpha val="100000"/>
                  </a:srgbClr>
                </a:solidFill>
                <a:latin typeface="Noto Sans S Chinese Black" charset="-122"/>
                <a:ea typeface="Noto Sans S Chinese Black" charset="-122"/>
                <a:cs typeface="Noto Sans S Chinese Black" charset="-122"/>
              </a:rPr>
              <a:t>0</a:t>
            </a:r>
            <a:r>
              <a:rPr lang="en-US" altLang="zh-CN" sz="7032" b="0" i="0" u="none" spc="0" dirty="0" smtClean="0">
                <a:solidFill>
                  <a:srgbClr val="AE31B2">
                    <a:alpha val="100000"/>
                  </a:srgbClr>
                </a:solidFill>
                <a:latin typeface="Noto Sans S Chinese Black" charset="-122"/>
                <a:ea typeface="Noto Sans S Chinese Black" charset="-122"/>
                <a:cs typeface="Noto Sans S Chinese Black" charset="-122"/>
              </a:rPr>
              <a:t>3</a:t>
            </a:r>
            <a:endParaRPr kumimoji="1" lang="zh-CN" altLang="en-US" sz="2000" dirty="0">
              <a:solidFill>
                <a:srgbClr val="000000"/>
              </a:solidFill>
            </a:endParaRPr>
          </a:p>
        </p:txBody>
      </p:sp>
      <p:sp>
        <p:nvSpPr>
          <p:cNvPr id="7051" name="文本"/>
          <p:cNvSpPr>
            <a:spLocks noGrp="1"/>
          </p:cNvSpPr>
          <p:nvPr>
            <p:ph type="ctrTitle" idx="4294967295"/>
          </p:nvPr>
        </p:nvSpPr>
        <p:spPr>
          <a:xfrm>
            <a:off x="3056170" y="2500782"/>
            <a:ext cx="16610933" cy="1913014"/>
          </a:xfrm>
          <a:prstGeom prst="rect">
            <a:avLst/>
          </a:prstGeom>
        </p:spPr>
        <p:txBody>
          <a:bodyPr lIns="0" tIns="0" rIns="0" bIns="0">
            <a:noAutofit/>
          </a:bodyPr>
          <a:lstStyle/>
          <a:p>
            <a:pPr>
              <a:lnSpc>
                <a:spcPts val="4020"/>
              </a:lnSpc>
            </a:pPr>
            <a:r>
              <a:rPr lang="zh-CN" altLang="en-US" sz="6000" b="1" dirty="0" smtClean="0"/>
              <a:t>       申</a:t>
            </a:r>
            <a:r>
              <a:rPr lang="zh-CN" altLang="en-US" sz="6000" b="1" dirty="0" smtClean="0"/>
              <a:t>报免税销售额或者即征即退优惠政策</a:t>
            </a:r>
            <a:r>
              <a:rPr lang="zh-CN" altLang="en-US" sz="6000" b="1" dirty="0" smtClean="0">
                <a:solidFill>
                  <a:srgbClr val="FF0000"/>
                </a:solidFill>
              </a:rPr>
              <a:t>未备案</a:t>
            </a:r>
            <a:r>
              <a:rPr lang="zh-CN" altLang="en-US" sz="6000" b="1" dirty="0" smtClean="0"/>
              <a:t>，</a:t>
            </a:r>
            <a:r>
              <a:rPr lang="en-US" altLang="zh-CN" sz="6000" b="1" dirty="0" smtClean="0"/>
              <a:t/>
            </a:r>
            <a:br>
              <a:rPr lang="en-US" altLang="zh-CN" sz="6000" b="1" dirty="0" smtClean="0"/>
            </a:br>
            <a:r>
              <a:rPr lang="en-US" altLang="zh-CN" sz="6000" b="1" dirty="0" smtClean="0"/>
              <a:t> </a:t>
            </a:r>
            <a:r>
              <a:rPr lang="en-US" altLang="zh-CN" sz="6000" b="1" dirty="0" smtClean="0"/>
              <a:t>                                                                                              </a:t>
            </a:r>
            <a:r>
              <a:rPr lang="zh-CN" altLang="en-US" sz="6000" b="1" dirty="0" smtClean="0"/>
              <a:t>税</a:t>
            </a:r>
            <a:r>
              <a:rPr lang="zh-CN" altLang="en-US" sz="6000" b="1" dirty="0" smtClean="0"/>
              <a:t>控盘将被锁死</a:t>
            </a:r>
            <a:r>
              <a:rPr lang="en-US" altLang="zh-CN" sz="6000" b="1" dirty="0" smtClean="0"/>
              <a:t>!</a:t>
            </a:r>
            <a:endParaRPr kumimoji="1" lang="zh-CN" altLang="en-US" sz="4000" b="1" dirty="0">
              <a:solidFill>
                <a:schemeClr val="tx1">
                  <a:lumMod val="65000"/>
                  <a:lumOff val="35000"/>
                </a:schemeClr>
              </a:solidFill>
            </a:endParaRPr>
          </a:p>
        </p:txBody>
      </p:sp>
      <p:sp>
        <p:nvSpPr>
          <p:cNvPr id="7" name="TextBox 6"/>
          <p:cNvSpPr txBox="1"/>
          <p:nvPr/>
        </p:nvSpPr>
        <p:spPr>
          <a:xfrm>
            <a:off x="3235569" y="3921369"/>
            <a:ext cx="10339754" cy="369332"/>
          </a:xfrm>
          <a:prstGeom prst="rect">
            <a:avLst/>
          </a:prstGeom>
          <a:noFill/>
        </p:spPr>
        <p:txBody>
          <a:bodyPr wrap="square" rtlCol="0">
            <a:spAutoFit/>
          </a:bodyPr>
          <a:lstStyle/>
          <a:p>
            <a:endParaRPr lang="zh-CN" altLang="en-US" dirty="0"/>
          </a:p>
        </p:txBody>
      </p:sp>
      <p:sp>
        <p:nvSpPr>
          <p:cNvPr id="10" name="矩形 9"/>
          <p:cNvSpPr/>
          <p:nvPr/>
        </p:nvSpPr>
        <p:spPr>
          <a:xfrm>
            <a:off x="2006837" y="4413796"/>
            <a:ext cx="19258115" cy="515223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378215" y="5064371"/>
            <a:ext cx="18354051" cy="6863417"/>
          </a:xfrm>
          <a:prstGeom prst="rect">
            <a:avLst/>
          </a:prstGeom>
          <a:noFill/>
        </p:spPr>
        <p:txBody>
          <a:bodyPr wrap="square" rtlCol="0">
            <a:spAutoFit/>
          </a:bodyPr>
          <a:lstStyle/>
          <a:p>
            <a:r>
              <a:rPr lang="zh-CN" altLang="en-US" sz="4400" b="1" dirty="0" smtClean="0"/>
              <a:t>         即征即退若未做资格备案，“即征即退”栏次为暗项，纳税人无法填报。</a:t>
            </a:r>
            <a:endParaRPr lang="en-US" altLang="zh-CN" sz="4400" b="1" dirty="0" smtClean="0"/>
          </a:p>
          <a:p>
            <a:endParaRPr lang="en-US" altLang="zh-CN" sz="4400" b="1" dirty="0" smtClean="0"/>
          </a:p>
          <a:p>
            <a:r>
              <a:rPr lang="en-US" altLang="zh-CN" sz="4400" b="1" dirty="0" smtClean="0"/>
              <a:t>         </a:t>
            </a:r>
            <a:r>
              <a:rPr lang="zh-CN" altLang="en-US" sz="4400" b="1" dirty="0" smtClean="0"/>
              <a:t>除</a:t>
            </a:r>
            <a:r>
              <a:rPr lang="zh-CN" altLang="en-US" sz="4400" b="1" dirty="0" smtClean="0"/>
              <a:t>了小</a:t>
            </a:r>
            <a:r>
              <a:rPr lang="zh-CN" altLang="en-US" sz="4400" b="1" dirty="0" smtClean="0">
                <a:solidFill>
                  <a:srgbClr val="FF0000"/>
                </a:solidFill>
              </a:rPr>
              <a:t>微免征增值税等优惠无需办理备案手续</a:t>
            </a:r>
            <a:r>
              <a:rPr lang="zh-CN" altLang="en-US" sz="4400" b="1" dirty="0" smtClean="0"/>
              <a:t>外，享受其他增值税免税优惠的纳税人如“未备案，先申报享受”，将造成比对异常，税控设备锁死。</a:t>
            </a:r>
            <a:endParaRPr lang="en-US" altLang="zh-CN" sz="4400" b="1" dirty="0" smtClean="0"/>
          </a:p>
          <a:p>
            <a:endParaRPr lang="en-US" altLang="zh-CN" sz="4400" b="1" dirty="0" smtClean="0"/>
          </a:p>
          <a:p>
            <a:endParaRPr lang="en-US" altLang="zh-CN" sz="4400" b="1" dirty="0" smtClean="0"/>
          </a:p>
          <a:p>
            <a:r>
              <a:rPr lang="zh-CN" altLang="en-US" sz="4400" b="1" dirty="0" smtClean="0"/>
              <a:t/>
            </a:r>
            <a:br>
              <a:rPr lang="zh-CN" altLang="en-US" sz="4400" b="1" dirty="0" smtClean="0"/>
            </a:br>
            <a:r>
              <a:rPr lang="zh-CN" altLang="en-US" sz="4400" b="1" dirty="0" smtClean="0"/>
              <a:t/>
            </a:r>
            <a:br>
              <a:rPr lang="zh-CN" altLang="en-US" sz="4400" b="1" dirty="0" smtClean="0"/>
            </a:br>
            <a:endParaRPr lang="zh-CN" altLang="en-US" sz="44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2" cstate="print">
            <a:alphaModFix/>
          </a:blip>
          <a:stretch>
            <a:fillRect/>
          </a:stretch>
        </p:blipFill>
        <p:spPr>
          <a:xfrm>
            <a:off x="-963866" y="-4163822"/>
            <a:ext cx="26321680" cy="21743996"/>
          </a:xfrm>
          <a:prstGeom prst="rect">
            <a:avLst/>
          </a:prstGeom>
        </p:spPr>
      </p:pic>
      <p:sp>
        <p:nvSpPr>
          <p:cNvPr id="470" name="文本"/>
          <p:cNvSpPr>
            <a:spLocks noGrp="1"/>
          </p:cNvSpPr>
          <p:nvPr>
            <p:ph type="ctrTitle" idx="4294967295"/>
          </p:nvPr>
        </p:nvSpPr>
        <p:spPr>
          <a:xfrm>
            <a:off x="4612246" y="3167861"/>
            <a:ext cx="15159506" cy="1620231"/>
          </a:xfrm>
          <a:prstGeom prst="rect">
            <a:avLst/>
          </a:prstGeom>
        </p:spPr>
        <p:txBody>
          <a:bodyPr lIns="0" tIns="0" rIns="0" bIns="0">
            <a:noAutofit/>
          </a:bodyPr>
          <a:lstStyle/>
          <a:p>
            <a:pPr algn="ctr">
              <a:lnSpc>
                <a:spcPts val="19805"/>
              </a:lnSpc>
            </a:pPr>
            <a:r>
              <a:rPr lang="zh-CN" altLang="en-US" sz="16504" b="0" i="0" u="none" spc="2690" dirty="0">
                <a:ln w="10480">
                  <a:solidFill>
                    <a:srgbClr val="FFFFFF">
                      <a:alpha val="100000"/>
                    </a:srgbClr>
                  </a:solidFill>
                </a:ln>
                <a:solidFill>
                  <a:srgbClr val="FFFFFF">
                    <a:alpha val="100000"/>
                  </a:srgbClr>
                </a:solidFill>
                <a:latin typeface="Noto Sans S Chinese Bold Bold" charset="-122"/>
                <a:ea typeface="Noto Sans S Chinese Bold Bold" charset="-122"/>
                <a:cs typeface="Noto Sans S Chinese Bold Bold" charset="-122"/>
              </a:rPr>
              <a:t>PART </a:t>
            </a:r>
            <a:r>
              <a:rPr lang="zh-CN" altLang="en-US" sz="16504" b="0" i="0" u="none" spc="2690" dirty="0" smtClean="0">
                <a:ln w="10480">
                  <a:solidFill>
                    <a:srgbClr val="FFFFFF">
                      <a:alpha val="100000"/>
                    </a:srgbClr>
                  </a:solidFill>
                </a:ln>
                <a:solidFill>
                  <a:srgbClr val="FFFFFF">
                    <a:alpha val="100000"/>
                  </a:srgbClr>
                </a:solidFill>
                <a:latin typeface="Noto Sans S Chinese Bold Bold" charset="-122"/>
                <a:ea typeface="Noto Sans S Chinese Bold Bold" charset="-122"/>
                <a:cs typeface="Noto Sans S Chinese Bold Bold" charset="-122"/>
              </a:rPr>
              <a:t>0</a:t>
            </a:r>
            <a:r>
              <a:rPr lang="en-US" altLang="zh-CN" sz="16504" b="0" i="0" u="none" spc="2690" dirty="0" smtClean="0">
                <a:ln w="10480">
                  <a:solidFill>
                    <a:srgbClr val="FFFFFF">
                      <a:alpha val="100000"/>
                    </a:srgbClr>
                  </a:solidFill>
                </a:ln>
                <a:solidFill>
                  <a:srgbClr val="FFFFFF">
                    <a:alpha val="100000"/>
                  </a:srgbClr>
                </a:solidFill>
                <a:latin typeface="Noto Sans S Chinese Bold Bold" charset="-122"/>
                <a:ea typeface="Noto Sans S Chinese Bold Bold" charset="-122"/>
                <a:cs typeface="Noto Sans S Chinese Bold Bold" charset="-122"/>
              </a:rPr>
              <a:t>2</a:t>
            </a:r>
            <a:endParaRPr kumimoji="1" lang="zh-CN" altLang="en-US" sz="2000" dirty="0">
              <a:solidFill>
                <a:srgbClr val="000000"/>
              </a:solidFill>
            </a:endParaRPr>
          </a:p>
        </p:txBody>
      </p:sp>
      <p:sp>
        <p:nvSpPr>
          <p:cNvPr id="1638" name="文本"/>
          <p:cNvSpPr>
            <a:spLocks noGrp="1"/>
          </p:cNvSpPr>
          <p:nvPr>
            <p:ph type="ctrTitle" idx="4294967295"/>
          </p:nvPr>
        </p:nvSpPr>
        <p:spPr>
          <a:xfrm>
            <a:off x="3790950" y="5785345"/>
            <a:ext cx="17278350" cy="1339061"/>
          </a:xfrm>
          <a:prstGeom prst="rect">
            <a:avLst/>
          </a:prstGeom>
        </p:spPr>
        <p:txBody>
          <a:bodyPr lIns="0" tIns="0" rIns="0" bIns="0">
            <a:noAutofit/>
          </a:bodyPr>
          <a:lstStyle/>
          <a:p>
            <a:pPr algn="ctr">
              <a:lnSpc>
                <a:spcPts val="12144"/>
              </a:lnSpc>
            </a:pPr>
            <a:r>
              <a:rPr lang="zh-CN" altLang="en-US" sz="11040" b="0" i="0" u="none" spc="3312" dirty="0" smtClean="0">
                <a:solidFill>
                  <a:srgbClr val="FFFFFF">
                    <a:alpha val="100000"/>
                  </a:srgbClr>
                </a:solidFill>
                <a:latin typeface="Noto Sans S Chinese Bold Bold" charset="-122"/>
                <a:ea typeface="Noto Sans S Chinese Bold Bold" charset="-122"/>
                <a:cs typeface="Noto Sans S Chinese Bold Bold" charset="-122"/>
              </a:rPr>
              <a:t>如何避免税控盘锁死</a:t>
            </a:r>
            <a:endParaRPr kumimoji="1" lang="zh-CN" altLang="en-US" sz="2000" dirty="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2" cstate="print">
            <a:alphaModFix/>
          </a:blip>
          <a:stretch>
            <a:fillRect/>
          </a:stretch>
        </p:blipFill>
        <p:spPr>
          <a:xfrm>
            <a:off x="673334" y="627250"/>
            <a:ext cx="1117336" cy="1117336"/>
          </a:xfrm>
          <a:prstGeom prst="rect">
            <a:avLst/>
          </a:prstGeom>
        </p:spPr>
      </p:pic>
      <p:sp>
        <p:nvSpPr>
          <p:cNvPr id="465" name="文本"/>
          <p:cNvSpPr>
            <a:spLocks noGrp="1"/>
          </p:cNvSpPr>
          <p:nvPr>
            <p:ph type="ctrTitle" idx="4294967295"/>
          </p:nvPr>
        </p:nvSpPr>
        <p:spPr>
          <a:xfrm>
            <a:off x="2184780" y="880781"/>
            <a:ext cx="8635620" cy="542204"/>
          </a:xfrm>
          <a:prstGeom prst="rect">
            <a:avLst/>
          </a:prstGeom>
        </p:spPr>
        <p:txBody>
          <a:bodyPr lIns="0" tIns="0" rIns="0" bIns="0">
            <a:noAutofit/>
          </a:bodyPr>
          <a:lstStyle/>
          <a:p>
            <a:pPr algn="l">
              <a:lnSpc>
                <a:spcPts val="4917"/>
              </a:lnSpc>
            </a:pPr>
            <a:r>
              <a:rPr lang="zh-CN" altLang="en-US" sz="6000" spc="447" dirty="0" smtClean="0">
                <a:solidFill>
                  <a:srgbClr val="262626">
                    <a:alpha val="100000"/>
                  </a:srgbClr>
                </a:solidFill>
                <a:latin typeface="Noto Sans S Chinese Bold Bold" charset="-122"/>
                <a:ea typeface="Noto Sans S Chinese Bold Bold" charset="-122"/>
                <a:cs typeface="Noto Sans S Chinese Bold Bold" charset="-122"/>
              </a:rPr>
              <a:t>如何避免税控盘锁死</a:t>
            </a:r>
            <a:endParaRPr kumimoji="1" lang="zh-CN" altLang="en-US" sz="3200" dirty="0">
              <a:solidFill>
                <a:srgbClr val="000000"/>
              </a:solidFill>
            </a:endParaRPr>
          </a:p>
        </p:txBody>
      </p:sp>
      <p:sp>
        <p:nvSpPr>
          <p:cNvPr id="1515" name="文本"/>
          <p:cNvSpPr>
            <a:spLocks noGrp="1"/>
          </p:cNvSpPr>
          <p:nvPr>
            <p:ph type="ctrTitle" idx="4294967295"/>
          </p:nvPr>
        </p:nvSpPr>
        <p:spPr>
          <a:xfrm>
            <a:off x="457168" y="748842"/>
            <a:ext cx="1549669" cy="621618"/>
          </a:xfrm>
          <a:prstGeom prst="rect">
            <a:avLst/>
          </a:prstGeom>
        </p:spPr>
        <p:txBody>
          <a:bodyPr lIns="0" tIns="0" rIns="0" bIns="0">
            <a:noAutofit/>
          </a:bodyPr>
          <a:lstStyle/>
          <a:p>
            <a:pPr algn="ctr">
              <a:lnSpc>
                <a:spcPts val="7010"/>
              </a:lnSpc>
            </a:pPr>
            <a:r>
              <a:rPr lang="en-US" altLang="zh-CN" sz="6373" b="0" i="0" u="none" spc="637" dirty="0" smtClean="0">
                <a:solidFill>
                  <a:srgbClr val="FFFFFF">
                    <a:alpha val="100000"/>
                  </a:srgbClr>
                </a:solidFill>
                <a:latin typeface="Noto Sans S Chinese Bold Bold" charset="-122"/>
                <a:ea typeface="Noto Sans S Chinese Bold Bold" charset="-122"/>
                <a:cs typeface="Noto Sans S Chinese Bold Bold" charset="-122"/>
              </a:rPr>
              <a:t>2</a:t>
            </a:r>
            <a:endParaRPr kumimoji="1" lang="zh-CN" altLang="en-US" sz="2000" dirty="0">
              <a:solidFill>
                <a:srgbClr val="000000"/>
              </a:solidFill>
            </a:endParaRPr>
          </a:p>
        </p:txBody>
      </p:sp>
      <p:pic>
        <p:nvPicPr>
          <p:cNvPr id="3498" name="Picture" descr="Picture"/>
          <p:cNvPicPr>
            <a:picLocks noChangeAspect="1"/>
          </p:cNvPicPr>
          <p:nvPr/>
        </p:nvPicPr>
        <p:blipFill>
          <a:blip r:embed="rId3" cstate="print">
            <a:alphaModFix/>
          </a:blip>
          <a:stretch>
            <a:fillRect/>
          </a:stretch>
        </p:blipFill>
        <p:spPr>
          <a:xfrm>
            <a:off x="1899030" y="4535261"/>
            <a:ext cx="1216477" cy="1216477"/>
          </a:xfrm>
          <a:prstGeom prst="rect">
            <a:avLst/>
          </a:prstGeom>
        </p:spPr>
      </p:pic>
      <p:sp>
        <p:nvSpPr>
          <p:cNvPr id="3966" name="文本"/>
          <p:cNvSpPr>
            <a:spLocks noGrp="1"/>
          </p:cNvSpPr>
          <p:nvPr>
            <p:ph type="ctrTitle" idx="4294967295"/>
          </p:nvPr>
        </p:nvSpPr>
        <p:spPr>
          <a:xfrm>
            <a:off x="1892537" y="4838700"/>
            <a:ext cx="1507166" cy="582527"/>
          </a:xfrm>
          <a:prstGeom prst="rect">
            <a:avLst/>
          </a:prstGeom>
        </p:spPr>
        <p:txBody>
          <a:bodyPr lIns="0" tIns="0" rIns="0" bIns="0">
            <a:noAutofit/>
          </a:bodyPr>
          <a:lstStyle/>
          <a:p>
            <a:pPr algn="ctr">
              <a:lnSpc>
                <a:spcPts val="6818"/>
              </a:lnSpc>
            </a:pPr>
            <a:r>
              <a:rPr lang="zh-CN" altLang="en-US" sz="6198" b="0" i="0" u="none" spc="619" dirty="0">
                <a:solidFill>
                  <a:srgbClr val="FFFFFF">
                    <a:alpha val="100000"/>
                  </a:srgbClr>
                </a:solidFill>
                <a:latin typeface="Noto Sans S Chinese Bold Bold" charset="-122"/>
                <a:ea typeface="Noto Sans S Chinese Bold Bold" charset="-122"/>
                <a:cs typeface="Noto Sans S Chinese Bold Bold" charset="-122"/>
              </a:rPr>
              <a:t>1</a:t>
            </a:r>
            <a:endParaRPr kumimoji="1" lang="zh-CN" altLang="en-US" sz="2000" dirty="0">
              <a:solidFill>
                <a:srgbClr val="000000"/>
              </a:solidFill>
            </a:endParaRPr>
          </a:p>
        </p:txBody>
      </p:sp>
      <p:pic>
        <p:nvPicPr>
          <p:cNvPr id="7533" name="Picture" descr="Picture"/>
          <p:cNvPicPr>
            <a:picLocks noChangeAspect="1"/>
          </p:cNvPicPr>
          <p:nvPr/>
        </p:nvPicPr>
        <p:blipFill>
          <a:blip r:embed="rId3" cstate="print">
            <a:alphaModFix/>
          </a:blip>
          <a:stretch>
            <a:fillRect/>
          </a:stretch>
        </p:blipFill>
        <p:spPr>
          <a:xfrm>
            <a:off x="1929166" y="8496300"/>
            <a:ext cx="1216477" cy="1216477"/>
          </a:xfrm>
          <a:prstGeom prst="rect">
            <a:avLst/>
          </a:prstGeom>
        </p:spPr>
      </p:pic>
      <p:sp>
        <p:nvSpPr>
          <p:cNvPr id="8002" name="文本"/>
          <p:cNvSpPr>
            <a:spLocks noGrp="1"/>
          </p:cNvSpPr>
          <p:nvPr>
            <p:ph type="ctrTitle" idx="4294967295"/>
          </p:nvPr>
        </p:nvSpPr>
        <p:spPr>
          <a:xfrm>
            <a:off x="1809927" y="8801100"/>
            <a:ext cx="1507166" cy="593548"/>
          </a:xfrm>
          <a:prstGeom prst="rect">
            <a:avLst/>
          </a:prstGeom>
        </p:spPr>
        <p:txBody>
          <a:bodyPr lIns="0" tIns="0" rIns="0" bIns="0">
            <a:noAutofit/>
          </a:bodyPr>
          <a:lstStyle/>
          <a:p>
            <a:pPr algn="ctr">
              <a:lnSpc>
                <a:spcPts val="6818"/>
              </a:lnSpc>
            </a:pPr>
            <a:r>
              <a:rPr lang="zh-CN" altLang="en-US" sz="6198" b="0" i="0" u="none" spc="619" dirty="0">
                <a:solidFill>
                  <a:srgbClr val="FFFFFF">
                    <a:alpha val="100000"/>
                  </a:srgbClr>
                </a:solidFill>
                <a:latin typeface="Noto Sans S Chinese Bold Bold" charset="-122"/>
                <a:ea typeface="Noto Sans S Chinese Bold Bold" charset="-122"/>
                <a:cs typeface="Noto Sans S Chinese Bold Bold" charset="-122"/>
              </a:rPr>
              <a:t>2</a:t>
            </a:r>
            <a:endParaRPr kumimoji="1" lang="zh-CN" altLang="en-US" sz="2000" dirty="0">
              <a:solidFill>
                <a:srgbClr val="000000"/>
              </a:solidFill>
            </a:endParaRPr>
          </a:p>
        </p:txBody>
      </p:sp>
      <p:sp>
        <p:nvSpPr>
          <p:cNvPr id="14" name="文本"/>
          <p:cNvSpPr txBox="1">
            <a:spLocks/>
          </p:cNvSpPr>
          <p:nvPr/>
        </p:nvSpPr>
        <p:spPr>
          <a:xfrm>
            <a:off x="2203830" y="2306411"/>
            <a:ext cx="19151220" cy="2228850"/>
          </a:xfrm>
          <a:prstGeom prst="rect">
            <a:avLst/>
          </a:prstGeom>
        </p:spPr>
        <p:txBody>
          <a:bodyPr lIns="0" tIns="0" rIns="0" bIns="0">
            <a:noAutofit/>
          </a:bodyPr>
          <a:lstStyle/>
          <a:p>
            <a:pPr lvl="0">
              <a:spcBef>
                <a:spcPct val="0"/>
              </a:spcBef>
            </a:pPr>
            <a:r>
              <a:rPr lang="zh-CN" altLang="en-US" sz="4400" b="1" dirty="0" smtClean="0"/>
              <a:t>         很</a:t>
            </a:r>
            <a:r>
              <a:rPr lang="zh-CN" altLang="en-US" sz="4400" b="1" dirty="0" smtClean="0"/>
              <a:t>多纳税人因在征期操作网上申报前未登录开票软件完成抄税操作，导致申报未能比对，网上申报成功，但税控盘被锁死。</a:t>
            </a:r>
            <a:endParaRPr kumimoji="1" lang="zh-CN" altLang="en-US" sz="2000" b="1" i="0" u="none" strike="noStrike" kern="1200" cap="none" spc="0" normalizeH="0" baseline="0" noProof="0" dirty="0">
              <a:ln>
                <a:noFill/>
              </a:ln>
              <a:solidFill>
                <a:srgbClr val="000000"/>
              </a:solidFill>
              <a:effectLst/>
              <a:uLnTx/>
              <a:uFillTx/>
              <a:latin typeface="+mj-lt"/>
              <a:ea typeface="+mj-ea"/>
              <a:cs typeface="+mj-cs"/>
            </a:endParaRPr>
          </a:p>
        </p:txBody>
      </p:sp>
      <p:sp>
        <p:nvSpPr>
          <p:cNvPr id="15" name="文本"/>
          <p:cNvSpPr txBox="1">
            <a:spLocks/>
          </p:cNvSpPr>
          <p:nvPr/>
        </p:nvSpPr>
        <p:spPr>
          <a:xfrm>
            <a:off x="2409748" y="6400800"/>
            <a:ext cx="19151220" cy="2228850"/>
          </a:xfrm>
          <a:prstGeom prst="rect">
            <a:avLst/>
          </a:prstGeom>
        </p:spPr>
        <p:txBody>
          <a:bodyPr lIns="0" tIns="0" rIns="0" bIns="0">
            <a:noAutofit/>
          </a:bodyPr>
          <a:lstStyle/>
          <a:p>
            <a:pPr lvl="0">
              <a:spcBef>
                <a:spcPct val="0"/>
              </a:spcBef>
            </a:pPr>
            <a:r>
              <a:rPr lang="zh-CN" altLang="en-US" sz="4400" b="1" dirty="0" smtClean="0"/>
              <a:t>         一</a:t>
            </a:r>
            <a:r>
              <a:rPr lang="zh-CN" altLang="en-US" sz="4400" b="1" dirty="0" smtClean="0"/>
              <a:t>定要在</a:t>
            </a:r>
            <a:r>
              <a:rPr lang="zh-CN" altLang="en-US" sz="4400" b="1" dirty="0" smtClean="0">
                <a:solidFill>
                  <a:srgbClr val="FF0000"/>
                </a:solidFill>
              </a:rPr>
              <a:t>每月初操</a:t>
            </a:r>
            <a:r>
              <a:rPr lang="zh-CN" altLang="en-US" sz="4400" b="1" dirty="0" smtClean="0">
                <a:solidFill>
                  <a:srgbClr val="FF0000"/>
                </a:solidFill>
              </a:rPr>
              <a:t>作申报</a:t>
            </a:r>
            <a:r>
              <a:rPr lang="zh-CN" altLang="en-US" sz="4400" b="1" dirty="0" smtClean="0">
                <a:solidFill>
                  <a:srgbClr val="FF0000"/>
                </a:solidFill>
              </a:rPr>
              <a:t>前在线登陆一次开票软件</a:t>
            </a:r>
            <a:r>
              <a:rPr lang="zh-CN" altLang="en-US" sz="4400" b="1" dirty="0" smtClean="0"/>
              <a:t>，登陆后系统会自动进行抄税。</a:t>
            </a:r>
            <a:endParaRPr kumimoji="1" lang="zh-CN" altLang="en-US" sz="2000" b="1" i="0" u="none" strike="noStrike" kern="1200" cap="none" spc="0" normalizeH="0" baseline="0" noProof="0" dirty="0">
              <a:ln>
                <a:noFill/>
              </a:ln>
              <a:solidFill>
                <a:srgbClr val="000000"/>
              </a:solidFill>
              <a:effectLst/>
              <a:uLnTx/>
              <a:uFillTx/>
              <a:latin typeface="+mj-lt"/>
              <a:ea typeface="+mj-ea"/>
              <a:cs typeface="+mj-cs"/>
            </a:endParaRPr>
          </a:p>
        </p:txBody>
      </p:sp>
      <p:sp>
        <p:nvSpPr>
          <p:cNvPr id="16" name="文本"/>
          <p:cNvSpPr txBox="1">
            <a:spLocks/>
          </p:cNvSpPr>
          <p:nvPr/>
        </p:nvSpPr>
        <p:spPr>
          <a:xfrm>
            <a:off x="3514003" y="4879023"/>
            <a:ext cx="8635620" cy="542204"/>
          </a:xfrm>
          <a:prstGeom prst="rect">
            <a:avLst/>
          </a:prstGeom>
        </p:spPr>
        <p:txBody>
          <a:bodyPr lIns="0" tIns="0" rIns="0" bIns="0">
            <a:noAutofit/>
          </a:bodyPr>
          <a:lstStyle/>
          <a:p>
            <a:pPr marL="0" marR="0" lvl="0" indent="0" algn="l" defTabSz="914400" rtl="0" eaLnBrk="1" fontAlgn="auto" latinLnBrk="0" hangingPunct="1">
              <a:lnSpc>
                <a:spcPts val="4917"/>
              </a:lnSpc>
              <a:spcBef>
                <a:spcPct val="0"/>
              </a:spcBef>
              <a:spcAft>
                <a:spcPts val="0"/>
              </a:spcAft>
              <a:buClrTx/>
              <a:buSzTx/>
              <a:buFontTx/>
              <a:buNone/>
              <a:tabLst/>
              <a:defRPr/>
            </a:pPr>
            <a:r>
              <a:rPr kumimoji="0" lang="zh-CN" altLang="en-US" sz="6000" b="0" i="0" u="none" strike="noStrike" kern="1200" cap="none" spc="447" normalizeH="0" baseline="0" noProof="0" dirty="0" smtClean="0">
                <a:ln>
                  <a:noFill/>
                </a:ln>
                <a:solidFill>
                  <a:srgbClr val="262626">
                    <a:alpha val="100000"/>
                  </a:srgbClr>
                </a:solidFill>
                <a:effectLst/>
                <a:uLnTx/>
                <a:uFillTx/>
                <a:latin typeface="Noto Sans S Chinese Bold Bold" charset="-122"/>
                <a:ea typeface="Noto Sans S Chinese Bold Bold" charset="-122"/>
                <a:cs typeface="Noto Sans S Chinese Bold Bold" charset="-122"/>
              </a:rPr>
              <a:t>按月申报的纳税人</a:t>
            </a:r>
            <a:endParaRPr kumimoji="1" lang="zh-CN" altLang="en-US" sz="3200" b="0" i="0" u="none" strike="noStrike" kern="1200" cap="none" spc="0" normalizeH="0" baseline="0" noProof="0" dirty="0">
              <a:ln>
                <a:noFill/>
              </a:ln>
              <a:solidFill>
                <a:srgbClr val="000000"/>
              </a:solidFill>
              <a:effectLst/>
              <a:uLnTx/>
              <a:uFillTx/>
              <a:latin typeface="+mj-lt"/>
              <a:ea typeface="+mj-ea"/>
              <a:cs typeface="+mj-cs"/>
            </a:endParaRPr>
          </a:p>
        </p:txBody>
      </p:sp>
      <p:sp>
        <p:nvSpPr>
          <p:cNvPr id="17" name="文本"/>
          <p:cNvSpPr txBox="1">
            <a:spLocks/>
          </p:cNvSpPr>
          <p:nvPr/>
        </p:nvSpPr>
        <p:spPr>
          <a:xfrm>
            <a:off x="3553657" y="8896350"/>
            <a:ext cx="8635620" cy="542204"/>
          </a:xfrm>
          <a:prstGeom prst="rect">
            <a:avLst/>
          </a:prstGeom>
        </p:spPr>
        <p:txBody>
          <a:bodyPr lIns="0" tIns="0" rIns="0" bIns="0">
            <a:noAutofit/>
          </a:bodyPr>
          <a:lstStyle/>
          <a:p>
            <a:pPr marL="0" marR="0" lvl="0" indent="0" algn="l" defTabSz="914400" rtl="0" eaLnBrk="1" fontAlgn="auto" latinLnBrk="0" hangingPunct="1">
              <a:lnSpc>
                <a:spcPts val="4917"/>
              </a:lnSpc>
              <a:spcBef>
                <a:spcPct val="0"/>
              </a:spcBef>
              <a:spcAft>
                <a:spcPts val="0"/>
              </a:spcAft>
              <a:buClrTx/>
              <a:buSzTx/>
              <a:buFontTx/>
              <a:buNone/>
              <a:tabLst/>
              <a:defRPr/>
            </a:pPr>
            <a:r>
              <a:rPr kumimoji="0" lang="zh-CN" altLang="en-US" sz="6000" b="0" i="0" u="none" strike="noStrike" kern="1200" cap="none" spc="447" normalizeH="0" baseline="0" noProof="0" dirty="0" smtClean="0">
                <a:ln>
                  <a:noFill/>
                </a:ln>
                <a:solidFill>
                  <a:srgbClr val="262626">
                    <a:alpha val="100000"/>
                  </a:srgbClr>
                </a:solidFill>
                <a:effectLst/>
                <a:uLnTx/>
                <a:uFillTx/>
                <a:latin typeface="Noto Sans S Chinese Bold Bold" charset="-122"/>
                <a:ea typeface="Noto Sans S Chinese Bold Bold" charset="-122"/>
                <a:cs typeface="Noto Sans S Chinese Bold Bold" charset="-122"/>
              </a:rPr>
              <a:t>按季申报的纳税人</a:t>
            </a:r>
            <a:endParaRPr kumimoji="1" lang="zh-CN" altLang="en-US" sz="3200" b="0" i="0" u="none" strike="noStrike" kern="1200" cap="none" spc="0" normalizeH="0" baseline="0" noProof="0" dirty="0">
              <a:ln>
                <a:noFill/>
              </a:ln>
              <a:solidFill>
                <a:srgbClr val="000000"/>
              </a:solidFill>
              <a:effectLst/>
              <a:uLnTx/>
              <a:uFillTx/>
              <a:latin typeface="+mj-lt"/>
              <a:ea typeface="+mj-ea"/>
              <a:cs typeface="+mj-cs"/>
            </a:endParaRPr>
          </a:p>
        </p:txBody>
      </p:sp>
      <p:sp>
        <p:nvSpPr>
          <p:cNvPr id="18" name="文本"/>
          <p:cNvSpPr txBox="1">
            <a:spLocks/>
          </p:cNvSpPr>
          <p:nvPr/>
        </p:nvSpPr>
        <p:spPr>
          <a:xfrm>
            <a:off x="2270766" y="10134600"/>
            <a:ext cx="19537851" cy="2228850"/>
          </a:xfrm>
          <a:prstGeom prst="rect">
            <a:avLst/>
          </a:prstGeom>
        </p:spPr>
        <p:txBody>
          <a:bodyPr lIns="0" tIns="0" rIns="0" bIns="0">
            <a:noAutofit/>
          </a:bodyPr>
          <a:lstStyle/>
          <a:p>
            <a:pPr lvl="0">
              <a:spcBef>
                <a:spcPct val="0"/>
              </a:spcBef>
            </a:pPr>
            <a:r>
              <a:rPr lang="zh-CN" altLang="en-US" sz="4400" b="1" dirty="0" smtClean="0"/>
              <a:t>          在</a:t>
            </a:r>
            <a:r>
              <a:rPr lang="zh-CN" altLang="en-US" sz="4400" b="1" dirty="0" smtClean="0">
                <a:solidFill>
                  <a:srgbClr val="FF0000"/>
                </a:solidFill>
              </a:rPr>
              <a:t>季度内的每个月都应在线登陆一次开票软件</a:t>
            </a:r>
            <a:r>
              <a:rPr lang="zh-CN" altLang="en-US" sz="4400" b="1" dirty="0" smtClean="0"/>
              <a:t>，在征期月，也应在操作申报前在线登陆一次开票软件，让系统自动完成抄税。为了避免因票表比对不符税控盘被锁死，在填写申报表时务必要小心，正确填写每个栏次数据。</a:t>
            </a:r>
            <a:endParaRPr kumimoji="1" lang="zh-CN" altLang="en-US" sz="2000" b="1" i="0" u="none" strike="noStrike" kern="1200" cap="none" spc="0" normalizeH="0" baseline="0" noProof="0" dirty="0">
              <a:ln>
                <a:noFill/>
              </a:ln>
              <a:solidFill>
                <a:srgbClr val="000000"/>
              </a:solidFill>
              <a:effectLst/>
              <a:uLnTx/>
              <a:uFillTx/>
              <a:latin typeface="+mj-lt"/>
              <a:ea typeface="+mj-ea"/>
              <a:cs typeface="+mj-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2" cstate="print">
            <a:alphaModFix/>
          </a:blip>
          <a:stretch>
            <a:fillRect/>
          </a:stretch>
        </p:blipFill>
        <p:spPr>
          <a:xfrm>
            <a:off x="-963866" y="-4163822"/>
            <a:ext cx="26321680" cy="21743996"/>
          </a:xfrm>
          <a:prstGeom prst="rect">
            <a:avLst/>
          </a:prstGeom>
        </p:spPr>
      </p:pic>
      <p:sp>
        <p:nvSpPr>
          <p:cNvPr id="470" name="文本"/>
          <p:cNvSpPr>
            <a:spLocks noGrp="1"/>
          </p:cNvSpPr>
          <p:nvPr>
            <p:ph type="ctrTitle"/>
          </p:nvPr>
        </p:nvSpPr>
        <p:spPr>
          <a:xfrm>
            <a:off x="4612246" y="3167861"/>
            <a:ext cx="15159506" cy="1620231"/>
          </a:xfrm>
          <a:prstGeom prst="rect">
            <a:avLst/>
          </a:prstGeom>
        </p:spPr>
        <p:txBody>
          <a:bodyPr lIns="0" tIns="0" rIns="0" bIns="0">
            <a:noAutofit/>
          </a:bodyPr>
          <a:lstStyle/>
          <a:p>
            <a:pPr algn="ctr">
              <a:lnSpc>
                <a:spcPts val="19805"/>
              </a:lnSpc>
            </a:pPr>
            <a:r>
              <a:rPr lang="zh-CN" altLang="en-US" sz="16504" b="0" i="0" u="none" spc="2690" dirty="0">
                <a:ln w="10480">
                  <a:solidFill>
                    <a:srgbClr val="FFFFFF">
                      <a:alpha val="100000"/>
                    </a:srgbClr>
                  </a:solidFill>
                </a:ln>
                <a:solidFill>
                  <a:srgbClr val="FFFFFF">
                    <a:alpha val="100000"/>
                  </a:srgbClr>
                </a:solidFill>
                <a:latin typeface="Noto Sans S Chinese Bold Bold" charset="-122"/>
                <a:ea typeface="Noto Sans S Chinese Bold Bold" charset="-122"/>
                <a:cs typeface="Noto Sans S Chinese Bold Bold" charset="-122"/>
              </a:rPr>
              <a:t>PART </a:t>
            </a:r>
            <a:r>
              <a:rPr lang="zh-CN" altLang="en-US" sz="16504" b="0" i="0" u="none" spc="2690" dirty="0" smtClean="0">
                <a:ln w="10480">
                  <a:solidFill>
                    <a:srgbClr val="FFFFFF">
                      <a:alpha val="100000"/>
                    </a:srgbClr>
                  </a:solidFill>
                </a:ln>
                <a:solidFill>
                  <a:srgbClr val="FFFFFF">
                    <a:alpha val="100000"/>
                  </a:srgbClr>
                </a:solidFill>
                <a:latin typeface="Noto Sans S Chinese Bold Bold" charset="-122"/>
                <a:ea typeface="Noto Sans S Chinese Bold Bold" charset="-122"/>
                <a:cs typeface="Noto Sans S Chinese Bold Bold" charset="-122"/>
              </a:rPr>
              <a:t>0</a:t>
            </a:r>
            <a:r>
              <a:rPr lang="en-US" altLang="zh-CN" sz="16504" b="0" i="0" u="none" spc="2690" dirty="0" smtClean="0">
                <a:ln w="10480">
                  <a:solidFill>
                    <a:srgbClr val="FFFFFF">
                      <a:alpha val="100000"/>
                    </a:srgbClr>
                  </a:solidFill>
                </a:ln>
                <a:solidFill>
                  <a:srgbClr val="FFFFFF">
                    <a:alpha val="100000"/>
                  </a:srgbClr>
                </a:solidFill>
                <a:latin typeface="Noto Sans S Chinese Bold Bold" charset="-122"/>
                <a:ea typeface="Noto Sans S Chinese Bold Bold" charset="-122"/>
                <a:cs typeface="Noto Sans S Chinese Bold Bold" charset="-122"/>
              </a:rPr>
              <a:t>3</a:t>
            </a:r>
            <a:endParaRPr kumimoji="1" lang="zh-CN" altLang="en-US" sz="2000" dirty="0">
              <a:solidFill>
                <a:srgbClr val="000000"/>
              </a:solidFill>
            </a:endParaRPr>
          </a:p>
        </p:txBody>
      </p:sp>
      <p:sp>
        <p:nvSpPr>
          <p:cNvPr id="1638" name="文本"/>
          <p:cNvSpPr>
            <a:spLocks noGrp="1"/>
          </p:cNvSpPr>
          <p:nvPr>
            <p:ph type="ctrTitle"/>
          </p:nvPr>
        </p:nvSpPr>
        <p:spPr>
          <a:xfrm>
            <a:off x="3231153" y="5830649"/>
            <a:ext cx="18466797" cy="1341866"/>
          </a:xfrm>
          <a:prstGeom prst="rect">
            <a:avLst/>
          </a:prstGeom>
        </p:spPr>
        <p:txBody>
          <a:bodyPr lIns="0" tIns="0" rIns="0" bIns="0">
            <a:noAutofit/>
          </a:bodyPr>
          <a:lstStyle/>
          <a:p>
            <a:pPr algn="ctr">
              <a:lnSpc>
                <a:spcPts val="12144"/>
              </a:lnSpc>
            </a:pPr>
            <a:r>
              <a:rPr lang="zh-CN" altLang="en-US" sz="11040" b="0" i="0" u="none" spc="3312" dirty="0" smtClean="0">
                <a:solidFill>
                  <a:srgbClr val="FFFFFF">
                    <a:alpha val="100000"/>
                  </a:srgbClr>
                </a:solidFill>
                <a:latin typeface="Noto Sans S Chinese Bold Bold" charset="-122"/>
                <a:ea typeface="Noto Sans S Chinese Bold Bold" charset="-122"/>
                <a:cs typeface="Noto Sans S Chinese Bold Bold" charset="-122"/>
              </a:rPr>
              <a:t>常见的未开票收入填写</a:t>
            </a:r>
            <a:endParaRPr kumimoji="1" lang="zh-CN" altLang="en-US" sz="2000" dirty="0">
              <a:solidFill>
                <a:srgbClr val="00000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TotalTime>
  <Words>1158</Words>
  <Application>Microsoft Office PowerPoint</Application>
  <PresentationFormat>自定义</PresentationFormat>
  <Paragraphs>70</Paragraphs>
  <Slides>16</Slides>
  <Notes>1</Notes>
  <HiddenSlides>0</HiddenSlides>
  <MMClips>0</MMClips>
  <ScaleCrop>false</ScaleCrop>
  <HeadingPairs>
    <vt:vector size="4" baseType="variant">
      <vt:variant>
        <vt:lpstr>主题</vt:lpstr>
      </vt:variant>
      <vt:variant>
        <vt:i4>1</vt:i4>
      </vt:variant>
      <vt:variant>
        <vt:lpstr>幻灯片标题</vt:lpstr>
      </vt:variant>
      <vt:variant>
        <vt:i4>16</vt:i4>
      </vt:variant>
    </vt:vector>
  </HeadingPairs>
  <TitlesOfParts>
    <vt:vector size="17" baseType="lpstr">
      <vt:lpstr>Office Theme</vt:lpstr>
      <vt:lpstr>“未开票收入”栏的填写及税控盘锁死的情况</vt:lpstr>
      <vt:lpstr>几种税控盘锁死的情况</vt:lpstr>
      <vt:lpstr>PART 01</vt:lpstr>
      <vt:lpstr>几种税控盘锁死的情况</vt:lpstr>
      <vt:lpstr>几种税控盘锁死的情况</vt:lpstr>
      <vt:lpstr>几种税控盘锁死的情况</vt:lpstr>
      <vt:lpstr>PART 02</vt:lpstr>
      <vt:lpstr>如何避免税控盘锁死</vt:lpstr>
      <vt:lpstr>PART 03</vt:lpstr>
      <vt:lpstr>常见的未开票收入填写</vt:lpstr>
      <vt:lpstr>01   发生未开票收入时通过未开发票栏申报</vt:lpstr>
      <vt:lpstr>01   发生未开票收入时通过未开发票栏申报</vt:lpstr>
      <vt:lpstr>常见的未开票收入填写</vt:lpstr>
      <vt:lpstr>常见的未开票收入填写</vt:lpstr>
      <vt:lpstr>常见的未开票收入填写</vt:lpstr>
      <vt:lpstr>CREATIVE POWERPOINT TEMPLATE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42</cp:revision>
  <dcterms:modified xsi:type="dcterms:W3CDTF">2019-09-17T08:51:49Z</dcterms:modified>
</cp:coreProperties>
</file>