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332" r:id="rId2"/>
    <p:sldId id="417" r:id="rId3"/>
    <p:sldId id="896" r:id="rId4"/>
    <p:sldId id="904" r:id="rId5"/>
    <p:sldId id="903" r:id="rId6"/>
    <p:sldId id="902" r:id="rId7"/>
    <p:sldId id="901" r:id="rId8"/>
    <p:sldId id="900" r:id="rId9"/>
    <p:sldId id="899" r:id="rId10"/>
    <p:sldId id="898" r:id="rId11"/>
    <p:sldId id="897" r:id="rId12"/>
    <p:sldId id="905" r:id="rId13"/>
    <p:sldId id="917" r:id="rId14"/>
    <p:sldId id="923" r:id="rId15"/>
    <p:sldId id="922" r:id="rId16"/>
    <p:sldId id="921" r:id="rId17"/>
    <p:sldId id="920" r:id="rId18"/>
    <p:sldId id="919" r:id="rId19"/>
    <p:sldId id="918" r:id="rId20"/>
    <p:sldId id="914" r:id="rId21"/>
    <p:sldId id="913" r:id="rId22"/>
    <p:sldId id="911" r:id="rId23"/>
    <p:sldId id="910" r:id="rId24"/>
    <p:sldId id="909" r:id="rId25"/>
    <p:sldId id="908" r:id="rId26"/>
    <p:sldId id="895"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CB77DA52-9400-4EC4-8D29-DE50C04CB31F}">
          <p14:sldIdLst>
            <p14:sldId id="332"/>
            <p14:sldId id="417"/>
            <p14:sldId id="896"/>
            <p14:sldId id="904"/>
            <p14:sldId id="903"/>
            <p14:sldId id="902"/>
            <p14:sldId id="901"/>
            <p14:sldId id="900"/>
            <p14:sldId id="899"/>
            <p14:sldId id="898"/>
            <p14:sldId id="897"/>
            <p14:sldId id="905"/>
            <p14:sldId id="917"/>
            <p14:sldId id="923"/>
            <p14:sldId id="922"/>
            <p14:sldId id="921"/>
            <p14:sldId id="920"/>
            <p14:sldId id="919"/>
            <p14:sldId id="918"/>
            <p14:sldId id="914"/>
            <p14:sldId id="913"/>
            <p14:sldId id="911"/>
            <p14:sldId id="910"/>
            <p14:sldId id="909"/>
            <p14:sldId id="908"/>
            <p14:sldId id="895"/>
          </p14:sldIdLst>
        </p14:section>
        <p14:section name="默认节" id="{820AAF8C-45B3-4230-9C9C-8312C6B78853}">
          <p14:sldIdLst/>
        </p14:section>
      </p14:sectionLst>
    </p:ext>
    <p:ext uri="{EFAFB233-063F-42B5-8137-9DF3F51BA10A}">
      <p15:sldGuideLst xmlns:p15="http://schemas.microsoft.com/office/powerpoint/2012/main">
        <p15:guide id="1" orient="horz" pos="2080">
          <p15:clr>
            <a:srgbClr val="A4A3A4"/>
          </p15:clr>
        </p15:guide>
        <p15:guide id="2" pos="380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35"/>
    <a:srgbClr val="A4A6AD"/>
    <a:srgbClr val="404040"/>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20" d="100"/>
          <a:sy n="120" d="100"/>
        </p:scale>
        <p:origin x="234" y="90"/>
      </p:cViewPr>
      <p:guideLst>
        <p:guide orient="horz" pos="2080"/>
        <p:guide pos="3805"/>
      </p:guideLst>
    </p:cSldViewPr>
  </p:slideViewPr>
  <p:notesTextViewPr>
    <p:cViewPr>
      <p:scale>
        <a:sx n="1" d="1"/>
        <a:sy n="1" d="1"/>
      </p:scale>
      <p:origin x="0" y="0"/>
    </p:cViewPr>
  </p:notesTextViewPr>
  <p:notesViewPr>
    <p:cSldViewPr snapToGrid="0">
      <p:cViewPr varScale="1">
        <p:scale>
          <a:sx n="55" d="100"/>
          <a:sy n="55" d="100"/>
        </p:scale>
        <p:origin x="288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F3BC9B-B186-477A-B0AF-1A8B8403D0A0}" type="datetimeFigureOut">
              <a:rPr lang="zh-CN" altLang="en-US" smtClean="0"/>
              <a:t>2018/8/23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ED6457-7034-4B58-9CB9-B50458CF3FC1}"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9D3D0-EA4A-4E41-887F-AFDCA73C247F}" type="datetimeFigureOut">
              <a:rPr lang="zh-CN" altLang="en-US" smtClean="0"/>
              <a:t>2018/8/23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3D984-F87E-4D97-BA4B-7319DAEC80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730" y="1114425"/>
            <a:ext cx="4649470" cy="4981575"/>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905" y="5383530"/>
            <a:ext cx="4138930" cy="852170"/>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197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2018/8/23</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41606" y="6324601"/>
            <a:ext cx="1622448" cy="381000"/>
            <a:chOff x="6736897" y="5645060"/>
            <a:chExt cx="1492449" cy="432001"/>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6760766" y="5645060"/>
              <a:ext cx="1468580" cy="432001"/>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建筑</a:t>
              </a:r>
            </a:p>
          </p:txBody>
        </p:sp>
        <p:sp>
          <p:nvSpPr>
            <p:cNvPr id="19" name="矩形 18"/>
            <p:cNvSpPr/>
            <p:nvPr/>
          </p:nvSpPr>
          <p:spPr>
            <a:xfrm>
              <a:off x="6802781" y="5647821"/>
              <a:ext cx="683488" cy="417601"/>
            </a:xfrm>
            <a:prstGeom prst="rect">
              <a:avLst/>
            </a:prstGeom>
          </p:spPr>
          <p:txBody>
            <a:bodyPr wrap="squar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normAutofit/>
          </a:bodyPr>
          <a:lstStyle/>
          <a:p>
            <a:r>
              <a:rPr lang="zh-CN" altLang="en-US" b="1" dirty="0"/>
              <a:t>林久时老师</a:t>
            </a:r>
          </a:p>
        </p:txBody>
      </p:sp>
      <p:sp>
        <p:nvSpPr>
          <p:cNvPr id="3" name="标题 2"/>
          <p:cNvSpPr>
            <a:spLocks noGrp="1"/>
          </p:cNvSpPr>
          <p:nvPr>
            <p:ph type="title"/>
          </p:nvPr>
        </p:nvSpPr>
        <p:spPr>
          <a:xfrm>
            <a:off x="1062784" y="2500182"/>
            <a:ext cx="9242106" cy="1637989"/>
          </a:xfrm>
        </p:spPr>
        <p:txBody>
          <a:bodyPr>
            <a:normAutofit/>
          </a:bodyPr>
          <a:lstStyle/>
          <a:p>
            <a:r>
              <a:rPr lang="zh-CN" altLang="en-US" sz="4000" dirty="0"/>
              <a:t>第六节 以前年度损益调整科目使用指南</a:t>
            </a:r>
            <a:endParaRPr lang="zh-CN" altLang="zh-CN"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B30A2184-1D75-453A-B451-31431EEAE74D}"/>
              </a:ext>
            </a:extLst>
          </p:cNvPr>
          <p:cNvSpPr>
            <a:spLocks noGrp="1"/>
          </p:cNvSpPr>
          <p:nvPr>
            <p:ph sz="quarter" idx="13"/>
          </p:nvPr>
        </p:nvSpPr>
        <p:spPr/>
        <p:txBody>
          <a:bodyPr/>
          <a:lstStyle/>
          <a:p>
            <a:r>
              <a:rPr lang="zh-CN" altLang="zh-CN" dirty="0"/>
              <a:t>借：应交税金</a:t>
            </a:r>
            <a:r>
              <a:rPr lang="en-US" altLang="zh-CN" dirty="0"/>
              <a:t>--</a:t>
            </a:r>
            <a:r>
              <a:rPr lang="zh-CN" altLang="zh-CN" dirty="0"/>
              <a:t>应交所得税 </a:t>
            </a:r>
            <a:r>
              <a:rPr lang="en-US" altLang="zh-CN" dirty="0"/>
              <a:t>      20</a:t>
            </a:r>
            <a:endParaRPr lang="zh-CN" altLang="zh-CN" dirty="0"/>
          </a:p>
          <a:p>
            <a:r>
              <a:rPr lang="en-US" altLang="zh-CN" dirty="0"/>
              <a:t>   </a:t>
            </a:r>
            <a:r>
              <a:rPr lang="zh-CN" altLang="zh-CN" dirty="0"/>
              <a:t>贷：银行存款 </a:t>
            </a:r>
            <a:r>
              <a:rPr lang="en-US" altLang="zh-CN" dirty="0"/>
              <a:t>                       20</a:t>
            </a:r>
            <a:endParaRPr lang="zh-CN" altLang="zh-CN" dirty="0"/>
          </a:p>
          <a:p>
            <a:r>
              <a:rPr lang="zh-CN" altLang="zh-CN" dirty="0"/>
              <a:t>借：以前年度损益调整 </a:t>
            </a:r>
            <a:r>
              <a:rPr lang="en-US" altLang="zh-CN" dirty="0"/>
              <a:t>             60</a:t>
            </a:r>
            <a:endParaRPr lang="zh-CN" altLang="zh-CN" dirty="0"/>
          </a:p>
          <a:p>
            <a:r>
              <a:rPr lang="en-US" altLang="zh-CN" dirty="0"/>
              <a:t>   </a:t>
            </a:r>
            <a:r>
              <a:rPr lang="zh-CN" altLang="zh-CN" dirty="0"/>
              <a:t>贷：利润分配</a:t>
            </a:r>
            <a:r>
              <a:rPr lang="en-US" altLang="zh-CN" dirty="0"/>
              <a:t>--</a:t>
            </a:r>
            <a:r>
              <a:rPr lang="zh-CN" altLang="zh-CN" dirty="0"/>
              <a:t>未分配利润 </a:t>
            </a:r>
            <a:r>
              <a:rPr lang="en-US" altLang="zh-CN" dirty="0"/>
              <a:t>    60</a:t>
            </a:r>
            <a:endParaRPr lang="zh-CN" altLang="en-US" dirty="0"/>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3837358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0500868F-A725-4664-9E0A-92C64A849CEA}"/>
              </a:ext>
            </a:extLst>
          </p:cNvPr>
          <p:cNvSpPr>
            <a:spLocks noGrp="1"/>
          </p:cNvSpPr>
          <p:nvPr>
            <p:ph sz="quarter" idx="13"/>
          </p:nvPr>
        </p:nvSpPr>
        <p:spPr>
          <a:xfrm>
            <a:off x="376519" y="852755"/>
            <a:ext cx="9305364" cy="5462588"/>
          </a:xfrm>
        </p:spPr>
        <p:txBody>
          <a:bodyPr>
            <a:normAutofit/>
          </a:bodyPr>
          <a:lstStyle/>
          <a:p>
            <a:r>
              <a:rPr lang="zh-CN" altLang="zh-CN" dirty="0">
                <a:solidFill>
                  <a:srgbClr val="FFC000"/>
                </a:solidFill>
              </a:rPr>
              <a:t>实务案例</a:t>
            </a:r>
            <a:r>
              <a:rPr lang="en-US" altLang="zh-CN" dirty="0">
                <a:solidFill>
                  <a:srgbClr val="FFC000"/>
                </a:solidFill>
              </a:rPr>
              <a:t>3</a:t>
            </a:r>
            <a:r>
              <a:rPr lang="zh-CN" altLang="en-US" dirty="0">
                <a:solidFill>
                  <a:srgbClr val="FFC000"/>
                </a:solidFill>
              </a:rPr>
              <a:t>：</a:t>
            </a:r>
            <a:endParaRPr lang="en-US" altLang="zh-CN" dirty="0">
              <a:solidFill>
                <a:srgbClr val="FFC000"/>
              </a:solidFill>
            </a:endParaRPr>
          </a:p>
          <a:p>
            <a:r>
              <a:rPr lang="en-US" altLang="zh-CN" dirty="0"/>
              <a:t>2016</a:t>
            </a:r>
            <a:r>
              <a:rPr lang="zh-CN" altLang="zh-CN" dirty="0"/>
              <a:t>年</a:t>
            </a:r>
            <a:r>
              <a:rPr lang="en-US" altLang="zh-CN" dirty="0"/>
              <a:t>9</a:t>
            </a:r>
            <a:r>
              <a:rPr lang="zh-CN" altLang="zh-CN" dirty="0"/>
              <a:t>月，审计部门在对某工业企业进行审计时发现，某公司误将</a:t>
            </a:r>
            <a:r>
              <a:rPr lang="en-US" altLang="zh-CN" dirty="0"/>
              <a:t>2015</a:t>
            </a:r>
            <a:r>
              <a:rPr lang="zh-CN" altLang="zh-CN" dirty="0"/>
              <a:t>年</a:t>
            </a:r>
            <a:r>
              <a:rPr lang="en-US" altLang="zh-CN" dirty="0"/>
              <a:t>6</a:t>
            </a:r>
            <a:r>
              <a:rPr lang="zh-CN" altLang="zh-CN" dirty="0"/>
              <a:t>月购入并于当月使用的一批已达到固定资产标准的办公设备</a:t>
            </a:r>
            <a:r>
              <a:rPr lang="en-US" altLang="zh-CN" dirty="0"/>
              <a:t>60</a:t>
            </a:r>
            <a:r>
              <a:rPr lang="zh-CN" altLang="zh-CN" dirty="0"/>
              <a:t>万元记入“管理费用”账户，于是要求企业自行进行账务调整。</a:t>
            </a:r>
          </a:p>
          <a:p>
            <a:r>
              <a:rPr lang="zh-CN" altLang="zh-CN" dirty="0"/>
              <a:t>如该办公设备预计净残值</a:t>
            </a:r>
            <a:r>
              <a:rPr lang="en-US" altLang="zh-CN" dirty="0"/>
              <a:t>5%</a:t>
            </a:r>
            <a:r>
              <a:rPr lang="zh-CN" altLang="zh-CN" dirty="0"/>
              <a:t>，折旧年限</a:t>
            </a:r>
            <a:r>
              <a:rPr lang="en-US" altLang="zh-CN" dirty="0"/>
              <a:t>5</a:t>
            </a:r>
            <a:r>
              <a:rPr lang="zh-CN" altLang="zh-CN" dirty="0"/>
              <a:t>年，按平均年限法计提折旧，</a:t>
            </a:r>
            <a:r>
              <a:rPr lang="en-US" altLang="zh-CN" dirty="0"/>
              <a:t>2015</a:t>
            </a:r>
            <a:r>
              <a:rPr lang="zh-CN" altLang="zh-CN" dirty="0"/>
              <a:t>年应调增管理费用</a:t>
            </a:r>
            <a:r>
              <a:rPr lang="en-US" altLang="zh-CN" dirty="0"/>
              <a:t>5.7</a:t>
            </a:r>
            <a:r>
              <a:rPr lang="zh-CN" altLang="zh-CN" dirty="0"/>
              <a:t>万元。</a:t>
            </a:r>
          </a:p>
          <a:p>
            <a:r>
              <a:rPr lang="zh-CN" altLang="zh-CN" dirty="0"/>
              <a:t>借：固定资产 </a:t>
            </a:r>
            <a:r>
              <a:rPr lang="en-US" altLang="zh-CN" dirty="0"/>
              <a:t>                              60 </a:t>
            </a:r>
            <a:endParaRPr lang="zh-CN" altLang="zh-CN" dirty="0"/>
          </a:p>
          <a:p>
            <a:r>
              <a:rPr lang="en-US" altLang="zh-CN" dirty="0"/>
              <a:t>   </a:t>
            </a:r>
            <a:r>
              <a:rPr lang="zh-CN" altLang="zh-CN" dirty="0"/>
              <a:t>贷：以前年度损益调整 </a:t>
            </a:r>
            <a:r>
              <a:rPr lang="en-US" altLang="zh-CN" dirty="0"/>
              <a:t>              60 </a:t>
            </a:r>
            <a:endParaRPr lang="zh-CN" altLang="zh-CN" dirty="0">
              <a:solidFill>
                <a:srgbClr val="FFFF00"/>
              </a:solidFill>
            </a:endParaRPr>
          </a:p>
          <a:p>
            <a:endParaRPr lang="zh-CN" altLang="en-US" dirty="0"/>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1615081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借：以前年度损益调整</a:t>
            </a:r>
            <a:r>
              <a:rPr lang="en-US" altLang="zh-CN" dirty="0"/>
              <a:t>                     5.7 </a:t>
            </a:r>
            <a:endParaRPr lang="zh-CN" altLang="zh-CN" dirty="0"/>
          </a:p>
          <a:p>
            <a:r>
              <a:rPr lang="en-US" altLang="zh-CN" dirty="0"/>
              <a:t>   </a:t>
            </a:r>
            <a:r>
              <a:rPr lang="zh-CN" altLang="zh-CN" dirty="0"/>
              <a:t>贷：累计折旧</a:t>
            </a:r>
            <a:r>
              <a:rPr lang="en-US" altLang="zh-CN" dirty="0"/>
              <a:t>                                5.7 </a:t>
            </a:r>
            <a:endParaRPr lang="zh-CN" altLang="zh-CN" dirty="0"/>
          </a:p>
          <a:p>
            <a:r>
              <a:rPr lang="zh-CN" altLang="zh-CN" dirty="0"/>
              <a:t>借：以前年度损益调整 </a:t>
            </a:r>
            <a:r>
              <a:rPr lang="en-US" altLang="zh-CN" dirty="0"/>
              <a:t>                   13.575 </a:t>
            </a:r>
            <a:endParaRPr lang="zh-CN" altLang="zh-CN" dirty="0"/>
          </a:p>
          <a:p>
            <a:r>
              <a:rPr lang="en-US" altLang="zh-CN" dirty="0"/>
              <a:t>   </a:t>
            </a:r>
            <a:r>
              <a:rPr lang="zh-CN" altLang="zh-CN" dirty="0"/>
              <a:t>贷：应交税金</a:t>
            </a:r>
            <a:r>
              <a:rPr lang="en-US" altLang="zh-CN" dirty="0"/>
              <a:t>--</a:t>
            </a:r>
            <a:r>
              <a:rPr lang="zh-CN" altLang="zh-CN" dirty="0"/>
              <a:t>应交所得税 </a:t>
            </a:r>
            <a:r>
              <a:rPr lang="en-US" altLang="zh-CN" dirty="0"/>
              <a:t>          13.575</a:t>
            </a:r>
            <a:endParaRPr lang="zh-CN" altLang="zh-CN" dirty="0"/>
          </a:p>
          <a:p>
            <a:r>
              <a:rPr lang="zh-CN" altLang="zh-CN" dirty="0"/>
              <a:t>借：应交税金</a:t>
            </a:r>
            <a:r>
              <a:rPr lang="en-US" altLang="zh-CN" dirty="0"/>
              <a:t>--</a:t>
            </a:r>
            <a:r>
              <a:rPr lang="zh-CN" altLang="zh-CN" dirty="0"/>
              <a:t>应交所得税 </a:t>
            </a:r>
            <a:r>
              <a:rPr lang="en-US" altLang="zh-CN" dirty="0"/>
              <a:t>             13.575</a:t>
            </a:r>
            <a:endParaRPr lang="zh-CN" altLang="zh-CN" dirty="0"/>
          </a:p>
          <a:p>
            <a:r>
              <a:rPr lang="en-US" altLang="zh-CN" dirty="0"/>
              <a:t>   </a:t>
            </a:r>
            <a:r>
              <a:rPr lang="zh-CN" altLang="zh-CN" dirty="0"/>
              <a:t>贷：银行存款</a:t>
            </a:r>
            <a:r>
              <a:rPr lang="en-US" altLang="zh-CN" dirty="0"/>
              <a:t>                               13.575</a:t>
            </a:r>
            <a:endParaRPr lang="zh-CN" altLang="zh-CN" dirty="0"/>
          </a:p>
          <a:p>
            <a:r>
              <a:rPr lang="zh-CN" altLang="zh-CN" dirty="0"/>
              <a:t>借：以前年度损益调整</a:t>
            </a:r>
            <a:r>
              <a:rPr lang="en-US" altLang="zh-CN" dirty="0"/>
              <a:t>                     40.725</a:t>
            </a:r>
            <a:endParaRPr lang="zh-CN" altLang="zh-CN" dirty="0"/>
          </a:p>
          <a:p>
            <a:r>
              <a:rPr lang="en-US" altLang="zh-CN" dirty="0"/>
              <a:t>   </a:t>
            </a:r>
            <a:r>
              <a:rPr lang="zh-CN" altLang="zh-CN" dirty="0"/>
              <a:t>贷：利润分配</a:t>
            </a:r>
            <a:r>
              <a:rPr lang="en-US" altLang="zh-CN" dirty="0"/>
              <a:t>--</a:t>
            </a:r>
            <a:r>
              <a:rPr lang="zh-CN" altLang="zh-CN" dirty="0"/>
              <a:t>未分配利润 </a:t>
            </a:r>
            <a:r>
              <a:rPr lang="en-US" altLang="zh-CN" dirty="0"/>
              <a:t>           40.725</a:t>
            </a:r>
            <a:endParaRPr lang="zh-CN" altLang="zh-CN" dirty="0"/>
          </a:p>
        </p:txBody>
      </p:sp>
    </p:spTree>
    <p:extLst>
      <p:ext uri="{BB962C8B-B14F-4D97-AF65-F5344CB8AC3E}">
        <p14:creationId xmlns:p14="http://schemas.microsoft.com/office/powerpoint/2010/main" val="161994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en-US" altLang="zh-CN" dirty="0">
                <a:solidFill>
                  <a:srgbClr val="FFC000"/>
                </a:solidFill>
              </a:rPr>
              <a:t> </a:t>
            </a:r>
            <a:r>
              <a:rPr lang="zh-CN" altLang="en-US" dirty="0">
                <a:solidFill>
                  <a:srgbClr val="FFC000"/>
                </a:solidFill>
              </a:rPr>
              <a:t>实操案例</a:t>
            </a:r>
            <a:r>
              <a:rPr lang="en-US" altLang="zh-CN" dirty="0">
                <a:solidFill>
                  <a:srgbClr val="FFC000"/>
                </a:solidFill>
              </a:rPr>
              <a:t>4</a:t>
            </a:r>
            <a:r>
              <a:rPr lang="zh-CN" altLang="en-US" dirty="0">
                <a:solidFill>
                  <a:srgbClr val="FFC000"/>
                </a:solidFill>
              </a:rPr>
              <a:t>：</a:t>
            </a:r>
            <a:endParaRPr lang="zh-CN" altLang="zh-CN" dirty="0">
              <a:solidFill>
                <a:srgbClr val="FFC000"/>
              </a:solidFill>
            </a:endParaRPr>
          </a:p>
          <a:p>
            <a:r>
              <a:rPr lang="zh-CN" altLang="zh-CN" dirty="0"/>
              <a:t>某企业</a:t>
            </a:r>
            <a:r>
              <a:rPr lang="en-US" altLang="zh-CN" dirty="0"/>
              <a:t>2017</a:t>
            </a:r>
            <a:r>
              <a:rPr lang="zh-CN" altLang="zh-CN" dirty="0"/>
              <a:t>年</a:t>
            </a:r>
            <a:r>
              <a:rPr lang="en-US" altLang="zh-CN" dirty="0"/>
              <a:t>11</a:t>
            </a:r>
            <a:r>
              <a:rPr lang="zh-CN" altLang="zh-CN" dirty="0"/>
              <a:t>月发生一笔销售业务，不含增值税金额</a:t>
            </a:r>
            <a:r>
              <a:rPr lang="en-US" altLang="zh-CN" dirty="0"/>
              <a:t>10</a:t>
            </a:r>
            <a:r>
              <a:rPr lang="zh-CN" altLang="zh-CN" dirty="0"/>
              <a:t>万元，销售成本</a:t>
            </a:r>
            <a:r>
              <a:rPr lang="en-US" altLang="zh-CN" dirty="0"/>
              <a:t>8</a:t>
            </a:r>
            <a:r>
              <a:rPr lang="zh-CN" altLang="zh-CN" dirty="0"/>
              <a:t>万元，</a:t>
            </a:r>
            <a:r>
              <a:rPr lang="en-US" altLang="zh-CN" dirty="0"/>
              <a:t>2018</a:t>
            </a:r>
            <a:r>
              <a:rPr lang="zh-CN" altLang="zh-CN" dirty="0"/>
              <a:t>年</a:t>
            </a:r>
            <a:r>
              <a:rPr lang="en-US" altLang="zh-CN" dirty="0"/>
              <a:t>2</a:t>
            </a:r>
            <a:r>
              <a:rPr lang="zh-CN" altLang="zh-CN" dirty="0"/>
              <a:t>月</a:t>
            </a:r>
            <a:r>
              <a:rPr lang="en-US" altLang="zh-CN" dirty="0"/>
              <a:t>22</a:t>
            </a:r>
            <a:r>
              <a:rPr lang="zh-CN" altLang="zh-CN" dirty="0"/>
              <a:t>日，发生销售退回，此时该企业财务报告尚未被批准报出。（资产负债表日后调整事项）</a:t>
            </a:r>
            <a:r>
              <a:rPr lang="en-US" altLang="zh-CN" dirty="0"/>
              <a:t>17</a:t>
            </a:r>
            <a:r>
              <a:rPr lang="zh-CN" altLang="zh-CN" dirty="0"/>
              <a:t>年调表，</a:t>
            </a:r>
            <a:r>
              <a:rPr lang="en-US" altLang="zh-CN" dirty="0"/>
              <a:t>18</a:t>
            </a:r>
            <a:r>
              <a:rPr lang="zh-CN" altLang="zh-CN" dirty="0"/>
              <a:t>年调账</a:t>
            </a:r>
            <a:endParaRPr lang="en-US" altLang="zh-CN" dirty="0"/>
          </a:p>
          <a:p>
            <a:r>
              <a:rPr lang="zh-CN" altLang="zh-CN" dirty="0"/>
              <a:t>借：以前年度损益调整</a:t>
            </a:r>
            <a:r>
              <a:rPr lang="en-US" altLang="zh-CN" dirty="0"/>
              <a:t>               10 </a:t>
            </a:r>
            <a:endParaRPr lang="zh-CN" altLang="zh-CN" dirty="0"/>
          </a:p>
          <a:p>
            <a:r>
              <a:rPr lang="en-US" altLang="zh-CN" dirty="0"/>
              <a:t>   </a:t>
            </a:r>
            <a:r>
              <a:rPr lang="zh-CN" altLang="zh-CN" dirty="0"/>
              <a:t>贷：应收账款</a:t>
            </a:r>
            <a:r>
              <a:rPr lang="en-US" altLang="zh-CN" dirty="0"/>
              <a:t>                          10 </a:t>
            </a:r>
            <a:endParaRPr lang="zh-CN" altLang="zh-CN" dirty="0"/>
          </a:p>
          <a:p>
            <a:r>
              <a:rPr lang="zh-CN" altLang="zh-CN" dirty="0"/>
              <a:t>借：库存商品</a:t>
            </a:r>
            <a:r>
              <a:rPr lang="en-US" altLang="zh-CN" dirty="0"/>
              <a:t>                               8 </a:t>
            </a:r>
            <a:endParaRPr lang="zh-CN" altLang="zh-CN" dirty="0"/>
          </a:p>
          <a:p>
            <a:r>
              <a:rPr lang="en-US" altLang="zh-CN" dirty="0"/>
              <a:t>   </a:t>
            </a:r>
            <a:r>
              <a:rPr lang="zh-CN" altLang="zh-CN" dirty="0"/>
              <a:t>贷：以前年度损益调整</a:t>
            </a:r>
            <a:r>
              <a:rPr lang="en-US" altLang="zh-CN" dirty="0"/>
              <a:t>               8 </a:t>
            </a:r>
            <a:endParaRPr lang="zh-CN" altLang="zh-CN" dirty="0"/>
          </a:p>
          <a:p>
            <a:endParaRPr lang="zh-CN" altLang="zh-CN" dirty="0"/>
          </a:p>
          <a:p>
            <a:endParaRPr lang="zh-CN" altLang="en-US" dirty="0"/>
          </a:p>
        </p:txBody>
      </p:sp>
    </p:spTree>
    <p:extLst>
      <p:ext uri="{BB962C8B-B14F-4D97-AF65-F5344CB8AC3E}">
        <p14:creationId xmlns:p14="http://schemas.microsoft.com/office/powerpoint/2010/main" val="2526142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借：利润分配—未分配利润 </a:t>
            </a:r>
            <a:r>
              <a:rPr lang="en-US" altLang="zh-CN" dirty="0"/>
              <a:t>           2 </a:t>
            </a:r>
            <a:endParaRPr lang="zh-CN" altLang="zh-CN" dirty="0"/>
          </a:p>
          <a:p>
            <a:r>
              <a:rPr lang="en-US" altLang="zh-CN" dirty="0"/>
              <a:t>   </a:t>
            </a:r>
            <a:r>
              <a:rPr lang="zh-CN" altLang="zh-CN" dirty="0"/>
              <a:t>贷：以前年度损益调整</a:t>
            </a:r>
            <a:r>
              <a:rPr lang="en-US" altLang="zh-CN" dirty="0"/>
              <a:t>                2 </a:t>
            </a:r>
            <a:endParaRPr lang="zh-CN" altLang="zh-CN" dirty="0"/>
          </a:p>
          <a:p>
            <a:r>
              <a:rPr lang="zh-CN" altLang="zh-CN" dirty="0">
                <a:solidFill>
                  <a:srgbClr val="FFC000"/>
                </a:solidFill>
              </a:rPr>
              <a:t>调整</a:t>
            </a:r>
            <a:r>
              <a:rPr lang="en-US" altLang="zh-CN" dirty="0">
                <a:solidFill>
                  <a:srgbClr val="FFC000"/>
                </a:solidFill>
              </a:rPr>
              <a:t>2017</a:t>
            </a:r>
            <a:r>
              <a:rPr lang="zh-CN" altLang="zh-CN" dirty="0">
                <a:solidFill>
                  <a:srgbClr val="FFC000"/>
                </a:solidFill>
              </a:rPr>
              <a:t>年度财务报表：</a:t>
            </a:r>
          </a:p>
          <a:p>
            <a:r>
              <a:rPr lang="zh-CN" altLang="zh-CN" dirty="0">
                <a:solidFill>
                  <a:srgbClr val="FFC000"/>
                </a:solidFill>
              </a:rPr>
              <a:t>利润表中「营业收入」调减</a:t>
            </a:r>
            <a:r>
              <a:rPr lang="en-US" altLang="zh-CN" dirty="0">
                <a:solidFill>
                  <a:srgbClr val="FFC000"/>
                </a:solidFill>
              </a:rPr>
              <a:t>10</a:t>
            </a:r>
            <a:r>
              <a:rPr lang="zh-CN" altLang="zh-CN" dirty="0">
                <a:solidFill>
                  <a:srgbClr val="FFC000"/>
                </a:solidFill>
              </a:rPr>
              <a:t>万元，「营业成本」调减</a:t>
            </a:r>
            <a:r>
              <a:rPr lang="en-US" altLang="zh-CN" dirty="0">
                <a:solidFill>
                  <a:srgbClr val="FFC000"/>
                </a:solidFill>
              </a:rPr>
              <a:t>8</a:t>
            </a:r>
            <a:r>
              <a:rPr lang="zh-CN" altLang="zh-CN" dirty="0">
                <a:solidFill>
                  <a:srgbClr val="FFC000"/>
                </a:solidFill>
              </a:rPr>
              <a:t>万元。</a:t>
            </a:r>
          </a:p>
          <a:p>
            <a:r>
              <a:rPr lang="zh-CN" altLang="zh-CN" dirty="0">
                <a:solidFill>
                  <a:srgbClr val="FFC000"/>
                </a:solidFill>
              </a:rPr>
              <a:t>资产负债表中「应收账款」调减</a:t>
            </a:r>
            <a:r>
              <a:rPr lang="en-US" altLang="zh-CN" dirty="0">
                <a:solidFill>
                  <a:srgbClr val="FFC000"/>
                </a:solidFill>
              </a:rPr>
              <a:t>10</a:t>
            </a:r>
            <a:r>
              <a:rPr lang="zh-CN" altLang="zh-CN" dirty="0">
                <a:solidFill>
                  <a:srgbClr val="FFC000"/>
                </a:solidFill>
              </a:rPr>
              <a:t>万元，「存货」调增</a:t>
            </a:r>
            <a:r>
              <a:rPr lang="en-US" altLang="zh-CN" dirty="0">
                <a:solidFill>
                  <a:srgbClr val="FFC000"/>
                </a:solidFill>
              </a:rPr>
              <a:t>8</a:t>
            </a:r>
            <a:r>
              <a:rPr lang="zh-CN" altLang="zh-CN" dirty="0">
                <a:solidFill>
                  <a:srgbClr val="FFC000"/>
                </a:solidFill>
              </a:rPr>
              <a:t>万元，「未分配利润」调减</a:t>
            </a:r>
            <a:r>
              <a:rPr lang="en-US" altLang="zh-CN" dirty="0">
                <a:solidFill>
                  <a:srgbClr val="FFC000"/>
                </a:solidFill>
              </a:rPr>
              <a:t>2</a:t>
            </a:r>
            <a:r>
              <a:rPr lang="zh-CN" altLang="zh-CN" dirty="0">
                <a:solidFill>
                  <a:srgbClr val="FFC000"/>
                </a:solidFill>
              </a:rPr>
              <a:t>万元。</a:t>
            </a:r>
          </a:p>
        </p:txBody>
      </p:sp>
    </p:spTree>
    <p:extLst>
      <p:ext uri="{BB962C8B-B14F-4D97-AF65-F5344CB8AC3E}">
        <p14:creationId xmlns:p14="http://schemas.microsoft.com/office/powerpoint/2010/main" val="1193373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文件规定：</a:t>
            </a:r>
          </a:p>
          <a:p>
            <a:r>
              <a:rPr lang="zh-CN" altLang="zh-CN" dirty="0">
                <a:solidFill>
                  <a:srgbClr val="FFC000"/>
                </a:solidFill>
              </a:rPr>
              <a:t>【企业会计准则（新版）以前年度损益调整 （</a:t>
            </a:r>
            <a:r>
              <a:rPr lang="en-US" altLang="zh-CN" dirty="0">
                <a:solidFill>
                  <a:srgbClr val="FFC000"/>
                </a:solidFill>
              </a:rPr>
              <a:t>2014</a:t>
            </a:r>
            <a:r>
              <a:rPr lang="zh-CN" altLang="zh-CN" dirty="0">
                <a:solidFill>
                  <a:srgbClr val="FFC000"/>
                </a:solidFill>
              </a:rPr>
              <a:t>）】</a:t>
            </a:r>
          </a:p>
          <a:p>
            <a:r>
              <a:rPr lang="zh-CN" altLang="zh-CN" dirty="0"/>
              <a:t>一、本科目核算企业本年度发生的调整以前年度损益的事项以及本年度发现的重要前期差错更正涉及调整以前年度损益的事项。企业在资产负债表日至财务报告批准报出日之间发生的需要调整报告年度损益的事项，也可以通过本科目核算。 </a:t>
            </a:r>
          </a:p>
        </p:txBody>
      </p:sp>
    </p:spTree>
    <p:extLst>
      <p:ext uri="{BB962C8B-B14F-4D97-AF65-F5344CB8AC3E}">
        <p14:creationId xmlns:p14="http://schemas.microsoft.com/office/powerpoint/2010/main" val="212678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（二）由于以前年度损益调整增加的所得税费用，借记本科目，贷记“应交税费—应交所得税”等科目；由于以前年度损益调整减少的所得税费用做相反的会计分录。 </a:t>
            </a:r>
          </a:p>
          <a:p>
            <a:r>
              <a:rPr lang="zh-CN" altLang="zh-CN" dirty="0"/>
              <a:t>（三）经上述调整后，应将本科目的余额转入“利润分配—未分配利润”科目。本科目如为贷方余额，借记本科目，贷记“利润分配—未分配利润”科目；如为借方余额做相反的会计分录。 </a:t>
            </a:r>
          </a:p>
          <a:p>
            <a:r>
              <a:rPr lang="zh-CN" altLang="zh-CN" dirty="0"/>
              <a:t>三、本科目结转后应无余额。</a:t>
            </a:r>
          </a:p>
        </p:txBody>
      </p:sp>
    </p:spTree>
    <p:extLst>
      <p:ext uri="{BB962C8B-B14F-4D97-AF65-F5344CB8AC3E}">
        <p14:creationId xmlns:p14="http://schemas.microsoft.com/office/powerpoint/2010/main" val="3183661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solidFill>
                  <a:srgbClr val="FFC000"/>
                </a:solidFill>
              </a:rPr>
              <a:t>【企业会计制度资产负债表日后事项（</a:t>
            </a:r>
            <a:r>
              <a:rPr lang="en-US" altLang="zh-CN" dirty="0">
                <a:solidFill>
                  <a:srgbClr val="FFC000"/>
                </a:solidFill>
              </a:rPr>
              <a:t>2001</a:t>
            </a:r>
            <a:r>
              <a:rPr lang="zh-CN" altLang="zh-CN" dirty="0">
                <a:solidFill>
                  <a:srgbClr val="FFC000"/>
                </a:solidFill>
              </a:rPr>
              <a:t>）】</a:t>
            </a:r>
          </a:p>
          <a:p>
            <a:r>
              <a:rPr lang="zh-CN" altLang="zh-CN" dirty="0"/>
              <a:t>第一百三十七条、资产负债表日后获得新的或进一步的证据，有助于对资产负债表日存在状况的有关金额作出重新估计，应当作为调整事项，据此对资产负债表日所反映的收入、费用、资产、负债以及所有者权益进行调整。以下是调整事项的例子：</a:t>
            </a:r>
          </a:p>
          <a:p>
            <a:r>
              <a:rPr lang="zh-CN" altLang="zh-CN" dirty="0">
                <a:solidFill>
                  <a:srgbClr val="FFC000"/>
                </a:solidFill>
              </a:rPr>
              <a:t>（一）已证实资产发生了减损；</a:t>
            </a:r>
          </a:p>
          <a:p>
            <a:r>
              <a:rPr lang="zh-CN" altLang="zh-CN" dirty="0">
                <a:solidFill>
                  <a:srgbClr val="FFC000"/>
                </a:solidFill>
              </a:rPr>
              <a:t>（二）销售退回；</a:t>
            </a:r>
          </a:p>
          <a:p>
            <a:r>
              <a:rPr lang="zh-CN" altLang="zh-CN" dirty="0">
                <a:solidFill>
                  <a:srgbClr val="FFC000"/>
                </a:solidFill>
              </a:rPr>
              <a:t>（三）已确定获得或支付的赔偿。</a:t>
            </a:r>
          </a:p>
          <a:p>
            <a:endParaRPr lang="zh-CN" altLang="en-US" dirty="0"/>
          </a:p>
        </p:txBody>
      </p:sp>
    </p:spTree>
    <p:extLst>
      <p:ext uri="{BB962C8B-B14F-4D97-AF65-F5344CB8AC3E}">
        <p14:creationId xmlns:p14="http://schemas.microsoft.com/office/powerpoint/2010/main" val="211078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资产负债表日后董事会或者经理（厂长）会议，或者类似机构制订的利润分配方案中与财务会计报告所属期间有关的利润分配，也应当作为调整事项，但利润分配方案中的股票股利（或以利润转增资本）应当作为非调整事项处理。</a:t>
            </a:r>
            <a:endParaRPr lang="en-US" altLang="zh-CN" dirty="0"/>
          </a:p>
          <a:p>
            <a:r>
              <a:rPr lang="zh-CN" altLang="zh-CN" dirty="0"/>
              <a:t>第一百三十八条、资产负债表日后发生的调整事项，应当如同资产负债表所属期间发生的事项一样，作出相关账务处理，并对资产负债表日已编制的会计报表作相应的调整。</a:t>
            </a:r>
            <a:endParaRPr lang="en-US" altLang="zh-CN" dirty="0"/>
          </a:p>
          <a:p>
            <a:r>
              <a:rPr lang="zh-CN" altLang="zh-CN" dirty="0"/>
              <a:t>这里的会计报表包括资产负债表、利润表及其相关附表和现金流量表的补充资料内容，但不包括现金流量表正表。资产负债表日</a:t>
            </a:r>
          </a:p>
          <a:p>
            <a:endParaRPr lang="zh-CN" altLang="en-US" dirty="0"/>
          </a:p>
        </p:txBody>
      </p:sp>
    </p:spTree>
    <p:extLst>
      <p:ext uri="{BB962C8B-B14F-4D97-AF65-F5344CB8AC3E}">
        <p14:creationId xmlns:p14="http://schemas.microsoft.com/office/powerpoint/2010/main" val="3687046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pPr indent="0"/>
            <a:r>
              <a:rPr lang="zh-CN" altLang="zh-CN" dirty="0"/>
              <a:t>后发生的调整事项，应当分别以下情况进行账务处理：</a:t>
            </a:r>
          </a:p>
          <a:p>
            <a:r>
              <a:rPr lang="zh-CN" altLang="zh-CN" dirty="0"/>
              <a:t>（一）涉及损益的事项，通过“以前年度损益调整”科目核算。调整增加以前年度收益或调整减少以前年度亏损的事项，及其调整减少的所得税，记入“以前年度损益调整”科目的贷方；调整减少以前年度收益或调整增加以前年度亏损的事项，以及调整增加的所得税，记入“以前年度损益调整”科目的借方。“以前年度损益调整”科目的贷方或借方余额，转入“利润分配</a:t>
            </a:r>
            <a:r>
              <a:rPr lang="en-US" altLang="zh-CN" dirty="0"/>
              <a:t>--</a:t>
            </a:r>
            <a:r>
              <a:rPr lang="zh-CN" altLang="zh-CN" dirty="0"/>
              <a:t>未分配利润”科目。</a:t>
            </a:r>
            <a:endParaRPr lang="en-US" altLang="zh-CN" dirty="0"/>
          </a:p>
          <a:p>
            <a:r>
              <a:rPr lang="zh-CN" altLang="zh-CN" dirty="0"/>
              <a:t>（二）涉及利润分配调整的事项，直接通过“利润分配</a:t>
            </a:r>
            <a:r>
              <a:rPr lang="en-US" altLang="zh-CN" dirty="0"/>
              <a:t>--</a:t>
            </a:r>
            <a:r>
              <a:rPr lang="zh-CN" altLang="zh-CN" dirty="0"/>
              <a:t>未分配利润”科目核算。</a:t>
            </a:r>
          </a:p>
          <a:p>
            <a:endParaRPr lang="zh-CN" altLang="zh-CN" dirty="0"/>
          </a:p>
          <a:p>
            <a:endParaRPr lang="zh-CN" altLang="en-US" dirty="0"/>
          </a:p>
        </p:txBody>
      </p:sp>
    </p:spTree>
    <p:extLst>
      <p:ext uri="{BB962C8B-B14F-4D97-AF65-F5344CB8AC3E}">
        <p14:creationId xmlns:p14="http://schemas.microsoft.com/office/powerpoint/2010/main" val="3602481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3" name="内容占位符 2">
            <a:extLst>
              <a:ext uri="{FF2B5EF4-FFF2-40B4-BE49-F238E27FC236}">
                <a16:creationId xmlns:a16="http://schemas.microsoft.com/office/drawing/2014/main" id="{178AE032-925C-4DC7-A690-9D9CC2FAFDDE}"/>
              </a:ext>
            </a:extLst>
          </p:cNvPr>
          <p:cNvSpPr>
            <a:spLocks noGrp="1"/>
          </p:cNvSpPr>
          <p:nvPr>
            <p:ph sz="quarter" idx="13"/>
          </p:nvPr>
        </p:nvSpPr>
        <p:spPr/>
        <p:txBody>
          <a:bodyPr>
            <a:normAutofit/>
          </a:bodyPr>
          <a:lstStyle/>
          <a:p>
            <a:r>
              <a:rPr lang="zh-CN" altLang="zh-CN" dirty="0">
                <a:solidFill>
                  <a:srgbClr val="FFC000"/>
                </a:solidFill>
              </a:rPr>
              <a:t>基本描述：</a:t>
            </a:r>
          </a:p>
          <a:p>
            <a:r>
              <a:rPr lang="zh-CN" altLang="zh-CN" dirty="0"/>
              <a:t>需要通过</a:t>
            </a:r>
            <a:r>
              <a:rPr lang="zh-CN" altLang="en-US" dirty="0">
                <a:solidFill>
                  <a:srgbClr val="FFC000"/>
                </a:solidFill>
              </a:rPr>
              <a:t>以前年度损益调整</a:t>
            </a:r>
            <a:r>
              <a:rPr lang="zh-CN" altLang="en-US" dirty="0"/>
              <a:t>科</a:t>
            </a:r>
            <a:r>
              <a:rPr lang="zh-CN" altLang="zh-CN" dirty="0"/>
              <a:t>目调整的指的是</a:t>
            </a:r>
            <a:r>
              <a:rPr lang="zh-CN" altLang="en-US" dirty="0"/>
              <a:t>：</a:t>
            </a:r>
            <a:endParaRPr lang="en-US" altLang="zh-CN" dirty="0"/>
          </a:p>
          <a:p>
            <a:r>
              <a:rPr lang="zh-CN" altLang="zh-CN" dirty="0">
                <a:solidFill>
                  <a:srgbClr val="FFC000"/>
                </a:solidFill>
              </a:rPr>
              <a:t>重要的</a:t>
            </a:r>
            <a:r>
              <a:rPr lang="zh-CN" altLang="zh-CN" dirty="0"/>
              <a:t>（金额重大、或者性质重要）前期差错、资产负债表日后期间发生的需要调整报告年度损益的事项，以及其他必须要调整以前年度损益的事项。</a:t>
            </a:r>
            <a:endParaRPr lang="en-US" altLang="zh-CN" dirty="0"/>
          </a:p>
          <a:p>
            <a:r>
              <a:rPr lang="zh-CN" altLang="zh-CN" dirty="0">
                <a:solidFill>
                  <a:srgbClr val="FFC000"/>
                </a:solidFill>
              </a:rPr>
              <a:t>可以不做追调，直接在当前年度调整</a:t>
            </a:r>
            <a:r>
              <a:rPr lang="zh-CN" altLang="en-US" dirty="0"/>
              <a:t>的指的是：</a:t>
            </a:r>
            <a:endParaRPr lang="en-US" altLang="zh-CN" dirty="0"/>
          </a:p>
          <a:p>
            <a:r>
              <a:rPr lang="zh-CN" altLang="zh-CN" dirty="0">
                <a:solidFill>
                  <a:srgbClr val="FFC000"/>
                </a:solidFill>
              </a:rPr>
              <a:t>非重要的</a:t>
            </a:r>
            <a:r>
              <a:rPr lang="zh-CN" altLang="zh-CN" dirty="0"/>
              <a:t>（金额不重大、或者性质不重要）以前年度差错更正、资产负债表日后事项中不需要调整以前年度损益的事项。</a:t>
            </a:r>
          </a:p>
          <a:p>
            <a:endParaRPr lang="zh-CN" altLang="en-US" dirty="0"/>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（三）不涉及损益以及利润分配的事项，调整相关科目。</a:t>
            </a:r>
            <a:endParaRPr lang="en-US" altLang="zh-CN" dirty="0"/>
          </a:p>
          <a:p>
            <a:r>
              <a:rPr lang="zh-CN" altLang="zh-CN" dirty="0"/>
              <a:t>（四）通过上述账务处理后，还应同时调整会计报表相关项目的数字，包括： </a:t>
            </a:r>
          </a:p>
          <a:p>
            <a:r>
              <a:rPr lang="en-US" altLang="zh-CN" dirty="0"/>
              <a:t>1</a:t>
            </a:r>
            <a:r>
              <a:rPr lang="zh-CN" altLang="en-US" dirty="0"/>
              <a:t>、</a:t>
            </a:r>
            <a:r>
              <a:rPr lang="zh-CN" altLang="zh-CN" dirty="0"/>
              <a:t>资产负债表日编制的会计报表相关项目的数字；</a:t>
            </a:r>
          </a:p>
          <a:p>
            <a:r>
              <a:rPr lang="en-US" altLang="zh-CN" dirty="0"/>
              <a:t>2</a:t>
            </a:r>
            <a:r>
              <a:rPr lang="zh-CN" altLang="en-US" dirty="0"/>
              <a:t>、</a:t>
            </a:r>
            <a:r>
              <a:rPr lang="zh-CN" altLang="zh-CN" dirty="0"/>
              <a:t>当期编制的会计报表相关项目的年初数；</a:t>
            </a:r>
          </a:p>
          <a:p>
            <a:r>
              <a:rPr lang="en-US" altLang="zh-CN" dirty="0"/>
              <a:t>3</a:t>
            </a:r>
            <a:r>
              <a:rPr lang="zh-CN" altLang="en-US" dirty="0"/>
              <a:t> 、</a:t>
            </a:r>
            <a:r>
              <a:rPr lang="zh-CN" altLang="zh-CN" dirty="0"/>
              <a:t>提供比较会计报表时，还应调整有关会计报表的上年数；</a:t>
            </a:r>
            <a:endParaRPr lang="en-US" altLang="zh-CN" dirty="0"/>
          </a:p>
          <a:p>
            <a:r>
              <a:rPr lang="en-US" altLang="zh-CN" dirty="0"/>
              <a:t>4</a:t>
            </a:r>
            <a:r>
              <a:rPr lang="zh-CN" altLang="en-US" dirty="0"/>
              <a:t> 、</a:t>
            </a:r>
            <a:r>
              <a:rPr lang="zh-CN" altLang="zh-CN" dirty="0"/>
              <a:t>经过上述调整后，如果涉及会计报表附注内容的，还应当调整会计报表附注相关项目的数字。</a:t>
            </a:r>
          </a:p>
          <a:p>
            <a:endParaRPr lang="zh-CN" altLang="en-US" dirty="0"/>
          </a:p>
        </p:txBody>
      </p:sp>
    </p:spTree>
    <p:extLst>
      <p:ext uri="{BB962C8B-B14F-4D97-AF65-F5344CB8AC3E}">
        <p14:creationId xmlns:p14="http://schemas.microsoft.com/office/powerpoint/2010/main" val="3543570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a:xfrm>
            <a:off x="376519" y="824226"/>
            <a:ext cx="9305364" cy="5592433"/>
          </a:xfrm>
        </p:spPr>
        <p:txBody>
          <a:bodyPr>
            <a:normAutofit/>
          </a:bodyPr>
          <a:lstStyle/>
          <a:p>
            <a:r>
              <a:rPr lang="zh-CN" altLang="zh-CN" dirty="0"/>
              <a:t>第一百三十九条、资产负债表日以后才发生或存在的事项，不影响资产负债表日存在状况，但如不加以说明，将会影响财务会计报告使用者作出正确估计和决策，这类事项应当作为非调整事项，在会计报表附注中予以披露。以下是非调整事项的例子：</a:t>
            </a:r>
          </a:p>
          <a:p>
            <a:r>
              <a:rPr lang="zh-CN" altLang="zh-CN" dirty="0"/>
              <a:t>（一）股票和债券的发行； </a:t>
            </a:r>
          </a:p>
          <a:p>
            <a:r>
              <a:rPr lang="zh-CN" altLang="zh-CN" dirty="0"/>
              <a:t>（二）对一个企业的巨额投资；</a:t>
            </a:r>
          </a:p>
          <a:p>
            <a:r>
              <a:rPr lang="zh-CN" altLang="zh-CN" dirty="0"/>
              <a:t>（三）自然灾害导致的资产损失；</a:t>
            </a:r>
          </a:p>
          <a:p>
            <a:r>
              <a:rPr lang="zh-CN" altLang="zh-CN" dirty="0"/>
              <a:t>（四）外汇汇率发生较大变动。</a:t>
            </a:r>
            <a:endParaRPr lang="en-US" altLang="zh-CN" dirty="0"/>
          </a:p>
          <a:p>
            <a:r>
              <a:rPr lang="zh-CN" altLang="zh-CN" dirty="0">
                <a:solidFill>
                  <a:srgbClr val="FFC000"/>
                </a:solidFill>
              </a:rPr>
              <a:t>非调整事项，应当在会计报表附注中说明其内容、估计对财务状况、经营成果的影响；如无法作出估计，应当说明其原因。</a:t>
            </a:r>
            <a:endParaRPr lang="en-US" altLang="zh-CN" dirty="0">
              <a:solidFill>
                <a:srgbClr val="FFC000"/>
              </a:solidFill>
            </a:endParaRPr>
          </a:p>
          <a:p>
            <a:endParaRPr lang="zh-CN" altLang="zh-CN" dirty="0"/>
          </a:p>
          <a:p>
            <a:endParaRPr lang="zh-CN" altLang="zh-CN" dirty="0"/>
          </a:p>
          <a:p>
            <a:endParaRPr lang="zh-CN" altLang="en-US" dirty="0"/>
          </a:p>
        </p:txBody>
      </p:sp>
    </p:spTree>
    <p:extLst>
      <p:ext uri="{BB962C8B-B14F-4D97-AF65-F5344CB8AC3E}">
        <p14:creationId xmlns:p14="http://schemas.microsoft.com/office/powerpoint/2010/main" val="42801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【企业会计准则资产负债表日后事项（</a:t>
            </a:r>
            <a:r>
              <a:rPr lang="en-US" altLang="zh-CN" dirty="0"/>
              <a:t>2006</a:t>
            </a:r>
            <a:r>
              <a:rPr lang="zh-CN" altLang="zh-CN" dirty="0"/>
              <a:t>）】</a:t>
            </a:r>
          </a:p>
          <a:p>
            <a:r>
              <a:rPr lang="zh-CN" altLang="zh-CN" dirty="0"/>
              <a:t>资产负债表日后事项，是指资产负债表日至财务报告批准报出日之间发生的有利或不利事项。财务报告批准报出日，是指董事会或类似机构批准财务报告报出的日期。</a:t>
            </a:r>
          </a:p>
          <a:p>
            <a:r>
              <a:rPr lang="zh-CN" altLang="zh-CN" dirty="0"/>
              <a:t>企业发生的资产负债表日后调整事项，应当调整资产负债表日的财务报表。</a:t>
            </a:r>
          </a:p>
          <a:p>
            <a:endParaRPr lang="zh-CN" altLang="en-US" dirty="0"/>
          </a:p>
        </p:txBody>
      </p:sp>
    </p:spTree>
    <p:extLst>
      <p:ext uri="{BB962C8B-B14F-4D97-AF65-F5344CB8AC3E}">
        <p14:creationId xmlns:p14="http://schemas.microsoft.com/office/powerpoint/2010/main" val="2366137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企业发生的资产负债表日后调整事项，通常包括下列各项： </a:t>
            </a:r>
          </a:p>
          <a:p>
            <a:r>
              <a:rPr lang="zh-CN" altLang="zh-CN" dirty="0"/>
              <a:t>（一）资产负债表日后诉讼案件结案，法院判决证实了企业在资产负债表日已经存在现时义务，需要调整原先确认的与该诉讼案件相关的预计负债，或确认一项新负债。 </a:t>
            </a:r>
          </a:p>
          <a:p>
            <a:r>
              <a:rPr lang="zh-CN" altLang="zh-CN" dirty="0"/>
              <a:t>（二）资产负债表日后取得确凿证据，表明某项资产在资产负债表日发生了减值或者需要调整该项资产原先确认的减值金额。 </a:t>
            </a:r>
          </a:p>
          <a:p>
            <a:r>
              <a:rPr lang="zh-CN" altLang="zh-CN" dirty="0"/>
              <a:t>（三）资产负债表日后进一步确定了资产负债表日前购入资产的成本或售出资产的收入。 </a:t>
            </a:r>
          </a:p>
          <a:p>
            <a:r>
              <a:rPr lang="zh-CN" altLang="zh-CN" dirty="0"/>
              <a:t>（四）资产负债表日后发现了财务报表舞弊或差错。 </a:t>
            </a:r>
          </a:p>
          <a:p>
            <a:endParaRPr lang="zh-CN" altLang="en-US" dirty="0"/>
          </a:p>
        </p:txBody>
      </p:sp>
    </p:spTree>
    <p:extLst>
      <p:ext uri="{BB962C8B-B14F-4D97-AF65-F5344CB8AC3E}">
        <p14:creationId xmlns:p14="http://schemas.microsoft.com/office/powerpoint/2010/main" val="2890607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第六条 企业发生的资产负债表日后非调整事项，不应当调整资产负债表日的财务报表。 </a:t>
            </a:r>
          </a:p>
          <a:p>
            <a:r>
              <a:rPr lang="zh-CN" altLang="zh-CN" dirty="0"/>
              <a:t>第七条 企业发生的资产负债表日后非调整事项，通常包括下列各项： </a:t>
            </a:r>
          </a:p>
          <a:p>
            <a:r>
              <a:rPr lang="zh-CN" altLang="zh-CN" dirty="0"/>
              <a:t>（一）资产负债表日后发生重大诉讼、仲裁、承诺。 </a:t>
            </a:r>
          </a:p>
          <a:p>
            <a:r>
              <a:rPr lang="zh-CN" altLang="zh-CN" dirty="0"/>
              <a:t>（二）资产负债表日后资产价格、税收政策、外汇汇率发生重大变化。 </a:t>
            </a:r>
          </a:p>
          <a:p>
            <a:r>
              <a:rPr lang="zh-CN" altLang="zh-CN" dirty="0"/>
              <a:t>（三）资产负债表日后因自然灾害导致资产发生重大损失。 </a:t>
            </a:r>
          </a:p>
          <a:p>
            <a:r>
              <a:rPr lang="zh-CN" altLang="zh-CN" dirty="0"/>
              <a:t>（四）资产负债表日后发行股票和债券以及其他巨额举债。 </a:t>
            </a:r>
          </a:p>
        </p:txBody>
      </p:sp>
    </p:spTree>
    <p:extLst>
      <p:ext uri="{BB962C8B-B14F-4D97-AF65-F5344CB8AC3E}">
        <p14:creationId xmlns:p14="http://schemas.microsoft.com/office/powerpoint/2010/main" val="3149348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595C9A-089A-4C32-9C43-2A15E2B741FF}"/>
              </a:ext>
            </a:extLst>
          </p:cNvPr>
          <p:cNvSpPr>
            <a:spLocks noGrp="1"/>
          </p:cNvSpPr>
          <p:nvPr>
            <p:ph type="title"/>
          </p:nvPr>
        </p:nvSpPr>
        <p:spPr/>
        <p:txBody>
          <a:bodyPr/>
          <a:lstStyle/>
          <a:p>
            <a:r>
              <a:rPr lang="zh-CN" altLang="en-US" dirty="0"/>
              <a:t>以前年度损益调整科目使用指南</a:t>
            </a:r>
          </a:p>
        </p:txBody>
      </p:sp>
      <p:sp>
        <p:nvSpPr>
          <p:cNvPr id="3" name="内容占位符 2">
            <a:extLst>
              <a:ext uri="{FF2B5EF4-FFF2-40B4-BE49-F238E27FC236}">
                <a16:creationId xmlns:a16="http://schemas.microsoft.com/office/drawing/2014/main" id="{3E377443-806B-4492-B8CB-232DBDACCCB3}"/>
              </a:ext>
            </a:extLst>
          </p:cNvPr>
          <p:cNvSpPr>
            <a:spLocks noGrp="1"/>
          </p:cNvSpPr>
          <p:nvPr>
            <p:ph sz="quarter" idx="13"/>
          </p:nvPr>
        </p:nvSpPr>
        <p:spPr/>
        <p:txBody>
          <a:bodyPr>
            <a:normAutofit/>
          </a:bodyPr>
          <a:lstStyle/>
          <a:p>
            <a:r>
              <a:rPr lang="zh-CN" altLang="zh-CN" dirty="0"/>
              <a:t>（五）资产负债表日后资本公积转增资本。 </a:t>
            </a:r>
          </a:p>
          <a:p>
            <a:r>
              <a:rPr lang="zh-CN" altLang="zh-CN" dirty="0"/>
              <a:t>（六）资产负债表日后发生巨额亏损。 </a:t>
            </a:r>
          </a:p>
          <a:p>
            <a:r>
              <a:rPr lang="zh-CN" altLang="zh-CN" dirty="0"/>
              <a:t>（七）资产负债表日后发生企业合并或处置子公司。</a:t>
            </a:r>
          </a:p>
          <a:p>
            <a:endParaRPr lang="zh-CN" altLang="en-US" dirty="0"/>
          </a:p>
        </p:txBody>
      </p:sp>
    </p:spTree>
    <p:extLst>
      <p:ext uri="{BB962C8B-B14F-4D97-AF65-F5344CB8AC3E}">
        <p14:creationId xmlns:p14="http://schemas.microsoft.com/office/powerpoint/2010/main" val="3768820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521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B7FF40EC-121C-4DC7-83B3-935A551C2822}"/>
              </a:ext>
            </a:extLst>
          </p:cNvPr>
          <p:cNvSpPr>
            <a:spLocks noGrp="1"/>
          </p:cNvSpPr>
          <p:nvPr>
            <p:ph sz="quarter" idx="13"/>
          </p:nvPr>
        </p:nvSpPr>
        <p:spPr/>
        <p:txBody>
          <a:bodyPr/>
          <a:lstStyle/>
          <a:p>
            <a:r>
              <a:rPr lang="zh-CN" altLang="zh-CN" dirty="0">
                <a:solidFill>
                  <a:srgbClr val="FFC000"/>
                </a:solidFill>
              </a:rPr>
              <a:t>《小企业会计准则》</a:t>
            </a:r>
            <a:r>
              <a:rPr lang="zh-CN" altLang="zh-CN" dirty="0"/>
              <a:t>的相关规定：“小准则第八十八条，小企业对会计政策变更、会计估计变更和会计差错更正应当采用未来适用法进行会计处理。”其中会计差错包括：计算错误、应用会计政策错误、应用会计估计错误等。未来适用法，是指将变更后的会计政策和会计估计应用于变更日及以后发生的交易或者事项，或者在会计差错发生或发现的当期更正差错的方法。小准则考虑成本效益原则的要求，对小企业完全简化，不需要追溯调整，一律采用未来适用法，无需考虑相关事项对以前期间的影响。因此，小准则的科目中，并没有“以前年度损益调整”科目。</a:t>
            </a:r>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3212133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14D85261-A48B-4CE9-B087-48D63E8E8C63}"/>
              </a:ext>
            </a:extLst>
          </p:cNvPr>
          <p:cNvSpPr>
            <a:spLocks noGrp="1"/>
          </p:cNvSpPr>
          <p:nvPr>
            <p:ph sz="quarter" idx="13"/>
          </p:nvPr>
        </p:nvSpPr>
        <p:spPr/>
        <p:txBody>
          <a:bodyPr/>
          <a:lstStyle/>
          <a:p>
            <a:r>
              <a:rPr lang="zh-CN" altLang="zh-CN" dirty="0">
                <a:solidFill>
                  <a:srgbClr val="FFC000"/>
                </a:solidFill>
              </a:rPr>
              <a:t>账务处理：</a:t>
            </a:r>
          </a:p>
          <a:p>
            <a:r>
              <a:rPr lang="zh-CN" altLang="zh-CN" dirty="0"/>
              <a:t>（一）企业调整增加以前年度利润或减少以前年度亏损，借记有关科目，贷记本科目；调整减少以前年度利润或增加以前年度亏损做相反的会计分录。</a:t>
            </a:r>
          </a:p>
          <a:p>
            <a:r>
              <a:rPr lang="zh-CN" altLang="zh-CN" dirty="0"/>
              <a:t>（二）由于以前年度损益调整增加的所得税费用，</a:t>
            </a:r>
            <a:r>
              <a:rPr lang="zh-CN" altLang="zh-CN" dirty="0">
                <a:solidFill>
                  <a:srgbClr val="FFC000"/>
                </a:solidFill>
              </a:rPr>
              <a:t>借记本科目，贷记“应交税费——应交所得税”等科目；</a:t>
            </a:r>
            <a:r>
              <a:rPr lang="zh-CN" altLang="zh-CN" dirty="0"/>
              <a:t>由于以前年度损益调整减少的所得税费用做相反的会计分录。</a:t>
            </a:r>
          </a:p>
          <a:p>
            <a:endParaRPr lang="zh-CN" altLang="en-US" dirty="0"/>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347571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863E7250-657B-4EFA-95A9-7830203030C1}"/>
              </a:ext>
            </a:extLst>
          </p:cNvPr>
          <p:cNvSpPr>
            <a:spLocks noGrp="1"/>
          </p:cNvSpPr>
          <p:nvPr>
            <p:ph sz="quarter" idx="13"/>
          </p:nvPr>
        </p:nvSpPr>
        <p:spPr/>
        <p:txBody>
          <a:bodyPr/>
          <a:lstStyle/>
          <a:p>
            <a:r>
              <a:rPr lang="zh-CN" altLang="zh-CN" dirty="0"/>
              <a:t>（三）经上述调整后，应将本科目的余额</a:t>
            </a:r>
            <a:r>
              <a:rPr lang="zh-CN" altLang="zh-CN" dirty="0">
                <a:solidFill>
                  <a:srgbClr val="FFC000"/>
                </a:solidFill>
              </a:rPr>
              <a:t>转入“利润分配——未分配利润”科目</a:t>
            </a:r>
            <a:r>
              <a:rPr lang="zh-CN" altLang="zh-CN" dirty="0"/>
              <a:t>。本科目如为贷方余额，借记本科目，贷记“利润分配——未分配利润”科目；如为借方余额做相反的会计分录。</a:t>
            </a:r>
          </a:p>
          <a:p>
            <a:r>
              <a:rPr lang="zh-CN" altLang="zh-CN" dirty="0"/>
              <a:t>本科目结转后应无余额。</a:t>
            </a:r>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10854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88829" y="164818"/>
            <a:ext cx="8393054" cy="677862"/>
          </a:xfrm>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96BACFE6-72CE-4786-8877-64A536B6F79C}"/>
              </a:ext>
            </a:extLst>
          </p:cNvPr>
          <p:cNvSpPr>
            <a:spLocks noGrp="1"/>
          </p:cNvSpPr>
          <p:nvPr>
            <p:ph sz="quarter" idx="13"/>
          </p:nvPr>
        </p:nvSpPr>
        <p:spPr/>
        <p:txBody>
          <a:bodyPr/>
          <a:lstStyle/>
          <a:p>
            <a:r>
              <a:rPr lang="zh-CN" altLang="zh-CN" dirty="0">
                <a:solidFill>
                  <a:srgbClr val="FFC000"/>
                </a:solidFill>
              </a:rPr>
              <a:t>注意事项：</a:t>
            </a:r>
          </a:p>
          <a:p>
            <a:r>
              <a:rPr lang="zh-CN" altLang="zh-CN" dirty="0"/>
              <a:t>（一）账务处理第二条“由于以前年度损益调整增加的所得税费用”，这里的所得税费用不是简单把税前损益调整后的本科目贷方余额乘以适用税率计算出来的金额，而是应综合考虑企业损益调整所属年度是否有其他税前调整项目、是否享受企业所得税优惠政策以及是否有可弥补亏损等情况后</a:t>
            </a:r>
            <a:r>
              <a:rPr lang="en-US" altLang="zh-CN" dirty="0"/>
              <a:t>,</a:t>
            </a:r>
            <a:r>
              <a:rPr lang="zh-CN" altLang="zh-CN" dirty="0"/>
              <a:t>综合计算得出的应纳所得税额。如损益调整所属年度仍处于汇算清缴期，可以将调整的损益并入当期损益一并计算缴纳所得税。</a:t>
            </a:r>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2473339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1A85F62F-6933-4B5A-A7D8-DA78CC2F4767}"/>
              </a:ext>
            </a:extLst>
          </p:cNvPr>
          <p:cNvSpPr>
            <a:spLocks noGrp="1"/>
          </p:cNvSpPr>
          <p:nvPr>
            <p:ph sz="quarter" idx="13"/>
          </p:nvPr>
        </p:nvSpPr>
        <p:spPr/>
        <p:txBody>
          <a:bodyPr/>
          <a:lstStyle/>
          <a:p>
            <a:r>
              <a:rPr lang="zh-CN" altLang="zh-CN" dirty="0"/>
              <a:t>（二）做完调整，还需要调整财务报表相关项目期初数以及比较报表上年发生数。如果属于资产负债表日后调整事项的，需要调整资产负债表日的财务报表，重要的非调整事项虽然不需要调表，但需要在附注中披露。</a:t>
            </a:r>
          </a:p>
          <a:p>
            <a:r>
              <a:rPr lang="zh-CN" altLang="zh-CN" dirty="0"/>
              <a:t>（三）销售折让和退回业务。根据</a:t>
            </a:r>
            <a:r>
              <a:rPr lang="en-US" altLang="zh-CN" dirty="0"/>
              <a:t>2006</a:t>
            </a:r>
            <a:r>
              <a:rPr lang="zh-CN" altLang="zh-CN" dirty="0"/>
              <a:t>年收入准则，“企业已经确认销售商品收入的售出商品发生销售折让和退回的，应当在发生时冲减当期销售商品收入。销售折让和退回属于资产负债表日后事项的，适用</a:t>
            </a:r>
            <a:r>
              <a:rPr lang="en-US" altLang="zh-CN" dirty="0"/>
              <a:t>29</a:t>
            </a:r>
            <a:r>
              <a:rPr lang="zh-CN" altLang="zh-CN" dirty="0"/>
              <a:t>号资产负债表日后事项准则。”一般性折让和退货不需要追调，只有属于日后调整事项的才需要追调。</a:t>
            </a:r>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58038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B543EFC2-1D39-439B-BF3D-6E2F6CFD8E01}"/>
              </a:ext>
            </a:extLst>
          </p:cNvPr>
          <p:cNvSpPr>
            <a:spLocks noGrp="1"/>
          </p:cNvSpPr>
          <p:nvPr>
            <p:ph sz="quarter" idx="13"/>
          </p:nvPr>
        </p:nvSpPr>
        <p:spPr>
          <a:xfrm>
            <a:off x="376519" y="852755"/>
            <a:ext cx="9305364" cy="5667686"/>
          </a:xfrm>
        </p:spPr>
        <p:txBody>
          <a:bodyPr>
            <a:normAutofit/>
          </a:bodyPr>
          <a:lstStyle/>
          <a:p>
            <a:r>
              <a:rPr lang="zh-CN" altLang="zh-CN" dirty="0">
                <a:solidFill>
                  <a:srgbClr val="FFC000"/>
                </a:solidFill>
              </a:rPr>
              <a:t>实务案例</a:t>
            </a:r>
            <a:r>
              <a:rPr lang="en-US" altLang="zh-CN" dirty="0">
                <a:solidFill>
                  <a:srgbClr val="FFC000"/>
                </a:solidFill>
              </a:rPr>
              <a:t>1</a:t>
            </a:r>
            <a:r>
              <a:rPr lang="zh-CN" altLang="en-US" dirty="0">
                <a:solidFill>
                  <a:srgbClr val="FFC000"/>
                </a:solidFill>
              </a:rPr>
              <a:t>：</a:t>
            </a:r>
            <a:endParaRPr lang="zh-CN" altLang="zh-CN" dirty="0">
              <a:solidFill>
                <a:srgbClr val="FFC000"/>
              </a:solidFill>
            </a:endParaRPr>
          </a:p>
          <a:p>
            <a:r>
              <a:rPr lang="en-US" altLang="zh-CN" dirty="0"/>
              <a:t>A</a:t>
            </a:r>
            <a:r>
              <a:rPr lang="zh-CN" altLang="zh-CN" dirty="0"/>
              <a:t>公司</a:t>
            </a:r>
            <a:r>
              <a:rPr lang="en-US" altLang="zh-CN" dirty="0"/>
              <a:t>2017</a:t>
            </a:r>
            <a:r>
              <a:rPr lang="zh-CN" altLang="zh-CN" dirty="0"/>
              <a:t>年</a:t>
            </a:r>
            <a:r>
              <a:rPr lang="en-US" altLang="zh-CN" dirty="0"/>
              <a:t>8</a:t>
            </a:r>
            <a:r>
              <a:rPr lang="zh-CN" altLang="zh-CN" dirty="0"/>
              <a:t>月发现</a:t>
            </a:r>
            <a:r>
              <a:rPr lang="en-US" altLang="zh-CN" dirty="0"/>
              <a:t>2016</a:t>
            </a:r>
            <a:r>
              <a:rPr lang="zh-CN" altLang="zh-CN" dirty="0"/>
              <a:t>年度漏记收入一笔</a:t>
            </a:r>
            <a:r>
              <a:rPr lang="en-US" altLang="zh-CN" dirty="0"/>
              <a:t>50</a:t>
            </a:r>
            <a:r>
              <a:rPr lang="zh-CN" altLang="zh-CN" dirty="0"/>
              <a:t>万，因金额重大，</a:t>
            </a:r>
            <a:r>
              <a:rPr lang="en-US" altLang="zh-CN" dirty="0"/>
              <a:t>A</a:t>
            </a:r>
            <a:r>
              <a:rPr lang="zh-CN" altLang="zh-CN" dirty="0"/>
              <a:t>公司追调该笔收入：</a:t>
            </a:r>
          </a:p>
          <a:p>
            <a:r>
              <a:rPr lang="zh-CN" altLang="zh-CN" dirty="0"/>
              <a:t>借：应收账款—</a:t>
            </a:r>
            <a:r>
              <a:rPr lang="en-US" altLang="zh-CN" dirty="0"/>
              <a:t>B</a:t>
            </a:r>
            <a:r>
              <a:rPr lang="zh-CN" altLang="zh-CN" dirty="0"/>
              <a:t>公司</a:t>
            </a:r>
            <a:r>
              <a:rPr lang="en-US" altLang="zh-CN" dirty="0"/>
              <a:t>            50</a:t>
            </a:r>
            <a:r>
              <a:rPr lang="zh-CN" altLang="zh-CN" dirty="0"/>
              <a:t>万</a:t>
            </a:r>
          </a:p>
          <a:p>
            <a:r>
              <a:rPr lang="en-US" altLang="zh-CN" dirty="0"/>
              <a:t>   </a:t>
            </a:r>
            <a:r>
              <a:rPr lang="zh-CN" altLang="zh-CN" dirty="0"/>
              <a:t>贷：以前年度损益调整</a:t>
            </a:r>
            <a:r>
              <a:rPr lang="en-US" altLang="zh-CN" dirty="0"/>
              <a:t>        50</a:t>
            </a:r>
            <a:r>
              <a:rPr lang="zh-CN" altLang="zh-CN" dirty="0"/>
              <a:t>万</a:t>
            </a:r>
          </a:p>
          <a:p>
            <a:r>
              <a:rPr lang="zh-CN" altLang="zh-CN" dirty="0">
                <a:solidFill>
                  <a:srgbClr val="FFC000"/>
                </a:solidFill>
              </a:rPr>
              <a:t>需追补的所得税</a:t>
            </a:r>
            <a:r>
              <a:rPr lang="en-US" altLang="zh-CN" dirty="0">
                <a:solidFill>
                  <a:srgbClr val="FFC000"/>
                </a:solidFill>
              </a:rPr>
              <a:t>50</a:t>
            </a:r>
            <a:r>
              <a:rPr lang="zh-CN" altLang="zh-CN" dirty="0">
                <a:solidFill>
                  <a:srgbClr val="FFC000"/>
                </a:solidFill>
              </a:rPr>
              <a:t>×</a:t>
            </a:r>
            <a:r>
              <a:rPr lang="en-US" altLang="zh-CN" dirty="0">
                <a:solidFill>
                  <a:srgbClr val="FFC000"/>
                </a:solidFill>
              </a:rPr>
              <a:t>25%=12.5</a:t>
            </a:r>
            <a:r>
              <a:rPr lang="zh-CN" altLang="zh-CN" dirty="0">
                <a:solidFill>
                  <a:srgbClr val="FFC000"/>
                </a:solidFill>
              </a:rPr>
              <a:t>万元</a:t>
            </a:r>
          </a:p>
          <a:p>
            <a:r>
              <a:rPr lang="zh-CN" altLang="zh-CN" dirty="0"/>
              <a:t>借：以前年度损益调整</a:t>
            </a:r>
            <a:r>
              <a:rPr lang="en-US" altLang="zh-CN" dirty="0"/>
              <a:t>               12.5</a:t>
            </a:r>
            <a:r>
              <a:rPr lang="zh-CN" altLang="zh-CN" dirty="0"/>
              <a:t>万</a:t>
            </a:r>
          </a:p>
          <a:p>
            <a:r>
              <a:rPr lang="en-US" altLang="zh-CN" dirty="0"/>
              <a:t>    </a:t>
            </a:r>
            <a:r>
              <a:rPr lang="zh-CN" altLang="zh-CN" dirty="0"/>
              <a:t>贷：应交税费—应交所得税</a:t>
            </a:r>
            <a:r>
              <a:rPr lang="en-US" altLang="zh-CN" dirty="0"/>
              <a:t>    12.5</a:t>
            </a:r>
            <a:r>
              <a:rPr lang="zh-CN" altLang="zh-CN" dirty="0"/>
              <a:t>万</a:t>
            </a:r>
          </a:p>
          <a:p>
            <a:r>
              <a:rPr lang="zh-CN" altLang="zh-CN" dirty="0"/>
              <a:t>借：以前年度损益调整</a:t>
            </a:r>
            <a:r>
              <a:rPr lang="en-US" altLang="zh-CN" dirty="0"/>
              <a:t>               37.5</a:t>
            </a:r>
            <a:r>
              <a:rPr lang="zh-CN" altLang="zh-CN" dirty="0"/>
              <a:t>万</a:t>
            </a:r>
          </a:p>
          <a:p>
            <a:r>
              <a:rPr lang="en-US" altLang="zh-CN" dirty="0"/>
              <a:t>    </a:t>
            </a:r>
            <a:r>
              <a:rPr lang="zh-CN" altLang="zh-CN" dirty="0"/>
              <a:t>贷：利润分配—未分配利润</a:t>
            </a:r>
            <a:r>
              <a:rPr lang="en-US" altLang="zh-CN" dirty="0"/>
              <a:t>    37.5</a:t>
            </a:r>
            <a:r>
              <a:rPr lang="zh-CN" altLang="zh-CN" dirty="0"/>
              <a:t>万</a:t>
            </a:r>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299122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dirty="0"/>
              <a:t>以前年度损益调整科目使用指南</a:t>
            </a:r>
            <a:endParaRPr lang="zh-CN" altLang="zh-CN" sz="2800" dirty="0"/>
          </a:p>
        </p:txBody>
      </p:sp>
      <p:sp>
        <p:nvSpPr>
          <p:cNvPr id="4" name="内容占位符 3">
            <a:extLst>
              <a:ext uri="{FF2B5EF4-FFF2-40B4-BE49-F238E27FC236}">
                <a16:creationId xmlns:a16="http://schemas.microsoft.com/office/drawing/2014/main" id="{F07C4847-5316-49CD-9C28-8FAC4A8EE807}"/>
              </a:ext>
            </a:extLst>
          </p:cNvPr>
          <p:cNvSpPr>
            <a:spLocks noGrp="1"/>
          </p:cNvSpPr>
          <p:nvPr>
            <p:ph sz="quarter" idx="13"/>
          </p:nvPr>
        </p:nvSpPr>
        <p:spPr>
          <a:xfrm>
            <a:off x="376519" y="852755"/>
            <a:ext cx="9305364" cy="5488224"/>
          </a:xfrm>
        </p:spPr>
        <p:txBody>
          <a:bodyPr>
            <a:normAutofit lnSpcReduction="10000"/>
          </a:bodyPr>
          <a:lstStyle/>
          <a:p>
            <a:r>
              <a:rPr lang="zh-CN" altLang="zh-CN" dirty="0">
                <a:solidFill>
                  <a:srgbClr val="FFC000"/>
                </a:solidFill>
              </a:rPr>
              <a:t>实务案例</a:t>
            </a:r>
            <a:r>
              <a:rPr lang="en-US" altLang="zh-CN" dirty="0">
                <a:solidFill>
                  <a:srgbClr val="FFC000"/>
                </a:solidFill>
              </a:rPr>
              <a:t>2</a:t>
            </a:r>
            <a:r>
              <a:rPr lang="zh-CN" altLang="en-US" dirty="0">
                <a:solidFill>
                  <a:srgbClr val="FFC000"/>
                </a:solidFill>
              </a:rPr>
              <a:t>：</a:t>
            </a:r>
            <a:endParaRPr lang="zh-CN" altLang="zh-CN" dirty="0">
              <a:solidFill>
                <a:srgbClr val="FFC000"/>
              </a:solidFill>
            </a:endParaRPr>
          </a:p>
          <a:p>
            <a:r>
              <a:rPr lang="en-US" altLang="zh-CN" dirty="0"/>
              <a:t>2016</a:t>
            </a:r>
            <a:r>
              <a:rPr lang="zh-CN" altLang="zh-CN" dirty="0"/>
              <a:t>年</a:t>
            </a:r>
            <a:r>
              <a:rPr lang="en-US" altLang="zh-CN" dirty="0"/>
              <a:t>8</a:t>
            </a:r>
            <a:r>
              <a:rPr lang="zh-CN" altLang="zh-CN" dirty="0"/>
              <a:t>月，税务部门在对某工业企业进行纳税评估时发现，该企业</a:t>
            </a:r>
            <a:r>
              <a:rPr lang="en-US" altLang="zh-CN" dirty="0"/>
              <a:t>2015</a:t>
            </a:r>
            <a:r>
              <a:rPr lang="zh-CN" altLang="zh-CN" dirty="0"/>
              <a:t>年度多提固定资产折旧</a:t>
            </a:r>
            <a:r>
              <a:rPr lang="en-US" altLang="zh-CN" dirty="0"/>
              <a:t>80</a:t>
            </a:r>
            <a:r>
              <a:rPr lang="zh-CN" altLang="zh-CN" dirty="0"/>
              <a:t>万元（为便于计算，数据已作简化处理，下同），因此要求企业作纳税调整，补交所得税</a:t>
            </a:r>
            <a:r>
              <a:rPr lang="en-US" altLang="zh-CN" dirty="0"/>
              <a:t>20</a:t>
            </a:r>
            <a:r>
              <a:rPr lang="zh-CN" altLang="zh-CN" dirty="0"/>
              <a:t>万元（该企业所得税税率</a:t>
            </a:r>
            <a:r>
              <a:rPr lang="en-US" altLang="zh-CN" dirty="0"/>
              <a:t>25</a:t>
            </a:r>
            <a:r>
              <a:rPr lang="zh-CN" altLang="zh-CN" dirty="0"/>
              <a:t>％，无其他调整事项，无可弥补亏损，未享受企业所得税优惠政策）。</a:t>
            </a:r>
          </a:p>
          <a:p>
            <a:r>
              <a:rPr lang="zh-CN" altLang="zh-CN" dirty="0"/>
              <a:t>借：累计折旧 </a:t>
            </a:r>
            <a:r>
              <a:rPr lang="en-US" altLang="zh-CN" dirty="0"/>
              <a:t>                          80</a:t>
            </a:r>
            <a:endParaRPr lang="zh-CN" altLang="zh-CN" dirty="0"/>
          </a:p>
          <a:p>
            <a:r>
              <a:rPr lang="en-US" altLang="zh-CN" dirty="0"/>
              <a:t>   </a:t>
            </a:r>
            <a:r>
              <a:rPr lang="zh-CN" altLang="zh-CN" dirty="0"/>
              <a:t>贷：以前年度损益调整</a:t>
            </a:r>
            <a:r>
              <a:rPr lang="en-US" altLang="zh-CN" dirty="0"/>
              <a:t>           80</a:t>
            </a:r>
            <a:endParaRPr lang="zh-CN" altLang="zh-CN" dirty="0"/>
          </a:p>
          <a:p>
            <a:r>
              <a:rPr lang="zh-CN" altLang="zh-CN" dirty="0"/>
              <a:t>借：以前年度损益调整</a:t>
            </a:r>
            <a:r>
              <a:rPr lang="en-US" altLang="zh-CN" dirty="0"/>
              <a:t>              20</a:t>
            </a:r>
            <a:endParaRPr lang="zh-CN" altLang="zh-CN" dirty="0"/>
          </a:p>
          <a:p>
            <a:r>
              <a:rPr lang="en-US" altLang="zh-CN" dirty="0"/>
              <a:t>   </a:t>
            </a:r>
            <a:r>
              <a:rPr lang="zh-CN" altLang="zh-CN" dirty="0"/>
              <a:t>贷：应交税金</a:t>
            </a:r>
            <a:r>
              <a:rPr lang="en-US" altLang="zh-CN" dirty="0"/>
              <a:t>--</a:t>
            </a:r>
            <a:r>
              <a:rPr lang="zh-CN" altLang="zh-CN" dirty="0"/>
              <a:t>应交所得税</a:t>
            </a:r>
            <a:r>
              <a:rPr lang="en-US" altLang="zh-CN" dirty="0"/>
              <a:t>     20</a:t>
            </a:r>
            <a:endParaRPr lang="zh-CN" altLang="zh-CN" dirty="0"/>
          </a:p>
          <a:p>
            <a:endParaRPr lang="zh-CN" altLang="zh-CN" dirty="0"/>
          </a:p>
        </p:txBody>
      </p:sp>
      <p:sp>
        <p:nvSpPr>
          <p:cNvPr id="8" name="标题 1"/>
          <p:cNvSpPr txBox="1"/>
          <p:nvPr/>
        </p:nvSpPr>
        <p:spPr>
          <a:xfrm>
            <a:off x="1042723" y="842680"/>
            <a:ext cx="6924483" cy="1110261"/>
          </a:xfrm>
          <a:prstGeom prst="rect">
            <a:avLst/>
          </a:prstGeom>
        </p:spPr>
        <p:txBody>
          <a:bodyPr vert="horz" lIns="91440" tIns="45720" rIns="91440" bIns="45720" rtlCol="0" anchor="ctr">
            <a:no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pPr>
              <a:lnSpc>
                <a:spcPct val="170000"/>
              </a:lnSpc>
            </a:pPr>
            <a:endParaRPr lang="zh-CN" altLang="en-US" sz="2400" b="0" dirty="0"/>
          </a:p>
        </p:txBody>
      </p:sp>
    </p:spTree>
    <p:extLst>
      <p:ext uri="{BB962C8B-B14F-4D97-AF65-F5344CB8AC3E}">
        <p14:creationId xmlns:p14="http://schemas.microsoft.com/office/powerpoint/2010/main" val="280788579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2448</Words>
  <Application>Microsoft Office PowerPoint</Application>
  <PresentationFormat>宽屏</PresentationFormat>
  <Paragraphs>131</Paragraphs>
  <Slides>26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vt:i4>
      </vt:variant>
    </vt:vector>
  </HeadingPairs>
  <TitlesOfParts>
    <vt:vector size="33" baseType="lpstr">
      <vt:lpstr>等线</vt:lpstr>
      <vt:lpstr>等线 Light</vt:lpstr>
      <vt:lpstr>宋体</vt:lpstr>
      <vt:lpstr>微软雅黑</vt:lpstr>
      <vt:lpstr>Arial</vt:lpstr>
      <vt:lpstr>Wingdings</vt:lpstr>
      <vt:lpstr>Office 主题​​</vt:lpstr>
      <vt:lpstr>第六节 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以前年度损益调整科目使用指南</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张基</cp:lastModifiedBy>
  <cp:revision>159</cp:revision>
  <dcterms:created xsi:type="dcterms:W3CDTF">2018-02-07T02:07:00Z</dcterms:created>
  <dcterms:modified xsi:type="dcterms:W3CDTF">2018-08-23T08:46:47Z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