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408" r:id="rId2"/>
    <p:sldId id="409" r:id="rId3"/>
    <p:sldId id="410" r:id="rId4"/>
    <p:sldId id="411" r:id="rId5"/>
    <p:sldId id="412" r:id="rId6"/>
    <p:sldId id="413" r:id="rId7"/>
    <p:sldId id="414" r:id="rId8"/>
    <p:sldId id="416" r:id="rId9"/>
    <p:sldId id="417" r:id="rId10"/>
    <p:sldId id="418" r:id="rId11"/>
    <p:sldId id="419" r:id="rId12"/>
    <p:sldId id="420" r:id="rId13"/>
    <p:sldId id="415" r:id="rId14"/>
    <p:sldId id="421" r:id="rId15"/>
    <p:sldId id="432" r:id="rId16"/>
    <p:sldId id="422" r:id="rId17"/>
    <p:sldId id="431" r:id="rId18"/>
    <p:sldId id="430" r:id="rId19"/>
    <p:sldId id="423" r:id="rId20"/>
    <p:sldId id="424" r:id="rId21"/>
    <p:sldId id="425" r:id="rId22"/>
    <p:sldId id="433" r:id="rId23"/>
    <p:sldId id="434" r:id="rId24"/>
    <p:sldId id="435" r:id="rId25"/>
    <p:sldId id="436" r:id="rId26"/>
    <p:sldId id="437" r:id="rId27"/>
    <p:sldId id="438" r:id="rId28"/>
    <p:sldId id="439" r:id="rId29"/>
    <p:sldId id="440" r:id="rId30"/>
    <p:sldId id="441" r:id="rId31"/>
    <p:sldId id="442" r:id="rId32"/>
    <p:sldId id="444" r:id="rId33"/>
    <p:sldId id="445" r:id="rId34"/>
    <p:sldId id="443" r:id="rId35"/>
    <p:sldId id="446" r:id="rId36"/>
    <p:sldId id="447" r:id="rId37"/>
    <p:sldId id="448" r:id="rId38"/>
    <p:sldId id="449" r:id="rId39"/>
    <p:sldId id="450" r:id="rId40"/>
    <p:sldId id="451" r:id="rId4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4">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3C35"/>
    <a:srgbClr val="FF6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72"/>
      </p:cViewPr>
      <p:guideLst>
        <p:guide orient="horz" pos="2144"/>
        <p:guide pos="3840"/>
      </p:guideLst>
    </p:cSldViewPr>
  </p:slideViewPr>
  <p:notesTextViewPr>
    <p:cViewPr>
      <p:scale>
        <a:sx n="1" d="1"/>
        <a:sy n="1" d="1"/>
      </p:scale>
      <p:origin x="0" y="0"/>
    </p:cViewPr>
  </p:notesTextViewPr>
  <p:notesViewPr>
    <p:cSldViewPr snapToGrid="0">
      <p:cViewPr varScale="1">
        <p:scale>
          <a:sx n="55" d="100"/>
          <a:sy n="55" d="100"/>
        </p:scale>
        <p:origin x="288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2D0B1209-409B-4AB4-ADA5-4D7BCB9BE6C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p>
        </p:txBody>
      </p:sp>
      <p:sp>
        <p:nvSpPr>
          <p:cNvPr id="3" name="日期占位符 2">
            <a:extLst>
              <a:ext uri="{FF2B5EF4-FFF2-40B4-BE49-F238E27FC236}">
                <a16:creationId xmlns:a16="http://schemas.microsoft.com/office/drawing/2014/main" id="{F9F40266-FF5D-4260-B9AB-9FBEE4414D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F3BC9B-B186-477A-B0AF-1A8B8403D0A0}" type="datetimeFigureOut">
              <a:rPr lang="zh-CN" altLang="en-US" smtClean="0"/>
              <a:t>2018/3/28</a:t>
            </a:fld>
            <a:endParaRPr lang="zh-CN" altLang="en-US"/>
          </a:p>
        </p:txBody>
      </p:sp>
      <p:sp>
        <p:nvSpPr>
          <p:cNvPr id="4" name="页脚占位符 3">
            <a:extLst>
              <a:ext uri="{FF2B5EF4-FFF2-40B4-BE49-F238E27FC236}">
                <a16:creationId xmlns:a16="http://schemas.microsoft.com/office/drawing/2014/main" id="{3C3BFD06-18DD-4E96-9F3C-778659A9A6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ECBE712E-3DC3-4899-A06B-FE01FDC312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ED6457-7034-4B58-9CB9-B50458CF3FC1}" type="slidenum">
              <a:rPr lang="zh-CN" altLang="en-US" smtClean="0"/>
              <a:t>‹#›</a:t>
            </a:fld>
            <a:endParaRPr lang="zh-CN" altLang="en-US"/>
          </a:p>
        </p:txBody>
      </p:sp>
    </p:spTree>
    <p:extLst>
      <p:ext uri="{BB962C8B-B14F-4D97-AF65-F5344CB8AC3E}">
        <p14:creationId xmlns:p14="http://schemas.microsoft.com/office/powerpoint/2010/main" val="3791522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9D3D0-EA4A-4E41-887F-AFDCA73C247F}" type="datetimeFigureOut">
              <a:rPr lang="zh-CN" altLang="en-US" smtClean="0"/>
              <a:t>2018/3/28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3D984-F87E-4D97-BA4B-7319DAEC80BD}" type="slidenum">
              <a:rPr lang="zh-CN" altLang="en-US" smtClean="0"/>
              <a:t>‹#›</a:t>
            </a:fld>
            <a:endParaRPr lang="zh-CN" altLang="en-US"/>
          </a:p>
        </p:txBody>
      </p:sp>
    </p:spTree>
    <p:extLst>
      <p:ext uri="{BB962C8B-B14F-4D97-AF65-F5344CB8AC3E}">
        <p14:creationId xmlns:p14="http://schemas.microsoft.com/office/powerpoint/2010/main" val="1313486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638" y="1114286"/>
            <a:ext cx="4359275" cy="4981714"/>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2813" y="4486234"/>
            <a:ext cx="5505450" cy="1133475"/>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3220"/>
          </a:xfrm>
          <a:prstGeom prst="rect">
            <a:avLst/>
          </a:prstGeom>
          <a:noFill/>
          <a:ln w="9525">
            <a:noFill/>
            <a:miter lim="800000"/>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53981" y="6345556"/>
            <a:ext cx="2419405" cy="371633"/>
            <a:chOff x="6736897" y="5645060"/>
            <a:chExt cx="2510835" cy="445961"/>
          </a:xfrm>
        </p:grpSpPr>
        <p:sp>
          <p:nvSpPr>
            <p:cNvPr id="17" name="Freeform 5"/>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7061541" y="5645061"/>
              <a:ext cx="2186191"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a:t>
              </a:r>
              <a:r>
                <a:rPr lang="zh-CN" altLang="en-US" b="1" baseline="0" dirty="0"/>
                <a:t>  各项经费扣除</a:t>
              </a:r>
              <a:endParaRPr lang="zh-CN" altLang="en-US" b="1" dirty="0"/>
            </a:p>
          </p:txBody>
        </p:sp>
        <p:sp>
          <p:nvSpPr>
            <p:cNvPr id="19" name="矩形 18"/>
            <p:cNvSpPr/>
            <p:nvPr/>
          </p:nvSpPr>
          <p:spPr>
            <a:xfrm>
              <a:off x="6802781" y="5647821"/>
              <a:ext cx="683488" cy="443200"/>
            </a:xfrm>
            <a:prstGeom prst="rect">
              <a:avLst/>
            </a:prstGeom>
          </p:spPr>
          <p:txBody>
            <a:bodyPr wrap="none">
              <a:spAutoFit/>
            </a:bodyPr>
            <a:lstStyle/>
            <a:p>
              <a:pPr algn="ctr"/>
              <a:r>
                <a:rPr lang="zh-CN" altLang="en-US" b="1" dirty="0">
                  <a:solidFill>
                    <a:schemeClr val="bg1"/>
                  </a:solidFill>
                </a:rPr>
                <a:t>实操</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9097805B-88B4-4E11-B043-3CADD3006DD1}"/>
              </a:ext>
            </a:extLst>
          </p:cNvPr>
          <p:cNvSpPr>
            <a:spLocks noGrp="1"/>
          </p:cNvSpPr>
          <p:nvPr>
            <p:ph type="body" sz="quarter" idx="10"/>
          </p:nvPr>
        </p:nvSpPr>
        <p:spPr/>
        <p:txBody>
          <a:bodyPr/>
          <a:lstStyle/>
          <a:p>
            <a:r>
              <a:rPr lang="zh-CN" altLang="en-US" dirty="0"/>
              <a:t>老师</a:t>
            </a:r>
          </a:p>
        </p:txBody>
      </p:sp>
      <p:sp>
        <p:nvSpPr>
          <p:cNvPr id="3" name="标题 2">
            <a:extLst>
              <a:ext uri="{FF2B5EF4-FFF2-40B4-BE49-F238E27FC236}">
                <a16:creationId xmlns:a16="http://schemas.microsoft.com/office/drawing/2014/main" id="{E2CA0FD2-5F19-422A-BBF6-FBE024E482AF}"/>
              </a:ext>
            </a:extLst>
          </p:cNvPr>
          <p:cNvSpPr>
            <a:spLocks noGrp="1"/>
          </p:cNvSpPr>
          <p:nvPr>
            <p:ph type="title"/>
          </p:nvPr>
        </p:nvSpPr>
        <p:spPr/>
        <p:txBody>
          <a:bodyPr/>
          <a:lstStyle/>
          <a:p>
            <a:r>
              <a:rPr lang="zh-CN" altLang="en-US" dirty="0"/>
              <a:t>四项经费的企业所得税前扣除专题</a:t>
            </a:r>
          </a:p>
        </p:txBody>
      </p:sp>
    </p:spTree>
    <p:extLst>
      <p:ext uri="{BB962C8B-B14F-4D97-AF65-F5344CB8AC3E}">
        <p14:creationId xmlns:p14="http://schemas.microsoft.com/office/powerpoint/2010/main" val="337657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en-US" dirty="0"/>
              <a:t>注意：</a:t>
            </a:r>
          </a:p>
          <a:p>
            <a:r>
              <a:rPr lang="en-US" altLang="zh-CN" dirty="0"/>
              <a:t>1</a:t>
            </a:r>
            <a:r>
              <a:rPr lang="zh-CN" altLang="en-US" dirty="0"/>
              <a:t>、光计提不上缴不能税前扣除；</a:t>
            </a:r>
          </a:p>
          <a:p>
            <a:r>
              <a:rPr lang="en-US" altLang="zh-CN" dirty="0"/>
              <a:t>2</a:t>
            </a:r>
            <a:r>
              <a:rPr lang="zh-CN" altLang="en-US" dirty="0"/>
              <a:t>、凡依法建立工会组织的企业、事业单位以及其他组织，每月按照</a:t>
            </a:r>
            <a:r>
              <a:rPr lang="zh-CN" altLang="en-US" dirty="0">
                <a:solidFill>
                  <a:srgbClr val="FFC000"/>
                </a:solidFill>
              </a:rPr>
              <a:t>全部职工工资总额的</a:t>
            </a:r>
            <a:r>
              <a:rPr lang="en-US" altLang="zh-CN" dirty="0">
                <a:solidFill>
                  <a:srgbClr val="FFC000"/>
                </a:solidFill>
              </a:rPr>
              <a:t>2%</a:t>
            </a:r>
            <a:r>
              <a:rPr lang="zh-CN" altLang="en-US" dirty="0"/>
              <a:t>向工会拨缴工会经费，凭工会组织开具的</a:t>
            </a:r>
            <a:r>
              <a:rPr lang="en-US" altLang="zh-CN" dirty="0"/>
              <a:t>《</a:t>
            </a:r>
            <a:r>
              <a:rPr lang="zh-CN" altLang="en-US" dirty="0"/>
              <a:t>工会经费拨缴款专用收据</a:t>
            </a:r>
            <a:r>
              <a:rPr lang="en-US" altLang="zh-CN" dirty="0"/>
              <a:t>》</a:t>
            </a:r>
            <a:r>
              <a:rPr lang="zh-CN" altLang="en-US" dirty="0"/>
              <a:t>在税前扣除和凭拨缴的</a:t>
            </a:r>
            <a:r>
              <a:rPr lang="en-US" altLang="zh-CN" dirty="0"/>
              <a:t>《</a:t>
            </a:r>
            <a:r>
              <a:rPr lang="zh-CN" altLang="en-US" dirty="0"/>
              <a:t>工会经费收入专用收据</a:t>
            </a:r>
            <a:r>
              <a:rPr lang="en-US" altLang="zh-CN" dirty="0"/>
              <a:t>》</a:t>
            </a:r>
            <a:r>
              <a:rPr lang="zh-CN" altLang="en-US" dirty="0"/>
              <a:t>或工会经费代收凭据，按照拨缴的全额数在企业所得税税前扣除，不需要扣减上级工会返还的工会经费。</a:t>
            </a:r>
          </a:p>
          <a:p>
            <a:endParaRPr lang="zh-CN" altLang="en-US" dirty="0"/>
          </a:p>
        </p:txBody>
      </p:sp>
    </p:spTree>
    <p:extLst>
      <p:ext uri="{BB962C8B-B14F-4D97-AF65-F5344CB8AC3E}">
        <p14:creationId xmlns:p14="http://schemas.microsoft.com/office/powerpoint/2010/main" val="2975587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en-US" dirty="0"/>
              <a:t>上级工会返还的工会经费：</a:t>
            </a:r>
          </a:p>
          <a:p>
            <a:r>
              <a:rPr lang="zh-CN" altLang="en-US" dirty="0"/>
              <a:t>不需要缴纳企业所得税。</a:t>
            </a:r>
          </a:p>
          <a:p>
            <a:r>
              <a:rPr lang="zh-CN" altLang="en-US" dirty="0"/>
              <a:t>如果企业专门设立了工会组织，并且单独核算，则返还的工会经费资金应当直接转为企业工会组织的收入，工会单独进行核算。</a:t>
            </a:r>
          </a:p>
          <a:p>
            <a:r>
              <a:rPr lang="zh-CN" altLang="en-US" dirty="0"/>
              <a:t>如果企业规模较小，工会组织不健全，工会组织未单独进行核算的，那么返还的工会经费在账务处理上</a:t>
            </a:r>
          </a:p>
          <a:p>
            <a:endParaRPr lang="zh-CN" altLang="en-US" dirty="0"/>
          </a:p>
        </p:txBody>
      </p:sp>
    </p:spTree>
    <p:extLst>
      <p:ext uri="{BB962C8B-B14F-4D97-AF65-F5344CB8AC3E}">
        <p14:creationId xmlns:p14="http://schemas.microsoft.com/office/powerpoint/2010/main" val="269683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en-US" dirty="0"/>
              <a:t>借 ：银行存款</a:t>
            </a:r>
          </a:p>
          <a:p>
            <a:r>
              <a:rPr lang="zh-CN" altLang="en-US" dirty="0"/>
              <a:t>      贷 ：其他应付款</a:t>
            </a:r>
            <a:r>
              <a:rPr lang="en-US" altLang="zh-CN" dirty="0"/>
              <a:t>-</a:t>
            </a:r>
            <a:r>
              <a:rPr lang="zh-CN" altLang="en-US" dirty="0"/>
              <a:t>工会经费</a:t>
            </a:r>
          </a:p>
          <a:p>
            <a:r>
              <a:rPr lang="zh-CN" altLang="en-US" dirty="0"/>
              <a:t>企业若发生了工会活动经费</a:t>
            </a:r>
          </a:p>
          <a:p>
            <a:r>
              <a:rPr lang="zh-CN" altLang="en-US" dirty="0"/>
              <a:t>借： 其他应付款</a:t>
            </a:r>
            <a:r>
              <a:rPr lang="en-US" altLang="zh-CN" dirty="0"/>
              <a:t>-</a:t>
            </a:r>
            <a:r>
              <a:rPr lang="zh-CN" altLang="en-US" dirty="0"/>
              <a:t>工会经费</a:t>
            </a:r>
          </a:p>
          <a:p>
            <a:r>
              <a:rPr lang="zh-CN" altLang="en-US" dirty="0"/>
              <a:t>     贷： 管理费用</a:t>
            </a:r>
          </a:p>
          <a:p>
            <a:endParaRPr lang="zh-CN" altLang="en-US" dirty="0"/>
          </a:p>
        </p:txBody>
      </p:sp>
    </p:spTree>
    <p:extLst>
      <p:ext uri="{BB962C8B-B14F-4D97-AF65-F5344CB8AC3E}">
        <p14:creationId xmlns:p14="http://schemas.microsoft.com/office/powerpoint/2010/main" val="226480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zh-CN" dirty="0"/>
              <a:t>工会经费进项税额</a:t>
            </a:r>
            <a:r>
              <a:rPr lang="zh-CN" altLang="zh-CN" b="1" dirty="0"/>
              <a:t>：</a:t>
            </a:r>
            <a:endParaRPr lang="zh-CN" altLang="zh-CN" dirty="0"/>
          </a:p>
          <a:p>
            <a:r>
              <a:rPr lang="zh-CN" altLang="zh-CN" dirty="0"/>
              <a:t>企业没有成立工会组织，但是计提了工会经费，没有拨缴，以作为日常活动开支，其购买日常活动开支产生的进项税额可以按规定抵扣进项税额，其中用于简易计税方法计税项目、免征增值税项目、集体福利或者个人消费的支出，其进项税额不得从销项税额中抵扣。</a:t>
            </a:r>
          </a:p>
          <a:p>
            <a:r>
              <a:rPr lang="en-US" altLang="zh-CN" dirty="0"/>
              <a:t> </a:t>
            </a:r>
            <a:endParaRPr lang="zh-CN" altLang="zh-CN" dirty="0"/>
          </a:p>
          <a:p>
            <a:endParaRPr lang="zh-CN" altLang="en-US" dirty="0"/>
          </a:p>
        </p:txBody>
      </p:sp>
    </p:spTree>
    <p:extLst>
      <p:ext uri="{BB962C8B-B14F-4D97-AF65-F5344CB8AC3E}">
        <p14:creationId xmlns:p14="http://schemas.microsoft.com/office/powerpoint/2010/main" val="3022783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zh-CN" dirty="0"/>
              <a:t>工会经费与个人所得税：</a:t>
            </a:r>
          </a:p>
          <a:p>
            <a:r>
              <a:rPr lang="zh-CN" altLang="zh-CN" dirty="0"/>
              <a:t>从工会经费中列支的部分生活困难职工生活补助费，属于税法所规定的免纳个人所得税的福利费；从工会经费中支付给本单位职工的</a:t>
            </a:r>
            <a:r>
              <a:rPr lang="zh-CN" altLang="zh-CN" dirty="0">
                <a:solidFill>
                  <a:srgbClr val="FFC000"/>
                </a:solidFill>
              </a:rPr>
              <a:t>人人有份的补贴、补助</a:t>
            </a:r>
            <a:r>
              <a:rPr lang="zh-CN" altLang="zh-CN" dirty="0"/>
              <a:t>，还有为个人购买汽车、住房、电子计算机的支出、个人奖励及活动奖励都需要按规定</a:t>
            </a:r>
            <a:r>
              <a:rPr lang="zh-CN" altLang="zh-CN" dirty="0">
                <a:solidFill>
                  <a:srgbClr val="FFC000"/>
                </a:solidFill>
              </a:rPr>
              <a:t>缴纳个人所得税</a:t>
            </a:r>
            <a:r>
              <a:rPr lang="zh-CN" altLang="zh-CN" dirty="0"/>
              <a:t>。《国家税务总局关于生活补助费范围确定问题的通知》（国税发〔</a:t>
            </a:r>
            <a:r>
              <a:rPr lang="en-US" altLang="zh-CN" dirty="0"/>
              <a:t>1998</a:t>
            </a:r>
            <a:r>
              <a:rPr lang="zh-CN" altLang="zh-CN" dirty="0"/>
              <a:t>〕</a:t>
            </a:r>
            <a:r>
              <a:rPr lang="en-US" altLang="zh-CN" dirty="0"/>
              <a:t>155</a:t>
            </a:r>
            <a:r>
              <a:rPr lang="zh-CN" altLang="zh-CN" dirty="0"/>
              <a:t>号）</a:t>
            </a:r>
          </a:p>
          <a:p>
            <a:r>
              <a:rPr lang="en-US" altLang="zh-CN" dirty="0"/>
              <a:t> </a:t>
            </a:r>
            <a:endParaRPr lang="zh-CN" altLang="zh-CN" dirty="0"/>
          </a:p>
          <a:p>
            <a:endParaRPr lang="zh-CN" altLang="en-US" dirty="0"/>
          </a:p>
        </p:txBody>
      </p:sp>
    </p:spTree>
    <p:extLst>
      <p:ext uri="{BB962C8B-B14F-4D97-AF65-F5344CB8AC3E}">
        <p14:creationId xmlns:p14="http://schemas.microsoft.com/office/powerpoint/2010/main" val="1008090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五险一金</a:t>
            </a:r>
            <a:endParaRPr lang="zh-CN" altLang="en-US" dirty="0"/>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五险即</a:t>
            </a:r>
            <a:r>
              <a:rPr lang="en-US" altLang="zh-CN" dirty="0"/>
              <a:t>:</a:t>
            </a:r>
            <a:r>
              <a:rPr lang="zh-CN" altLang="en-US" dirty="0"/>
              <a:t>养老保险，医疗保险，失业保险，工伤保险和生育保险，一金即住房公积金；五险一金的缴费比例要根据每个地区的政策。例如：</a:t>
            </a:r>
            <a:r>
              <a:rPr lang="zh-CN" altLang="en-US" dirty="0">
                <a:solidFill>
                  <a:srgbClr val="FFC000"/>
                </a:solidFill>
              </a:rPr>
              <a:t>北京养老保险：单位缴纳比例</a:t>
            </a:r>
            <a:r>
              <a:rPr lang="en-US" altLang="zh-CN" dirty="0">
                <a:solidFill>
                  <a:srgbClr val="FFC000"/>
                </a:solidFill>
              </a:rPr>
              <a:t>20%</a:t>
            </a:r>
            <a:r>
              <a:rPr lang="zh-CN" altLang="en-US" dirty="0">
                <a:solidFill>
                  <a:srgbClr val="FFC000"/>
                </a:solidFill>
              </a:rPr>
              <a:t>，个人缴纳比例</a:t>
            </a:r>
            <a:r>
              <a:rPr lang="en-US" altLang="zh-CN" dirty="0">
                <a:solidFill>
                  <a:srgbClr val="FFC000"/>
                </a:solidFill>
              </a:rPr>
              <a:t>8%</a:t>
            </a:r>
            <a:r>
              <a:rPr lang="zh-CN" altLang="en-US" dirty="0">
                <a:solidFill>
                  <a:srgbClr val="FFC000"/>
                </a:solidFill>
              </a:rPr>
              <a:t>医疗保险：单位缴纳比例</a:t>
            </a:r>
            <a:r>
              <a:rPr lang="en-US" altLang="zh-CN" dirty="0">
                <a:solidFill>
                  <a:srgbClr val="FFC000"/>
                </a:solidFill>
              </a:rPr>
              <a:t>10%</a:t>
            </a:r>
            <a:r>
              <a:rPr lang="zh-CN" altLang="en-US" dirty="0">
                <a:solidFill>
                  <a:srgbClr val="FFC000"/>
                </a:solidFill>
              </a:rPr>
              <a:t>，个人缴纳比例</a:t>
            </a:r>
            <a:r>
              <a:rPr lang="en-US" altLang="zh-CN" dirty="0">
                <a:solidFill>
                  <a:srgbClr val="FFC000"/>
                </a:solidFill>
              </a:rPr>
              <a:t>2%+3</a:t>
            </a:r>
            <a:r>
              <a:rPr lang="zh-CN" altLang="en-US" dirty="0">
                <a:solidFill>
                  <a:srgbClr val="FFC000"/>
                </a:solidFill>
              </a:rPr>
              <a:t>元大病统筹失业保险：单位缴纳比例</a:t>
            </a:r>
            <a:r>
              <a:rPr lang="en-US" altLang="zh-CN" dirty="0">
                <a:solidFill>
                  <a:srgbClr val="FFC000"/>
                </a:solidFill>
              </a:rPr>
              <a:t>1%</a:t>
            </a:r>
            <a:r>
              <a:rPr lang="zh-CN" altLang="en-US" dirty="0">
                <a:solidFill>
                  <a:srgbClr val="FFC000"/>
                </a:solidFill>
              </a:rPr>
              <a:t>，个人缴纳比例</a:t>
            </a:r>
            <a:r>
              <a:rPr lang="en-US" altLang="zh-CN" dirty="0">
                <a:solidFill>
                  <a:srgbClr val="FFC000"/>
                </a:solidFill>
              </a:rPr>
              <a:t>0.2%</a:t>
            </a:r>
            <a:r>
              <a:rPr lang="zh-CN" altLang="en-US" dirty="0">
                <a:solidFill>
                  <a:srgbClr val="FFC000"/>
                </a:solidFill>
              </a:rPr>
              <a:t>，工伤保险：单位缴纳比例</a:t>
            </a:r>
            <a:r>
              <a:rPr lang="en-US" altLang="zh-CN" dirty="0">
                <a:solidFill>
                  <a:srgbClr val="FFC000"/>
                </a:solidFill>
              </a:rPr>
              <a:t>1%</a:t>
            </a:r>
            <a:r>
              <a:rPr lang="zh-CN" altLang="en-US" dirty="0">
                <a:solidFill>
                  <a:srgbClr val="FFC000"/>
                </a:solidFill>
              </a:rPr>
              <a:t>，个人不缴费，生育保险：单位缴纳比例</a:t>
            </a:r>
            <a:r>
              <a:rPr lang="en-US" altLang="zh-CN" dirty="0">
                <a:solidFill>
                  <a:srgbClr val="FFC000"/>
                </a:solidFill>
              </a:rPr>
              <a:t>0.8%</a:t>
            </a:r>
            <a:r>
              <a:rPr lang="zh-CN" altLang="en-US" dirty="0">
                <a:solidFill>
                  <a:srgbClr val="FFC000"/>
                </a:solidFill>
              </a:rPr>
              <a:t>，个人不缴费，住房公积金：单位缴纳比例</a:t>
            </a:r>
            <a:r>
              <a:rPr lang="en-US" altLang="zh-CN" dirty="0">
                <a:solidFill>
                  <a:srgbClr val="FFC000"/>
                </a:solidFill>
              </a:rPr>
              <a:t>12%</a:t>
            </a:r>
            <a:r>
              <a:rPr lang="zh-CN" altLang="en-US" dirty="0">
                <a:solidFill>
                  <a:srgbClr val="FFC000"/>
                </a:solidFill>
              </a:rPr>
              <a:t>，个人缴纳比例</a:t>
            </a:r>
            <a:r>
              <a:rPr lang="en-US" altLang="zh-CN" dirty="0">
                <a:solidFill>
                  <a:srgbClr val="FFC000"/>
                </a:solidFill>
              </a:rPr>
              <a:t>12%</a:t>
            </a:r>
            <a:r>
              <a:rPr lang="zh-CN" altLang="en-US" dirty="0">
                <a:solidFill>
                  <a:srgbClr val="FFC000"/>
                </a:solidFill>
              </a:rPr>
              <a:t>。</a:t>
            </a:r>
          </a:p>
        </p:txBody>
      </p:sp>
    </p:spTree>
    <p:extLst>
      <p:ext uri="{BB962C8B-B14F-4D97-AF65-F5344CB8AC3E}">
        <p14:creationId xmlns:p14="http://schemas.microsoft.com/office/powerpoint/2010/main" val="3233662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五险一金</a:t>
            </a:r>
            <a:endParaRPr lang="zh-CN" altLang="en-US" dirty="0"/>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en-US" altLang="zh-CN" dirty="0"/>
              <a:t>2014</a:t>
            </a:r>
            <a:r>
              <a:rPr lang="zh-CN" altLang="en-US" dirty="0"/>
              <a:t>年，财政部对</a:t>
            </a:r>
            <a:r>
              <a:rPr lang="en-US" altLang="zh-CN" dirty="0"/>
              <a:t>《</a:t>
            </a:r>
            <a:r>
              <a:rPr lang="zh-CN" altLang="en-US" dirty="0"/>
              <a:t>企业会计准则第</a:t>
            </a:r>
            <a:r>
              <a:rPr lang="en-US" altLang="zh-CN" dirty="0"/>
              <a:t>9</a:t>
            </a:r>
            <a:r>
              <a:rPr lang="zh-CN" altLang="en-US" dirty="0"/>
              <a:t>号</a:t>
            </a:r>
            <a:r>
              <a:rPr lang="en-US" altLang="zh-CN" dirty="0"/>
              <a:t>——</a:t>
            </a:r>
            <a:r>
              <a:rPr lang="zh-CN" altLang="en-US" dirty="0"/>
              <a:t>职工薪酬</a:t>
            </a:r>
            <a:r>
              <a:rPr lang="en-US" altLang="zh-CN" dirty="0"/>
              <a:t>》</a:t>
            </a:r>
            <a:r>
              <a:rPr lang="zh-CN" altLang="en-US" dirty="0"/>
              <a:t>财会</a:t>
            </a:r>
            <a:r>
              <a:rPr lang="en-US" altLang="zh-CN" dirty="0"/>
              <a:t>〔2014〕8</a:t>
            </a:r>
            <a:r>
              <a:rPr lang="zh-CN" altLang="en-US" dirty="0"/>
              <a:t>号、进行了修订，自</a:t>
            </a:r>
            <a:r>
              <a:rPr lang="en-US" altLang="zh-CN" dirty="0"/>
              <a:t>2014</a:t>
            </a:r>
            <a:r>
              <a:rPr lang="zh-CN" altLang="en-US" dirty="0"/>
              <a:t>年</a:t>
            </a:r>
            <a:r>
              <a:rPr lang="en-US" altLang="zh-CN" dirty="0"/>
              <a:t>7</a:t>
            </a:r>
            <a:r>
              <a:rPr lang="zh-CN" altLang="en-US" dirty="0"/>
              <a:t>月</a:t>
            </a:r>
            <a:r>
              <a:rPr lang="en-US" altLang="zh-CN" dirty="0"/>
              <a:t>1</a:t>
            </a:r>
            <a:r>
              <a:rPr lang="zh-CN" altLang="en-US" dirty="0"/>
              <a:t>日起在所有执行企业会计准则的企业范围内施行，鼓励在境外上市的企业提前执行。根据会计准则，对于个人承担的社会保险费应计入“其他应付款</a:t>
            </a:r>
            <a:r>
              <a:rPr lang="en-US" altLang="zh-CN" dirty="0"/>
              <a:t>——</a:t>
            </a:r>
            <a:r>
              <a:rPr lang="zh-CN" altLang="en-US" dirty="0"/>
              <a:t>社会保险费养老、医疗、失业保险”科目，单位承担部分应计入“应付职工薪酬</a:t>
            </a:r>
            <a:r>
              <a:rPr lang="en-US" altLang="zh-CN" dirty="0"/>
              <a:t>——</a:t>
            </a:r>
            <a:r>
              <a:rPr lang="zh-CN" altLang="en-US" dirty="0"/>
              <a:t>社会保险费”科目。同理，对于个人承担的住房公积金应计入“其他应付款</a:t>
            </a:r>
            <a:r>
              <a:rPr lang="en-US" altLang="zh-CN" dirty="0"/>
              <a:t>——</a:t>
            </a:r>
            <a:r>
              <a:rPr lang="zh-CN" altLang="en-US" dirty="0"/>
              <a:t>住房公积金”科目，单位承担部分应计入“应付职工薪酬</a:t>
            </a:r>
            <a:r>
              <a:rPr lang="en-US" altLang="zh-CN" dirty="0"/>
              <a:t>——</a:t>
            </a:r>
            <a:r>
              <a:rPr lang="zh-CN" altLang="en-US" dirty="0"/>
              <a:t>住房公积金”科目。</a:t>
            </a:r>
          </a:p>
        </p:txBody>
      </p:sp>
    </p:spTree>
    <p:extLst>
      <p:ext uri="{BB962C8B-B14F-4D97-AF65-F5344CB8AC3E}">
        <p14:creationId xmlns:p14="http://schemas.microsoft.com/office/powerpoint/2010/main" val="4086787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五险一金</a:t>
            </a:r>
            <a:endParaRPr lang="zh-CN" altLang="en-US" dirty="0"/>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计提单位承担部分五险一金：</a:t>
            </a:r>
          </a:p>
          <a:p>
            <a:r>
              <a:rPr lang="zh-CN" altLang="en-US" dirty="0"/>
              <a:t>借： 管理费用、销售费用</a:t>
            </a:r>
          </a:p>
          <a:p>
            <a:r>
              <a:rPr lang="zh-CN" altLang="en-US" dirty="0"/>
              <a:t>     贷 ：应付职工薪酬</a:t>
            </a:r>
            <a:r>
              <a:rPr lang="en-US" altLang="zh-CN" dirty="0"/>
              <a:t>-</a:t>
            </a:r>
            <a:r>
              <a:rPr lang="zh-CN" altLang="en-US" dirty="0"/>
              <a:t>养老保险</a:t>
            </a:r>
          </a:p>
          <a:p>
            <a:r>
              <a:rPr lang="zh-CN" altLang="en-US" dirty="0"/>
              <a:t>   应付职工薪酬</a:t>
            </a:r>
            <a:r>
              <a:rPr lang="en-US" altLang="zh-CN" dirty="0"/>
              <a:t>-</a:t>
            </a:r>
            <a:r>
              <a:rPr lang="zh-CN" altLang="en-US" dirty="0"/>
              <a:t>医疗保险</a:t>
            </a:r>
          </a:p>
          <a:p>
            <a:r>
              <a:rPr lang="zh-CN" altLang="en-US" dirty="0"/>
              <a:t>   应付职工薪酬</a:t>
            </a:r>
            <a:r>
              <a:rPr lang="en-US" altLang="zh-CN" dirty="0"/>
              <a:t>-</a:t>
            </a:r>
            <a:r>
              <a:rPr lang="zh-CN" altLang="en-US" dirty="0"/>
              <a:t>失业保险</a:t>
            </a:r>
          </a:p>
          <a:p>
            <a:r>
              <a:rPr lang="zh-CN" altLang="en-US" dirty="0"/>
              <a:t>   应付职工薪酬</a:t>
            </a:r>
            <a:r>
              <a:rPr lang="en-US" altLang="zh-CN" dirty="0"/>
              <a:t>-</a:t>
            </a:r>
            <a:r>
              <a:rPr lang="zh-CN" altLang="en-US" dirty="0"/>
              <a:t>工伤保险</a:t>
            </a:r>
          </a:p>
          <a:p>
            <a:r>
              <a:rPr lang="zh-CN" altLang="en-US" dirty="0"/>
              <a:t>   应付职工薪酬</a:t>
            </a:r>
            <a:r>
              <a:rPr lang="en-US" altLang="zh-CN" dirty="0"/>
              <a:t>-</a:t>
            </a:r>
            <a:r>
              <a:rPr lang="zh-CN" altLang="en-US" dirty="0"/>
              <a:t>生育保险</a:t>
            </a:r>
          </a:p>
          <a:p>
            <a:r>
              <a:rPr lang="zh-CN" altLang="en-US" dirty="0"/>
              <a:t>   应付职工薪酬</a:t>
            </a:r>
            <a:r>
              <a:rPr lang="en-US" altLang="zh-CN" dirty="0"/>
              <a:t>-</a:t>
            </a:r>
            <a:r>
              <a:rPr lang="zh-CN" altLang="en-US" dirty="0"/>
              <a:t>住房公积金</a:t>
            </a:r>
          </a:p>
          <a:p>
            <a:endParaRPr lang="zh-CN" altLang="en-US" dirty="0"/>
          </a:p>
        </p:txBody>
      </p:sp>
    </p:spTree>
    <p:extLst>
      <p:ext uri="{BB962C8B-B14F-4D97-AF65-F5344CB8AC3E}">
        <p14:creationId xmlns:p14="http://schemas.microsoft.com/office/powerpoint/2010/main" val="3297766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五险一金</a:t>
            </a:r>
            <a:endParaRPr lang="zh-CN" altLang="en-US" dirty="0"/>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normAutofit fontScale="92500" lnSpcReduction="20000"/>
          </a:bodyPr>
          <a:lstStyle/>
          <a:p>
            <a:r>
              <a:rPr lang="zh-CN" altLang="en-US" dirty="0"/>
              <a:t>计提工资：</a:t>
            </a:r>
          </a:p>
          <a:p>
            <a:r>
              <a:rPr lang="zh-CN" altLang="en-US" dirty="0"/>
              <a:t>借  管理费用、销售费用</a:t>
            </a:r>
          </a:p>
          <a:p>
            <a:r>
              <a:rPr lang="zh-CN" altLang="en-US" dirty="0"/>
              <a:t>    贷  应付职工薪酬</a:t>
            </a:r>
            <a:r>
              <a:rPr lang="en-US" altLang="zh-CN" dirty="0"/>
              <a:t>-</a:t>
            </a:r>
            <a:r>
              <a:rPr lang="zh-CN" altLang="en-US" dirty="0"/>
              <a:t>工资</a:t>
            </a:r>
          </a:p>
          <a:p>
            <a:r>
              <a:rPr lang="zh-CN" altLang="en-US" dirty="0"/>
              <a:t>发放工资：</a:t>
            </a:r>
          </a:p>
          <a:p>
            <a:r>
              <a:rPr lang="zh-CN" altLang="en-US" dirty="0"/>
              <a:t>借  应付职工薪酬</a:t>
            </a:r>
            <a:r>
              <a:rPr lang="en-US" altLang="zh-CN" dirty="0"/>
              <a:t>-</a:t>
            </a:r>
            <a:r>
              <a:rPr lang="zh-CN" altLang="en-US" dirty="0"/>
              <a:t>工资</a:t>
            </a:r>
          </a:p>
          <a:p>
            <a:r>
              <a:rPr lang="zh-CN" altLang="en-US" dirty="0"/>
              <a:t>    贷  其他应付款</a:t>
            </a:r>
            <a:r>
              <a:rPr lang="en-US" altLang="zh-CN" dirty="0"/>
              <a:t>-</a:t>
            </a:r>
            <a:r>
              <a:rPr lang="zh-CN" altLang="en-US" dirty="0"/>
              <a:t>社会保险费</a:t>
            </a:r>
            <a:r>
              <a:rPr lang="en-US" altLang="zh-CN" dirty="0"/>
              <a:t>-</a:t>
            </a:r>
            <a:r>
              <a:rPr lang="zh-CN" altLang="en-US" dirty="0"/>
              <a:t>养老保险</a:t>
            </a:r>
          </a:p>
          <a:p>
            <a:r>
              <a:rPr lang="zh-CN" altLang="en-US" dirty="0"/>
              <a:t>   其他应付款</a:t>
            </a:r>
            <a:r>
              <a:rPr lang="en-US" altLang="zh-CN" dirty="0"/>
              <a:t>-</a:t>
            </a:r>
            <a:r>
              <a:rPr lang="zh-CN" altLang="en-US" dirty="0"/>
              <a:t>社会保险费</a:t>
            </a:r>
            <a:r>
              <a:rPr lang="en-US" altLang="zh-CN" dirty="0"/>
              <a:t>-</a:t>
            </a:r>
            <a:r>
              <a:rPr lang="zh-CN" altLang="en-US" dirty="0"/>
              <a:t>医疗保险</a:t>
            </a:r>
          </a:p>
          <a:p>
            <a:r>
              <a:rPr lang="zh-CN" altLang="en-US" dirty="0"/>
              <a:t>   其他应付款</a:t>
            </a:r>
            <a:r>
              <a:rPr lang="en-US" altLang="zh-CN" dirty="0"/>
              <a:t>-</a:t>
            </a:r>
            <a:r>
              <a:rPr lang="zh-CN" altLang="en-US" dirty="0"/>
              <a:t>社会保险费</a:t>
            </a:r>
            <a:r>
              <a:rPr lang="en-US" altLang="zh-CN" dirty="0"/>
              <a:t>-</a:t>
            </a:r>
            <a:r>
              <a:rPr lang="zh-CN" altLang="en-US" dirty="0"/>
              <a:t>失业保险</a:t>
            </a:r>
          </a:p>
          <a:p>
            <a:r>
              <a:rPr lang="zh-CN" altLang="en-US" dirty="0"/>
              <a:t>   其他应付款</a:t>
            </a:r>
            <a:r>
              <a:rPr lang="en-US" altLang="zh-CN" dirty="0"/>
              <a:t>-</a:t>
            </a:r>
            <a:r>
              <a:rPr lang="zh-CN" altLang="en-US" dirty="0"/>
              <a:t>住房公积金</a:t>
            </a:r>
          </a:p>
          <a:p>
            <a:r>
              <a:rPr lang="zh-CN" altLang="en-US" dirty="0"/>
              <a:t>   应交税费</a:t>
            </a:r>
            <a:r>
              <a:rPr lang="en-US" altLang="zh-CN" dirty="0"/>
              <a:t>-</a:t>
            </a:r>
            <a:r>
              <a:rPr lang="zh-CN" altLang="en-US" dirty="0"/>
              <a:t>应交个人所得税</a:t>
            </a:r>
          </a:p>
          <a:p>
            <a:r>
              <a:rPr lang="zh-CN" altLang="en-US" dirty="0"/>
              <a:t>   银行存款</a:t>
            </a:r>
          </a:p>
          <a:p>
            <a:endParaRPr lang="zh-CN" altLang="en-US" dirty="0"/>
          </a:p>
        </p:txBody>
      </p:sp>
    </p:spTree>
    <p:extLst>
      <p:ext uri="{BB962C8B-B14F-4D97-AF65-F5344CB8AC3E}">
        <p14:creationId xmlns:p14="http://schemas.microsoft.com/office/powerpoint/2010/main" val="826314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五险一金</a:t>
            </a:r>
            <a:endParaRPr lang="zh-CN" altLang="en-US" dirty="0"/>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normAutofit/>
          </a:bodyPr>
          <a:lstStyle/>
          <a:p>
            <a:r>
              <a:rPr lang="zh-CN" altLang="en-US" dirty="0"/>
              <a:t>缴纳五险一金：</a:t>
            </a:r>
          </a:p>
          <a:p>
            <a:r>
              <a:rPr lang="zh-CN" altLang="en-US" dirty="0"/>
              <a:t>借 应付职工薪酬</a:t>
            </a:r>
            <a:r>
              <a:rPr lang="en-US" altLang="zh-CN" dirty="0"/>
              <a:t>-</a:t>
            </a:r>
            <a:r>
              <a:rPr lang="zh-CN" altLang="en-US" dirty="0"/>
              <a:t>养老保险</a:t>
            </a:r>
          </a:p>
          <a:p>
            <a:r>
              <a:rPr lang="zh-CN" altLang="en-US" dirty="0"/>
              <a:t>   应付职工薪酬</a:t>
            </a:r>
            <a:r>
              <a:rPr lang="en-US" altLang="zh-CN" dirty="0"/>
              <a:t>-</a:t>
            </a:r>
            <a:r>
              <a:rPr lang="zh-CN" altLang="en-US" dirty="0"/>
              <a:t>医疗保险</a:t>
            </a:r>
          </a:p>
          <a:p>
            <a:r>
              <a:rPr lang="zh-CN" altLang="en-US" dirty="0"/>
              <a:t>   应付职工薪酬</a:t>
            </a:r>
            <a:r>
              <a:rPr lang="en-US" altLang="zh-CN" dirty="0"/>
              <a:t>-</a:t>
            </a:r>
            <a:r>
              <a:rPr lang="zh-CN" altLang="en-US" dirty="0"/>
              <a:t>失业保险</a:t>
            </a:r>
          </a:p>
          <a:p>
            <a:r>
              <a:rPr lang="zh-CN" altLang="en-US" dirty="0"/>
              <a:t>   应付职工薪酬</a:t>
            </a:r>
            <a:r>
              <a:rPr lang="en-US" altLang="zh-CN" dirty="0"/>
              <a:t>-</a:t>
            </a:r>
            <a:r>
              <a:rPr lang="zh-CN" altLang="en-US" dirty="0"/>
              <a:t>工伤保险</a:t>
            </a:r>
          </a:p>
          <a:p>
            <a:r>
              <a:rPr lang="zh-CN" altLang="en-US" dirty="0"/>
              <a:t>   应付职工薪酬</a:t>
            </a:r>
            <a:r>
              <a:rPr lang="en-US" altLang="zh-CN" dirty="0"/>
              <a:t>-</a:t>
            </a:r>
            <a:r>
              <a:rPr lang="zh-CN" altLang="en-US" dirty="0"/>
              <a:t>生育保险</a:t>
            </a:r>
          </a:p>
          <a:p>
            <a:r>
              <a:rPr lang="zh-CN" altLang="en-US" dirty="0"/>
              <a:t>   应付职工薪酬</a:t>
            </a:r>
            <a:r>
              <a:rPr lang="en-US" altLang="zh-CN" dirty="0"/>
              <a:t>-</a:t>
            </a:r>
            <a:r>
              <a:rPr lang="zh-CN" altLang="en-US" dirty="0"/>
              <a:t>住房公积金</a:t>
            </a:r>
          </a:p>
          <a:p>
            <a:endParaRPr lang="zh-CN" altLang="en-US" dirty="0"/>
          </a:p>
        </p:txBody>
      </p:sp>
    </p:spTree>
    <p:extLst>
      <p:ext uri="{BB962C8B-B14F-4D97-AF65-F5344CB8AC3E}">
        <p14:creationId xmlns:p14="http://schemas.microsoft.com/office/powerpoint/2010/main" val="227641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CF8EBB-FCF2-4663-B88E-90C51BD2202C}"/>
              </a:ext>
            </a:extLst>
          </p:cNvPr>
          <p:cNvSpPr>
            <a:spLocks noGrp="1"/>
          </p:cNvSpPr>
          <p:nvPr>
            <p:ph type="title"/>
          </p:nvPr>
        </p:nvSpPr>
        <p:spPr/>
        <p:txBody>
          <a:bodyPr/>
          <a:lstStyle/>
          <a:p>
            <a:r>
              <a:rPr lang="zh-CN" altLang="en-US" dirty="0"/>
              <a:t>四项经费的企业所得税前扣除专题</a:t>
            </a:r>
          </a:p>
        </p:txBody>
      </p:sp>
      <p:sp>
        <p:nvSpPr>
          <p:cNvPr id="3" name="内容占位符 2">
            <a:extLst>
              <a:ext uri="{FF2B5EF4-FFF2-40B4-BE49-F238E27FC236}">
                <a16:creationId xmlns:a16="http://schemas.microsoft.com/office/drawing/2014/main" id="{5BE792BB-824B-4D42-AFEC-91488DE47FBE}"/>
              </a:ext>
            </a:extLst>
          </p:cNvPr>
          <p:cNvSpPr>
            <a:spLocks noGrp="1"/>
          </p:cNvSpPr>
          <p:nvPr>
            <p:ph sz="quarter" idx="13"/>
          </p:nvPr>
        </p:nvSpPr>
        <p:spPr/>
        <p:txBody>
          <a:bodyPr/>
          <a:lstStyle/>
          <a:p>
            <a:r>
              <a:rPr lang="zh-CN" altLang="en-US" dirty="0"/>
              <a:t>一、党员活动经费支出</a:t>
            </a:r>
            <a:endParaRPr lang="en-US" altLang="zh-CN" dirty="0"/>
          </a:p>
          <a:p>
            <a:r>
              <a:rPr lang="zh-CN" altLang="en-US" dirty="0"/>
              <a:t>二、工会经费</a:t>
            </a:r>
            <a:endParaRPr lang="en-US" altLang="zh-CN" dirty="0"/>
          </a:p>
          <a:p>
            <a:r>
              <a:rPr lang="zh-CN" altLang="en-US" dirty="0"/>
              <a:t>三、五险一金</a:t>
            </a:r>
            <a:endParaRPr lang="en-US" altLang="zh-CN" dirty="0"/>
          </a:p>
          <a:p>
            <a:r>
              <a:rPr lang="zh-CN" altLang="en-US" dirty="0"/>
              <a:t>四、职工福利费</a:t>
            </a:r>
            <a:endParaRPr lang="en-US" altLang="zh-CN" dirty="0"/>
          </a:p>
          <a:p>
            <a:r>
              <a:rPr lang="zh-CN" altLang="en-US" dirty="0"/>
              <a:t>五、职工教育经费</a:t>
            </a:r>
          </a:p>
        </p:txBody>
      </p:sp>
    </p:spTree>
    <p:extLst>
      <p:ext uri="{BB962C8B-B14F-4D97-AF65-F5344CB8AC3E}">
        <p14:creationId xmlns:p14="http://schemas.microsoft.com/office/powerpoint/2010/main" val="2405468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五险一金</a:t>
            </a:r>
            <a:endParaRPr lang="zh-CN" altLang="en-US" dirty="0"/>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  其他应付款</a:t>
            </a:r>
            <a:r>
              <a:rPr lang="en-US" altLang="zh-CN" dirty="0"/>
              <a:t>-</a:t>
            </a:r>
            <a:r>
              <a:rPr lang="zh-CN" altLang="en-US" dirty="0"/>
              <a:t>社会保险费</a:t>
            </a:r>
            <a:r>
              <a:rPr lang="en-US" altLang="zh-CN" dirty="0"/>
              <a:t>-</a:t>
            </a:r>
            <a:r>
              <a:rPr lang="zh-CN" altLang="en-US" dirty="0"/>
              <a:t>养老保险</a:t>
            </a:r>
          </a:p>
          <a:p>
            <a:r>
              <a:rPr lang="zh-CN" altLang="en-US" dirty="0"/>
              <a:t>  其他应付款</a:t>
            </a:r>
            <a:r>
              <a:rPr lang="en-US" altLang="zh-CN" dirty="0"/>
              <a:t>-</a:t>
            </a:r>
            <a:r>
              <a:rPr lang="zh-CN" altLang="en-US" dirty="0"/>
              <a:t>社会保险费</a:t>
            </a:r>
            <a:r>
              <a:rPr lang="en-US" altLang="zh-CN" dirty="0"/>
              <a:t>-</a:t>
            </a:r>
            <a:r>
              <a:rPr lang="zh-CN" altLang="en-US" dirty="0"/>
              <a:t>医疗保险</a:t>
            </a:r>
          </a:p>
          <a:p>
            <a:r>
              <a:rPr lang="zh-CN" altLang="en-US" dirty="0"/>
              <a:t>  其他应付款</a:t>
            </a:r>
            <a:r>
              <a:rPr lang="en-US" altLang="zh-CN" dirty="0"/>
              <a:t>-</a:t>
            </a:r>
            <a:r>
              <a:rPr lang="zh-CN" altLang="en-US" dirty="0"/>
              <a:t>社会保险费</a:t>
            </a:r>
            <a:r>
              <a:rPr lang="en-US" altLang="zh-CN" dirty="0"/>
              <a:t>-</a:t>
            </a:r>
            <a:r>
              <a:rPr lang="zh-CN" altLang="en-US" dirty="0"/>
              <a:t>失业保险</a:t>
            </a:r>
          </a:p>
          <a:p>
            <a:r>
              <a:rPr lang="zh-CN" altLang="en-US" dirty="0"/>
              <a:t>  其他应付款</a:t>
            </a:r>
            <a:r>
              <a:rPr lang="en-US" altLang="zh-CN" dirty="0"/>
              <a:t>-</a:t>
            </a:r>
            <a:r>
              <a:rPr lang="zh-CN" altLang="en-US" dirty="0"/>
              <a:t>住房公积金</a:t>
            </a:r>
          </a:p>
          <a:p>
            <a:r>
              <a:rPr lang="zh-CN" altLang="en-US" dirty="0"/>
              <a:t>贷  银行存款</a:t>
            </a:r>
          </a:p>
          <a:p>
            <a:r>
              <a:rPr lang="zh-CN" altLang="en-US" dirty="0"/>
              <a:t>缴纳个人所得税：</a:t>
            </a:r>
          </a:p>
          <a:p>
            <a:r>
              <a:rPr lang="zh-CN" altLang="en-US" dirty="0"/>
              <a:t>借  应交税费</a:t>
            </a:r>
            <a:r>
              <a:rPr lang="en-US" altLang="zh-CN" dirty="0"/>
              <a:t>-</a:t>
            </a:r>
            <a:r>
              <a:rPr lang="zh-CN" altLang="en-US" dirty="0"/>
              <a:t>应交个人所得税</a:t>
            </a:r>
          </a:p>
          <a:p>
            <a:r>
              <a:rPr lang="zh-CN" altLang="en-US" dirty="0"/>
              <a:t>    贷 银行存款</a:t>
            </a:r>
          </a:p>
          <a:p>
            <a:endParaRPr lang="zh-CN" altLang="en-US" dirty="0"/>
          </a:p>
        </p:txBody>
      </p:sp>
    </p:spTree>
    <p:extLst>
      <p:ext uri="{BB962C8B-B14F-4D97-AF65-F5344CB8AC3E}">
        <p14:creationId xmlns:p14="http://schemas.microsoft.com/office/powerpoint/2010/main" val="608043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normAutofit fontScale="92500"/>
          </a:bodyPr>
          <a:lstStyle/>
          <a:p>
            <a:r>
              <a:rPr lang="zh-CN" altLang="en-US" dirty="0"/>
              <a:t>计提：</a:t>
            </a:r>
          </a:p>
          <a:p>
            <a:r>
              <a:rPr lang="zh-CN" altLang="en-US" dirty="0"/>
              <a:t>根据</a:t>
            </a:r>
            <a:r>
              <a:rPr lang="en-US" altLang="zh-CN" dirty="0"/>
              <a:t>2014</a:t>
            </a:r>
            <a:r>
              <a:rPr lang="zh-CN" altLang="en-US" dirty="0"/>
              <a:t>年</a:t>
            </a:r>
            <a:r>
              <a:rPr lang="en-US" altLang="zh-CN" dirty="0"/>
              <a:t>7</a:t>
            </a:r>
            <a:r>
              <a:rPr lang="zh-CN" altLang="en-US" dirty="0"/>
              <a:t>月份修正的</a:t>
            </a:r>
            <a:r>
              <a:rPr lang="en-US" altLang="zh-CN" dirty="0"/>
              <a:t>《</a:t>
            </a:r>
            <a:r>
              <a:rPr lang="zh-CN" altLang="en-US" dirty="0"/>
              <a:t>企业会计准则第</a:t>
            </a:r>
            <a:r>
              <a:rPr lang="en-US" altLang="zh-CN" dirty="0"/>
              <a:t>9</a:t>
            </a:r>
            <a:r>
              <a:rPr lang="zh-CN" altLang="en-US" dirty="0"/>
              <a:t>号</a:t>
            </a:r>
            <a:r>
              <a:rPr lang="en-US" altLang="zh-CN" dirty="0"/>
              <a:t>-</a:t>
            </a:r>
            <a:r>
              <a:rPr lang="zh-CN" altLang="en-US" dirty="0"/>
              <a:t>职工薪酬</a:t>
            </a:r>
            <a:r>
              <a:rPr lang="en-US" altLang="zh-CN" dirty="0"/>
              <a:t>》</a:t>
            </a:r>
            <a:r>
              <a:rPr lang="zh-CN" altLang="en-US" dirty="0"/>
              <a:t>一文规定，职工福利费属于短期薪酬。其第六条规定：企业发生的职工福利费，应当在实际发生时根据实际发生额计入当期损益或者相关资产成本。</a:t>
            </a:r>
          </a:p>
          <a:p>
            <a:r>
              <a:rPr lang="zh-CN" altLang="en-US" dirty="0"/>
              <a:t>企业发生的</a:t>
            </a:r>
            <a:r>
              <a:rPr lang="zh-CN" altLang="en-US" dirty="0">
                <a:solidFill>
                  <a:srgbClr val="FFC000"/>
                </a:solidFill>
              </a:rPr>
              <a:t>职工福利费，无需进行计提</a:t>
            </a:r>
            <a:r>
              <a:rPr lang="zh-CN" altLang="en-US" dirty="0"/>
              <a:t>。同时，</a:t>
            </a:r>
            <a:r>
              <a:rPr lang="en-US" altLang="zh-CN" dirty="0"/>
              <a:t>《</a:t>
            </a:r>
            <a:r>
              <a:rPr lang="zh-CN" altLang="en-US" dirty="0"/>
              <a:t>企业会计准则</a:t>
            </a:r>
            <a:r>
              <a:rPr lang="en-US" altLang="zh-CN" dirty="0"/>
              <a:t>》</a:t>
            </a:r>
            <a:r>
              <a:rPr lang="zh-CN" altLang="en-US" dirty="0"/>
              <a:t>中对于职工福利费的规定，区别于职工教育经费、工会经费等，没有“按照规定的计提基础和计提比例计算相应的职工薪酬金额”的规定，因此，企业发生的职工福利费的支出，没有什么比例限制，据实列支就可以。</a:t>
            </a:r>
          </a:p>
          <a:p>
            <a:endParaRPr lang="zh-CN" altLang="en-US" dirty="0"/>
          </a:p>
        </p:txBody>
      </p:sp>
    </p:spTree>
    <p:extLst>
      <p:ext uri="{BB962C8B-B14F-4D97-AF65-F5344CB8AC3E}">
        <p14:creationId xmlns:p14="http://schemas.microsoft.com/office/powerpoint/2010/main" val="1478345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如果企业采取计提职工福利费的方式进行核算，年底应当将“应付职工薪酬</a:t>
            </a:r>
            <a:r>
              <a:rPr lang="en-US" altLang="zh-CN" dirty="0"/>
              <a:t>--</a:t>
            </a:r>
            <a:r>
              <a:rPr lang="zh-CN" altLang="en-US" dirty="0"/>
              <a:t>职工福利费”这一明细科目的余额调整为零，不得出现留存余额。</a:t>
            </a:r>
          </a:p>
          <a:p>
            <a:r>
              <a:rPr lang="zh-CN" altLang="en-US" dirty="0"/>
              <a:t>如果年末“应付职工薪酬</a:t>
            </a:r>
            <a:r>
              <a:rPr lang="en-US" altLang="zh-CN" dirty="0"/>
              <a:t>--</a:t>
            </a:r>
            <a:r>
              <a:rPr lang="zh-CN" altLang="en-US" dirty="0"/>
              <a:t>职工福利费”出现借方余额，企业应当补提职工福利费；如果出现贷方余额，企业应当根据实际情况冲减多计提的福利费，并相应地调整相关会计科目。</a:t>
            </a:r>
          </a:p>
          <a:p>
            <a:endParaRPr lang="zh-CN" altLang="en-US" dirty="0"/>
          </a:p>
        </p:txBody>
      </p:sp>
    </p:spTree>
    <p:extLst>
      <p:ext uri="{BB962C8B-B14F-4D97-AF65-F5344CB8AC3E}">
        <p14:creationId xmlns:p14="http://schemas.microsoft.com/office/powerpoint/2010/main" val="2548862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列支范围：</a:t>
            </a:r>
          </a:p>
          <a:p>
            <a:r>
              <a:rPr lang="zh-CN" altLang="en-US" dirty="0"/>
              <a:t>国税函（</a:t>
            </a:r>
            <a:r>
              <a:rPr lang="en-US" altLang="zh-CN" dirty="0"/>
              <a:t>2009</a:t>
            </a:r>
            <a:r>
              <a:rPr lang="zh-CN" altLang="en-US" dirty="0"/>
              <a:t>）</a:t>
            </a:r>
            <a:r>
              <a:rPr lang="en-US" altLang="zh-CN" dirty="0"/>
              <a:t>3</a:t>
            </a:r>
            <a:r>
              <a:rPr lang="zh-CN" altLang="en-US" dirty="0"/>
              <a:t>号文</a:t>
            </a:r>
            <a:r>
              <a:rPr lang="en-US" altLang="zh-CN" dirty="0"/>
              <a:t>《</a:t>
            </a:r>
            <a:r>
              <a:rPr lang="zh-CN" altLang="en-US" dirty="0"/>
              <a:t>关于企业工资薪金及职工福利费扣除问题的通知</a:t>
            </a:r>
            <a:r>
              <a:rPr lang="en-US" altLang="zh-CN" dirty="0"/>
              <a:t>》</a:t>
            </a:r>
            <a:r>
              <a:rPr lang="zh-CN" altLang="en-US" dirty="0"/>
              <a:t>一文的第三条，对于职工福利费列支的范围作了明确规定：</a:t>
            </a:r>
          </a:p>
          <a:p>
            <a:r>
              <a:rPr lang="en-US" altLang="zh-CN" dirty="0"/>
              <a:t>1</a:t>
            </a:r>
            <a:r>
              <a:rPr lang="zh-CN" altLang="en-US" dirty="0"/>
              <a:t>、尚未实行分离办社会职能的企业，其内设福利部门所发生的设备、设施和人员费用，包括职工食堂、职工浴室、理发室、医务所、托儿所、疗养院等集体福利部门的设备、设施及维修保养费用和福利部门工作人员的工资薪金、社会保险费、住房公积金、劳务费等。</a:t>
            </a:r>
          </a:p>
          <a:p>
            <a:endParaRPr lang="zh-CN" altLang="en-US" dirty="0"/>
          </a:p>
        </p:txBody>
      </p:sp>
    </p:spTree>
    <p:extLst>
      <p:ext uri="{BB962C8B-B14F-4D97-AF65-F5344CB8AC3E}">
        <p14:creationId xmlns:p14="http://schemas.microsoft.com/office/powerpoint/2010/main" val="1467910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en-US" altLang="zh-CN" dirty="0"/>
              <a:t>2</a:t>
            </a:r>
            <a:r>
              <a:rPr lang="zh-CN" altLang="en-US" dirty="0"/>
              <a:t>、为职工卫生保健、生活、住房、交通等所发放的各项补贴和非货币性福利，包括企业向职工发放的因公外地就医费用、未实行医疗统筹企业职工医疗费用、职工供养直系亲属医疗补贴、供暖费补贴、职工防暑降温费、职工困难补贴、救济费、职工食堂经费补贴、职工交通补贴等。</a:t>
            </a:r>
          </a:p>
          <a:p>
            <a:r>
              <a:rPr lang="en-US" altLang="zh-CN" dirty="0"/>
              <a:t>3</a:t>
            </a:r>
            <a:r>
              <a:rPr lang="zh-CN" altLang="en-US" dirty="0"/>
              <a:t>、按照其他规定发生的其他职工福利费，包括丧葬补助费、抚恤费、安家费、探亲假路费等。</a:t>
            </a:r>
          </a:p>
          <a:p>
            <a:endParaRPr lang="zh-CN" altLang="en-US" dirty="0"/>
          </a:p>
        </p:txBody>
      </p:sp>
    </p:spTree>
    <p:extLst>
      <p:ext uri="{BB962C8B-B14F-4D97-AF65-F5344CB8AC3E}">
        <p14:creationId xmlns:p14="http://schemas.microsoft.com/office/powerpoint/2010/main" val="4211966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normAutofit fontScale="92500" lnSpcReduction="10000"/>
          </a:bodyPr>
          <a:lstStyle/>
          <a:p>
            <a:r>
              <a:rPr lang="zh-CN" altLang="en-US" dirty="0"/>
              <a:t>税前扣除：</a:t>
            </a:r>
          </a:p>
          <a:p>
            <a:r>
              <a:rPr lang="zh-CN" altLang="en-US" dirty="0"/>
              <a:t>中华人民共和国国务院令</a:t>
            </a:r>
            <a:r>
              <a:rPr lang="en-US" altLang="zh-CN" dirty="0"/>
              <a:t>512</a:t>
            </a:r>
            <a:r>
              <a:rPr lang="zh-CN" altLang="en-US" dirty="0"/>
              <a:t>号</a:t>
            </a:r>
            <a:r>
              <a:rPr lang="en-US" altLang="zh-CN" dirty="0"/>
              <a:t>《</a:t>
            </a:r>
            <a:r>
              <a:rPr lang="zh-CN" altLang="en-US" dirty="0"/>
              <a:t>中华人民共和国企业所得税法实施条例</a:t>
            </a:r>
            <a:r>
              <a:rPr lang="en-US" altLang="zh-CN" dirty="0"/>
              <a:t>》</a:t>
            </a:r>
            <a:r>
              <a:rPr lang="zh-CN" altLang="en-US" dirty="0"/>
              <a:t>第</a:t>
            </a:r>
            <a:r>
              <a:rPr lang="en-US" altLang="zh-CN" dirty="0"/>
              <a:t>40</a:t>
            </a:r>
            <a:r>
              <a:rPr lang="zh-CN" altLang="en-US" dirty="0"/>
              <a:t>条规定：企业发生的职工福利费支出，不超过</a:t>
            </a:r>
            <a:r>
              <a:rPr lang="zh-CN" altLang="en-US" dirty="0">
                <a:solidFill>
                  <a:srgbClr val="FFC000"/>
                </a:solidFill>
              </a:rPr>
              <a:t>工资薪金总额</a:t>
            </a:r>
            <a:r>
              <a:rPr lang="en-US" altLang="zh-CN" dirty="0">
                <a:solidFill>
                  <a:srgbClr val="FFC000"/>
                </a:solidFill>
              </a:rPr>
              <a:t>14%</a:t>
            </a:r>
            <a:r>
              <a:rPr lang="zh-CN" altLang="en-US" dirty="0"/>
              <a:t>的部分，准予扣除。</a:t>
            </a:r>
          </a:p>
          <a:p>
            <a:r>
              <a:rPr lang="zh-CN" altLang="en-US" dirty="0"/>
              <a:t>注意：</a:t>
            </a:r>
          </a:p>
          <a:p>
            <a:r>
              <a:rPr lang="en-US" altLang="zh-CN" dirty="0"/>
              <a:t>1</a:t>
            </a:r>
            <a:r>
              <a:rPr lang="zh-CN" altLang="en-US" dirty="0"/>
              <a:t>、国家税务总局公告（</a:t>
            </a:r>
            <a:r>
              <a:rPr lang="en-US" altLang="zh-CN" dirty="0"/>
              <a:t>2015</a:t>
            </a:r>
            <a:r>
              <a:rPr lang="zh-CN" altLang="en-US" dirty="0"/>
              <a:t>）</a:t>
            </a:r>
            <a:r>
              <a:rPr lang="en-US" altLang="zh-CN" dirty="0"/>
              <a:t>34</a:t>
            </a:r>
            <a:r>
              <a:rPr lang="zh-CN" altLang="en-US" dirty="0"/>
              <a:t>号文</a:t>
            </a:r>
            <a:r>
              <a:rPr lang="en-US" altLang="zh-CN" dirty="0"/>
              <a:t>《</a:t>
            </a:r>
            <a:r>
              <a:rPr lang="zh-CN" altLang="en-US" dirty="0"/>
              <a:t>关于企业工资薪金和职工福利费支出税前扣除问题的公告</a:t>
            </a:r>
            <a:r>
              <a:rPr lang="en-US" altLang="zh-CN" dirty="0"/>
              <a:t>》</a:t>
            </a:r>
            <a:r>
              <a:rPr lang="zh-CN" altLang="en-US" dirty="0"/>
              <a:t>第一条指出：</a:t>
            </a:r>
            <a:r>
              <a:rPr lang="zh-CN" altLang="en-US" dirty="0">
                <a:solidFill>
                  <a:srgbClr val="FFC000"/>
                </a:solidFill>
              </a:rPr>
              <a:t>列入企业员工工资薪金制度、固定与工资薪金一起发放的福利性补贴</a:t>
            </a:r>
            <a:r>
              <a:rPr lang="zh-CN" altLang="en-US" dirty="0"/>
              <a:t>，符合</a:t>
            </a:r>
            <a:r>
              <a:rPr lang="en-US" altLang="zh-CN" dirty="0"/>
              <a:t>《</a:t>
            </a:r>
            <a:r>
              <a:rPr lang="zh-CN" altLang="en-US" dirty="0"/>
              <a:t>国家税务总局关于企业工资薪金及职工福利费扣除问题的通知</a:t>
            </a:r>
            <a:r>
              <a:rPr lang="en-US" altLang="zh-CN" dirty="0"/>
              <a:t>》</a:t>
            </a:r>
            <a:r>
              <a:rPr lang="zh-CN" altLang="en-US" dirty="0"/>
              <a:t>（国税函</a:t>
            </a:r>
            <a:r>
              <a:rPr lang="en-US" altLang="zh-CN" dirty="0"/>
              <a:t>〔2009〕3</a:t>
            </a:r>
            <a:r>
              <a:rPr lang="zh-CN" altLang="en-US" dirty="0"/>
              <a:t>号）第一条规定的，</a:t>
            </a:r>
            <a:r>
              <a:rPr lang="zh-CN" altLang="en-US" dirty="0">
                <a:solidFill>
                  <a:srgbClr val="FFC000"/>
                </a:solidFill>
              </a:rPr>
              <a:t>可作为企业发生的工资薪金支出，按规定在税前扣除</a:t>
            </a:r>
            <a:r>
              <a:rPr lang="zh-CN" altLang="en-US" dirty="0"/>
              <a:t>。</a:t>
            </a:r>
          </a:p>
          <a:p>
            <a:endParaRPr lang="zh-CN" altLang="en-US" dirty="0"/>
          </a:p>
        </p:txBody>
      </p:sp>
    </p:spTree>
    <p:extLst>
      <p:ext uri="{BB962C8B-B14F-4D97-AF65-F5344CB8AC3E}">
        <p14:creationId xmlns:p14="http://schemas.microsoft.com/office/powerpoint/2010/main" val="158828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zh-CN" dirty="0"/>
              <a:t>例如：</a:t>
            </a:r>
          </a:p>
          <a:p>
            <a:r>
              <a:rPr lang="zh-CN" altLang="zh-CN" dirty="0"/>
              <a:t>某企业工资管理制度规定，其销售部门每月补贴通讯费</a:t>
            </a:r>
            <a:r>
              <a:rPr lang="en-US" altLang="zh-CN" dirty="0"/>
              <a:t>100</a:t>
            </a:r>
            <a:r>
              <a:rPr lang="zh-CN" altLang="zh-CN" dirty="0"/>
              <a:t>元，每月计入工资薪金所得，计提个人所得税并随工资一并发放。</a:t>
            </a:r>
          </a:p>
          <a:p>
            <a:r>
              <a:rPr lang="zh-CN" altLang="zh-CN" dirty="0"/>
              <a:t>该公司的此部分支出符合国税函〔</a:t>
            </a:r>
            <a:r>
              <a:rPr lang="en-US" altLang="zh-CN" dirty="0"/>
              <a:t>2009</a:t>
            </a:r>
            <a:r>
              <a:rPr lang="zh-CN" altLang="zh-CN" dirty="0"/>
              <a:t>〕</a:t>
            </a:r>
            <a:r>
              <a:rPr lang="en-US" altLang="zh-CN" dirty="0"/>
              <a:t>3</a:t>
            </a:r>
            <a:r>
              <a:rPr lang="zh-CN" altLang="zh-CN" dirty="0"/>
              <a:t>号第一条的规定，可以全额在企业所得税前扣除，应计入“应付职工薪酬</a:t>
            </a:r>
            <a:r>
              <a:rPr lang="en-US" altLang="zh-CN" dirty="0"/>
              <a:t>--</a:t>
            </a:r>
            <a:r>
              <a:rPr lang="zh-CN" altLang="zh-CN" dirty="0"/>
              <a:t>工资薪金”明细科目，不受职工福利费扣除限额的规定。</a:t>
            </a:r>
          </a:p>
          <a:p>
            <a:r>
              <a:rPr lang="zh-CN" altLang="zh-CN" dirty="0"/>
              <a:t>若非固定发放，临时性补助需要按规定计算限额税前扣除。</a:t>
            </a:r>
          </a:p>
          <a:p>
            <a:endParaRPr lang="zh-CN" altLang="en-US" dirty="0"/>
          </a:p>
        </p:txBody>
      </p:sp>
    </p:spTree>
    <p:extLst>
      <p:ext uri="{BB962C8B-B14F-4D97-AF65-F5344CB8AC3E}">
        <p14:creationId xmlns:p14="http://schemas.microsoft.com/office/powerpoint/2010/main" val="2467895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en-US" altLang="zh-CN" dirty="0"/>
              <a:t>2</a:t>
            </a:r>
            <a:r>
              <a:rPr lang="zh-CN" altLang="zh-CN" dirty="0"/>
              <a:t>、劳务派遣人员工资</a:t>
            </a:r>
          </a:p>
          <a:p>
            <a:r>
              <a:rPr lang="zh-CN" altLang="zh-CN" dirty="0"/>
              <a:t>《关于企业所得税应纳税所得额若干税务处理问题的公告》</a:t>
            </a:r>
            <a:r>
              <a:rPr lang="en-US" altLang="zh-CN" dirty="0"/>
              <a:t>(</a:t>
            </a:r>
            <a:r>
              <a:rPr lang="zh-CN" altLang="zh-CN" dirty="0"/>
              <a:t>国家税务总局公告</a:t>
            </a:r>
            <a:r>
              <a:rPr lang="en-US" altLang="zh-CN" dirty="0"/>
              <a:t>2012</a:t>
            </a:r>
            <a:r>
              <a:rPr lang="zh-CN" altLang="zh-CN" dirty="0"/>
              <a:t>年第</a:t>
            </a:r>
            <a:r>
              <a:rPr lang="en-US" altLang="zh-CN" dirty="0"/>
              <a:t>15</a:t>
            </a:r>
            <a:r>
              <a:rPr lang="zh-CN" altLang="zh-CN" dirty="0"/>
              <a:t>号</a:t>
            </a:r>
            <a:r>
              <a:rPr lang="en-US" altLang="zh-CN" dirty="0"/>
              <a:t>)</a:t>
            </a:r>
            <a:r>
              <a:rPr lang="zh-CN" altLang="zh-CN" dirty="0"/>
              <a:t>规定，企业接受外部劳务派遣用工所实际发生的费用，应区分为工资薪金支出和职工福利费支出，并按《企业所得税法》规定在企业所得税前扣除。其中属于工资薪金支出的，准予计入企业工资薪金总额的基数，作为计算其他各项相关费用扣除的依据。</a:t>
            </a:r>
          </a:p>
          <a:p>
            <a:endParaRPr lang="zh-CN" altLang="en-US" dirty="0"/>
          </a:p>
        </p:txBody>
      </p:sp>
    </p:spTree>
    <p:extLst>
      <p:ext uri="{BB962C8B-B14F-4D97-AF65-F5344CB8AC3E}">
        <p14:creationId xmlns:p14="http://schemas.microsoft.com/office/powerpoint/2010/main" val="3688822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zh-CN" dirty="0"/>
              <a:t>因此，用工单位支付给派遣单位的费用不得计入用工单位的工资薪金总额</a:t>
            </a:r>
            <a:r>
              <a:rPr lang="en-US" altLang="zh-CN" dirty="0"/>
              <a:t>;</a:t>
            </a:r>
            <a:r>
              <a:rPr lang="zh-CN" altLang="zh-CN" dirty="0"/>
              <a:t>用工单位直接发放给劳务派遣人员的加班费、绩效奖金等可计入工资薪金总额的基数，并作为计算其他各项相关费用扣除的依据。</a:t>
            </a:r>
          </a:p>
          <a:p>
            <a:r>
              <a:rPr lang="zh-CN" altLang="zh-CN" dirty="0"/>
              <a:t>企业将劳务派遣人员安排在企业内设的福利部门工作的，这时支付给派遣单位的费用和直接发放给劳务派遣人员的加班费、绩效奖金等，要计入职工福利费。</a:t>
            </a:r>
          </a:p>
          <a:p>
            <a:endParaRPr lang="zh-CN" altLang="en-US" dirty="0"/>
          </a:p>
        </p:txBody>
      </p:sp>
    </p:spTree>
    <p:extLst>
      <p:ext uri="{BB962C8B-B14F-4D97-AF65-F5344CB8AC3E}">
        <p14:creationId xmlns:p14="http://schemas.microsoft.com/office/powerpoint/2010/main" val="3718134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职工福利费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zh-CN" dirty="0"/>
              <a:t>企业将劳务派遣人员安排在生产经营部门工作的，发放的是卫生保健、生活、住房、交通等各项补贴和非货币性福利的，应计入职工福利费。</a:t>
            </a:r>
          </a:p>
          <a:p>
            <a:r>
              <a:rPr lang="en-US" altLang="zh-CN" dirty="0"/>
              <a:t>3</a:t>
            </a:r>
            <a:r>
              <a:rPr lang="zh-CN" altLang="zh-CN" dirty="0"/>
              <a:t>、职工福利费支出取得的进项发票不得抵扣。</a:t>
            </a:r>
          </a:p>
          <a:p>
            <a:endParaRPr lang="zh-CN" altLang="en-US" dirty="0"/>
          </a:p>
        </p:txBody>
      </p:sp>
    </p:spTree>
    <p:extLst>
      <p:ext uri="{BB962C8B-B14F-4D97-AF65-F5344CB8AC3E}">
        <p14:creationId xmlns:p14="http://schemas.microsoft.com/office/powerpoint/2010/main" val="12977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D510F7-FF3F-40AC-85F4-51ADC4AD76AE}"/>
              </a:ext>
            </a:extLst>
          </p:cNvPr>
          <p:cNvSpPr>
            <a:spLocks noGrp="1"/>
          </p:cNvSpPr>
          <p:nvPr>
            <p:ph type="title"/>
          </p:nvPr>
        </p:nvSpPr>
        <p:spPr/>
        <p:txBody>
          <a:bodyPr/>
          <a:lstStyle/>
          <a:p>
            <a:r>
              <a:rPr lang="zh-CN" altLang="en-US" dirty="0"/>
              <a:t>党员活动经费支出</a:t>
            </a:r>
          </a:p>
        </p:txBody>
      </p:sp>
      <p:sp>
        <p:nvSpPr>
          <p:cNvPr id="3" name="内容占位符 2">
            <a:extLst>
              <a:ext uri="{FF2B5EF4-FFF2-40B4-BE49-F238E27FC236}">
                <a16:creationId xmlns:a16="http://schemas.microsoft.com/office/drawing/2014/main" id="{2434E4BC-E80E-4E74-B8DB-C8DEE881630A}"/>
              </a:ext>
            </a:extLst>
          </p:cNvPr>
          <p:cNvSpPr>
            <a:spLocks noGrp="1"/>
          </p:cNvSpPr>
          <p:nvPr>
            <p:ph sz="quarter" idx="13"/>
          </p:nvPr>
        </p:nvSpPr>
        <p:spPr/>
        <p:txBody>
          <a:bodyPr/>
          <a:lstStyle/>
          <a:p>
            <a:r>
              <a:rPr lang="zh-CN" altLang="en-US" dirty="0"/>
              <a:t>收到党员上交的党费</a:t>
            </a:r>
          </a:p>
          <a:p>
            <a:r>
              <a:rPr lang="zh-CN" altLang="en-US" dirty="0"/>
              <a:t>借：库存现金</a:t>
            </a:r>
          </a:p>
          <a:p>
            <a:r>
              <a:rPr lang="zh-CN" altLang="en-US" dirty="0"/>
              <a:t>     贷：其他应付款</a:t>
            </a:r>
            <a:r>
              <a:rPr lang="en-US" altLang="zh-CN" dirty="0"/>
              <a:t>-</a:t>
            </a:r>
            <a:r>
              <a:rPr lang="zh-CN" altLang="en-US" dirty="0"/>
              <a:t>党费</a:t>
            </a:r>
          </a:p>
          <a:p>
            <a:r>
              <a:rPr lang="zh-CN" altLang="en-US" dirty="0"/>
              <a:t>上交一定比例给上级党组织</a:t>
            </a:r>
          </a:p>
          <a:p>
            <a:r>
              <a:rPr lang="zh-CN" altLang="en-US" dirty="0"/>
              <a:t>借：其他应付款</a:t>
            </a:r>
            <a:r>
              <a:rPr lang="en-US" altLang="zh-CN" dirty="0"/>
              <a:t>-</a:t>
            </a:r>
            <a:r>
              <a:rPr lang="zh-CN" altLang="en-US" dirty="0"/>
              <a:t>党费</a:t>
            </a:r>
          </a:p>
          <a:p>
            <a:r>
              <a:rPr lang="zh-CN" altLang="en-US" dirty="0"/>
              <a:t>     贷：银行存款</a:t>
            </a:r>
          </a:p>
          <a:p>
            <a:endParaRPr lang="zh-CN" altLang="en-US" dirty="0"/>
          </a:p>
        </p:txBody>
      </p:sp>
    </p:spTree>
    <p:extLst>
      <p:ext uri="{BB962C8B-B14F-4D97-AF65-F5344CB8AC3E}">
        <p14:creationId xmlns:p14="http://schemas.microsoft.com/office/powerpoint/2010/main" val="4227632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normAutofit fontScale="92500" lnSpcReduction="10000"/>
          </a:bodyPr>
          <a:lstStyle/>
          <a:p>
            <a:r>
              <a:rPr lang="zh-CN" altLang="en-US" dirty="0"/>
              <a:t>计提：</a:t>
            </a:r>
          </a:p>
          <a:p>
            <a:r>
              <a:rPr lang="en-US" altLang="zh-CN" dirty="0"/>
              <a:t>2014</a:t>
            </a:r>
            <a:r>
              <a:rPr lang="zh-CN" altLang="en-US" dirty="0"/>
              <a:t>年</a:t>
            </a:r>
            <a:r>
              <a:rPr lang="en-US" altLang="zh-CN" dirty="0"/>
              <a:t>7</a:t>
            </a:r>
            <a:r>
              <a:rPr lang="zh-CN" altLang="en-US" dirty="0"/>
              <a:t>月份修正的</a:t>
            </a:r>
            <a:r>
              <a:rPr lang="en-US" altLang="zh-CN" dirty="0"/>
              <a:t>《</a:t>
            </a:r>
            <a:r>
              <a:rPr lang="zh-CN" altLang="en-US" dirty="0"/>
              <a:t>企业会计准则第</a:t>
            </a:r>
            <a:r>
              <a:rPr lang="en-US" altLang="zh-CN" dirty="0"/>
              <a:t>9</a:t>
            </a:r>
            <a:r>
              <a:rPr lang="zh-CN" altLang="en-US" dirty="0"/>
              <a:t>号</a:t>
            </a:r>
            <a:r>
              <a:rPr lang="en-US" altLang="zh-CN" dirty="0"/>
              <a:t>-</a:t>
            </a:r>
            <a:r>
              <a:rPr lang="zh-CN" altLang="en-US" dirty="0"/>
              <a:t>职工薪酬</a:t>
            </a:r>
            <a:r>
              <a:rPr lang="en-US" altLang="zh-CN" dirty="0"/>
              <a:t>》</a:t>
            </a:r>
            <a:r>
              <a:rPr lang="zh-CN" altLang="en-US" dirty="0"/>
              <a:t>一文规定，职工教育经费属于短期薪酬。根据其第七条规定：应按规定计提职工教育经费并确认相应负债。所以职工教育经费要根据本年度职工工资总额进行计提。</a:t>
            </a:r>
          </a:p>
          <a:p>
            <a:r>
              <a:rPr lang="zh-CN" altLang="en-US" dirty="0"/>
              <a:t>国务院关于加快发展现代职业教育的决定（国发</a:t>
            </a:r>
            <a:r>
              <a:rPr lang="en-US" altLang="zh-CN" dirty="0"/>
              <a:t>〔2014〕19</a:t>
            </a:r>
            <a:r>
              <a:rPr lang="zh-CN" altLang="en-US" dirty="0"/>
              <a:t>号）规定企业要依法履行职工教育培训和足额提取教育培训经费的责任，一般企业按照</a:t>
            </a:r>
            <a:r>
              <a:rPr lang="zh-CN" altLang="en-US" dirty="0">
                <a:solidFill>
                  <a:srgbClr val="FFC000"/>
                </a:solidFill>
              </a:rPr>
              <a:t>职工工资总额的</a:t>
            </a:r>
            <a:r>
              <a:rPr lang="en-US" altLang="zh-CN" dirty="0">
                <a:solidFill>
                  <a:srgbClr val="FFC000"/>
                </a:solidFill>
              </a:rPr>
              <a:t>1.5%</a:t>
            </a:r>
            <a:r>
              <a:rPr lang="zh-CN" altLang="en-US" dirty="0"/>
              <a:t>足额提取教育培训经费，从业人员技能要求高、实训耗材多、培训任务重、经济效益较好的企业可按</a:t>
            </a:r>
            <a:r>
              <a:rPr lang="en-US" altLang="zh-CN" dirty="0">
                <a:solidFill>
                  <a:srgbClr val="FFC000"/>
                </a:solidFill>
              </a:rPr>
              <a:t>2.5%</a:t>
            </a:r>
            <a:r>
              <a:rPr lang="zh-CN" altLang="en-US" dirty="0"/>
              <a:t>提取，其中用于一线职工教育培训的比例不低于</a:t>
            </a:r>
            <a:r>
              <a:rPr lang="en-US" altLang="zh-CN" dirty="0">
                <a:solidFill>
                  <a:srgbClr val="FFC000"/>
                </a:solidFill>
              </a:rPr>
              <a:t>60%</a:t>
            </a:r>
            <a:r>
              <a:rPr lang="zh-CN" altLang="en-US" dirty="0"/>
              <a:t>。</a:t>
            </a:r>
          </a:p>
          <a:p>
            <a:endParaRPr lang="zh-CN" altLang="en-US" dirty="0"/>
          </a:p>
        </p:txBody>
      </p:sp>
    </p:spTree>
    <p:extLst>
      <p:ext uri="{BB962C8B-B14F-4D97-AF65-F5344CB8AC3E}">
        <p14:creationId xmlns:p14="http://schemas.microsoft.com/office/powerpoint/2010/main" val="1143124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借 管理费用</a:t>
            </a:r>
          </a:p>
          <a:p>
            <a:r>
              <a:rPr lang="zh-CN" altLang="en-US" dirty="0"/>
              <a:t>    贷 应付职工薪酬</a:t>
            </a:r>
            <a:r>
              <a:rPr lang="en-US" altLang="zh-CN" dirty="0"/>
              <a:t>-</a:t>
            </a:r>
            <a:r>
              <a:rPr lang="zh-CN" altLang="en-US" dirty="0"/>
              <a:t>职工教育经费</a:t>
            </a:r>
          </a:p>
          <a:p>
            <a:r>
              <a:rPr lang="zh-CN" altLang="en-US" dirty="0"/>
              <a:t>计提职工教育经费的工资总额由计时工资、计件工资、奖金、津贴和补贴、加班加点工资、特殊情况下支付的工资等六个部分组成。</a:t>
            </a:r>
          </a:p>
          <a:p>
            <a:r>
              <a:rPr lang="zh-CN" altLang="en-US" dirty="0"/>
              <a:t>计提职工教育经费的工资总额指的是应发总额，而不是实发总额。</a:t>
            </a:r>
          </a:p>
          <a:p>
            <a:endParaRPr lang="zh-CN" altLang="en-US" dirty="0"/>
          </a:p>
        </p:txBody>
      </p:sp>
    </p:spTree>
    <p:extLst>
      <p:ext uri="{BB962C8B-B14F-4D97-AF65-F5344CB8AC3E}">
        <p14:creationId xmlns:p14="http://schemas.microsoft.com/office/powerpoint/2010/main" val="2930825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列支范围：</a:t>
            </a:r>
          </a:p>
          <a:p>
            <a:r>
              <a:rPr lang="en-US" altLang="zh-CN" dirty="0"/>
              <a:t>《</a:t>
            </a:r>
            <a:r>
              <a:rPr lang="zh-CN" altLang="en-US" dirty="0"/>
              <a:t>关于企业职工教育经费提取与使用管理的意见</a:t>
            </a:r>
            <a:r>
              <a:rPr lang="en-US" altLang="zh-CN" dirty="0"/>
              <a:t>》(</a:t>
            </a:r>
            <a:r>
              <a:rPr lang="zh-CN" altLang="en-US" dirty="0"/>
              <a:t>财建</a:t>
            </a:r>
            <a:r>
              <a:rPr lang="en-US" altLang="zh-CN" dirty="0"/>
              <a:t>〔2006〕317</a:t>
            </a:r>
            <a:r>
              <a:rPr lang="zh-CN" altLang="en-US" dirty="0"/>
              <a:t>号</a:t>
            </a:r>
            <a:r>
              <a:rPr lang="en-US" altLang="zh-CN" dirty="0"/>
              <a:t>)</a:t>
            </a:r>
            <a:r>
              <a:rPr lang="zh-CN" altLang="en-US" dirty="0"/>
              <a:t>第三条第</a:t>
            </a:r>
            <a:r>
              <a:rPr lang="en-US" altLang="zh-CN" dirty="0"/>
              <a:t>(</a:t>
            </a:r>
            <a:r>
              <a:rPr lang="zh-CN" altLang="en-US" dirty="0"/>
              <a:t>五</a:t>
            </a:r>
            <a:r>
              <a:rPr lang="en-US" altLang="zh-CN" dirty="0"/>
              <a:t>)</a:t>
            </a:r>
            <a:r>
              <a:rPr lang="zh-CN" altLang="en-US" dirty="0"/>
              <a:t>项规定职工教育经费的列支范围为：</a:t>
            </a:r>
          </a:p>
          <a:p>
            <a:r>
              <a:rPr lang="en-US" altLang="zh-CN" dirty="0"/>
              <a:t>1.</a:t>
            </a:r>
            <a:r>
              <a:rPr lang="zh-CN" altLang="en-US" dirty="0"/>
              <a:t>上岗和转岗培训</a:t>
            </a:r>
            <a:r>
              <a:rPr lang="en-US" altLang="zh-CN" dirty="0"/>
              <a:t>;</a:t>
            </a:r>
          </a:p>
          <a:p>
            <a:r>
              <a:rPr lang="en-US" altLang="zh-CN" dirty="0"/>
              <a:t>2.</a:t>
            </a:r>
            <a:r>
              <a:rPr lang="zh-CN" altLang="en-US" dirty="0"/>
              <a:t>各类岗位适应性培训</a:t>
            </a:r>
            <a:r>
              <a:rPr lang="en-US" altLang="zh-CN" dirty="0"/>
              <a:t>;</a:t>
            </a:r>
          </a:p>
          <a:p>
            <a:r>
              <a:rPr lang="en-US" altLang="zh-CN" dirty="0"/>
              <a:t>3.</a:t>
            </a:r>
            <a:r>
              <a:rPr lang="zh-CN" altLang="en-US" dirty="0"/>
              <a:t>岗位培训、职业技术等级培训、高技能人才培训</a:t>
            </a:r>
            <a:r>
              <a:rPr lang="en-US" altLang="zh-CN" dirty="0"/>
              <a:t>;</a:t>
            </a:r>
          </a:p>
          <a:p>
            <a:r>
              <a:rPr lang="en-US" altLang="zh-CN" dirty="0"/>
              <a:t>4.</a:t>
            </a:r>
            <a:r>
              <a:rPr lang="zh-CN" altLang="en-US" dirty="0"/>
              <a:t>专业技术人员继续教育</a:t>
            </a:r>
            <a:r>
              <a:rPr lang="en-US" altLang="zh-CN" dirty="0"/>
              <a:t>;</a:t>
            </a:r>
          </a:p>
          <a:p>
            <a:r>
              <a:rPr lang="en-US" altLang="zh-CN" dirty="0"/>
              <a:t>5.</a:t>
            </a:r>
            <a:r>
              <a:rPr lang="zh-CN" altLang="en-US" dirty="0"/>
              <a:t>特种作业人员培训</a:t>
            </a:r>
            <a:r>
              <a:rPr lang="en-US" altLang="zh-CN" dirty="0"/>
              <a:t>;</a:t>
            </a:r>
          </a:p>
          <a:p>
            <a:endParaRPr lang="zh-CN" altLang="en-US" dirty="0"/>
          </a:p>
        </p:txBody>
      </p:sp>
    </p:spTree>
    <p:extLst>
      <p:ext uri="{BB962C8B-B14F-4D97-AF65-F5344CB8AC3E}">
        <p14:creationId xmlns:p14="http://schemas.microsoft.com/office/powerpoint/2010/main" val="4112559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en-US" altLang="zh-CN" dirty="0"/>
              <a:t>6.</a:t>
            </a:r>
            <a:r>
              <a:rPr lang="zh-CN" altLang="zh-CN" dirty="0"/>
              <a:t>企业组织的职工外送培训的经费支出</a:t>
            </a:r>
            <a:r>
              <a:rPr lang="en-US" altLang="zh-CN" dirty="0"/>
              <a:t>;</a:t>
            </a:r>
            <a:endParaRPr lang="zh-CN" altLang="zh-CN" dirty="0"/>
          </a:p>
          <a:p>
            <a:r>
              <a:rPr lang="en-US" altLang="zh-CN" dirty="0"/>
              <a:t>7.</a:t>
            </a:r>
            <a:r>
              <a:rPr lang="zh-CN" altLang="zh-CN" dirty="0"/>
              <a:t>职工参加的职业技能鉴定、职业资格认证等经费支出</a:t>
            </a:r>
            <a:r>
              <a:rPr lang="en-US" altLang="zh-CN" dirty="0"/>
              <a:t>;</a:t>
            </a:r>
            <a:endParaRPr lang="zh-CN" altLang="zh-CN" dirty="0"/>
          </a:p>
          <a:p>
            <a:r>
              <a:rPr lang="en-US" altLang="zh-CN" dirty="0"/>
              <a:t>8.</a:t>
            </a:r>
            <a:r>
              <a:rPr lang="zh-CN" altLang="zh-CN" dirty="0"/>
              <a:t>购置教学设备与设施</a:t>
            </a:r>
            <a:r>
              <a:rPr lang="en-US" altLang="zh-CN" dirty="0"/>
              <a:t>;</a:t>
            </a:r>
            <a:endParaRPr lang="zh-CN" altLang="zh-CN" dirty="0"/>
          </a:p>
          <a:p>
            <a:r>
              <a:rPr lang="en-US" altLang="zh-CN" dirty="0"/>
              <a:t>9.</a:t>
            </a:r>
            <a:r>
              <a:rPr lang="zh-CN" altLang="zh-CN" dirty="0"/>
              <a:t>职工岗位自学成才奖励费用</a:t>
            </a:r>
            <a:r>
              <a:rPr lang="en-US" altLang="zh-CN" dirty="0"/>
              <a:t>;</a:t>
            </a:r>
            <a:endParaRPr lang="zh-CN" altLang="zh-CN" dirty="0"/>
          </a:p>
          <a:p>
            <a:r>
              <a:rPr lang="en-US" altLang="zh-CN" dirty="0"/>
              <a:t>10.</a:t>
            </a:r>
            <a:r>
              <a:rPr lang="zh-CN" altLang="zh-CN" dirty="0"/>
              <a:t>职工教育培训管理费用</a:t>
            </a:r>
            <a:r>
              <a:rPr lang="en-US" altLang="zh-CN" dirty="0"/>
              <a:t>;</a:t>
            </a:r>
            <a:endParaRPr lang="zh-CN" altLang="zh-CN" dirty="0"/>
          </a:p>
          <a:p>
            <a:r>
              <a:rPr lang="en-US" altLang="zh-CN" dirty="0"/>
              <a:t>11.</a:t>
            </a:r>
            <a:r>
              <a:rPr lang="zh-CN" altLang="zh-CN" dirty="0"/>
              <a:t>有关职工教育的其他开支</a:t>
            </a:r>
          </a:p>
          <a:p>
            <a:endParaRPr lang="zh-CN" altLang="en-US" dirty="0"/>
          </a:p>
        </p:txBody>
      </p:sp>
    </p:spTree>
    <p:extLst>
      <p:ext uri="{BB962C8B-B14F-4D97-AF65-F5344CB8AC3E}">
        <p14:creationId xmlns:p14="http://schemas.microsoft.com/office/powerpoint/2010/main" val="28502491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normAutofit fontScale="92500"/>
          </a:bodyPr>
          <a:lstStyle/>
          <a:p>
            <a:r>
              <a:rPr lang="zh-CN" altLang="en-US" dirty="0"/>
              <a:t>扣除比例：</a:t>
            </a:r>
          </a:p>
          <a:p>
            <a:r>
              <a:rPr lang="zh-CN" altLang="en-US" dirty="0"/>
              <a:t>中华人民共和国国务院令</a:t>
            </a:r>
            <a:r>
              <a:rPr lang="en-US" altLang="zh-CN" dirty="0"/>
              <a:t>512</a:t>
            </a:r>
            <a:r>
              <a:rPr lang="zh-CN" altLang="en-US" dirty="0"/>
              <a:t>号</a:t>
            </a:r>
            <a:r>
              <a:rPr lang="en-US" altLang="zh-CN" dirty="0"/>
              <a:t>《</a:t>
            </a:r>
            <a:r>
              <a:rPr lang="zh-CN" altLang="en-US" dirty="0"/>
              <a:t>中华人民共和国企业所得税法实施条例</a:t>
            </a:r>
            <a:r>
              <a:rPr lang="en-US" altLang="zh-CN" dirty="0"/>
              <a:t>》</a:t>
            </a:r>
            <a:r>
              <a:rPr lang="zh-CN" altLang="en-US" dirty="0"/>
              <a:t>第</a:t>
            </a:r>
            <a:r>
              <a:rPr lang="en-US" altLang="zh-CN" dirty="0"/>
              <a:t>42</a:t>
            </a:r>
            <a:r>
              <a:rPr lang="zh-CN" altLang="en-US" dirty="0"/>
              <a:t>条规定：除国务院财政、税务主管部门另有规定外，企业发生的职工教育经费支出，</a:t>
            </a:r>
            <a:r>
              <a:rPr lang="zh-CN" altLang="en-US" dirty="0">
                <a:solidFill>
                  <a:srgbClr val="FFC000"/>
                </a:solidFill>
              </a:rPr>
              <a:t>不超过工资薪金总额</a:t>
            </a:r>
            <a:r>
              <a:rPr lang="en-US" altLang="zh-CN" dirty="0">
                <a:solidFill>
                  <a:srgbClr val="FFC000"/>
                </a:solidFill>
              </a:rPr>
              <a:t>2.5%</a:t>
            </a:r>
            <a:r>
              <a:rPr lang="zh-CN" altLang="en-US" dirty="0">
                <a:solidFill>
                  <a:srgbClr val="FFC000"/>
                </a:solidFill>
              </a:rPr>
              <a:t>的部分，准予扣除</a:t>
            </a:r>
            <a:r>
              <a:rPr lang="zh-CN" altLang="en-US" dirty="0"/>
              <a:t>；超过部分，准予在以后纳税年度结转扣除。</a:t>
            </a:r>
          </a:p>
          <a:p>
            <a:r>
              <a:rPr lang="en-US" altLang="zh-CN" dirty="0"/>
              <a:t>1</a:t>
            </a:r>
            <a:r>
              <a:rPr lang="zh-CN" altLang="en-US" dirty="0"/>
              <a:t>、财税</a:t>
            </a:r>
            <a:r>
              <a:rPr lang="en-US" altLang="zh-CN" dirty="0"/>
              <a:t>[2015]63</a:t>
            </a:r>
            <a:r>
              <a:rPr lang="zh-CN" altLang="en-US" dirty="0"/>
              <a:t>号 </a:t>
            </a:r>
            <a:r>
              <a:rPr lang="en-US" altLang="zh-CN" dirty="0"/>
              <a:t>《</a:t>
            </a:r>
            <a:r>
              <a:rPr lang="zh-CN" altLang="en-US" dirty="0"/>
              <a:t>财政部、国家税务总局关于高新技术企业职工教育经费税前扣除政策的通知 </a:t>
            </a:r>
            <a:r>
              <a:rPr lang="en-US" altLang="zh-CN" dirty="0"/>
              <a:t>》</a:t>
            </a:r>
            <a:r>
              <a:rPr lang="zh-CN" altLang="en-US" dirty="0"/>
              <a:t>第一条规定：高新技术企业发生的职工教育经费支出，不超过</a:t>
            </a:r>
            <a:r>
              <a:rPr lang="zh-CN" altLang="en-US" dirty="0">
                <a:solidFill>
                  <a:srgbClr val="FFC000"/>
                </a:solidFill>
              </a:rPr>
              <a:t>工资薪金总额</a:t>
            </a:r>
            <a:r>
              <a:rPr lang="en-US" altLang="zh-CN" dirty="0">
                <a:solidFill>
                  <a:srgbClr val="FFC000"/>
                </a:solidFill>
              </a:rPr>
              <a:t>8%</a:t>
            </a:r>
            <a:r>
              <a:rPr lang="zh-CN" altLang="en-US" dirty="0"/>
              <a:t>的部分，准予在计算企业所得税应纳税所得额时扣除；超过部分，准予在以后纳税年度结转扣除。</a:t>
            </a:r>
          </a:p>
          <a:p>
            <a:endParaRPr lang="zh-CN" altLang="en-US" dirty="0"/>
          </a:p>
        </p:txBody>
      </p:sp>
    </p:spTree>
    <p:extLst>
      <p:ext uri="{BB962C8B-B14F-4D97-AF65-F5344CB8AC3E}">
        <p14:creationId xmlns:p14="http://schemas.microsoft.com/office/powerpoint/2010/main" val="4293197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normAutofit fontScale="92500"/>
          </a:bodyPr>
          <a:lstStyle/>
          <a:p>
            <a:r>
              <a:rPr lang="en-US" altLang="zh-CN" dirty="0"/>
              <a:t>2</a:t>
            </a:r>
            <a:r>
              <a:rPr lang="zh-CN" altLang="en-US" dirty="0"/>
              <a:t>、</a:t>
            </a:r>
            <a:r>
              <a:rPr lang="en-US" altLang="zh-CN" dirty="0"/>
              <a:t>《</a:t>
            </a:r>
            <a:r>
              <a:rPr lang="zh-CN" altLang="en-US" dirty="0"/>
              <a:t>关于完善技术先进型服务企业有关企业所得税政策问题的通知</a:t>
            </a:r>
            <a:r>
              <a:rPr lang="en-US" altLang="zh-CN" dirty="0"/>
              <a:t>》(</a:t>
            </a:r>
            <a:r>
              <a:rPr lang="zh-CN" altLang="en-US" dirty="0"/>
              <a:t>财税</a:t>
            </a:r>
            <a:r>
              <a:rPr lang="en-US" altLang="zh-CN" dirty="0"/>
              <a:t>〔2014〕59</a:t>
            </a:r>
            <a:r>
              <a:rPr lang="zh-CN" altLang="en-US" dirty="0"/>
              <a:t>号</a:t>
            </a:r>
            <a:r>
              <a:rPr lang="en-US" altLang="zh-CN" dirty="0"/>
              <a:t>)</a:t>
            </a:r>
            <a:r>
              <a:rPr lang="zh-CN" altLang="en-US" dirty="0"/>
              <a:t>的规定，经</a:t>
            </a:r>
            <a:r>
              <a:rPr lang="zh-CN" altLang="en-US" dirty="0">
                <a:solidFill>
                  <a:srgbClr val="FFC000"/>
                </a:solidFill>
              </a:rPr>
              <a:t>认定的技术先进型服务企业</a:t>
            </a:r>
            <a:r>
              <a:rPr lang="zh-CN" altLang="en-US" dirty="0"/>
              <a:t>发生的职工教育经费支出，不超过</a:t>
            </a:r>
            <a:r>
              <a:rPr lang="zh-CN" altLang="en-US" dirty="0">
                <a:solidFill>
                  <a:srgbClr val="FFC000"/>
                </a:solidFill>
              </a:rPr>
              <a:t>工资薪金总额</a:t>
            </a:r>
            <a:r>
              <a:rPr lang="en-US" altLang="zh-CN" dirty="0">
                <a:solidFill>
                  <a:srgbClr val="FFC000"/>
                </a:solidFill>
              </a:rPr>
              <a:t>8%</a:t>
            </a:r>
            <a:r>
              <a:rPr lang="zh-CN" altLang="en-US" dirty="0"/>
              <a:t>的部分，准予在计算应纳税所得额时扣除。</a:t>
            </a:r>
          </a:p>
          <a:p>
            <a:r>
              <a:rPr lang="en-US" altLang="zh-CN" dirty="0"/>
              <a:t>3</a:t>
            </a:r>
            <a:r>
              <a:rPr lang="zh-CN" altLang="en-US" dirty="0"/>
              <a:t>、</a:t>
            </a:r>
            <a:r>
              <a:rPr lang="en-US" altLang="zh-CN" dirty="0"/>
              <a:t>《</a:t>
            </a:r>
            <a:r>
              <a:rPr lang="zh-CN" altLang="en-US" dirty="0"/>
              <a:t>财政部、国家税务总局关于进一步鼓励软件产业和集成电路产业发展企业所得税政策的通知</a:t>
            </a:r>
            <a:r>
              <a:rPr lang="en-US" altLang="zh-CN" dirty="0"/>
              <a:t>》</a:t>
            </a:r>
            <a:r>
              <a:rPr lang="zh-CN" altLang="en-US" dirty="0"/>
              <a:t>（财税</a:t>
            </a:r>
            <a:r>
              <a:rPr lang="en-US" altLang="zh-CN" dirty="0"/>
              <a:t>〔2012〕27</a:t>
            </a:r>
            <a:r>
              <a:rPr lang="zh-CN" altLang="en-US" dirty="0"/>
              <a:t>号）第六条规定：“</a:t>
            </a:r>
            <a:r>
              <a:rPr lang="zh-CN" altLang="en-US" dirty="0">
                <a:solidFill>
                  <a:srgbClr val="FFC000"/>
                </a:solidFill>
              </a:rPr>
              <a:t>集成电路设计企业和符合条件软件企业的职工培训费用</a:t>
            </a:r>
            <a:r>
              <a:rPr lang="zh-CN" altLang="en-US" dirty="0"/>
              <a:t>，应单独进行核算并按实际发生额在计算应纳税所得额时扣除”。</a:t>
            </a:r>
            <a:r>
              <a:rPr lang="en-US" altLang="zh-CN" dirty="0"/>
              <a:t>《</a:t>
            </a:r>
            <a:r>
              <a:rPr lang="zh-CN" altLang="en-US" dirty="0"/>
              <a:t>国家税务总局关于企业所得税若干问题的公告</a:t>
            </a:r>
            <a:r>
              <a:rPr lang="en-US" altLang="zh-CN" dirty="0"/>
              <a:t>》</a:t>
            </a:r>
            <a:r>
              <a:rPr lang="zh-CN" altLang="en-US" dirty="0"/>
              <a:t>（国家税务总局公告</a:t>
            </a:r>
            <a:r>
              <a:rPr lang="en-US" altLang="zh-CN" dirty="0"/>
              <a:t>2011</a:t>
            </a:r>
            <a:r>
              <a:rPr lang="zh-CN" altLang="en-US" dirty="0"/>
              <a:t>年第</a:t>
            </a:r>
            <a:r>
              <a:rPr lang="en-US" altLang="zh-CN" dirty="0"/>
              <a:t>34</a:t>
            </a:r>
            <a:r>
              <a:rPr lang="zh-CN" altLang="en-US" dirty="0"/>
              <a:t>号）</a:t>
            </a:r>
          </a:p>
        </p:txBody>
      </p:sp>
    </p:spTree>
    <p:extLst>
      <p:ext uri="{BB962C8B-B14F-4D97-AF65-F5344CB8AC3E}">
        <p14:creationId xmlns:p14="http://schemas.microsoft.com/office/powerpoint/2010/main" val="553423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第三条规定：“</a:t>
            </a:r>
            <a:r>
              <a:rPr lang="zh-CN" altLang="en-US" dirty="0">
                <a:solidFill>
                  <a:srgbClr val="FFC000"/>
                </a:solidFill>
              </a:rPr>
              <a:t>航空企业实际发生的飞行员养成费、飞行训练费、乘务训练费、空中保卫员训练费等空勤训练费用</a:t>
            </a:r>
            <a:r>
              <a:rPr lang="zh-CN" altLang="en-US" dirty="0"/>
              <a:t>，根据</a:t>
            </a:r>
            <a:r>
              <a:rPr lang="en-US" altLang="zh-CN" dirty="0"/>
              <a:t>《</a:t>
            </a:r>
            <a:r>
              <a:rPr lang="zh-CN" altLang="en-US" dirty="0"/>
              <a:t>实施条例</a:t>
            </a:r>
            <a:r>
              <a:rPr lang="en-US" altLang="zh-CN" dirty="0"/>
              <a:t>》</a:t>
            </a:r>
            <a:r>
              <a:rPr lang="zh-CN" altLang="en-US" dirty="0"/>
              <a:t>第二十七条规定，可以作为航空企业运输成本在税前扣除”。</a:t>
            </a:r>
            <a:r>
              <a:rPr lang="en-US" altLang="zh-CN" dirty="0"/>
              <a:t>《</a:t>
            </a:r>
            <a:r>
              <a:rPr lang="zh-CN" altLang="en-US" dirty="0"/>
              <a:t>国家税务总局关于企业所得税应纳税所得额若干问题的公告</a:t>
            </a:r>
            <a:r>
              <a:rPr lang="en-US" altLang="zh-CN" dirty="0"/>
              <a:t>》</a:t>
            </a:r>
            <a:r>
              <a:rPr lang="zh-CN" altLang="en-US" dirty="0"/>
              <a:t>（国家税务总局公告</a:t>
            </a:r>
            <a:r>
              <a:rPr lang="en-US" altLang="zh-CN" dirty="0"/>
              <a:t>2014</a:t>
            </a:r>
            <a:r>
              <a:rPr lang="zh-CN" altLang="en-US" dirty="0"/>
              <a:t>年第</a:t>
            </a:r>
            <a:r>
              <a:rPr lang="en-US" altLang="zh-CN" dirty="0"/>
              <a:t>29</a:t>
            </a:r>
            <a:r>
              <a:rPr lang="zh-CN" altLang="en-US" dirty="0"/>
              <a:t>号）第四条规定：“</a:t>
            </a:r>
            <a:r>
              <a:rPr lang="zh-CN" altLang="en-US" dirty="0">
                <a:solidFill>
                  <a:srgbClr val="FFC000"/>
                </a:solidFill>
              </a:rPr>
              <a:t>核力发电企业为培养核电厂操纵员发生的培养费用</a:t>
            </a:r>
            <a:r>
              <a:rPr lang="zh-CN" altLang="en-US" dirty="0"/>
              <a:t>，可作为企业的发电成本在税前扣除。企业应将核电厂操纵员培养费与员工的职工教育经费严格区分，单独核算，员工实际发生的职工教育经费支出不得计入核电厂操纵员培养费直接扣除。”</a:t>
            </a:r>
          </a:p>
        </p:txBody>
      </p:sp>
    </p:spTree>
    <p:extLst>
      <p:ext uri="{BB962C8B-B14F-4D97-AF65-F5344CB8AC3E}">
        <p14:creationId xmlns:p14="http://schemas.microsoft.com/office/powerpoint/2010/main" val="4031494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软件和集成电路的职工培训费用、航空企业的空勤训练费用、核电企业的操纵员培养费必须单独核算，据实税前扣除，它们必须与职工教育经费严格区分，不计入职工教育经费，不挤占职工教育经费份额，也不得将应限额扣除的职工教育经费计入职工培训费用全额扣除。</a:t>
            </a:r>
          </a:p>
        </p:txBody>
      </p:sp>
    </p:spTree>
    <p:extLst>
      <p:ext uri="{BB962C8B-B14F-4D97-AF65-F5344CB8AC3E}">
        <p14:creationId xmlns:p14="http://schemas.microsoft.com/office/powerpoint/2010/main" val="2088554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zh-CN" altLang="en-US" dirty="0"/>
              <a:t>注意：</a:t>
            </a:r>
          </a:p>
          <a:p>
            <a:r>
              <a:rPr lang="en-US" altLang="zh-CN" dirty="0"/>
              <a:t>1</a:t>
            </a:r>
            <a:r>
              <a:rPr lang="zh-CN" altLang="en-US" dirty="0"/>
              <a:t>、职工教育经费按比例计提，但所得税税前允许扣除的，必须是实际支付的部分，没有实际支出的，不允许税前扣除，企业年末应该将只计提而没有实际支出的金额调整冲减相应的费用科目。</a:t>
            </a:r>
          </a:p>
          <a:p>
            <a:r>
              <a:rPr lang="en-US" altLang="zh-CN" dirty="0"/>
              <a:t>2</a:t>
            </a:r>
            <a:r>
              <a:rPr lang="zh-CN" altLang="en-US" dirty="0"/>
              <a:t>、职工教育经费按比例计提，若期末实际使用大于预提的金额，应补提；若期末实际使用小于预提金额，不可冲销，期末结存。实际支出超出计提比例的，允许以后年度结转扣除，目前没有规定允许结转的期限。当年超限额的职工教育经费，调增当年应纳税所得额，结转以后纳税年度扣除。</a:t>
            </a:r>
          </a:p>
          <a:p>
            <a:endParaRPr lang="zh-CN" altLang="en-US" dirty="0"/>
          </a:p>
        </p:txBody>
      </p:sp>
    </p:spTree>
    <p:extLst>
      <p:ext uri="{BB962C8B-B14F-4D97-AF65-F5344CB8AC3E}">
        <p14:creationId xmlns:p14="http://schemas.microsoft.com/office/powerpoint/2010/main" val="2827747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68B5FAC-B38D-4CF2-A924-6D030D5BD0CB}"/>
              </a:ext>
            </a:extLst>
          </p:cNvPr>
          <p:cNvSpPr>
            <a:spLocks noGrp="1"/>
          </p:cNvSpPr>
          <p:nvPr>
            <p:ph type="title"/>
          </p:nvPr>
        </p:nvSpPr>
        <p:spPr/>
        <p:txBody>
          <a:bodyPr/>
          <a:lstStyle/>
          <a:p>
            <a:r>
              <a:rPr lang="zh-CN" altLang="zh-CN" dirty="0"/>
              <a:t>职工教育经费</a:t>
            </a:r>
          </a:p>
        </p:txBody>
      </p:sp>
      <p:sp>
        <p:nvSpPr>
          <p:cNvPr id="3" name="内容占位符 2">
            <a:extLst>
              <a:ext uri="{FF2B5EF4-FFF2-40B4-BE49-F238E27FC236}">
                <a16:creationId xmlns:a16="http://schemas.microsoft.com/office/drawing/2014/main" id="{3F6A516A-5F26-4EE2-8F22-F4E1690883F9}"/>
              </a:ext>
            </a:extLst>
          </p:cNvPr>
          <p:cNvSpPr>
            <a:spLocks noGrp="1"/>
          </p:cNvSpPr>
          <p:nvPr>
            <p:ph sz="quarter" idx="13"/>
          </p:nvPr>
        </p:nvSpPr>
        <p:spPr/>
        <p:txBody>
          <a:bodyPr/>
          <a:lstStyle/>
          <a:p>
            <a:r>
              <a:rPr lang="en-US" altLang="zh-CN" dirty="0"/>
              <a:t>3</a:t>
            </a:r>
            <a:r>
              <a:rPr lang="zh-CN" altLang="en-US" dirty="0"/>
              <a:t>、员工在职读研、读博、读</a:t>
            </a:r>
            <a:r>
              <a:rPr lang="en-US" altLang="zh-CN" dirty="0"/>
              <a:t>MBA</a:t>
            </a:r>
            <a:r>
              <a:rPr lang="zh-CN" altLang="en-US" dirty="0"/>
              <a:t>读</a:t>
            </a:r>
            <a:r>
              <a:rPr lang="en-US" altLang="zh-CN" dirty="0"/>
              <a:t>EMBA</a:t>
            </a:r>
            <a:r>
              <a:rPr lang="zh-CN" altLang="en-US" dirty="0"/>
              <a:t>的学费属于学历教育，不能作为职工教育经费报销，需并入工资计征个税，且学费不得在企业所得税前扣除。</a:t>
            </a:r>
          </a:p>
          <a:p>
            <a:r>
              <a:rPr lang="en-US" altLang="zh-CN" dirty="0"/>
              <a:t>4</a:t>
            </a:r>
            <a:r>
              <a:rPr lang="zh-CN" altLang="en-US" dirty="0"/>
              <a:t>、职工教育经费不属于福利费性质的费用，一般纳税人用于职工教育经费范畴的开支取得的增值税专用发票，其进项税额按规定可以用于抵扣。</a:t>
            </a:r>
          </a:p>
          <a:p>
            <a:endParaRPr lang="zh-CN" altLang="en-US" dirty="0"/>
          </a:p>
        </p:txBody>
      </p:sp>
    </p:spTree>
    <p:extLst>
      <p:ext uri="{BB962C8B-B14F-4D97-AF65-F5344CB8AC3E}">
        <p14:creationId xmlns:p14="http://schemas.microsoft.com/office/powerpoint/2010/main" val="4070178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en-US" dirty="0"/>
              <a:t>党员活动经费支出</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en-US" dirty="0"/>
              <a:t>非公有制企业：</a:t>
            </a:r>
          </a:p>
          <a:p>
            <a:r>
              <a:rPr lang="en-US" altLang="zh-CN" dirty="0"/>
              <a:t>《</a:t>
            </a:r>
            <a:r>
              <a:rPr lang="zh-CN" altLang="en-US" dirty="0"/>
              <a:t>中共中央组织部财政部国家税务总局关于非公有制企业党组织工作经费问题的通知</a:t>
            </a:r>
            <a:r>
              <a:rPr lang="en-US" altLang="zh-CN" dirty="0"/>
              <a:t>》</a:t>
            </a:r>
            <a:r>
              <a:rPr lang="zh-CN" altLang="en-US" dirty="0"/>
              <a:t>（组通字</a:t>
            </a:r>
            <a:r>
              <a:rPr lang="en-US" altLang="zh-CN" dirty="0"/>
              <a:t>〔2014〕42</a:t>
            </a:r>
            <a:r>
              <a:rPr lang="zh-CN" altLang="en-US" dirty="0"/>
              <a:t>号）第二条的规定：“根据</a:t>
            </a:r>
            <a:r>
              <a:rPr lang="en-US" altLang="zh-CN" dirty="0"/>
              <a:t>《</a:t>
            </a:r>
            <a:r>
              <a:rPr lang="zh-CN" altLang="en-US" dirty="0"/>
              <a:t>中华人民共和国公司法</a:t>
            </a:r>
            <a:r>
              <a:rPr lang="en-US" altLang="zh-CN" dirty="0"/>
              <a:t>》“</a:t>
            </a:r>
            <a:r>
              <a:rPr lang="zh-CN" altLang="en-US" dirty="0"/>
              <a:t>公司应当为党组织的活动提供必要条件”规定和中办发</a:t>
            </a:r>
            <a:r>
              <a:rPr lang="en-US" altLang="zh-CN" dirty="0"/>
              <a:t>〔2012〕11</a:t>
            </a:r>
            <a:r>
              <a:rPr lang="zh-CN" altLang="en-US" dirty="0"/>
              <a:t>号文件“建立并落实税前列支制度”等要求，非公有制企业党组织工作经费纳入企业管理费列支，</a:t>
            </a:r>
            <a:r>
              <a:rPr lang="zh-CN" altLang="en-US" dirty="0">
                <a:solidFill>
                  <a:srgbClr val="FFC000"/>
                </a:solidFill>
              </a:rPr>
              <a:t>不超过职工年度工资薪金总额</a:t>
            </a:r>
            <a:r>
              <a:rPr lang="en-US" altLang="zh-CN" dirty="0">
                <a:solidFill>
                  <a:srgbClr val="FFC000"/>
                </a:solidFill>
              </a:rPr>
              <a:t>1%</a:t>
            </a:r>
            <a:r>
              <a:rPr lang="zh-CN" altLang="en-US" dirty="0">
                <a:solidFill>
                  <a:srgbClr val="FFC000"/>
                </a:solidFill>
              </a:rPr>
              <a:t>的部分，可以据实在企业所得税前扣除</a:t>
            </a:r>
            <a:r>
              <a:rPr lang="zh-CN" altLang="en-US" dirty="0"/>
              <a:t>。”</a:t>
            </a:r>
          </a:p>
          <a:p>
            <a:endParaRPr lang="zh-CN" altLang="en-US" dirty="0"/>
          </a:p>
        </p:txBody>
      </p:sp>
    </p:spTree>
    <p:extLst>
      <p:ext uri="{BB962C8B-B14F-4D97-AF65-F5344CB8AC3E}">
        <p14:creationId xmlns:p14="http://schemas.microsoft.com/office/powerpoint/2010/main" val="2926597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9791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en-US" dirty="0"/>
              <a:t>党员活动经费支出</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zh-CN" dirty="0"/>
              <a:t>党组织工作经费必须用于党的活动</a:t>
            </a:r>
            <a:r>
              <a:rPr lang="en-US" altLang="zh-CN" dirty="0"/>
              <a:t>,</a:t>
            </a:r>
            <a:r>
              <a:rPr lang="zh-CN" altLang="zh-CN" dirty="0"/>
              <a:t>使用范围包括</a:t>
            </a:r>
            <a:r>
              <a:rPr lang="en-US" altLang="zh-CN" dirty="0"/>
              <a:t>:</a:t>
            </a:r>
            <a:r>
              <a:rPr lang="zh-CN" altLang="zh-CN" dirty="0"/>
              <a:t>召开党内会议</a:t>
            </a:r>
            <a:r>
              <a:rPr lang="en-US" altLang="zh-CN" dirty="0"/>
              <a:t>,</a:t>
            </a:r>
            <a:r>
              <a:rPr lang="zh-CN" altLang="zh-CN" dirty="0"/>
              <a:t>开展党内宣传教育活动和组织活动；组织党员和入党积极分子教育培训；表彰先进基层党组织、优秀共产党员和优秀党务工作者；走访、慰问和补助生活困难党员；订阅或购买用于开展党员教育的报刊、资料和设备；维护党组织活动场所及设施等。</a:t>
            </a:r>
          </a:p>
          <a:p>
            <a:endParaRPr lang="zh-CN" altLang="en-US" dirty="0"/>
          </a:p>
        </p:txBody>
      </p:sp>
    </p:spTree>
    <p:extLst>
      <p:ext uri="{BB962C8B-B14F-4D97-AF65-F5344CB8AC3E}">
        <p14:creationId xmlns:p14="http://schemas.microsoft.com/office/powerpoint/2010/main" val="409551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en-US" dirty="0"/>
              <a:t>党员活动经费支出</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en-US" dirty="0"/>
              <a:t>公有制企业：</a:t>
            </a:r>
          </a:p>
          <a:p>
            <a:r>
              <a:rPr lang="zh-CN" altLang="en-US" dirty="0"/>
              <a:t>无明确规定。</a:t>
            </a:r>
          </a:p>
          <a:p>
            <a:r>
              <a:rPr lang="en-US" altLang="zh-CN" dirty="0"/>
              <a:t>《</a:t>
            </a:r>
            <a:r>
              <a:rPr lang="zh-CN" altLang="en-US" dirty="0"/>
              <a:t>浙江省地方税务局关于企业党建活动支出税前扣除问题的通知</a:t>
            </a:r>
            <a:r>
              <a:rPr lang="en-US" altLang="zh-CN" dirty="0"/>
              <a:t>》</a:t>
            </a:r>
            <a:r>
              <a:rPr lang="zh-CN" altLang="en-US" dirty="0"/>
              <a:t>（浙地税函</a:t>
            </a:r>
            <a:r>
              <a:rPr lang="en-US" altLang="zh-CN" dirty="0"/>
              <a:t>[2007]446</a:t>
            </a:r>
            <a:r>
              <a:rPr lang="zh-CN" altLang="en-US" dirty="0"/>
              <a:t>号）规定，企业为本单位中国共产党组织活动提供必要条件的支出，允许在发生年度据实税前扣除。</a:t>
            </a:r>
          </a:p>
          <a:p>
            <a:r>
              <a:rPr lang="en-US" altLang="zh-CN" dirty="0"/>
              <a:t>《</a:t>
            </a:r>
            <a:r>
              <a:rPr lang="zh-CN" altLang="en-US" dirty="0"/>
              <a:t>辽宁省地方税务局关于印发企业所得税若干业务问题通知</a:t>
            </a:r>
            <a:r>
              <a:rPr lang="en-US" altLang="zh-CN" dirty="0"/>
              <a:t>》</a:t>
            </a:r>
            <a:r>
              <a:rPr lang="zh-CN" altLang="en-US" dirty="0"/>
              <a:t>（辽地税发</a:t>
            </a:r>
            <a:r>
              <a:rPr lang="en-US" altLang="zh-CN" dirty="0"/>
              <a:t>[2010]3</a:t>
            </a:r>
            <a:r>
              <a:rPr lang="zh-CN" altLang="en-US" dirty="0"/>
              <a:t>号）第四条规定，私营企业党组织活动经费凭借合法票据及相关手续据实扣除。</a:t>
            </a:r>
          </a:p>
          <a:p>
            <a:endParaRPr lang="zh-CN" altLang="en-US" dirty="0"/>
          </a:p>
        </p:txBody>
      </p:sp>
    </p:spTree>
    <p:extLst>
      <p:ext uri="{BB962C8B-B14F-4D97-AF65-F5344CB8AC3E}">
        <p14:creationId xmlns:p14="http://schemas.microsoft.com/office/powerpoint/2010/main" val="2388329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zh-CN" dirty="0"/>
              <a:t>计提：</a:t>
            </a:r>
          </a:p>
          <a:p>
            <a:r>
              <a:rPr lang="zh-CN" altLang="zh-CN" dirty="0"/>
              <a:t>借</a:t>
            </a:r>
            <a:r>
              <a:rPr lang="zh-CN" altLang="en-US" dirty="0"/>
              <a:t>  </a:t>
            </a:r>
            <a:r>
              <a:rPr lang="zh-CN" altLang="zh-CN" dirty="0"/>
              <a:t> 管理费用</a:t>
            </a:r>
            <a:r>
              <a:rPr lang="en-US" altLang="zh-CN" dirty="0"/>
              <a:t>-</a:t>
            </a:r>
            <a:r>
              <a:rPr lang="zh-CN" altLang="zh-CN" dirty="0"/>
              <a:t>工会经费</a:t>
            </a:r>
          </a:p>
          <a:p>
            <a:r>
              <a:rPr lang="en-US" altLang="zh-CN" dirty="0"/>
              <a:t>     </a:t>
            </a:r>
            <a:r>
              <a:rPr lang="zh-CN" altLang="zh-CN" dirty="0"/>
              <a:t>贷</a:t>
            </a:r>
            <a:r>
              <a:rPr lang="zh-CN" altLang="en-US" dirty="0"/>
              <a:t>  </a:t>
            </a:r>
            <a:r>
              <a:rPr lang="zh-CN" altLang="zh-CN" dirty="0"/>
              <a:t> 应付职工薪酬</a:t>
            </a:r>
            <a:r>
              <a:rPr lang="en-US" altLang="zh-CN" dirty="0"/>
              <a:t>-</a:t>
            </a:r>
            <a:r>
              <a:rPr lang="zh-CN" altLang="zh-CN" dirty="0"/>
              <a:t>工会经费</a:t>
            </a:r>
          </a:p>
          <a:p>
            <a:r>
              <a:rPr lang="zh-CN" altLang="zh-CN" dirty="0"/>
              <a:t>拨缴：</a:t>
            </a:r>
          </a:p>
          <a:p>
            <a:r>
              <a:rPr lang="zh-CN" altLang="zh-CN" dirty="0"/>
              <a:t>借 </a:t>
            </a:r>
            <a:r>
              <a:rPr lang="zh-CN" altLang="en-US" dirty="0"/>
              <a:t>  </a:t>
            </a:r>
            <a:r>
              <a:rPr lang="zh-CN" altLang="zh-CN" dirty="0"/>
              <a:t>应付职工薪酬</a:t>
            </a:r>
            <a:r>
              <a:rPr lang="en-US" altLang="zh-CN" dirty="0"/>
              <a:t>-</a:t>
            </a:r>
            <a:r>
              <a:rPr lang="zh-CN" altLang="zh-CN" dirty="0"/>
              <a:t>工会经费</a:t>
            </a:r>
          </a:p>
          <a:p>
            <a:r>
              <a:rPr lang="en-US" altLang="zh-CN" dirty="0"/>
              <a:t>     </a:t>
            </a:r>
            <a:r>
              <a:rPr lang="zh-CN" altLang="zh-CN" dirty="0"/>
              <a:t>贷 </a:t>
            </a:r>
            <a:r>
              <a:rPr lang="zh-CN" altLang="en-US" dirty="0"/>
              <a:t>  </a:t>
            </a:r>
            <a:r>
              <a:rPr lang="zh-CN" altLang="zh-CN" dirty="0"/>
              <a:t>银行存款</a:t>
            </a:r>
            <a:endParaRPr lang="zh-CN" altLang="en-US" dirty="0"/>
          </a:p>
        </p:txBody>
      </p:sp>
    </p:spTree>
    <p:extLst>
      <p:ext uri="{BB962C8B-B14F-4D97-AF65-F5344CB8AC3E}">
        <p14:creationId xmlns:p14="http://schemas.microsoft.com/office/powerpoint/2010/main" val="269269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zh-CN" altLang="en-US" dirty="0"/>
              <a:t>税前扣除基本规定：</a:t>
            </a:r>
          </a:p>
          <a:p>
            <a:r>
              <a:rPr lang="en-US" altLang="zh-CN" dirty="0"/>
              <a:t>《</a:t>
            </a:r>
            <a:r>
              <a:rPr lang="zh-CN" altLang="en-US" dirty="0"/>
              <a:t>国家税务总局关于工会经费企业所得税税前扣除凭据问题的公告</a:t>
            </a:r>
            <a:r>
              <a:rPr lang="en-US" altLang="zh-CN" dirty="0"/>
              <a:t>》</a:t>
            </a:r>
            <a:r>
              <a:rPr lang="zh-CN" altLang="en-US" dirty="0"/>
              <a:t>（国家税务总局公告</a:t>
            </a:r>
            <a:r>
              <a:rPr lang="en-US" altLang="zh-CN" dirty="0"/>
              <a:t>2010</a:t>
            </a:r>
            <a:r>
              <a:rPr lang="zh-CN" altLang="en-US" dirty="0"/>
              <a:t>年第</a:t>
            </a:r>
            <a:r>
              <a:rPr lang="en-US" altLang="zh-CN" dirty="0"/>
              <a:t>24</a:t>
            </a:r>
            <a:r>
              <a:rPr lang="zh-CN" altLang="en-US" dirty="0"/>
              <a:t>号）规定：自</a:t>
            </a:r>
            <a:r>
              <a:rPr lang="en-US" altLang="zh-CN" dirty="0"/>
              <a:t>2010</a:t>
            </a:r>
            <a:r>
              <a:rPr lang="zh-CN" altLang="en-US" dirty="0"/>
              <a:t>年</a:t>
            </a:r>
            <a:r>
              <a:rPr lang="en-US" altLang="zh-CN" dirty="0"/>
              <a:t>7</a:t>
            </a:r>
            <a:r>
              <a:rPr lang="zh-CN" altLang="en-US" dirty="0"/>
              <a:t>月</a:t>
            </a:r>
            <a:r>
              <a:rPr lang="en-US" altLang="zh-CN" dirty="0"/>
              <a:t>1</a:t>
            </a:r>
            <a:r>
              <a:rPr lang="zh-CN" altLang="en-US" dirty="0"/>
              <a:t>日起，企业拨缴的职工工会经费，不超过工资薪金总额</a:t>
            </a:r>
            <a:r>
              <a:rPr lang="en-US" altLang="zh-CN" dirty="0"/>
              <a:t>2%</a:t>
            </a:r>
            <a:r>
              <a:rPr lang="zh-CN" altLang="en-US" dirty="0"/>
              <a:t>的部分，凭工会组织开具的</a:t>
            </a:r>
            <a:r>
              <a:rPr lang="en-US" altLang="zh-CN" dirty="0"/>
              <a:t>《</a:t>
            </a:r>
            <a:r>
              <a:rPr lang="zh-CN" altLang="en-US" dirty="0">
                <a:solidFill>
                  <a:srgbClr val="FFC000"/>
                </a:solidFill>
              </a:rPr>
              <a:t>工会经费收入专用收据</a:t>
            </a:r>
            <a:r>
              <a:rPr lang="en-US" altLang="zh-CN" dirty="0"/>
              <a:t>》</a:t>
            </a:r>
            <a:r>
              <a:rPr lang="zh-CN" altLang="en-US" dirty="0"/>
              <a:t>在企业所得税税前扣除。</a:t>
            </a:r>
          </a:p>
          <a:p>
            <a:r>
              <a:rPr lang="en-US" altLang="zh-CN" dirty="0"/>
              <a:t>《</a:t>
            </a:r>
            <a:r>
              <a:rPr lang="zh-CN" altLang="en-US" dirty="0"/>
              <a:t>国家税务总局关于税务机关代收工会经费企业所得税税前扣除凭据问题的公告</a:t>
            </a:r>
            <a:r>
              <a:rPr lang="en-US" altLang="zh-CN" dirty="0"/>
              <a:t>》 </a:t>
            </a:r>
            <a:endParaRPr lang="zh-CN" altLang="en-US" dirty="0"/>
          </a:p>
        </p:txBody>
      </p:sp>
    </p:spTree>
    <p:extLst>
      <p:ext uri="{BB962C8B-B14F-4D97-AF65-F5344CB8AC3E}">
        <p14:creationId xmlns:p14="http://schemas.microsoft.com/office/powerpoint/2010/main" val="121222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F3FB13-C122-48CD-9B39-2D544B4AC10B}"/>
              </a:ext>
            </a:extLst>
          </p:cNvPr>
          <p:cNvSpPr>
            <a:spLocks noGrp="1"/>
          </p:cNvSpPr>
          <p:nvPr>
            <p:ph type="title"/>
          </p:nvPr>
        </p:nvSpPr>
        <p:spPr/>
        <p:txBody>
          <a:bodyPr/>
          <a:lstStyle/>
          <a:p>
            <a:r>
              <a:rPr lang="zh-CN" altLang="zh-CN" dirty="0"/>
              <a:t>工会经费</a:t>
            </a:r>
          </a:p>
        </p:txBody>
      </p:sp>
      <p:sp>
        <p:nvSpPr>
          <p:cNvPr id="3" name="内容占位符 2">
            <a:extLst>
              <a:ext uri="{FF2B5EF4-FFF2-40B4-BE49-F238E27FC236}">
                <a16:creationId xmlns:a16="http://schemas.microsoft.com/office/drawing/2014/main" id="{57B2ADFF-439C-4489-9AF0-732E27E59182}"/>
              </a:ext>
            </a:extLst>
          </p:cNvPr>
          <p:cNvSpPr>
            <a:spLocks noGrp="1"/>
          </p:cNvSpPr>
          <p:nvPr>
            <p:ph sz="quarter" idx="13"/>
          </p:nvPr>
        </p:nvSpPr>
        <p:spPr/>
        <p:txBody>
          <a:bodyPr/>
          <a:lstStyle/>
          <a:p>
            <a:r>
              <a:rPr lang="en-US" altLang="zh-CN" dirty="0"/>
              <a:t>(</a:t>
            </a:r>
            <a:r>
              <a:rPr lang="zh-CN" altLang="en-US" dirty="0"/>
              <a:t>国家税务总局公告［</a:t>
            </a:r>
            <a:r>
              <a:rPr lang="en-US" altLang="zh-CN" dirty="0"/>
              <a:t>2011</a:t>
            </a:r>
            <a:r>
              <a:rPr lang="zh-CN" altLang="en-US" dirty="0"/>
              <a:t>］第</a:t>
            </a:r>
            <a:r>
              <a:rPr lang="en-US" altLang="zh-CN" dirty="0"/>
              <a:t>030</a:t>
            </a:r>
            <a:r>
              <a:rPr lang="zh-CN" altLang="en-US" dirty="0"/>
              <a:t>号</a:t>
            </a:r>
            <a:r>
              <a:rPr lang="en-US" altLang="zh-CN" dirty="0"/>
              <a:t>)</a:t>
            </a:r>
            <a:r>
              <a:rPr lang="zh-CN" altLang="en-US" dirty="0"/>
              <a:t>规定：自</a:t>
            </a:r>
            <a:r>
              <a:rPr lang="en-US" altLang="zh-CN" dirty="0"/>
              <a:t>2010</a:t>
            </a:r>
            <a:r>
              <a:rPr lang="zh-CN" altLang="en-US" dirty="0"/>
              <a:t>年</a:t>
            </a:r>
            <a:r>
              <a:rPr lang="en-US" altLang="zh-CN" dirty="0"/>
              <a:t>1</a:t>
            </a:r>
            <a:r>
              <a:rPr lang="zh-CN" altLang="en-US" dirty="0"/>
              <a:t>月</a:t>
            </a:r>
            <a:r>
              <a:rPr lang="en-US" altLang="zh-CN" dirty="0"/>
              <a:t>1</a:t>
            </a:r>
            <a:r>
              <a:rPr lang="zh-CN" altLang="en-US" dirty="0"/>
              <a:t>日起，在委托税务机关代收工会经费的地区，企业拨缴的工会经费，也可凭</a:t>
            </a:r>
            <a:r>
              <a:rPr lang="zh-CN" altLang="en-US" dirty="0">
                <a:solidFill>
                  <a:srgbClr val="FFC000"/>
                </a:solidFill>
              </a:rPr>
              <a:t>合法、有效的工会经费代收凭据</a:t>
            </a:r>
            <a:r>
              <a:rPr lang="zh-CN" altLang="en-US" dirty="0"/>
              <a:t>依法在税前扣除。（“合法、有效的工会经费代收凭据”，应包括各级工会交由税务机关使用的</a:t>
            </a:r>
            <a:r>
              <a:rPr lang="en-US" altLang="zh-CN" dirty="0"/>
              <a:t>《</a:t>
            </a:r>
            <a:r>
              <a:rPr lang="zh-CN" altLang="en-US" dirty="0"/>
              <a:t>工会经费</a:t>
            </a:r>
            <a:r>
              <a:rPr lang="en-US" altLang="zh-CN" dirty="0"/>
              <a:t>(</a:t>
            </a:r>
            <a:r>
              <a:rPr lang="zh-CN" altLang="en-US" dirty="0"/>
              <a:t>筹备金</a:t>
            </a:r>
            <a:r>
              <a:rPr lang="en-US" altLang="zh-CN" dirty="0"/>
              <a:t>)</a:t>
            </a:r>
            <a:r>
              <a:rPr lang="zh-CN" altLang="en-US" dirty="0"/>
              <a:t>专用缴款书</a:t>
            </a:r>
            <a:r>
              <a:rPr lang="en-US" altLang="zh-CN" dirty="0"/>
              <a:t>》</a:t>
            </a:r>
            <a:r>
              <a:rPr lang="zh-CN" altLang="en-US" dirty="0"/>
              <a:t>（用于银行转账）、</a:t>
            </a:r>
            <a:r>
              <a:rPr lang="en-US" altLang="zh-CN" dirty="0"/>
              <a:t>《</a:t>
            </a:r>
            <a:r>
              <a:rPr lang="zh-CN" altLang="en-US" dirty="0"/>
              <a:t>工会经费</a:t>
            </a:r>
            <a:r>
              <a:rPr lang="en-US" altLang="zh-CN" dirty="0"/>
              <a:t>(</a:t>
            </a:r>
            <a:r>
              <a:rPr lang="zh-CN" altLang="en-US" dirty="0"/>
              <a:t>筹备金</a:t>
            </a:r>
            <a:r>
              <a:rPr lang="en-US" altLang="zh-CN" dirty="0"/>
              <a:t>)</a:t>
            </a:r>
            <a:r>
              <a:rPr lang="zh-CN" altLang="en-US" dirty="0"/>
              <a:t>专用缴款凭证</a:t>
            </a:r>
            <a:r>
              <a:rPr lang="en-US" altLang="zh-CN" dirty="0"/>
              <a:t>》</a:t>
            </a:r>
            <a:r>
              <a:rPr lang="zh-CN" altLang="en-US" dirty="0"/>
              <a:t>（用于收取现金）、</a:t>
            </a:r>
            <a:r>
              <a:rPr lang="en-US" altLang="zh-CN" dirty="0"/>
              <a:t>《</a:t>
            </a:r>
            <a:r>
              <a:rPr lang="zh-CN" altLang="en-US" dirty="0"/>
              <a:t>代收工会经费通用缴款书</a:t>
            </a:r>
            <a:r>
              <a:rPr lang="en-US" altLang="zh-CN" dirty="0"/>
              <a:t>》</a:t>
            </a:r>
            <a:r>
              <a:rPr lang="zh-CN" altLang="en-US" dirty="0"/>
              <a:t>和</a:t>
            </a:r>
            <a:r>
              <a:rPr lang="en-US" altLang="zh-CN" dirty="0"/>
              <a:t>《</a:t>
            </a:r>
            <a:r>
              <a:rPr lang="zh-CN" altLang="en-US" dirty="0"/>
              <a:t>中华人民共和国专用税收缴款书</a:t>
            </a:r>
            <a:r>
              <a:rPr lang="en-US" altLang="zh-CN" dirty="0"/>
              <a:t>》</a:t>
            </a:r>
            <a:r>
              <a:rPr lang="zh-CN" altLang="en-US" dirty="0"/>
              <a:t>等相关扣缴凭证）</a:t>
            </a:r>
          </a:p>
        </p:txBody>
      </p:sp>
    </p:spTree>
    <p:extLst>
      <p:ext uri="{BB962C8B-B14F-4D97-AF65-F5344CB8AC3E}">
        <p14:creationId xmlns:p14="http://schemas.microsoft.com/office/powerpoint/2010/main" val="177996098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3571</Words>
  <Application>Microsoft Office PowerPoint</Application>
  <PresentationFormat>宽屏</PresentationFormat>
  <Paragraphs>178</Paragraphs>
  <Slides>40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40</vt:i4>
      </vt:variant>
    </vt:vector>
  </HeadingPairs>
  <TitlesOfParts>
    <vt:vector size="47" baseType="lpstr">
      <vt:lpstr>等线</vt:lpstr>
      <vt:lpstr>等线 Light</vt:lpstr>
      <vt:lpstr>宋体</vt:lpstr>
      <vt:lpstr>微软雅黑</vt:lpstr>
      <vt:lpstr>Arial</vt:lpstr>
      <vt:lpstr>Wingdings</vt:lpstr>
      <vt:lpstr>Office 主题​​</vt:lpstr>
      <vt:lpstr>四项经费的企业所得税前扣除专题</vt:lpstr>
      <vt:lpstr>四项经费的企业所得税前扣除专题</vt:lpstr>
      <vt:lpstr>党员活动经费支出</vt:lpstr>
      <vt:lpstr>党员活动经费支出</vt:lpstr>
      <vt:lpstr>党员活动经费支出</vt:lpstr>
      <vt:lpstr>党员活动经费支出</vt:lpstr>
      <vt:lpstr>工会经费</vt:lpstr>
      <vt:lpstr>工会经费</vt:lpstr>
      <vt:lpstr>工会经费</vt:lpstr>
      <vt:lpstr>工会经费</vt:lpstr>
      <vt:lpstr>工会经费</vt:lpstr>
      <vt:lpstr>工会经费</vt:lpstr>
      <vt:lpstr>工会经费</vt:lpstr>
      <vt:lpstr>工会经费</vt:lpstr>
      <vt:lpstr>五险一金</vt:lpstr>
      <vt:lpstr>五险一金</vt:lpstr>
      <vt:lpstr>五险一金</vt:lpstr>
      <vt:lpstr>五险一金</vt:lpstr>
      <vt:lpstr>五险一金</vt:lpstr>
      <vt:lpstr>五险一金</vt:lpstr>
      <vt:lpstr>职工福利费</vt:lpstr>
      <vt:lpstr>职工福利费</vt:lpstr>
      <vt:lpstr>职工福利费</vt:lpstr>
      <vt:lpstr>职工福利费</vt:lpstr>
      <vt:lpstr>职工福利费</vt:lpstr>
      <vt:lpstr>职工福利费</vt:lpstr>
      <vt:lpstr>职工福利费</vt:lpstr>
      <vt:lpstr>职工福利费</vt:lpstr>
      <vt:lpstr>职工福利费</vt:lpstr>
      <vt:lpstr>职工教育经费</vt:lpstr>
      <vt:lpstr>职工教育经费</vt:lpstr>
      <vt:lpstr>职工教育经费</vt:lpstr>
      <vt:lpstr>职工教育经费</vt:lpstr>
      <vt:lpstr>职工教育经费</vt:lpstr>
      <vt:lpstr>职工教育经费</vt:lpstr>
      <vt:lpstr>职工教育经费</vt:lpstr>
      <vt:lpstr>职工教育经费</vt:lpstr>
      <vt:lpstr>职工教育经费</vt:lpstr>
      <vt:lpstr>职工教育经费</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office365</cp:lastModifiedBy>
  <cp:revision>71</cp:revision>
  <dcterms:created xsi:type="dcterms:W3CDTF">2018-02-07T02:07:00Z</dcterms:created>
  <dcterms:modified xsi:type="dcterms:W3CDTF">2018-03-28T12:19:38Z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