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88" r:id="rId2"/>
    <p:sldId id="614" r:id="rId3"/>
    <p:sldId id="615" r:id="rId4"/>
    <p:sldId id="616" r:id="rId5"/>
    <p:sldId id="617" r:id="rId6"/>
    <p:sldId id="618" r:id="rId7"/>
    <p:sldId id="619" r:id="rId8"/>
    <p:sldId id="620" r:id="rId9"/>
    <p:sldId id="621" r:id="rId10"/>
    <p:sldId id="622" r:id="rId11"/>
    <p:sldId id="623" r:id="rId12"/>
    <p:sldId id="624" r:id="rId13"/>
    <p:sldId id="625" r:id="rId14"/>
    <p:sldId id="626" r:id="rId15"/>
    <p:sldId id="627" r:id="rId16"/>
    <p:sldId id="628" r:id="rId17"/>
    <p:sldId id="629" r:id="rId18"/>
    <p:sldId id="630" r:id="rId19"/>
    <p:sldId id="631" r:id="rId20"/>
    <p:sldId id="632" r:id="rId21"/>
    <p:sldId id="633" r:id="rId22"/>
    <p:sldId id="634" r:id="rId23"/>
    <p:sldId id="635" r:id="rId24"/>
    <p:sldId id="636" r:id="rId25"/>
    <p:sldId id="637" r:id="rId26"/>
    <p:sldId id="638" r:id="rId27"/>
    <p:sldId id="639" r:id="rId28"/>
    <p:sldId id="640" r:id="rId29"/>
    <p:sldId id="641" r:id="rId30"/>
    <p:sldId id="642" r:id="rId31"/>
    <p:sldId id="643" r:id="rId32"/>
    <p:sldId id="644" r:id="rId33"/>
    <p:sldId id="645" r:id="rId34"/>
    <p:sldId id="646" r:id="rId35"/>
    <p:sldId id="647" r:id="rId36"/>
    <p:sldId id="648" r:id="rId37"/>
    <p:sldId id="649" r:id="rId38"/>
    <p:sldId id="650" r:id="rId39"/>
    <p:sldId id="651" r:id="rId40"/>
    <p:sldId id="652" r:id="rId41"/>
    <p:sldId id="653" r:id="rId42"/>
    <p:sldId id="654" r:id="rId43"/>
    <p:sldId id="655" r:id="rId44"/>
    <p:sldId id="656" r:id="rId45"/>
    <p:sldId id="657" r:id="rId46"/>
    <p:sldId id="658" r:id="rId47"/>
    <p:sldId id="659" r:id="rId48"/>
    <p:sldId id="660" r:id="rId49"/>
    <p:sldId id="500" r:id="rId50"/>
    <p:sldId id="262" r:id="rId5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4">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500"/>
    <a:srgbClr val="404040"/>
    <a:srgbClr val="003C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94660"/>
  </p:normalViewPr>
  <p:slideViewPr>
    <p:cSldViewPr snapToGrid="0">
      <p:cViewPr varScale="1">
        <p:scale>
          <a:sx n="114" d="100"/>
          <a:sy n="114" d="100"/>
        </p:scale>
        <p:origin x="468" y="108"/>
      </p:cViewPr>
      <p:guideLst>
        <p:guide orient="horz" pos="2144"/>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PT制作指导">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4" name="文本框 3"/>
          <p:cNvSpPr txBox="1"/>
          <p:nvPr userDrawn="1"/>
        </p:nvSpPr>
        <p:spPr>
          <a:xfrm>
            <a:off x="449943" y="406400"/>
            <a:ext cx="3962401" cy="1323439"/>
          </a:xfrm>
          <a:prstGeom prst="rect">
            <a:avLst/>
          </a:prstGeom>
          <a:noFill/>
        </p:spPr>
        <p:txBody>
          <a:bodyPr wrap="square" rtlCol="0">
            <a:spAutoFit/>
          </a:bodyPr>
          <a:lstStyle/>
          <a:p>
            <a:r>
              <a:rPr lang="en-US" altLang="zh-CN" sz="4000" b="1" dirty="0">
                <a:solidFill>
                  <a:schemeClr val="bg1"/>
                </a:solidFill>
                <a:latin typeface="微软雅黑" panose="020B0503020204020204" pitchFamily="34" charset="-122"/>
                <a:ea typeface="微软雅黑" panose="020B0503020204020204" pitchFamily="34" charset="-122"/>
              </a:rPr>
              <a:t>PPT</a:t>
            </a:r>
            <a:r>
              <a:rPr lang="zh-CN" altLang="en-US" sz="4000" b="1" dirty="0">
                <a:solidFill>
                  <a:schemeClr val="bg1"/>
                </a:solidFill>
                <a:latin typeface="微软雅黑" panose="020B0503020204020204" pitchFamily="34" charset="-122"/>
                <a:ea typeface="微软雅黑" panose="020B0503020204020204" pitchFamily="34" charset="-122"/>
              </a:rPr>
              <a:t>制作指导</a:t>
            </a:r>
            <a:endParaRPr lang="en-US" altLang="zh-CN" sz="4000" b="1" dirty="0">
              <a:solidFill>
                <a:schemeClr val="bg1"/>
              </a:solidFill>
              <a:latin typeface="微软雅黑" panose="020B0503020204020204" pitchFamily="34" charset="-122"/>
              <a:ea typeface="微软雅黑" panose="020B0503020204020204" pitchFamily="34" charset="-122"/>
            </a:endParaRPr>
          </a:p>
          <a:p>
            <a:r>
              <a:rPr lang="zh-CN" altLang="en-US" sz="4000" b="1" dirty="0">
                <a:solidFill>
                  <a:schemeClr val="bg1"/>
                </a:solidFill>
                <a:latin typeface="微软雅黑" panose="020B0503020204020204" pitchFamily="34" charset="-122"/>
                <a:ea typeface="微软雅黑" panose="020B0503020204020204" pitchFamily="34" charset="-122"/>
              </a:rPr>
              <a:t>此页看完可删除</a:t>
            </a:r>
          </a:p>
        </p:txBody>
      </p:sp>
      <p:sp>
        <p:nvSpPr>
          <p:cNvPr id="5" name="文本框 4"/>
          <p:cNvSpPr txBox="1"/>
          <p:nvPr userDrawn="1"/>
        </p:nvSpPr>
        <p:spPr>
          <a:xfrm>
            <a:off x="6342743" y="503980"/>
            <a:ext cx="5849257" cy="523220"/>
          </a:xfrm>
          <a:prstGeom prst="rect">
            <a:avLst/>
          </a:prstGeom>
          <a:noFill/>
        </p:spPr>
        <p:txBody>
          <a:bodyPr wrap="square" rtlCol="0">
            <a:spAutoFit/>
          </a:bodyPr>
          <a:lstStyle/>
          <a:p>
            <a:pPr marL="457200" indent="-457200">
              <a:buFont typeface="Arial" panose="020B0604020202020204" pitchFamily="34" charset="0"/>
              <a:buChar char="•"/>
            </a:pPr>
            <a:r>
              <a:rPr lang="zh-CN" altLang="en-US" sz="2800" dirty="0">
                <a:solidFill>
                  <a:srgbClr val="FFFF00"/>
                </a:solidFill>
              </a:rPr>
              <a:t>内置模板，根据需求新建添加</a:t>
            </a:r>
          </a:p>
        </p:txBody>
      </p:sp>
      <p:pic>
        <p:nvPicPr>
          <p:cNvPr id="7" name="图片 6"/>
          <p:cNvPicPr>
            <a:picLocks noChangeAspect="1"/>
          </p:cNvPicPr>
          <p:nvPr userDrawn="1"/>
        </p:nvPicPr>
        <p:blipFill rotWithShape="1">
          <a:blip r:embed="rId2" cstate="print">
            <a:extLst>
              <a:ext uri="{28A0092B-C50C-407E-A947-70E740481C1C}">
                <a14:useLocalDpi xmlns:a14="http://schemas.microsoft.com/office/drawing/2010/main" val="0"/>
              </a:ext>
            </a:extLst>
          </a:blip>
          <a:srcRect b="15725"/>
          <a:stretch>
            <a:fillRect/>
          </a:stretch>
        </p:blipFill>
        <p:spPr>
          <a:xfrm>
            <a:off x="6729638" y="1114286"/>
            <a:ext cx="4359275" cy="4981714"/>
          </a:xfrm>
          <a:prstGeom prst="rect">
            <a:avLst/>
          </a:prstGeom>
        </p:spPr>
      </p:pic>
      <p:sp>
        <p:nvSpPr>
          <p:cNvPr id="8" name="文本框 7"/>
          <p:cNvSpPr txBox="1"/>
          <p:nvPr userDrawn="1"/>
        </p:nvSpPr>
        <p:spPr>
          <a:xfrm>
            <a:off x="159657" y="2710152"/>
            <a:ext cx="5849257" cy="523220"/>
          </a:xfrm>
          <a:prstGeom prst="rect">
            <a:avLst/>
          </a:prstGeom>
          <a:noFill/>
        </p:spPr>
        <p:txBody>
          <a:bodyPr wrap="square" rtlCol="0">
            <a:spAutoFit/>
          </a:bodyPr>
          <a:lstStyle/>
          <a:p>
            <a:pPr marL="457200" indent="-457200">
              <a:buFont typeface="Arial" panose="020B0604020202020204" pitchFamily="34" charset="0"/>
              <a:buChar char="•"/>
            </a:pPr>
            <a:r>
              <a:rPr lang="zh-CN" altLang="en-US" sz="2800" dirty="0">
                <a:solidFill>
                  <a:srgbClr val="FFFF00"/>
                </a:solidFill>
              </a:rPr>
              <a:t>做完以后修改小标签</a:t>
            </a:r>
          </a:p>
        </p:txBody>
      </p:sp>
      <p:sp>
        <p:nvSpPr>
          <p:cNvPr id="9" name="文本框 8"/>
          <p:cNvSpPr txBox="1"/>
          <p:nvPr userDrawn="1"/>
        </p:nvSpPr>
        <p:spPr>
          <a:xfrm>
            <a:off x="382813" y="3343533"/>
            <a:ext cx="5402943" cy="830997"/>
          </a:xfrm>
          <a:prstGeom prst="rect">
            <a:avLst/>
          </a:prstGeom>
          <a:noFill/>
        </p:spPr>
        <p:txBody>
          <a:bodyPr wrap="square" rtlCol="0">
            <a:spAutoFit/>
          </a:bodyPr>
          <a:lstStyle/>
          <a:p>
            <a:pPr marL="0" indent="0">
              <a:buFont typeface="Arial" panose="020B0604020202020204" pitchFamily="34" charset="0"/>
              <a:buNone/>
            </a:pPr>
            <a:r>
              <a:rPr lang="zh-CN" altLang="en-US" sz="2400" dirty="0">
                <a:solidFill>
                  <a:schemeClr val="bg1"/>
                </a:solidFill>
              </a:rPr>
              <a:t>点击“视图”</a:t>
            </a:r>
            <a:r>
              <a:rPr lang="en-US" altLang="zh-CN" sz="2400" dirty="0">
                <a:solidFill>
                  <a:schemeClr val="bg1"/>
                </a:solidFill>
              </a:rPr>
              <a:t>-</a:t>
            </a:r>
            <a:r>
              <a:rPr lang="zh-CN" altLang="en-US" sz="2400" dirty="0">
                <a:solidFill>
                  <a:schemeClr val="bg1"/>
                </a:solidFill>
              </a:rPr>
              <a:t>“幻灯片模板”修改第一张模板的小标签内容，然后返回即可。</a:t>
            </a:r>
          </a:p>
        </p:txBody>
      </p:sp>
      <p:pic>
        <p:nvPicPr>
          <p:cNvPr id="11" name="图片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9943" y="4486234"/>
            <a:ext cx="5505450" cy="1133475"/>
          </a:xfrm>
          <a:prstGeom prst="rect">
            <a:avLst/>
          </a:prstGeom>
          <a:ln w="38100">
            <a:solidFill>
              <a:schemeClr val="bg1"/>
            </a:solidFill>
          </a:ln>
        </p:spPr>
      </p:pic>
      <p:sp>
        <p:nvSpPr>
          <p:cNvPr id="12" name="矩形 11"/>
          <p:cNvSpPr/>
          <p:nvPr userDrawn="1"/>
        </p:nvSpPr>
        <p:spPr>
          <a:xfrm>
            <a:off x="0" y="6235700"/>
            <a:ext cx="2286000" cy="6223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直播页">
    <p:spTree>
      <p:nvGrpSpPr>
        <p:cNvPr id="1" name=""/>
        <p:cNvGrpSpPr/>
        <p:nvPr/>
      </p:nvGrpSpPr>
      <p:grpSpPr>
        <a:xfrm>
          <a:off x="0" y="0"/>
          <a:ext cx="0" cy="0"/>
          <a:chOff x="0" y="0"/>
          <a:chExt cx="0" cy="0"/>
        </a:xfrm>
      </p:grpSpPr>
      <p:sp>
        <p:nvSpPr>
          <p:cNvPr id="11" name="TextBox 6"/>
          <p:cNvSpPr txBox="1">
            <a:spLocks noChangeArrowheads="1"/>
          </p:cNvSpPr>
          <p:nvPr userDrawn="1"/>
        </p:nvSpPr>
        <p:spPr bwMode="auto">
          <a:xfrm>
            <a:off x="954314" y="4238555"/>
            <a:ext cx="1075940" cy="523220"/>
          </a:xfrm>
          <a:prstGeom prst="rect">
            <a:avLst/>
          </a:prstGeom>
          <a:noFill/>
          <a:ln w="9525">
            <a:noFill/>
            <a:miter lim="800000"/>
          </a:ln>
        </p:spPr>
        <p:txBody>
          <a:bodyPr wrap="square">
            <a:spAutoFit/>
          </a:bodyPr>
          <a:lstStyle/>
          <a:p>
            <a:pPr>
              <a:defRPr/>
            </a:pPr>
            <a:r>
              <a:rPr lang="zh-CN" altLang="en-US" sz="2800" dirty="0">
                <a:solidFill>
                  <a:schemeClr val="bg1"/>
                </a:solidFill>
                <a:latin typeface="微软雅黑" panose="020B0503020204020204" pitchFamily="34" charset="-122"/>
                <a:ea typeface="微软雅黑" panose="020B0503020204020204" pitchFamily="34" charset="-122"/>
              </a:rPr>
              <a:t>讲师：</a:t>
            </a:r>
          </a:p>
        </p:txBody>
      </p:sp>
      <p:sp>
        <p:nvSpPr>
          <p:cNvPr id="15" name="文本占位符 14"/>
          <p:cNvSpPr>
            <a:spLocks noGrp="1"/>
          </p:cNvSpPr>
          <p:nvPr>
            <p:ph type="body" sz="quarter" idx="10" hasCustomPrompt="1"/>
          </p:nvPr>
        </p:nvSpPr>
        <p:spPr>
          <a:xfrm>
            <a:off x="2030254" y="4228915"/>
            <a:ext cx="2206307" cy="570893"/>
          </a:xfrm>
        </p:spPr>
        <p:txBody>
          <a:bodyPr>
            <a:normAutofit/>
          </a:bodyPr>
          <a:lstStyle>
            <a:lvl1pPr marL="0" indent="0" algn="l" defTabSz="914400" rtl="0" eaLnBrk="1" latinLnBrk="0" hangingPunct="1">
              <a:lnSpc>
                <a:spcPct val="100000"/>
              </a:lnSpc>
              <a:buNone/>
              <a:defRPr lang="zh-CN" altLang="en-US" sz="2800" kern="1200" dirty="0">
                <a:solidFill>
                  <a:schemeClr val="bg1"/>
                </a:solidFill>
                <a:latin typeface="微软雅黑" panose="020B0503020204020204" pitchFamily="34" charset="-122"/>
                <a:ea typeface="微软雅黑" panose="020B0503020204020204" pitchFamily="34" charset="-122"/>
                <a:cs typeface="+mn-cs"/>
              </a:defRPr>
            </a:lvl1pPr>
          </a:lstStyle>
          <a:p>
            <a:pPr lvl="0"/>
            <a:r>
              <a:rPr lang="zh-CN" altLang="en-US" dirty="0"/>
              <a:t>老师姓名</a:t>
            </a:r>
          </a:p>
        </p:txBody>
      </p:sp>
      <p:sp>
        <p:nvSpPr>
          <p:cNvPr id="2" name="标题 1"/>
          <p:cNvSpPr>
            <a:spLocks noGrp="1"/>
          </p:cNvSpPr>
          <p:nvPr>
            <p:ph type="title" hasCustomPrompt="1"/>
          </p:nvPr>
        </p:nvSpPr>
        <p:spPr>
          <a:xfrm>
            <a:off x="952409" y="2598681"/>
            <a:ext cx="10296162" cy="1637989"/>
          </a:xfrm>
        </p:spPr>
        <p:txBody>
          <a:bodyPr>
            <a:normAutofit/>
          </a:bodyPr>
          <a:lstStyle>
            <a:lvl1pPr marL="0" algn="l" defTabSz="914400" rtl="0" eaLnBrk="1" latinLnBrk="0" hangingPunct="1">
              <a:defRPr lang="zh-CN" altLang="en-US" sz="4800" b="1" kern="1200" dirty="0">
                <a:solidFill>
                  <a:schemeClr val="bg1"/>
                </a:solidFill>
                <a:latin typeface="微软雅黑" panose="020B0503020204020204" pitchFamily="34" charset="-122"/>
                <a:ea typeface="微软雅黑" panose="020B0503020204020204" pitchFamily="34" charset="-122"/>
                <a:cs typeface="+mn-cs"/>
              </a:defRPr>
            </a:lvl1pPr>
          </a:lstStyle>
          <a:p>
            <a:r>
              <a:rPr lang="zh-CN" altLang="en-US" dirty="0"/>
              <a:t>输入你的直播标题</a:t>
            </a:r>
            <a:br>
              <a:rPr lang="en-US" altLang="zh-CN" dirty="0"/>
            </a:br>
            <a:r>
              <a:rPr lang="zh-CN" altLang="en-US" dirty="0"/>
              <a:t>输入你的直播标题</a:t>
            </a:r>
          </a:p>
        </p:txBody>
      </p:sp>
      <p:grpSp>
        <p:nvGrpSpPr>
          <p:cNvPr id="6" name="组合 5"/>
          <p:cNvGrpSpPr/>
          <p:nvPr userDrawn="1"/>
        </p:nvGrpSpPr>
        <p:grpSpPr>
          <a:xfrm>
            <a:off x="1030514" y="1812898"/>
            <a:ext cx="1552666" cy="677015"/>
            <a:chOff x="1030514" y="1279834"/>
            <a:chExt cx="1552666" cy="677015"/>
          </a:xfrm>
        </p:grpSpPr>
        <p:sp>
          <p:nvSpPr>
            <p:cNvPr id="7" name="矩形: 圆角 6"/>
            <p:cNvSpPr/>
            <p:nvPr/>
          </p:nvSpPr>
          <p:spPr>
            <a:xfrm>
              <a:off x="1030514" y="1279834"/>
              <a:ext cx="1552666" cy="677015"/>
            </a:xfrm>
            <a:prstGeom prst="roundRect">
              <a:avLst>
                <a:gd name="adj" fmla="val 50000"/>
              </a:avLst>
            </a:prstGeom>
            <a:solidFill>
              <a:srgbClr val="FF6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1190535" y="1561191"/>
              <a:ext cx="114300" cy="1143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9" name="TextBox 13"/>
            <p:cNvSpPr txBox="1">
              <a:spLocks noChangeArrowheads="1"/>
            </p:cNvSpPr>
            <p:nvPr/>
          </p:nvSpPr>
          <p:spPr bwMode="auto">
            <a:xfrm>
              <a:off x="1247685" y="1325953"/>
              <a:ext cx="1175623" cy="584775"/>
            </a:xfrm>
            <a:prstGeom prst="rect">
              <a:avLst/>
            </a:prstGeom>
            <a:noFill/>
            <a:ln w="9525">
              <a:noFill/>
              <a:miter lim="800000"/>
            </a:ln>
          </p:spPr>
          <p:txBody>
            <a:bodyPr wrap="square">
              <a:spAutoFit/>
            </a:bodyPr>
            <a:lstStyle/>
            <a:p>
              <a:pPr algn="ctr">
                <a:defRPr/>
              </a:pPr>
              <a:r>
                <a:rPr lang="en-US" altLang="zh-CN" sz="3200" b="1" dirty="0">
                  <a:solidFill>
                    <a:schemeClr val="bg1"/>
                  </a:solidFill>
                  <a:latin typeface="微软雅黑" panose="020B0503020204020204" pitchFamily="34" charset="-122"/>
                  <a:ea typeface="微软雅黑" panose="020B0503020204020204" pitchFamily="34" charset="-122"/>
                </a:rPr>
                <a:t>LIVE</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grpSp>
      <p:sp>
        <p:nvSpPr>
          <p:cNvPr id="12" name="Freeform 5"/>
          <p:cNvSpPr/>
          <p:nvPr userDrawn="1"/>
        </p:nvSpPr>
        <p:spPr bwMode="auto">
          <a:xfrm rot="5400000">
            <a:off x="1020753" y="4891394"/>
            <a:ext cx="501355" cy="434210"/>
          </a:xfrm>
          <a:custGeom>
            <a:avLst/>
            <a:gdLst>
              <a:gd name="T0" fmla="*/ 129 w 304"/>
              <a:gd name="T1" fmla="*/ 18 h 263"/>
              <a:gd name="T2" fmla="*/ 175 w 304"/>
              <a:gd name="T3" fmla="*/ 18 h 263"/>
              <a:gd name="T4" fmla="*/ 235 w 304"/>
              <a:gd name="T5" fmla="*/ 120 h 263"/>
              <a:gd name="T6" fmla="*/ 294 w 304"/>
              <a:gd name="T7" fmla="*/ 223 h 263"/>
              <a:gd name="T8" fmla="*/ 271 w 304"/>
              <a:gd name="T9" fmla="*/ 263 h 263"/>
              <a:gd name="T10" fmla="*/ 152 w 304"/>
              <a:gd name="T11" fmla="*/ 263 h 263"/>
              <a:gd name="T12" fmla="*/ 33 w 304"/>
              <a:gd name="T13" fmla="*/ 263 h 263"/>
              <a:gd name="T14" fmla="*/ 10 w 304"/>
              <a:gd name="T15" fmla="*/ 223 h 263"/>
              <a:gd name="T16" fmla="*/ 69 w 304"/>
              <a:gd name="T17" fmla="*/ 120 h 263"/>
              <a:gd name="T18" fmla="*/ 129 w 304"/>
              <a:gd name="T19" fmla="*/ 18 h 2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4" h="263">
                <a:moveTo>
                  <a:pt x="129" y="18"/>
                </a:moveTo>
                <a:cubicBezTo>
                  <a:pt x="139" y="0"/>
                  <a:pt x="165" y="0"/>
                  <a:pt x="175" y="18"/>
                </a:cubicBezTo>
                <a:cubicBezTo>
                  <a:pt x="235" y="120"/>
                  <a:pt x="235" y="120"/>
                  <a:pt x="235" y="120"/>
                </a:cubicBezTo>
                <a:cubicBezTo>
                  <a:pt x="294" y="223"/>
                  <a:pt x="294" y="223"/>
                  <a:pt x="294" y="223"/>
                </a:cubicBezTo>
                <a:cubicBezTo>
                  <a:pt x="304" y="241"/>
                  <a:pt x="291" y="263"/>
                  <a:pt x="271" y="263"/>
                </a:cubicBezTo>
                <a:cubicBezTo>
                  <a:pt x="152" y="263"/>
                  <a:pt x="152" y="263"/>
                  <a:pt x="152" y="263"/>
                </a:cubicBezTo>
                <a:cubicBezTo>
                  <a:pt x="33" y="263"/>
                  <a:pt x="33" y="263"/>
                  <a:pt x="33" y="263"/>
                </a:cubicBezTo>
                <a:cubicBezTo>
                  <a:pt x="13" y="263"/>
                  <a:pt x="0" y="241"/>
                  <a:pt x="10" y="223"/>
                </a:cubicBezTo>
                <a:cubicBezTo>
                  <a:pt x="69" y="120"/>
                  <a:pt x="69" y="120"/>
                  <a:pt x="69" y="120"/>
                </a:cubicBezTo>
                <a:lnTo>
                  <a:pt x="129" y="18"/>
                </a:lnTo>
                <a:close/>
              </a:path>
            </a:pathLst>
          </a:custGeom>
          <a:solidFill>
            <a:srgbClr val="FF6500">
              <a:alpha val="90000"/>
            </a:srgbClr>
          </a:solidFill>
          <a:ln w="9525">
            <a:noFill/>
            <a:round/>
          </a:ln>
        </p:spPr>
        <p:txBody>
          <a:bodyPr vert="horz" wrap="square" lIns="91440" tIns="45720" rIns="91440" bIns="45720" numCol="1" anchor="t" anchorCtr="0" compatLnSpc="1"/>
          <a:lstStyle/>
          <a:p>
            <a:endParaRPr lang="zh-CN" altLang="en-US"/>
          </a:p>
        </p:txBody>
      </p:sp>
      <p:sp>
        <p:nvSpPr>
          <p:cNvPr id="13" name="TextBox 13"/>
          <p:cNvSpPr txBox="1">
            <a:spLocks noChangeArrowheads="1"/>
          </p:cNvSpPr>
          <p:nvPr userDrawn="1"/>
        </p:nvSpPr>
        <p:spPr bwMode="auto">
          <a:xfrm>
            <a:off x="952409" y="4837842"/>
            <a:ext cx="2398486" cy="523220"/>
          </a:xfrm>
          <a:prstGeom prst="rect">
            <a:avLst/>
          </a:prstGeom>
          <a:noFill/>
          <a:ln w="9525">
            <a:noFill/>
            <a:miter lim="800000"/>
          </a:ln>
        </p:spPr>
        <p:txBody>
          <a:bodyPr wrap="square">
            <a:spAutoFit/>
          </a:bodyPr>
          <a:lstStyle/>
          <a:p>
            <a:pPr>
              <a:defRPr/>
            </a:pPr>
            <a:r>
              <a:rPr lang="zh-CN" altLang="en-US" sz="2800" b="1" dirty="0">
                <a:solidFill>
                  <a:schemeClr val="bg1"/>
                </a:solidFill>
                <a:latin typeface="微软雅黑" panose="020B0503020204020204" pitchFamily="34" charset="-122"/>
                <a:ea typeface="微软雅黑" panose="020B0503020204020204" pitchFamily="34" charset="-122"/>
              </a:rPr>
              <a:t>会计学堂出品</a:t>
            </a:r>
          </a:p>
        </p:txBody>
      </p:sp>
      <p:sp>
        <p:nvSpPr>
          <p:cNvPr id="26" name="矩形 25"/>
          <p:cNvSpPr/>
          <p:nvPr userDrawn="1"/>
        </p:nvSpPr>
        <p:spPr>
          <a:xfrm>
            <a:off x="-1" y="6096000"/>
            <a:ext cx="9567747" cy="762000"/>
          </a:xfrm>
          <a:prstGeom prst="rect">
            <a:avLst/>
          </a:prstGeom>
          <a:solidFill>
            <a:srgbClr val="003C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录页">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7074" y="164818"/>
            <a:ext cx="7868899" cy="677862"/>
          </a:xfrm>
        </p:spPr>
        <p:txBody>
          <a:bodyPr>
            <a:normAutofit/>
          </a:bodyPr>
          <a:lstStyle>
            <a:lvl1pPr marL="0" algn="l" defTabSz="914400" rtl="0" eaLnBrk="1" latinLnBrk="0" hangingPunct="1">
              <a:lnSpc>
                <a:spcPct val="100000"/>
              </a:lnSpc>
              <a:spcBef>
                <a:spcPct val="0"/>
              </a:spcBef>
              <a:buNone/>
              <a:defRPr lang="zh-CN" altLang="en-US" sz="27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目录</a:t>
            </a:r>
          </a:p>
        </p:txBody>
      </p:sp>
      <p:grpSp>
        <p:nvGrpSpPr>
          <p:cNvPr id="6" name="组合 9"/>
          <p:cNvGrpSpPr/>
          <p:nvPr userDrawn="1"/>
        </p:nvGrpSpPr>
        <p:grpSpPr bwMode="auto">
          <a:xfrm>
            <a:off x="346476" y="196696"/>
            <a:ext cx="788904" cy="543725"/>
            <a:chOff x="1368000" y="648000"/>
            <a:chExt cx="1620000" cy="1116000"/>
          </a:xfrm>
        </p:grpSpPr>
        <p:sp>
          <p:nvSpPr>
            <p:cNvPr id="7" name="流程图: 摘录 6"/>
            <p:cNvSpPr/>
            <p:nvPr/>
          </p:nvSpPr>
          <p:spPr bwMode="auto">
            <a:xfrm>
              <a:off x="1368000" y="648000"/>
              <a:ext cx="1374985" cy="1116000"/>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8" name="流程图: 摘录 7"/>
            <p:cNvSpPr/>
            <p:nvPr/>
          </p:nvSpPr>
          <p:spPr bwMode="auto">
            <a:xfrm>
              <a:off x="2318716" y="695917"/>
              <a:ext cx="669284" cy="638941"/>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9" name="流程图: 摘录 12"/>
            <p:cNvSpPr>
              <a:spLocks noChangeArrowheads="1"/>
            </p:cNvSpPr>
            <p:nvPr/>
          </p:nvSpPr>
          <p:spPr bwMode="auto">
            <a:xfrm>
              <a:off x="1620529" y="900410"/>
              <a:ext cx="827471" cy="755641"/>
            </a:xfrm>
            <a:prstGeom prst="flowChartExtract">
              <a:avLst/>
            </a:prstGeom>
            <a:solidFill>
              <a:srgbClr val="FF6600"/>
            </a:solidFill>
            <a:ln w="57150" cap="rnd" algn="ctr">
              <a:solidFill>
                <a:schemeClr val="bg1">
                  <a:alpha val="56862"/>
                </a:schemeClr>
              </a:solidFill>
              <a:round/>
            </a:ln>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sp>
          <p:nvSpPr>
            <p:cNvPr id="10" name="流程图: 摘录 13"/>
            <p:cNvSpPr>
              <a:spLocks noChangeArrowheads="1"/>
            </p:cNvSpPr>
            <p:nvPr/>
          </p:nvSpPr>
          <p:spPr bwMode="auto">
            <a:xfrm>
              <a:off x="2519470" y="900410"/>
              <a:ext cx="289059" cy="323846"/>
            </a:xfrm>
            <a:prstGeom prst="flowChartExtract">
              <a:avLst/>
            </a:prstGeom>
            <a:solidFill>
              <a:schemeClr val="bg1">
                <a:alpha val="78822"/>
              </a:schemeClr>
            </a:solidFill>
            <a:ln>
              <a:noFill/>
            </a:ln>
            <a:extLst>
              <a:ext uri="{91240B29-F687-4F45-9708-019B960494DF}">
                <a14:hiddenLine xmlns:a14="http://schemas.microsoft.com/office/drawing/2010/main" w="95250">
                  <a:solidFill>
                    <a:srgbClr val="000000"/>
                  </a:solidFill>
                  <a:round/>
                </a14:hiddenLine>
              </a:ext>
            </a:extLst>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grpSp>
      <p:sp>
        <p:nvSpPr>
          <p:cNvPr id="14" name="内容占位符 13"/>
          <p:cNvSpPr>
            <a:spLocks noGrp="1"/>
          </p:cNvSpPr>
          <p:nvPr>
            <p:ph sz="quarter" idx="13" hasCustomPrompt="1"/>
          </p:nvPr>
        </p:nvSpPr>
        <p:spPr>
          <a:xfrm>
            <a:off x="346476" y="1030971"/>
            <a:ext cx="9001031" cy="4543425"/>
          </a:xfrm>
        </p:spPr>
        <p:txBody>
          <a:bodyPr>
            <a:normAutofit/>
          </a:bodyPr>
          <a:lstStyle>
            <a:lvl1pPr marL="342900" indent="-342900">
              <a:lnSpc>
                <a:spcPct val="150000"/>
              </a:lnSpc>
              <a:buClr>
                <a:srgbClr val="FF6500"/>
              </a:buClr>
              <a:buFont typeface="Wingdings" panose="05000000000000000000" pitchFamily="2" charset="2"/>
              <a:buChar char="l"/>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点击输入第一小点，按回车输入第二点</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标题加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8829" y="164818"/>
            <a:ext cx="8393054" cy="677862"/>
          </a:xfrm>
        </p:spPr>
        <p:txBody>
          <a:bodyPr>
            <a:normAutofit/>
          </a:bodyPr>
          <a:lstStyle>
            <a:lvl1pPr marL="0" algn="l" defTabSz="914400" rtl="0" eaLnBrk="1" latinLnBrk="0" hangingPunct="1">
              <a:lnSpc>
                <a:spcPct val="100000"/>
              </a:lnSpc>
              <a:spcBef>
                <a:spcPct val="0"/>
              </a:spcBef>
              <a:buNone/>
              <a:defRPr lang="zh-CN" altLang="en-US" sz="28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输入你的小标题</a:t>
            </a:r>
          </a:p>
        </p:txBody>
      </p:sp>
      <p:grpSp>
        <p:nvGrpSpPr>
          <p:cNvPr id="6" name="组合 9"/>
          <p:cNvGrpSpPr/>
          <p:nvPr userDrawn="1"/>
        </p:nvGrpSpPr>
        <p:grpSpPr bwMode="auto">
          <a:xfrm>
            <a:off x="346476" y="196696"/>
            <a:ext cx="788904" cy="543725"/>
            <a:chOff x="1368000" y="648000"/>
            <a:chExt cx="1620000" cy="1116000"/>
          </a:xfrm>
        </p:grpSpPr>
        <p:sp>
          <p:nvSpPr>
            <p:cNvPr id="7" name="流程图: 摘录 6"/>
            <p:cNvSpPr/>
            <p:nvPr/>
          </p:nvSpPr>
          <p:spPr bwMode="auto">
            <a:xfrm>
              <a:off x="1368000" y="648000"/>
              <a:ext cx="1374985" cy="1116000"/>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8" name="流程图: 摘录 7"/>
            <p:cNvSpPr/>
            <p:nvPr/>
          </p:nvSpPr>
          <p:spPr bwMode="auto">
            <a:xfrm>
              <a:off x="2318716" y="695917"/>
              <a:ext cx="669284" cy="638941"/>
            </a:xfrm>
            <a:prstGeom prst="flowChartExtract">
              <a:avLst/>
            </a:prstGeom>
            <a:solidFill>
              <a:srgbClr val="FF6600"/>
            </a:solidFill>
            <a:ln w="127000" cap="flat" cmpd="sng" algn="ctr">
              <a:noFill/>
              <a:prstDash val="dashDot"/>
              <a:round/>
              <a:headEnd type="none" w="med" len="med"/>
              <a:tailEnd type="none" w="med" len="med"/>
            </a:ln>
            <a:effectLst>
              <a:reflection blurRad="6350" stA="50000" endA="275" endPos="40000" dist="101600" dir="5400000" sy="-100000" algn="bl" rotWithShape="0"/>
            </a:effectLst>
          </p:spPr>
          <p:txBody>
            <a:bodyPr lIns="93327" tIns="46663" rIns="93327" bIns="46663">
              <a:spAutoFit/>
            </a:bodyPr>
            <a:lstStyle>
              <a:defPPr>
                <a:defRPr lang="zh-CN"/>
              </a:defPPr>
              <a:lvl1pPr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1pPr>
              <a:lvl2pPr marL="898525" indent="-44132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2pPr>
              <a:lvl3pPr marL="1798955" indent="-884555"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3pPr>
              <a:lvl4pPr marL="2698750" indent="-132715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4pPr>
              <a:lvl5pPr marL="3599180" indent="-1770380" algn="l" rtl="0" eaLnBrk="0" fontAlgn="base" hangingPunct="0">
                <a:spcBef>
                  <a:spcPct val="0"/>
                </a:spcBef>
                <a:spcAft>
                  <a:spcPct val="0"/>
                </a:spcAft>
                <a:defRPr sz="4900" kern="1200">
                  <a:solidFill>
                    <a:schemeClr val="bg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6pPr>
              <a:lvl7pPr marL="27432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7pPr>
              <a:lvl8pPr marL="32004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8pPr>
              <a:lvl9pPr marL="3657600" algn="l" defTabSz="914400" rtl="0" eaLnBrk="1" latinLnBrk="0" hangingPunct="1">
                <a:defRPr sz="4900" kern="1200">
                  <a:solidFill>
                    <a:schemeClr val="bg1"/>
                  </a:solidFill>
                  <a:latin typeface="微软雅黑" panose="020B0503020204020204" pitchFamily="34" charset="-122"/>
                  <a:ea typeface="微软雅黑" panose="020B0503020204020204" pitchFamily="34" charset="-122"/>
                  <a:cs typeface="+mn-cs"/>
                </a:defRPr>
              </a:lvl9pPr>
            </a:lstStyle>
            <a:p>
              <a:pPr>
                <a:defRPr/>
              </a:pPr>
              <a:endParaRPr lang="zh-CN" altLang="en-US" sz="2500">
                <a:ea typeface="宋体" panose="02010600030101010101" pitchFamily="2" charset="-122"/>
              </a:endParaRPr>
            </a:p>
          </p:txBody>
        </p:sp>
        <p:sp>
          <p:nvSpPr>
            <p:cNvPr id="9" name="流程图: 摘录 12"/>
            <p:cNvSpPr>
              <a:spLocks noChangeArrowheads="1"/>
            </p:cNvSpPr>
            <p:nvPr/>
          </p:nvSpPr>
          <p:spPr bwMode="auto">
            <a:xfrm>
              <a:off x="1620529" y="900410"/>
              <a:ext cx="827471" cy="755641"/>
            </a:xfrm>
            <a:prstGeom prst="flowChartExtract">
              <a:avLst/>
            </a:prstGeom>
            <a:solidFill>
              <a:srgbClr val="FF6600"/>
            </a:solidFill>
            <a:ln w="57150" cap="rnd" algn="ctr">
              <a:solidFill>
                <a:schemeClr val="bg1">
                  <a:alpha val="56862"/>
                </a:schemeClr>
              </a:solidFill>
              <a:round/>
            </a:ln>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sp>
          <p:nvSpPr>
            <p:cNvPr id="10" name="流程图: 摘录 13"/>
            <p:cNvSpPr>
              <a:spLocks noChangeArrowheads="1"/>
            </p:cNvSpPr>
            <p:nvPr/>
          </p:nvSpPr>
          <p:spPr bwMode="auto">
            <a:xfrm>
              <a:off x="2519470" y="900410"/>
              <a:ext cx="289059" cy="323846"/>
            </a:xfrm>
            <a:prstGeom prst="flowChartExtract">
              <a:avLst/>
            </a:prstGeom>
            <a:solidFill>
              <a:schemeClr val="bg1">
                <a:alpha val="78822"/>
              </a:schemeClr>
            </a:solidFill>
            <a:ln>
              <a:noFill/>
            </a:ln>
            <a:extLst>
              <a:ext uri="{91240B29-F687-4F45-9708-019B960494DF}">
                <a14:hiddenLine xmlns:a14="http://schemas.microsoft.com/office/drawing/2010/main" w="95250">
                  <a:solidFill>
                    <a:srgbClr val="000000"/>
                  </a:solidFill>
                  <a:round/>
                </a14:hiddenLine>
              </a:ext>
            </a:extLst>
          </p:spPr>
          <p:txBody>
            <a:bodyPr lIns="93327" tIns="46663" rIns="93327" bIns="46663">
              <a:spAutoFit/>
            </a:bodyPr>
            <a:lstStyle>
              <a:lvl1pPr eaLnBrk="0" hangingPunct="0">
                <a:defRPr sz="4900">
                  <a:solidFill>
                    <a:schemeClr val="bg1"/>
                  </a:solidFill>
                  <a:latin typeface="微软雅黑" panose="020B0503020204020204" pitchFamily="34" charset="-122"/>
                  <a:ea typeface="宋体" panose="02010600030101010101" pitchFamily="2" charset="-122"/>
                </a:defRPr>
              </a:lvl1pPr>
              <a:lvl2pPr marL="742950" indent="-285750" eaLnBrk="0" hangingPunct="0">
                <a:defRPr sz="4900">
                  <a:solidFill>
                    <a:schemeClr val="bg1"/>
                  </a:solidFill>
                  <a:latin typeface="微软雅黑" panose="020B0503020204020204" pitchFamily="34" charset="-122"/>
                  <a:ea typeface="宋体" panose="02010600030101010101" pitchFamily="2" charset="-122"/>
                </a:defRPr>
              </a:lvl2pPr>
              <a:lvl3pPr marL="1143000" indent="-228600" eaLnBrk="0" hangingPunct="0">
                <a:defRPr sz="4900">
                  <a:solidFill>
                    <a:schemeClr val="bg1"/>
                  </a:solidFill>
                  <a:latin typeface="微软雅黑" panose="020B0503020204020204" pitchFamily="34" charset="-122"/>
                  <a:ea typeface="宋体" panose="02010600030101010101" pitchFamily="2" charset="-122"/>
                </a:defRPr>
              </a:lvl3pPr>
              <a:lvl4pPr marL="1600200" indent="-228600" eaLnBrk="0" hangingPunct="0">
                <a:defRPr sz="4900">
                  <a:solidFill>
                    <a:schemeClr val="bg1"/>
                  </a:solidFill>
                  <a:latin typeface="微软雅黑" panose="020B0503020204020204" pitchFamily="34" charset="-122"/>
                  <a:ea typeface="宋体" panose="02010600030101010101" pitchFamily="2" charset="-122"/>
                </a:defRPr>
              </a:lvl4pPr>
              <a:lvl5pPr marL="2057400" indent="-228600" eaLnBrk="0" hangingPunct="0">
                <a:defRPr sz="4900">
                  <a:solidFill>
                    <a:schemeClr val="bg1"/>
                  </a:solidFill>
                  <a:latin typeface="微软雅黑" panose="020B0503020204020204" pitchFamily="34" charset="-122"/>
                  <a:ea typeface="宋体" panose="02010600030101010101" pitchFamily="2" charset="-122"/>
                </a:defRPr>
              </a:lvl5pPr>
              <a:lvl6pPr marL="25146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6pPr>
              <a:lvl7pPr marL="29718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7pPr>
              <a:lvl8pPr marL="34290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8pPr>
              <a:lvl9pPr marL="3886200" indent="-228600" eaLnBrk="0" fontAlgn="base" hangingPunct="0">
                <a:spcBef>
                  <a:spcPct val="0"/>
                </a:spcBef>
                <a:spcAft>
                  <a:spcPct val="0"/>
                </a:spcAft>
                <a:defRPr sz="4900">
                  <a:solidFill>
                    <a:schemeClr val="bg1"/>
                  </a:solidFill>
                  <a:latin typeface="微软雅黑" panose="020B0503020204020204" pitchFamily="34" charset="-122"/>
                  <a:ea typeface="宋体" panose="02010600030101010101" pitchFamily="2" charset="-122"/>
                </a:defRPr>
              </a:lvl9pPr>
            </a:lstStyle>
            <a:p>
              <a:pPr eaLnBrk="1" hangingPunct="1"/>
              <a:endParaRPr lang="zh-CN" altLang="en-US" sz="2500"/>
            </a:p>
          </p:txBody>
        </p:sp>
      </p:grpSp>
      <p:sp>
        <p:nvSpPr>
          <p:cNvPr id="14" name="内容占位符 13"/>
          <p:cNvSpPr>
            <a:spLocks noGrp="1"/>
          </p:cNvSpPr>
          <p:nvPr>
            <p:ph sz="quarter" idx="13" hasCustomPrompt="1"/>
          </p:nvPr>
        </p:nvSpPr>
        <p:spPr>
          <a:xfrm>
            <a:off x="376519" y="852755"/>
            <a:ext cx="9305364" cy="5102557"/>
          </a:xfrm>
        </p:spPr>
        <p:txBody>
          <a:bodyPr>
            <a:normAutofit/>
          </a:bodyPr>
          <a:lstStyle>
            <a:lvl1pPr marL="0" indent="612140">
              <a:lnSpc>
                <a:spcPct val="150000"/>
              </a:lnSpc>
              <a:spcBef>
                <a:spcPts val="0"/>
              </a:spcBef>
              <a:buNone/>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点击输入或复制你的内容，格式已经改好了，不要删除此文本框。点击输入或复制你的内容</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直播休息页">
    <p:spTree>
      <p:nvGrpSpPr>
        <p:cNvPr id="1" name=""/>
        <p:cNvGrpSpPr/>
        <p:nvPr/>
      </p:nvGrpSpPr>
      <p:grpSpPr>
        <a:xfrm>
          <a:off x="0" y="0"/>
          <a:ext cx="0" cy="0"/>
          <a:chOff x="0" y="0"/>
          <a:chExt cx="0" cy="0"/>
        </a:xfrm>
      </p:grpSpPr>
      <p:grpSp>
        <p:nvGrpSpPr>
          <p:cNvPr id="6" name="组合 5"/>
          <p:cNvGrpSpPr/>
          <p:nvPr userDrawn="1"/>
        </p:nvGrpSpPr>
        <p:grpSpPr>
          <a:xfrm>
            <a:off x="1064651" y="1809750"/>
            <a:ext cx="5867400" cy="3238500"/>
            <a:chOff x="1693301" y="1407256"/>
            <a:chExt cx="5867400" cy="3238500"/>
          </a:xfrm>
        </p:grpSpPr>
        <p:sp>
          <p:nvSpPr>
            <p:cNvPr id="7" name="矩形 6"/>
            <p:cNvSpPr/>
            <p:nvPr/>
          </p:nvSpPr>
          <p:spPr>
            <a:xfrm>
              <a:off x="1693301" y="1407256"/>
              <a:ext cx="5867400" cy="3238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5"/>
            <p:cNvSpPr txBox="1">
              <a:spLocks noChangeArrowheads="1"/>
            </p:cNvSpPr>
            <p:nvPr/>
          </p:nvSpPr>
          <p:spPr bwMode="auto">
            <a:xfrm>
              <a:off x="2102136" y="2007871"/>
              <a:ext cx="5024329" cy="1015663"/>
            </a:xfrm>
            <a:prstGeom prst="rect">
              <a:avLst/>
            </a:prstGeom>
            <a:noFill/>
            <a:ln w="9525">
              <a:noFill/>
              <a:miter lim="800000"/>
            </a:ln>
          </p:spPr>
          <p:txBody>
            <a:bodyPr wrap="square">
              <a:spAutoFit/>
            </a:bodyPr>
            <a:lstStyle/>
            <a:p>
              <a:pPr>
                <a:defRPr/>
              </a:pPr>
              <a:r>
                <a:rPr lang="zh-CN" altLang="en-US" sz="6000" b="1" dirty="0">
                  <a:solidFill>
                    <a:srgbClr val="DC4844"/>
                  </a:solidFill>
                  <a:latin typeface="微软雅黑" panose="020B0503020204020204" pitchFamily="34" charset="-122"/>
                  <a:ea typeface="微软雅黑" panose="020B0503020204020204" pitchFamily="34" charset="-122"/>
                </a:rPr>
                <a:t>直播休息中！</a:t>
              </a:r>
            </a:p>
          </p:txBody>
        </p:sp>
        <p:sp>
          <p:nvSpPr>
            <p:cNvPr id="9" name="矩形 8"/>
            <p:cNvSpPr/>
            <p:nvPr/>
          </p:nvSpPr>
          <p:spPr>
            <a:xfrm>
              <a:off x="2203450" y="3197860"/>
              <a:ext cx="971550" cy="79184"/>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6"/>
            <p:cNvSpPr txBox="1">
              <a:spLocks noChangeArrowheads="1"/>
            </p:cNvSpPr>
            <p:nvPr/>
          </p:nvSpPr>
          <p:spPr bwMode="auto">
            <a:xfrm>
              <a:off x="2114836" y="3573035"/>
              <a:ext cx="2095214" cy="523220"/>
            </a:xfrm>
            <a:prstGeom prst="rect">
              <a:avLst/>
            </a:prstGeom>
            <a:noFill/>
            <a:ln w="9525">
              <a:noFill/>
              <a:miter lim="800000"/>
            </a:ln>
          </p:spPr>
          <p:txBody>
            <a:bodyPr wrap="square">
              <a:spAutoFit/>
            </a:bodyPr>
            <a:lstStyle/>
            <a:p>
              <a:pPr>
                <a:defRPr/>
              </a:pPr>
              <a:r>
                <a:rPr lang="zh-CN" altLang="en-US" sz="2800" dirty="0">
                  <a:solidFill>
                    <a:srgbClr val="808080"/>
                  </a:solidFill>
                  <a:latin typeface="微软雅黑" panose="020B0503020204020204" pitchFamily="34" charset="-122"/>
                  <a:ea typeface="微软雅黑" panose="020B0503020204020204" pitchFamily="34" charset="-122"/>
                </a:rPr>
                <a:t>直播交流群：</a:t>
              </a:r>
            </a:p>
          </p:txBody>
        </p:sp>
      </p:grpSp>
      <p:sp>
        <p:nvSpPr>
          <p:cNvPr id="2" name="标题 1"/>
          <p:cNvSpPr>
            <a:spLocks noGrp="1"/>
          </p:cNvSpPr>
          <p:nvPr>
            <p:ph type="title" hasCustomPrompt="1"/>
          </p:nvPr>
        </p:nvSpPr>
        <p:spPr>
          <a:xfrm>
            <a:off x="3505200" y="3884714"/>
            <a:ext cx="2438400" cy="704850"/>
          </a:xfrm>
        </p:spPr>
        <p:txBody>
          <a:bodyPr>
            <a:normAutofit/>
          </a:bodyPr>
          <a:lstStyle>
            <a:lvl1pPr>
              <a:lnSpc>
                <a:spcPct val="100000"/>
              </a:lnSpc>
              <a:defRPr lang="zh-CN" altLang="en-US" sz="2800" kern="1200" dirty="0">
                <a:solidFill>
                  <a:srgbClr val="808080"/>
                </a:solidFill>
                <a:latin typeface="微软雅黑" panose="020B0503020204020204" pitchFamily="34" charset="-122"/>
                <a:ea typeface="微软雅黑" panose="020B0503020204020204" pitchFamily="34" charset="-122"/>
                <a:cs typeface="+mn-cs"/>
              </a:defRPr>
            </a:lvl1pPr>
          </a:lstStyle>
          <a:p>
            <a:r>
              <a:rPr lang="en-US" altLang="zh-CN" dirty="0"/>
              <a:t>8888888888</a:t>
            </a:r>
            <a:endParaRPr lang="zh-CN"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知识回顾">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7786" y="258555"/>
            <a:ext cx="6179814" cy="528567"/>
          </a:xfrm>
        </p:spPr>
        <p:txBody>
          <a:bodyPr>
            <a:normAutofit/>
          </a:bodyPr>
          <a:lstStyle>
            <a:lvl1pPr marL="0" algn="l" defTabSz="914400" rtl="0" eaLnBrk="1" latinLnBrk="0" hangingPunct="1">
              <a:lnSpc>
                <a:spcPct val="100000"/>
              </a:lnSpc>
              <a:spcBef>
                <a:spcPct val="0"/>
              </a:spcBef>
              <a:buNone/>
              <a:defRPr lang="zh-CN" altLang="en-US" sz="32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知识回顾</a:t>
            </a:r>
          </a:p>
        </p:txBody>
      </p:sp>
      <p:grpSp>
        <p:nvGrpSpPr>
          <p:cNvPr id="6" name="组合 5"/>
          <p:cNvGrpSpPr/>
          <p:nvPr userDrawn="1"/>
        </p:nvGrpSpPr>
        <p:grpSpPr>
          <a:xfrm>
            <a:off x="385163" y="166094"/>
            <a:ext cx="748184" cy="748184"/>
            <a:chOff x="1601861" y="239756"/>
            <a:chExt cx="562725" cy="562725"/>
          </a:xfrm>
          <a:effectLst>
            <a:reflection blurRad="6350" stA="52000" endA="300" endPos="35000" dir="5400000" sy="-100000" algn="bl" rotWithShape="0"/>
          </a:effectLst>
        </p:grpSpPr>
        <p:sp>
          <p:nvSpPr>
            <p:cNvPr id="7" name="矩形: 圆角 6"/>
            <p:cNvSpPr/>
            <p:nvPr/>
          </p:nvSpPr>
          <p:spPr>
            <a:xfrm>
              <a:off x="1601861" y="239756"/>
              <a:ext cx="562725" cy="562725"/>
            </a:xfrm>
            <a:prstGeom prst="roundRect">
              <a:avLst>
                <a:gd name="adj" fmla="val 50000"/>
              </a:avLst>
            </a:prstGeom>
            <a:solidFill>
              <a:srgbClr val="FF6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a:off x="1746957" y="389272"/>
              <a:ext cx="265352" cy="265352"/>
              <a:chOff x="464681" y="476135"/>
              <a:chExt cx="376238" cy="376238"/>
            </a:xfrm>
          </p:grpSpPr>
          <p:sp>
            <p:nvSpPr>
              <p:cNvPr id="9" name="弧形 8"/>
              <p:cNvSpPr/>
              <p:nvPr/>
            </p:nvSpPr>
            <p:spPr>
              <a:xfrm>
                <a:off x="464681" y="476135"/>
                <a:ext cx="376238" cy="376238"/>
              </a:xfrm>
              <a:prstGeom prst="arc">
                <a:avLst>
                  <a:gd name="adj1" fmla="val 16200000"/>
                  <a:gd name="adj2" fmla="val 13077661"/>
                </a:avLst>
              </a:prstGeom>
              <a:ln w="34925">
                <a:solidFill>
                  <a:schemeClr val="bg1">
                    <a:alpha val="59000"/>
                  </a:schemeClr>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cxnSp>
            <p:nvCxnSpPr>
              <p:cNvPr id="10" name="直接连接符 9"/>
              <p:cNvCxnSpPr/>
              <p:nvPr/>
            </p:nvCxnSpPr>
            <p:spPr>
              <a:xfrm>
                <a:off x="632498" y="570706"/>
                <a:ext cx="0" cy="147746"/>
              </a:xfrm>
              <a:prstGeom prst="line">
                <a:avLst/>
              </a:prstGeom>
              <a:ln w="31750">
                <a:solidFill>
                  <a:schemeClr val="bg1">
                    <a:alpha val="74000"/>
                  </a:scheme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flipV="1">
                <a:off x="624227" y="701785"/>
                <a:ext cx="98882" cy="4083"/>
              </a:xfrm>
              <a:prstGeom prst="line">
                <a:avLst/>
              </a:prstGeom>
              <a:ln w="31750">
                <a:solidFill>
                  <a:schemeClr val="bg1">
                    <a:alpha val="74000"/>
                  </a:schemeClr>
                </a:solidFill>
              </a:ln>
            </p:spPr>
            <p:style>
              <a:lnRef idx="1">
                <a:schemeClr val="accent1"/>
              </a:lnRef>
              <a:fillRef idx="0">
                <a:schemeClr val="accent1"/>
              </a:fillRef>
              <a:effectRef idx="0">
                <a:schemeClr val="accent1"/>
              </a:effectRef>
              <a:fontRef idx="minor">
                <a:schemeClr val="tx1"/>
              </a:fontRef>
            </p:style>
          </p:cxnSp>
        </p:grpSp>
      </p:grpSp>
      <p:sp>
        <p:nvSpPr>
          <p:cNvPr id="17" name="内容占位符 13"/>
          <p:cNvSpPr>
            <a:spLocks noGrp="1"/>
          </p:cNvSpPr>
          <p:nvPr>
            <p:ph sz="quarter" idx="13" hasCustomPrompt="1"/>
          </p:nvPr>
        </p:nvSpPr>
        <p:spPr>
          <a:xfrm>
            <a:off x="346476" y="1030971"/>
            <a:ext cx="9001031" cy="4543425"/>
          </a:xfrm>
        </p:spPr>
        <p:txBody>
          <a:bodyPr>
            <a:normAutofit/>
          </a:bodyPr>
          <a:lstStyle>
            <a:lvl1pPr marL="342900" indent="-342900">
              <a:lnSpc>
                <a:spcPct val="150000"/>
              </a:lnSpc>
              <a:buClr>
                <a:srgbClr val="FF6500"/>
              </a:buClr>
              <a:buFont typeface="Wingdings" panose="05000000000000000000" pitchFamily="2" charset="2"/>
              <a:buChar char="l"/>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点击输入第一小点，按回车输入第二点</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答疑页">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80160" y="265609"/>
            <a:ext cx="7191487" cy="549153"/>
          </a:xfrm>
        </p:spPr>
        <p:txBody>
          <a:bodyPr>
            <a:normAutofit/>
          </a:bodyPr>
          <a:lstStyle>
            <a:lvl1pPr marL="0" algn="l" defTabSz="914400" rtl="0" eaLnBrk="1" latinLnBrk="0" hangingPunct="1">
              <a:lnSpc>
                <a:spcPct val="100000"/>
              </a:lnSpc>
              <a:spcBef>
                <a:spcPct val="0"/>
              </a:spcBef>
              <a:buNone/>
              <a:defRPr lang="zh-CN" altLang="en-US" sz="3200" b="1" kern="1200" dirty="0">
                <a:solidFill>
                  <a:schemeClr val="bg1"/>
                </a:solidFill>
                <a:latin typeface="微软雅黑" panose="020B0503020204020204" pitchFamily="34" charset="-122"/>
                <a:ea typeface="微软雅黑" panose="020B0503020204020204" pitchFamily="34" charset="-122"/>
                <a:cs typeface="+mj-cs"/>
              </a:defRPr>
            </a:lvl1pPr>
          </a:lstStyle>
          <a:p>
            <a:r>
              <a:rPr lang="zh-CN" altLang="en-US" dirty="0"/>
              <a:t>答疑时间</a:t>
            </a:r>
          </a:p>
        </p:txBody>
      </p:sp>
      <p:sp>
        <p:nvSpPr>
          <p:cNvPr id="7" name="矩形: 圆角 6"/>
          <p:cNvSpPr/>
          <p:nvPr/>
        </p:nvSpPr>
        <p:spPr>
          <a:xfrm>
            <a:off x="385163" y="166094"/>
            <a:ext cx="748184" cy="748184"/>
          </a:xfrm>
          <a:prstGeom prst="roundRect">
            <a:avLst>
              <a:gd name="adj" fmla="val 50000"/>
            </a:avLst>
          </a:prstGeom>
          <a:solidFill>
            <a:srgbClr val="FF6500"/>
          </a:soli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b="1" dirty="0">
                <a:solidFill>
                  <a:schemeClr val="bg1"/>
                </a:solidFill>
                <a:latin typeface="微软雅黑" panose="020B0503020204020204" pitchFamily="34" charset="-122"/>
                <a:ea typeface="微软雅黑" panose="020B0503020204020204" pitchFamily="34" charset="-122"/>
              </a:rPr>
              <a:t>?</a:t>
            </a:r>
            <a:endParaRPr lang="zh-CN" altLang="en-US" sz="3200" b="1" dirty="0">
              <a:solidFill>
                <a:schemeClr val="bg1"/>
              </a:solidFill>
              <a:latin typeface="微软雅黑" panose="020B0503020204020204" pitchFamily="34" charset="-122"/>
              <a:ea typeface="微软雅黑" panose="020B0503020204020204" pitchFamily="34" charset="-122"/>
            </a:endParaRPr>
          </a:p>
        </p:txBody>
      </p:sp>
      <p:sp>
        <p:nvSpPr>
          <p:cNvPr id="4" name="内容占位符 13"/>
          <p:cNvSpPr>
            <a:spLocks noGrp="1"/>
          </p:cNvSpPr>
          <p:nvPr>
            <p:ph sz="quarter" idx="13" hasCustomPrompt="1"/>
          </p:nvPr>
        </p:nvSpPr>
        <p:spPr>
          <a:xfrm>
            <a:off x="376519" y="852755"/>
            <a:ext cx="9305364" cy="5102557"/>
          </a:xfrm>
        </p:spPr>
        <p:txBody>
          <a:bodyPr>
            <a:normAutofit/>
          </a:bodyPr>
          <a:lstStyle>
            <a:lvl1pPr marL="0" indent="612140">
              <a:lnSpc>
                <a:spcPct val="150000"/>
              </a:lnSpc>
              <a:spcBef>
                <a:spcPts val="0"/>
              </a:spcBef>
              <a:buNone/>
              <a:defRPr sz="2400">
                <a:solidFill>
                  <a:schemeClr val="bg1"/>
                </a:solidFill>
                <a:latin typeface="微软雅黑" panose="020B0503020204020204" pitchFamily="34" charset="-122"/>
                <a:ea typeface="微软雅黑" panose="020B0503020204020204" pitchFamily="34" charset="-122"/>
              </a:defRPr>
            </a:lvl1pPr>
          </a:lstStyle>
          <a:p>
            <a:pPr lvl="0"/>
            <a:r>
              <a:rPr lang="zh-CN" altLang="en-US" dirty="0"/>
              <a:t>点击输入或复制你的内容，格式已经改好了，不要删除此文本框。点击输入或复制你的内容</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结束页">
    <p:spTree>
      <p:nvGrpSpPr>
        <p:cNvPr id="1" name=""/>
        <p:cNvGrpSpPr/>
        <p:nvPr/>
      </p:nvGrpSpPr>
      <p:grpSpPr>
        <a:xfrm>
          <a:off x="0" y="0"/>
          <a:ext cx="0" cy="0"/>
          <a:chOff x="0" y="0"/>
          <a:chExt cx="0" cy="0"/>
        </a:xfrm>
      </p:grpSpPr>
      <p:grpSp>
        <p:nvGrpSpPr>
          <p:cNvPr id="6" name="组合 5"/>
          <p:cNvGrpSpPr/>
          <p:nvPr userDrawn="1"/>
        </p:nvGrpSpPr>
        <p:grpSpPr>
          <a:xfrm>
            <a:off x="1064651" y="1809750"/>
            <a:ext cx="6134435" cy="3238500"/>
            <a:chOff x="1693301" y="1407256"/>
            <a:chExt cx="6134435" cy="3238500"/>
          </a:xfrm>
        </p:grpSpPr>
        <p:sp>
          <p:nvSpPr>
            <p:cNvPr id="7" name="矩形 6"/>
            <p:cNvSpPr/>
            <p:nvPr/>
          </p:nvSpPr>
          <p:spPr>
            <a:xfrm>
              <a:off x="1693301" y="1407256"/>
              <a:ext cx="5867400" cy="3238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TextBox 5"/>
            <p:cNvSpPr txBox="1">
              <a:spLocks noChangeArrowheads="1"/>
            </p:cNvSpPr>
            <p:nvPr/>
          </p:nvSpPr>
          <p:spPr bwMode="auto">
            <a:xfrm>
              <a:off x="2102136" y="2007871"/>
              <a:ext cx="5024329" cy="1015663"/>
            </a:xfrm>
            <a:prstGeom prst="rect">
              <a:avLst/>
            </a:prstGeom>
            <a:noFill/>
            <a:ln w="9525">
              <a:noFill/>
              <a:miter lim="800000"/>
            </a:ln>
          </p:spPr>
          <p:txBody>
            <a:bodyPr wrap="square">
              <a:spAutoFit/>
            </a:bodyPr>
            <a:lstStyle/>
            <a:p>
              <a:pPr>
                <a:defRPr/>
              </a:pPr>
              <a:r>
                <a:rPr lang="zh-CN" altLang="en-US" sz="6000" b="1" dirty="0">
                  <a:solidFill>
                    <a:srgbClr val="DC4844"/>
                  </a:solidFill>
                  <a:latin typeface="微软雅黑" panose="020B0503020204020204" pitchFamily="34" charset="-122"/>
                  <a:ea typeface="微软雅黑" panose="020B0503020204020204" pitchFamily="34" charset="-122"/>
                </a:rPr>
                <a:t>感谢观看</a:t>
              </a:r>
            </a:p>
          </p:txBody>
        </p:sp>
        <p:sp>
          <p:nvSpPr>
            <p:cNvPr id="9" name="矩形 8"/>
            <p:cNvSpPr/>
            <p:nvPr/>
          </p:nvSpPr>
          <p:spPr>
            <a:xfrm>
              <a:off x="2203450" y="3197860"/>
              <a:ext cx="971550" cy="79184"/>
            </a:xfrm>
            <a:prstGeom prst="rect">
              <a:avLst/>
            </a:prstGeom>
            <a:solidFill>
              <a:srgbClr val="8080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extBox 6"/>
            <p:cNvSpPr txBox="1">
              <a:spLocks noChangeArrowheads="1"/>
            </p:cNvSpPr>
            <p:nvPr/>
          </p:nvSpPr>
          <p:spPr bwMode="auto">
            <a:xfrm>
              <a:off x="2114836" y="3573035"/>
              <a:ext cx="5712900" cy="523220"/>
            </a:xfrm>
            <a:prstGeom prst="rect">
              <a:avLst/>
            </a:prstGeom>
            <a:noFill/>
            <a:ln w="9525">
              <a:noFill/>
              <a:miter lim="800000"/>
            </a:ln>
          </p:spPr>
          <p:txBody>
            <a:bodyPr wrap="square">
              <a:spAutoFit/>
            </a:bodyPr>
            <a:lstStyle/>
            <a:p>
              <a:pPr>
                <a:defRPr/>
              </a:pPr>
              <a:r>
                <a:rPr lang="zh-CN" altLang="en-US" sz="2800" dirty="0">
                  <a:solidFill>
                    <a:srgbClr val="808080"/>
                  </a:solidFill>
                  <a:latin typeface="微软雅黑" panose="020B0503020204020204" pitchFamily="34" charset="-122"/>
                  <a:ea typeface="微软雅黑" panose="020B0503020204020204" pitchFamily="34" charset="-122"/>
                </a:rPr>
                <a:t>如有疑问请到会计学堂官网提问</a:t>
              </a: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C35"/>
        </a:solidFill>
        <a:effectLst/>
      </p:bgPr>
    </p:bg>
    <p:spTree>
      <p:nvGrpSpPr>
        <p:cNvPr id="1" name=""/>
        <p:cNvGrpSpPr/>
        <p:nvPr/>
      </p:nvGrpSpPr>
      <p:grpSpPr>
        <a:xfrm>
          <a:off x="0" y="0"/>
          <a:ext cx="0" cy="0"/>
          <a:chOff x="0" y="0"/>
          <a:chExt cx="0" cy="0"/>
        </a:xfrm>
      </p:grpSpPr>
      <p:grpSp>
        <p:nvGrpSpPr>
          <p:cNvPr id="16" name="组合 15"/>
          <p:cNvGrpSpPr/>
          <p:nvPr userDrawn="1"/>
        </p:nvGrpSpPr>
        <p:grpSpPr>
          <a:xfrm>
            <a:off x="153984" y="6345562"/>
            <a:ext cx="2156953" cy="371629"/>
            <a:chOff x="6736897" y="5645060"/>
            <a:chExt cx="2226144" cy="445955"/>
          </a:xfrm>
        </p:grpSpPr>
        <p:sp>
          <p:nvSpPr>
            <p:cNvPr id="17" name="Freeform 5"/>
            <p:cNvSpPr/>
            <p:nvPr/>
          </p:nvSpPr>
          <p:spPr bwMode="auto">
            <a:xfrm>
              <a:off x="6736897" y="5645060"/>
              <a:ext cx="848521" cy="432000"/>
            </a:xfrm>
            <a:custGeom>
              <a:avLst/>
              <a:gdLst>
                <a:gd name="T0" fmla="*/ 357 w 392"/>
                <a:gd name="T1" fmla="*/ 76 h 132"/>
                <a:gd name="T2" fmla="*/ 341 w 392"/>
                <a:gd name="T3" fmla="*/ 16 h 132"/>
                <a:gd name="T4" fmla="*/ 341 w 392"/>
                <a:gd name="T5" fmla="*/ 16 h 132"/>
                <a:gd name="T6" fmla="*/ 307 w 392"/>
                <a:gd name="T7" fmla="*/ 0 h 132"/>
                <a:gd name="T8" fmla="*/ 66 w 392"/>
                <a:gd name="T9" fmla="*/ 0 h 132"/>
                <a:gd name="T10" fmla="*/ 0 w 392"/>
                <a:gd name="T11" fmla="*/ 66 h 132"/>
                <a:gd name="T12" fmla="*/ 0 w 392"/>
                <a:gd name="T13" fmla="*/ 66 h 132"/>
                <a:gd name="T14" fmla="*/ 66 w 392"/>
                <a:gd name="T15" fmla="*/ 132 h 132"/>
                <a:gd name="T16" fmla="*/ 392 w 392"/>
                <a:gd name="T17" fmla="*/ 132 h 132"/>
                <a:gd name="T18" fmla="*/ 357 w 392"/>
                <a:gd name="T19" fmla="*/ 76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92" h="132">
                  <a:moveTo>
                    <a:pt x="357" y="76"/>
                  </a:moveTo>
                  <a:cubicBezTo>
                    <a:pt x="352" y="53"/>
                    <a:pt x="356" y="34"/>
                    <a:pt x="341" y="16"/>
                  </a:cubicBezTo>
                  <a:cubicBezTo>
                    <a:pt x="341" y="16"/>
                    <a:pt x="341" y="16"/>
                    <a:pt x="341" y="16"/>
                  </a:cubicBezTo>
                  <a:cubicBezTo>
                    <a:pt x="333" y="6"/>
                    <a:pt x="320" y="0"/>
                    <a:pt x="307" y="0"/>
                  </a:cubicBezTo>
                  <a:cubicBezTo>
                    <a:pt x="66" y="0"/>
                    <a:pt x="66" y="0"/>
                    <a:pt x="66" y="0"/>
                  </a:cubicBezTo>
                  <a:cubicBezTo>
                    <a:pt x="30" y="0"/>
                    <a:pt x="0" y="30"/>
                    <a:pt x="0" y="66"/>
                  </a:cubicBezTo>
                  <a:cubicBezTo>
                    <a:pt x="0" y="66"/>
                    <a:pt x="0" y="66"/>
                    <a:pt x="0" y="66"/>
                  </a:cubicBezTo>
                  <a:cubicBezTo>
                    <a:pt x="0" y="102"/>
                    <a:pt x="30" y="132"/>
                    <a:pt x="66" y="132"/>
                  </a:cubicBezTo>
                  <a:cubicBezTo>
                    <a:pt x="392" y="132"/>
                    <a:pt x="392" y="132"/>
                    <a:pt x="392" y="132"/>
                  </a:cubicBezTo>
                  <a:cubicBezTo>
                    <a:pt x="370" y="111"/>
                    <a:pt x="361" y="91"/>
                    <a:pt x="357" y="76"/>
                  </a:cubicBezTo>
                  <a:close/>
                </a:path>
              </a:pathLst>
            </a:custGeom>
            <a:solidFill>
              <a:srgbClr val="FF6500"/>
            </a:solidFill>
            <a:ln>
              <a:solidFill>
                <a:srgbClr val="FF6500"/>
              </a:solidFill>
            </a:ln>
          </p:spPr>
          <p:txBody>
            <a:bodyPr vert="horz" wrap="square" lIns="91440" tIns="45720" rIns="91440" bIns="45720" numCol="1" anchor="t" anchorCtr="0" compatLnSpc="1"/>
            <a:lstStyle/>
            <a:p>
              <a:endParaRPr lang="zh-CN" altLang="en-US" b="1" dirty="0"/>
            </a:p>
          </p:txBody>
        </p:sp>
        <p:sp>
          <p:nvSpPr>
            <p:cNvPr id="18" name="文本占位符 19"/>
            <p:cNvSpPr txBox="1"/>
            <p:nvPr/>
          </p:nvSpPr>
          <p:spPr>
            <a:xfrm>
              <a:off x="7061542" y="5645061"/>
              <a:ext cx="1901499" cy="432000"/>
            </a:xfrm>
            <a:prstGeom prst="roundRect">
              <a:avLst>
                <a:gd name="adj" fmla="val 50000"/>
              </a:avLst>
            </a:prstGeom>
            <a:ln w="9525">
              <a:solidFill>
                <a:srgbClr val="FF6500"/>
              </a:solidFill>
            </a:ln>
          </p:spPr>
          <p:txBody>
            <a:bodyPr vert="horz" lIns="91440" tIns="45720" rIns="91440" bIns="45720" rtlCol="0" anchor="ctr"/>
            <a:lstStyle>
              <a:defPPr>
                <a:defRPr lang="zh-CN"/>
              </a:defPPr>
              <a:lvl1pPr marL="0" indent="0" algn="l" defTabSz="914400" rtl="0" eaLnBrk="1" latinLnBrk="0" hangingPunct="1">
                <a:buNone/>
                <a:defRPr lang="zh-CN" altLang="en-US" sz="1800" kern="1200" dirty="0" smtClean="0">
                  <a:solidFill>
                    <a:schemeClr val="bg1"/>
                  </a:solidFill>
                  <a:latin typeface="+mn-lt"/>
                  <a:ea typeface="微软雅黑" panose="020B0503020204020204" pitchFamily="34" charset="-122"/>
                  <a:cs typeface="+mn-cs"/>
                </a:defRPr>
              </a:lvl1pPr>
              <a:lvl2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2pPr>
              <a:lvl3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3pPr>
              <a:lvl4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4pPr>
              <a:lvl5pPr marL="0" algn="l" defTabSz="914400" rtl="0" eaLnBrk="1" latinLnBrk="0" hangingPunct="1">
                <a:defRPr lang="zh-CN" altLang="en-US" sz="1800" kern="1200" dirty="0" smtClean="0">
                  <a:solidFill>
                    <a:schemeClr val="bg1"/>
                  </a:solidFill>
                  <a:latin typeface="+mn-lt"/>
                  <a:ea typeface="微软雅黑" panose="020B0503020204020204" pitchFamily="34" charset="-122"/>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b="1" dirty="0"/>
                <a:t>     </a:t>
              </a:r>
              <a:r>
                <a:rPr lang="zh-CN" altLang="en-US" b="1" baseline="0" dirty="0"/>
                <a:t> </a:t>
              </a:r>
              <a:endParaRPr lang="zh-CN" altLang="en-US" b="1" dirty="0"/>
            </a:p>
          </p:txBody>
        </p:sp>
        <p:sp>
          <p:nvSpPr>
            <p:cNvPr id="19" name="矩形 18"/>
            <p:cNvSpPr/>
            <p:nvPr/>
          </p:nvSpPr>
          <p:spPr>
            <a:xfrm>
              <a:off x="6810994" y="5647816"/>
              <a:ext cx="667065" cy="443199"/>
            </a:xfrm>
            <a:prstGeom prst="rect">
              <a:avLst/>
            </a:prstGeom>
          </p:spPr>
          <p:txBody>
            <a:bodyPr wrap="none">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实操</a:t>
              </a:r>
            </a:p>
          </p:txBody>
        </p:sp>
      </p:grpSp>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8" name="矩形 7"/>
          <p:cNvSpPr/>
          <p:nvPr userDrawn="1"/>
        </p:nvSpPr>
        <p:spPr>
          <a:xfrm flipH="1">
            <a:off x="780337" y="6347859"/>
            <a:ext cx="1530600" cy="369332"/>
          </a:xfrm>
          <a:prstGeom prst="rect">
            <a:avLst/>
          </a:prstGeom>
        </p:spPr>
        <p:txBody>
          <a:bodyPr wrap="square">
            <a:spAutoFit/>
          </a:bodyPr>
          <a:lstStyle/>
          <a:p>
            <a:pPr algn="ctr"/>
            <a:r>
              <a:rPr lang="zh-CN" altLang="en-US" sz="1800" b="1" dirty="0">
                <a:solidFill>
                  <a:schemeClr val="bg1"/>
                </a:solidFill>
                <a:latin typeface="微软雅黑" panose="020B0503020204020204" pitchFamily="34" charset="-122"/>
                <a:ea typeface="微软雅黑" panose="020B0503020204020204" pitchFamily="34" charset="-122"/>
              </a:rPr>
              <a:t>新政府会计</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0"/>
          </p:nvPr>
        </p:nvSpPr>
        <p:spPr/>
        <p:txBody>
          <a:bodyPr/>
          <a:lstStyle/>
          <a:p>
            <a:r>
              <a:rPr lang="zh-CN" altLang="en-US" dirty="0"/>
              <a:t>马坤老师</a:t>
            </a:r>
          </a:p>
        </p:txBody>
      </p:sp>
      <p:sp>
        <p:nvSpPr>
          <p:cNvPr id="3" name="标题 2"/>
          <p:cNvSpPr>
            <a:spLocks noGrp="1"/>
          </p:cNvSpPr>
          <p:nvPr>
            <p:ph type="title"/>
          </p:nvPr>
        </p:nvSpPr>
        <p:spPr/>
        <p:txBody>
          <a:bodyPr>
            <a:normAutofit/>
          </a:bodyPr>
          <a:lstStyle/>
          <a:p>
            <a:r>
              <a:rPr lang="zh-CN" altLang="en-US" sz="4400" dirty="0"/>
              <a:t>新政府会计准则全面解读与实操指导</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p:txBody>
          <a:bodyPr/>
          <a:lstStyle/>
          <a:p>
            <a:r>
              <a:rPr lang="zh-CN" altLang="zh-CN" dirty="0"/>
              <a:t>（三）在建工程的平行记账</a:t>
            </a:r>
          </a:p>
          <a:p>
            <a:r>
              <a:rPr lang="en-US" altLang="zh-CN" dirty="0"/>
              <a:t>1</a:t>
            </a:r>
            <a:r>
              <a:rPr lang="zh-CN" altLang="zh-CN" dirty="0"/>
              <a:t>、建筑安装工程投资</a:t>
            </a:r>
          </a:p>
          <a:p>
            <a:r>
              <a:rPr lang="zh-CN" altLang="zh-CN" dirty="0"/>
              <a:t>（</a:t>
            </a:r>
            <a:r>
              <a:rPr lang="en-US" altLang="zh-CN" dirty="0"/>
              <a:t>1</a:t>
            </a:r>
            <a:r>
              <a:rPr lang="zh-CN" altLang="zh-CN" dirty="0"/>
              <a:t>）固定资产改、扩建</a:t>
            </a:r>
          </a:p>
          <a:p>
            <a:r>
              <a:rPr lang="zh-CN" altLang="zh-CN" dirty="0"/>
              <a:t>将固定资产的账面价值转入“在建工程</a:t>
            </a:r>
            <a:r>
              <a:rPr lang="en-US" altLang="zh-CN" dirty="0"/>
              <a:t>-</a:t>
            </a:r>
            <a:r>
              <a:rPr lang="zh-CN" altLang="zh-CN" dirty="0"/>
              <a:t>建筑安装工程投资”科目，固定资产在改、扩建工程中涉及替换（或拆除）原资产的某些组成部分的，按照被替换（或拆除）部分的账面价值，借记“待处理财产损益”科目，贷“在建工程</a:t>
            </a:r>
            <a:r>
              <a:rPr lang="en-US" altLang="zh-CN" dirty="0"/>
              <a:t>-</a:t>
            </a:r>
            <a:r>
              <a:rPr lang="zh-CN" altLang="zh-CN" dirty="0"/>
              <a:t>建筑安装工程投资”科目</a:t>
            </a:r>
            <a:r>
              <a:rPr lang="zh-CN" altLang="en-US" dirty="0"/>
              <a:t>。</a:t>
            </a:r>
            <a:endParaRPr lang="zh-CN" altLang="zh-C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p:txBody>
          <a:bodyPr>
            <a:normAutofit/>
          </a:bodyPr>
          <a:lstStyle/>
          <a:p>
            <a:r>
              <a:rPr lang="zh-CN" altLang="zh-CN" dirty="0">
                <a:solidFill>
                  <a:srgbClr val="FFC000"/>
                </a:solidFill>
              </a:rPr>
              <a:t>例【</a:t>
            </a:r>
            <a:r>
              <a:rPr lang="en-US" altLang="zh-CN" dirty="0">
                <a:solidFill>
                  <a:srgbClr val="FFC000"/>
                </a:solidFill>
              </a:rPr>
              <a:t>2-97</a:t>
            </a:r>
            <a:r>
              <a:rPr lang="zh-CN" altLang="zh-CN" dirty="0">
                <a:solidFill>
                  <a:srgbClr val="FFC000"/>
                </a:solidFill>
              </a:rPr>
              <a:t>】</a:t>
            </a:r>
            <a:r>
              <a:rPr lang="en-US" altLang="zh-CN" dirty="0"/>
              <a:t>2019</a:t>
            </a:r>
            <a:r>
              <a:rPr lang="zh-CN" altLang="zh-CN" dirty="0"/>
              <a:t>年</a:t>
            </a:r>
            <a:r>
              <a:rPr lang="en-US" altLang="zh-CN" dirty="0"/>
              <a:t>3</a:t>
            </a:r>
            <a:r>
              <a:rPr lang="zh-CN" altLang="zh-CN" dirty="0"/>
              <a:t>月</a:t>
            </a:r>
            <a:r>
              <a:rPr lang="en-US" altLang="zh-CN" dirty="0"/>
              <a:t>3</a:t>
            </a:r>
            <a:r>
              <a:rPr lang="zh-CN" altLang="zh-CN" dirty="0"/>
              <a:t>日，滨海市审计局对办公大楼进行改扩建，该工程被纳入财政部门预算，实行国库集中支付并通过了政府招标采购，由本地甲公司承接，该建造物原账面余额为</a:t>
            </a:r>
            <a:r>
              <a:rPr lang="en-US" altLang="zh-CN" dirty="0"/>
              <a:t>3 600 000</a:t>
            </a:r>
            <a:r>
              <a:rPr lang="zh-CN" altLang="zh-CN" dirty="0"/>
              <a:t>元，已计提折旧</a:t>
            </a:r>
            <a:r>
              <a:rPr lang="en-US" altLang="zh-CN" dirty="0"/>
              <a:t>1 000 000</a:t>
            </a:r>
            <a:r>
              <a:rPr lang="zh-CN" altLang="zh-CN" dirty="0"/>
              <a:t>元，合同价款</a:t>
            </a:r>
            <a:r>
              <a:rPr lang="en-US" altLang="zh-CN" dirty="0"/>
              <a:t>200 000</a:t>
            </a:r>
            <a:r>
              <a:rPr lang="zh-CN" altLang="zh-CN" dirty="0"/>
              <a:t>元，首次已由财政部门通过财政直接支付</a:t>
            </a:r>
            <a:r>
              <a:rPr lang="en-US" altLang="zh-CN" dirty="0"/>
              <a:t>150 000</a:t>
            </a:r>
            <a:r>
              <a:rPr lang="zh-CN" altLang="zh-CN" dirty="0"/>
              <a:t>元，期间拆除部分的变价收入</a:t>
            </a:r>
            <a:r>
              <a:rPr lang="en-US" altLang="zh-CN" dirty="0"/>
              <a:t>15 000</a:t>
            </a:r>
            <a:r>
              <a:rPr lang="zh-CN" altLang="zh-CN" dirty="0"/>
              <a:t>元：</a:t>
            </a:r>
          </a:p>
          <a:p>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a:xfrm>
            <a:off x="376518" y="852755"/>
            <a:ext cx="10294277" cy="5102557"/>
          </a:xfrm>
        </p:spPr>
        <p:txBody>
          <a:bodyPr/>
          <a:lstStyle/>
          <a:p>
            <a:pPr lvl="0"/>
            <a:r>
              <a:rPr lang="zh-CN" altLang="en-US" dirty="0">
                <a:solidFill>
                  <a:srgbClr val="FFC000"/>
                </a:solidFill>
              </a:rPr>
              <a:t>①</a:t>
            </a:r>
            <a:r>
              <a:rPr lang="zh-CN" altLang="zh-CN" dirty="0">
                <a:solidFill>
                  <a:srgbClr val="FFC000"/>
                </a:solidFill>
              </a:rPr>
              <a:t>将原有固定资产账面价值转入在建工程</a:t>
            </a:r>
          </a:p>
          <a:p>
            <a:r>
              <a:rPr lang="zh-CN" altLang="zh-CN" dirty="0">
                <a:solidFill>
                  <a:srgbClr val="FFC000"/>
                </a:solidFill>
              </a:rPr>
              <a:t>财务会计：</a:t>
            </a:r>
            <a:endParaRPr lang="en-US" altLang="zh-CN" dirty="0">
              <a:solidFill>
                <a:srgbClr val="FFC000"/>
              </a:solidFill>
            </a:endParaRPr>
          </a:p>
          <a:p>
            <a:r>
              <a:rPr lang="zh-CN" altLang="zh-CN" dirty="0"/>
              <a:t>借：在建工程</a:t>
            </a:r>
            <a:r>
              <a:rPr lang="en-US" altLang="zh-CN" dirty="0"/>
              <a:t>-</a:t>
            </a:r>
            <a:r>
              <a:rPr lang="zh-CN" altLang="zh-CN" dirty="0"/>
              <a:t>建筑安装工程投资</a:t>
            </a:r>
            <a:r>
              <a:rPr lang="en-US" altLang="zh-CN" dirty="0"/>
              <a:t>-</a:t>
            </a:r>
            <a:r>
              <a:rPr lang="zh-CN" altLang="zh-CN" dirty="0"/>
              <a:t>建筑工程</a:t>
            </a:r>
            <a:r>
              <a:rPr lang="en-US" altLang="zh-CN" dirty="0"/>
              <a:t>-</a:t>
            </a:r>
            <a:r>
              <a:rPr lang="zh-CN" altLang="zh-CN" dirty="0"/>
              <a:t>办公楼</a:t>
            </a:r>
            <a:r>
              <a:rPr lang="en-US" altLang="zh-CN" dirty="0"/>
              <a:t>  2 600 000</a:t>
            </a:r>
            <a:endParaRPr lang="zh-CN" altLang="zh-CN" dirty="0"/>
          </a:p>
          <a:p>
            <a:r>
              <a:rPr lang="en-US" altLang="zh-CN" dirty="0"/>
              <a:t>       </a:t>
            </a:r>
            <a:r>
              <a:rPr lang="zh-CN" altLang="zh-CN" dirty="0"/>
              <a:t>固定资产累计折旧</a:t>
            </a:r>
            <a:r>
              <a:rPr lang="en-US" altLang="zh-CN" dirty="0"/>
              <a:t>                                           1 000 000</a:t>
            </a:r>
            <a:endParaRPr lang="zh-CN" altLang="zh-CN" dirty="0"/>
          </a:p>
          <a:p>
            <a:r>
              <a:rPr lang="zh-CN" altLang="zh-CN" dirty="0"/>
              <a:t>贷：固定资产</a:t>
            </a:r>
            <a:r>
              <a:rPr lang="en-US" altLang="zh-CN" dirty="0"/>
              <a:t>-</a:t>
            </a:r>
            <a:r>
              <a:rPr lang="zh-CN" altLang="zh-CN" dirty="0"/>
              <a:t>房屋及建筑物</a:t>
            </a:r>
            <a:r>
              <a:rPr lang="en-US" altLang="zh-CN" dirty="0"/>
              <a:t>-</a:t>
            </a:r>
            <a:r>
              <a:rPr lang="zh-CN" altLang="zh-CN" dirty="0"/>
              <a:t>办公楼</a:t>
            </a:r>
            <a:r>
              <a:rPr lang="en-US" altLang="zh-CN" dirty="0"/>
              <a:t>                               3 600 000</a:t>
            </a:r>
            <a:endParaRPr lang="zh-CN" altLang="zh-CN" dirty="0"/>
          </a:p>
          <a:p>
            <a:r>
              <a:rPr lang="zh-CN" altLang="zh-CN" dirty="0"/>
              <a:t>预算会计不用做分录</a:t>
            </a:r>
            <a:r>
              <a:rPr lang="zh-CN" altLang="en-US" dirty="0"/>
              <a:t>。</a:t>
            </a:r>
            <a:endParaRPr lang="zh-CN" altLang="zh-CN" dirty="0"/>
          </a:p>
          <a:p>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a:xfrm>
            <a:off x="376519" y="852755"/>
            <a:ext cx="10009052" cy="5102557"/>
          </a:xfrm>
        </p:spPr>
        <p:txBody>
          <a:bodyPr/>
          <a:lstStyle/>
          <a:p>
            <a:r>
              <a:rPr lang="zh-CN" altLang="zh-CN" dirty="0">
                <a:solidFill>
                  <a:srgbClr val="FFC000"/>
                </a:solidFill>
              </a:rPr>
              <a:t>②支付工程款</a:t>
            </a:r>
            <a:r>
              <a:rPr lang="en-US" altLang="zh-CN" dirty="0">
                <a:solidFill>
                  <a:srgbClr val="FFC000"/>
                </a:solidFill>
              </a:rPr>
              <a:t>150 000</a:t>
            </a:r>
            <a:r>
              <a:rPr lang="zh-CN" altLang="zh-CN" dirty="0">
                <a:solidFill>
                  <a:srgbClr val="FFC000"/>
                </a:solidFill>
              </a:rPr>
              <a:t>元</a:t>
            </a:r>
          </a:p>
          <a:p>
            <a:r>
              <a:rPr lang="zh-CN" altLang="zh-CN" dirty="0">
                <a:solidFill>
                  <a:srgbClr val="FFC000"/>
                </a:solidFill>
              </a:rPr>
              <a:t>财务会计：</a:t>
            </a:r>
            <a:endParaRPr lang="en-US" altLang="zh-CN" dirty="0">
              <a:solidFill>
                <a:srgbClr val="FFC000"/>
              </a:solidFill>
            </a:endParaRPr>
          </a:p>
          <a:p>
            <a:r>
              <a:rPr lang="zh-CN" altLang="zh-CN" dirty="0"/>
              <a:t>借：在建工程</a:t>
            </a:r>
            <a:r>
              <a:rPr lang="en-US" altLang="zh-CN" dirty="0"/>
              <a:t>-</a:t>
            </a:r>
            <a:r>
              <a:rPr lang="zh-CN" altLang="zh-CN" dirty="0"/>
              <a:t>建筑安装工程投资</a:t>
            </a:r>
            <a:r>
              <a:rPr lang="en-US" altLang="zh-CN" dirty="0"/>
              <a:t>-</a:t>
            </a:r>
            <a:r>
              <a:rPr lang="zh-CN" altLang="zh-CN" dirty="0"/>
              <a:t>建筑工程</a:t>
            </a:r>
            <a:r>
              <a:rPr lang="en-US" altLang="zh-CN" dirty="0"/>
              <a:t>-</a:t>
            </a:r>
            <a:r>
              <a:rPr lang="zh-CN" altLang="zh-CN" dirty="0"/>
              <a:t>办公楼</a:t>
            </a:r>
            <a:r>
              <a:rPr lang="en-US" altLang="zh-CN" dirty="0"/>
              <a:t>  150 000</a:t>
            </a:r>
            <a:endParaRPr lang="zh-CN" altLang="zh-CN" dirty="0"/>
          </a:p>
          <a:p>
            <a:r>
              <a:rPr lang="en-US" altLang="zh-CN" dirty="0"/>
              <a:t>       </a:t>
            </a:r>
            <a:r>
              <a:rPr lang="zh-CN" altLang="zh-CN" dirty="0"/>
              <a:t>贷：财政拨款收入</a:t>
            </a:r>
            <a:r>
              <a:rPr lang="en-US" altLang="zh-CN" dirty="0"/>
              <a:t>                                                  150 000</a:t>
            </a:r>
            <a:endParaRPr lang="zh-CN" altLang="zh-CN" dirty="0"/>
          </a:p>
          <a:p>
            <a:r>
              <a:rPr lang="en-US" altLang="zh-CN" dirty="0">
                <a:solidFill>
                  <a:srgbClr val="FFC000"/>
                </a:solidFill>
              </a:rPr>
              <a:t> </a:t>
            </a:r>
            <a:r>
              <a:rPr lang="zh-CN" altLang="zh-CN" dirty="0">
                <a:solidFill>
                  <a:srgbClr val="FFC000"/>
                </a:solidFill>
              </a:rPr>
              <a:t>预算会计：</a:t>
            </a:r>
            <a:endParaRPr lang="en-US" altLang="zh-CN" dirty="0">
              <a:solidFill>
                <a:srgbClr val="FFC000"/>
              </a:solidFill>
            </a:endParaRPr>
          </a:p>
          <a:p>
            <a:r>
              <a:rPr lang="zh-CN" altLang="zh-CN" dirty="0"/>
              <a:t>借：行政支出</a:t>
            </a:r>
            <a:r>
              <a:rPr lang="en-US" altLang="zh-CN" dirty="0"/>
              <a:t>                   150 000</a:t>
            </a:r>
            <a:endParaRPr lang="zh-CN" altLang="zh-CN" dirty="0"/>
          </a:p>
          <a:p>
            <a:r>
              <a:rPr lang="en-US" altLang="zh-CN" dirty="0"/>
              <a:t>      </a:t>
            </a:r>
            <a:r>
              <a:rPr lang="zh-CN" altLang="zh-CN" dirty="0"/>
              <a:t>贷：财政拨款预算收入</a:t>
            </a:r>
            <a:r>
              <a:rPr lang="en-US" altLang="zh-CN" dirty="0"/>
              <a:t>       150 000</a:t>
            </a:r>
            <a:endParaRPr lang="zh-CN" altLang="zh-CN" dirty="0"/>
          </a:p>
          <a:p>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a:xfrm>
            <a:off x="376518" y="852755"/>
            <a:ext cx="9514101" cy="5933939"/>
          </a:xfrm>
        </p:spPr>
        <p:txBody>
          <a:bodyPr>
            <a:normAutofit/>
          </a:bodyPr>
          <a:lstStyle/>
          <a:p>
            <a:r>
              <a:rPr lang="zh-CN" altLang="zh-CN" dirty="0">
                <a:solidFill>
                  <a:srgbClr val="FFC000"/>
                </a:solidFill>
              </a:rPr>
              <a:t>③拆除部分</a:t>
            </a:r>
          </a:p>
          <a:p>
            <a:r>
              <a:rPr lang="zh-CN" altLang="zh-CN" dirty="0">
                <a:solidFill>
                  <a:srgbClr val="FFC000"/>
                </a:solidFill>
              </a:rPr>
              <a:t>财务会计：</a:t>
            </a:r>
            <a:endParaRPr lang="en-US" altLang="zh-CN" dirty="0">
              <a:solidFill>
                <a:srgbClr val="FFC000"/>
              </a:solidFill>
            </a:endParaRPr>
          </a:p>
          <a:p>
            <a:r>
              <a:rPr lang="zh-CN" altLang="zh-CN" dirty="0"/>
              <a:t>借：待处理财产损益</a:t>
            </a:r>
            <a:r>
              <a:rPr lang="en-US" altLang="zh-CN" dirty="0"/>
              <a:t>                                              15 000</a:t>
            </a:r>
            <a:endParaRPr lang="zh-CN" altLang="zh-CN" dirty="0"/>
          </a:p>
          <a:p>
            <a:r>
              <a:rPr lang="en-US" altLang="zh-CN" dirty="0"/>
              <a:t>      </a:t>
            </a:r>
            <a:r>
              <a:rPr lang="zh-CN" altLang="zh-CN" dirty="0"/>
              <a:t>贷：在建工程</a:t>
            </a:r>
            <a:r>
              <a:rPr lang="en-US" altLang="zh-CN" dirty="0"/>
              <a:t>-</a:t>
            </a:r>
            <a:r>
              <a:rPr lang="zh-CN" altLang="zh-CN" dirty="0"/>
              <a:t>建筑安装工程投资</a:t>
            </a:r>
            <a:r>
              <a:rPr lang="en-US" altLang="zh-CN" dirty="0"/>
              <a:t>-</a:t>
            </a:r>
            <a:r>
              <a:rPr lang="zh-CN" altLang="zh-CN" dirty="0"/>
              <a:t>建筑工程</a:t>
            </a:r>
            <a:r>
              <a:rPr lang="en-US" altLang="zh-CN" dirty="0"/>
              <a:t>-</a:t>
            </a:r>
            <a:r>
              <a:rPr lang="zh-CN" altLang="zh-CN" dirty="0"/>
              <a:t>办公楼</a:t>
            </a:r>
            <a:r>
              <a:rPr lang="en-US" altLang="zh-CN" dirty="0"/>
              <a:t>  15 000</a:t>
            </a:r>
            <a:endParaRPr lang="zh-CN" altLang="zh-CN" dirty="0"/>
          </a:p>
          <a:p>
            <a:r>
              <a:rPr lang="zh-CN" altLang="zh-CN" dirty="0">
                <a:solidFill>
                  <a:srgbClr val="FFC000"/>
                </a:solidFill>
              </a:rPr>
              <a:t>同时，</a:t>
            </a:r>
            <a:endParaRPr lang="en-US" altLang="zh-CN" dirty="0">
              <a:solidFill>
                <a:srgbClr val="FFC000"/>
              </a:solidFill>
            </a:endParaRPr>
          </a:p>
          <a:p>
            <a:r>
              <a:rPr lang="zh-CN" altLang="zh-CN" dirty="0"/>
              <a:t>借：银行存款</a:t>
            </a:r>
            <a:r>
              <a:rPr lang="en-US" altLang="zh-CN" dirty="0"/>
              <a:t>              15 000</a:t>
            </a:r>
            <a:endParaRPr lang="zh-CN" altLang="zh-CN" dirty="0"/>
          </a:p>
          <a:p>
            <a:r>
              <a:rPr lang="en-US" altLang="zh-CN" dirty="0"/>
              <a:t>      </a:t>
            </a:r>
            <a:r>
              <a:rPr lang="zh-CN" altLang="zh-CN" dirty="0"/>
              <a:t>贷：待处理财产损益</a:t>
            </a:r>
            <a:r>
              <a:rPr lang="en-US" altLang="zh-CN" dirty="0"/>
              <a:t>     15 000</a:t>
            </a:r>
            <a:endParaRPr lang="zh-CN" altLang="zh-CN" dirty="0"/>
          </a:p>
          <a:p>
            <a:r>
              <a:rPr lang="zh-CN" altLang="zh-CN" dirty="0">
                <a:solidFill>
                  <a:srgbClr val="FFC000"/>
                </a:solidFill>
              </a:rPr>
              <a:t>预算会计：</a:t>
            </a:r>
            <a:endParaRPr lang="en-US" altLang="zh-CN" dirty="0">
              <a:solidFill>
                <a:srgbClr val="FFC000"/>
              </a:solidFill>
            </a:endParaRPr>
          </a:p>
          <a:p>
            <a:r>
              <a:rPr lang="zh-CN" altLang="zh-CN" dirty="0"/>
              <a:t>借：资金结存</a:t>
            </a:r>
            <a:r>
              <a:rPr lang="en-US" altLang="zh-CN" dirty="0"/>
              <a:t>-</a:t>
            </a:r>
            <a:r>
              <a:rPr lang="zh-CN" altLang="zh-CN" dirty="0"/>
              <a:t>货币资金</a:t>
            </a:r>
            <a:r>
              <a:rPr lang="en-US" altLang="zh-CN" dirty="0"/>
              <a:t>  15 000</a:t>
            </a:r>
            <a:endParaRPr lang="zh-CN" altLang="zh-CN" dirty="0"/>
          </a:p>
          <a:p>
            <a:r>
              <a:rPr lang="en-US" altLang="zh-CN" dirty="0"/>
              <a:t>       </a:t>
            </a:r>
            <a:r>
              <a:rPr lang="zh-CN" altLang="zh-CN" dirty="0"/>
              <a:t>贷：行政支出</a:t>
            </a:r>
            <a:r>
              <a:rPr lang="en-US" altLang="zh-CN" dirty="0"/>
              <a:t>                 15 000</a:t>
            </a:r>
            <a:endParaRPr lang="zh-CN" altLang="zh-CN" dirty="0"/>
          </a:p>
          <a:p>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p:txBody>
          <a:bodyPr/>
          <a:lstStyle/>
          <a:p>
            <a:r>
              <a:rPr lang="zh-CN" altLang="zh-CN" dirty="0">
                <a:solidFill>
                  <a:srgbClr val="FFC000"/>
                </a:solidFill>
              </a:rPr>
              <a:t>④完工转固定资产</a:t>
            </a:r>
          </a:p>
          <a:p>
            <a:r>
              <a:rPr lang="zh-CN" altLang="zh-CN" dirty="0">
                <a:solidFill>
                  <a:srgbClr val="FFC000"/>
                </a:solidFill>
              </a:rPr>
              <a:t>财务会计：</a:t>
            </a:r>
            <a:endParaRPr lang="en-US" altLang="zh-CN" dirty="0">
              <a:solidFill>
                <a:srgbClr val="FFC000"/>
              </a:solidFill>
            </a:endParaRPr>
          </a:p>
          <a:p>
            <a:r>
              <a:rPr lang="zh-CN" altLang="zh-CN" dirty="0"/>
              <a:t>借：固定资产</a:t>
            </a:r>
            <a:r>
              <a:rPr lang="en-US" altLang="zh-CN" dirty="0"/>
              <a:t>-</a:t>
            </a:r>
            <a:r>
              <a:rPr lang="zh-CN" altLang="zh-CN" dirty="0"/>
              <a:t>房屋及建筑物</a:t>
            </a:r>
            <a:r>
              <a:rPr lang="en-US" altLang="zh-CN" dirty="0"/>
              <a:t>-</a:t>
            </a:r>
            <a:r>
              <a:rPr lang="zh-CN" altLang="zh-CN" dirty="0"/>
              <a:t>办公楼</a:t>
            </a:r>
            <a:r>
              <a:rPr lang="en-US" altLang="zh-CN" dirty="0"/>
              <a:t>                 2 735 000</a:t>
            </a:r>
            <a:endParaRPr lang="zh-CN" altLang="zh-CN" dirty="0"/>
          </a:p>
          <a:p>
            <a:r>
              <a:rPr lang="en-US" altLang="zh-CN" dirty="0"/>
              <a:t>      </a:t>
            </a:r>
            <a:r>
              <a:rPr lang="zh-CN" altLang="zh-CN" dirty="0"/>
              <a:t>贷：在建工程</a:t>
            </a:r>
            <a:r>
              <a:rPr lang="en-US" altLang="zh-CN" dirty="0"/>
              <a:t>-</a:t>
            </a:r>
            <a:r>
              <a:rPr lang="zh-CN" altLang="zh-CN" dirty="0"/>
              <a:t>建筑安装工程</a:t>
            </a:r>
            <a:r>
              <a:rPr lang="en-US" altLang="zh-CN" dirty="0"/>
              <a:t>-</a:t>
            </a:r>
            <a:r>
              <a:rPr lang="zh-CN" altLang="zh-CN" dirty="0"/>
              <a:t>建筑工程</a:t>
            </a:r>
            <a:r>
              <a:rPr lang="en-US" altLang="zh-CN" dirty="0"/>
              <a:t>-</a:t>
            </a:r>
            <a:r>
              <a:rPr lang="zh-CN" altLang="zh-CN" dirty="0"/>
              <a:t>办公楼</a:t>
            </a:r>
            <a:r>
              <a:rPr lang="en-US" altLang="zh-CN" dirty="0"/>
              <a:t>   2 735 000   </a:t>
            </a:r>
            <a:r>
              <a:rPr lang="zh-CN" altLang="zh-CN" dirty="0"/>
              <a:t>（</a:t>
            </a:r>
            <a:r>
              <a:rPr lang="en-US" altLang="zh-CN" dirty="0"/>
              <a:t>2 600 000+150 000-15 000</a:t>
            </a:r>
            <a:r>
              <a:rPr lang="zh-CN" altLang="zh-CN" dirty="0"/>
              <a:t>）</a:t>
            </a:r>
          </a:p>
          <a:p>
            <a:r>
              <a:rPr lang="zh-CN" altLang="zh-CN" dirty="0"/>
              <a:t>预算会计不用做分录</a:t>
            </a:r>
            <a:r>
              <a:rPr lang="zh-CN" altLang="en-US" dirty="0"/>
              <a:t>。</a:t>
            </a:r>
            <a:endParaRPr lang="zh-CN" altLang="zh-CN" dirty="0"/>
          </a:p>
          <a:p>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p:txBody>
          <a:bodyPr/>
          <a:lstStyle/>
          <a:p>
            <a:r>
              <a:rPr lang="en-US" altLang="zh-CN" dirty="0"/>
              <a:t>2</a:t>
            </a:r>
            <a:r>
              <a:rPr lang="zh-CN" altLang="zh-CN" dirty="0"/>
              <a:t>、发包建筑工程</a:t>
            </a:r>
          </a:p>
          <a:p>
            <a:r>
              <a:rPr lang="zh-CN" altLang="zh-CN" dirty="0"/>
              <a:t>单位对于发包建筑工程，根据建筑安装工程</a:t>
            </a:r>
            <a:r>
              <a:rPr lang="zh-CN" altLang="zh-CN" dirty="0">
                <a:solidFill>
                  <a:srgbClr val="FFC000"/>
                </a:solidFill>
              </a:rPr>
              <a:t>价款结算账单</a:t>
            </a:r>
            <a:r>
              <a:rPr lang="zh-CN" altLang="zh-CN" dirty="0"/>
              <a:t>与施工企业结算工程价款时，按照</a:t>
            </a:r>
            <a:r>
              <a:rPr lang="zh-CN" altLang="zh-CN" dirty="0">
                <a:solidFill>
                  <a:srgbClr val="FFC000"/>
                </a:solidFill>
              </a:rPr>
              <a:t>应承付的</a:t>
            </a:r>
            <a:r>
              <a:rPr lang="zh-CN" altLang="zh-CN" dirty="0"/>
              <a:t>工程价款，借记本科目（建筑安装工程），按照预付工程款余额，贷记“预付账款”科目，按照其差额，贷记“财政拨款收入”、“零余额账户用款额度”、“银行存款”、“应付账款”等科目</a:t>
            </a:r>
            <a:r>
              <a:rPr lang="zh-CN" altLang="en-US" dirty="0"/>
              <a:t>。</a:t>
            </a:r>
            <a:endParaRPr lang="zh-CN" altLang="zh-C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a:xfrm>
            <a:off x="376519" y="852755"/>
            <a:ext cx="9305364" cy="5606768"/>
          </a:xfrm>
        </p:spPr>
        <p:txBody>
          <a:bodyPr>
            <a:normAutofit fontScale="92500" lnSpcReduction="20000"/>
          </a:bodyPr>
          <a:lstStyle/>
          <a:p>
            <a:r>
              <a:rPr lang="zh-CN" altLang="zh-CN" dirty="0">
                <a:solidFill>
                  <a:srgbClr val="FFC000"/>
                </a:solidFill>
              </a:rPr>
              <a:t>例【</a:t>
            </a:r>
            <a:r>
              <a:rPr lang="en-US" altLang="zh-CN" dirty="0">
                <a:solidFill>
                  <a:srgbClr val="FFC000"/>
                </a:solidFill>
              </a:rPr>
              <a:t>2-98</a:t>
            </a:r>
            <a:r>
              <a:rPr lang="zh-CN" altLang="zh-CN" dirty="0">
                <a:solidFill>
                  <a:srgbClr val="FFC000"/>
                </a:solidFill>
              </a:rPr>
              <a:t>】</a:t>
            </a:r>
            <a:r>
              <a:rPr lang="en-US" altLang="zh-CN" dirty="0"/>
              <a:t>2019</a:t>
            </a:r>
            <a:r>
              <a:rPr lang="zh-CN" altLang="zh-CN" dirty="0"/>
              <a:t>年</a:t>
            </a:r>
            <a:r>
              <a:rPr lang="en-US" altLang="zh-CN" dirty="0"/>
              <a:t>3</a:t>
            </a:r>
            <a:r>
              <a:rPr lang="zh-CN" altLang="zh-CN" dirty="0"/>
              <a:t>月</a:t>
            </a:r>
            <a:r>
              <a:rPr lang="en-US" altLang="zh-CN" dirty="0"/>
              <a:t>1</a:t>
            </a:r>
            <a:r>
              <a:rPr lang="zh-CN" altLang="zh-CN" dirty="0"/>
              <a:t>日，滨海市审计局负责改建一条公路工程项目，工程合同价</a:t>
            </a:r>
            <a:r>
              <a:rPr lang="en-US" altLang="zh-CN" dirty="0"/>
              <a:t>21000000</a:t>
            </a:r>
            <a:r>
              <a:rPr lang="zh-CN" altLang="zh-CN" dirty="0"/>
              <a:t>元，由</a:t>
            </a:r>
            <a:r>
              <a:rPr lang="en-US" altLang="zh-CN" dirty="0"/>
              <a:t>A</a:t>
            </a:r>
            <a:r>
              <a:rPr lang="zh-CN" altLang="zh-CN" dirty="0"/>
              <a:t>公司负责施工。按合同规定，开工前预付</a:t>
            </a:r>
            <a:r>
              <a:rPr lang="en-US" altLang="zh-CN" dirty="0"/>
              <a:t>A</a:t>
            </a:r>
            <a:r>
              <a:rPr lang="zh-CN" altLang="zh-CN" dirty="0"/>
              <a:t>公司工程款</a:t>
            </a:r>
            <a:r>
              <a:rPr lang="en-US" altLang="zh-CN" dirty="0"/>
              <a:t>2050000</a:t>
            </a:r>
            <a:r>
              <a:rPr lang="zh-CN" altLang="zh-CN" dirty="0"/>
              <a:t>元，预付</a:t>
            </a:r>
            <a:r>
              <a:rPr lang="en-US" altLang="zh-CN" dirty="0"/>
              <a:t>A</a:t>
            </a:r>
            <a:r>
              <a:rPr lang="zh-CN" altLang="zh-CN" dirty="0"/>
              <a:t>公司备料款</a:t>
            </a:r>
            <a:r>
              <a:rPr lang="en-US" altLang="zh-CN" dirty="0"/>
              <a:t>1740000</a:t>
            </a:r>
            <a:r>
              <a:rPr lang="zh-CN" altLang="zh-CN" dirty="0"/>
              <a:t>元，款项已从银行账户支付：</a:t>
            </a:r>
          </a:p>
          <a:p>
            <a:r>
              <a:rPr lang="zh-CN" altLang="zh-CN" dirty="0">
                <a:solidFill>
                  <a:srgbClr val="FFC000"/>
                </a:solidFill>
              </a:rPr>
              <a:t>财务会计：</a:t>
            </a:r>
            <a:endParaRPr lang="en-US" altLang="zh-CN" dirty="0">
              <a:solidFill>
                <a:srgbClr val="FFC000"/>
              </a:solidFill>
            </a:endParaRPr>
          </a:p>
          <a:p>
            <a:r>
              <a:rPr lang="zh-CN" altLang="zh-CN" dirty="0"/>
              <a:t>借：在建工程</a:t>
            </a:r>
            <a:r>
              <a:rPr lang="en-US" altLang="zh-CN" dirty="0"/>
              <a:t>-</a:t>
            </a:r>
            <a:r>
              <a:rPr lang="zh-CN" altLang="zh-CN" dirty="0"/>
              <a:t>建筑安装工程投资</a:t>
            </a:r>
            <a:r>
              <a:rPr lang="en-US" altLang="zh-CN" dirty="0"/>
              <a:t>-</a:t>
            </a:r>
            <a:r>
              <a:rPr lang="zh-CN" altLang="zh-CN" dirty="0"/>
              <a:t>建筑工程</a:t>
            </a:r>
            <a:r>
              <a:rPr lang="en-US" altLang="zh-CN" dirty="0"/>
              <a:t>-</a:t>
            </a:r>
            <a:r>
              <a:rPr lang="zh-CN" altLang="zh-CN" dirty="0"/>
              <a:t>公路 </a:t>
            </a:r>
            <a:r>
              <a:rPr lang="en-US" altLang="zh-CN" dirty="0"/>
              <a:t>21 000 000</a:t>
            </a:r>
            <a:endParaRPr lang="zh-CN" altLang="zh-CN" dirty="0"/>
          </a:p>
          <a:p>
            <a:r>
              <a:rPr lang="en-US" altLang="zh-CN" dirty="0"/>
              <a:t>       </a:t>
            </a:r>
            <a:r>
              <a:rPr lang="zh-CN" altLang="zh-CN" dirty="0"/>
              <a:t>贷：预付账款</a:t>
            </a:r>
            <a:r>
              <a:rPr lang="en-US" altLang="zh-CN" dirty="0"/>
              <a:t>-</a:t>
            </a:r>
            <a:r>
              <a:rPr lang="zh-CN" altLang="zh-CN" dirty="0"/>
              <a:t>预付工程款</a:t>
            </a:r>
            <a:r>
              <a:rPr lang="en-US" altLang="zh-CN" dirty="0"/>
              <a:t>                                    2 050 000</a:t>
            </a:r>
            <a:endParaRPr lang="zh-CN" altLang="zh-CN" dirty="0"/>
          </a:p>
          <a:p>
            <a:r>
              <a:rPr lang="en-US" altLang="zh-CN" dirty="0"/>
              <a:t>                           -</a:t>
            </a:r>
            <a:r>
              <a:rPr lang="zh-CN" altLang="zh-CN" dirty="0"/>
              <a:t>预付备料款</a:t>
            </a:r>
            <a:r>
              <a:rPr lang="en-US" altLang="zh-CN" dirty="0"/>
              <a:t>                                    1 740 000</a:t>
            </a:r>
            <a:endParaRPr lang="zh-CN" altLang="zh-CN" dirty="0"/>
          </a:p>
          <a:p>
            <a:r>
              <a:rPr lang="en-US" altLang="zh-CN" dirty="0"/>
              <a:t>              </a:t>
            </a:r>
            <a:r>
              <a:rPr lang="zh-CN" altLang="zh-CN" dirty="0"/>
              <a:t>银行存款</a:t>
            </a:r>
            <a:r>
              <a:rPr lang="en-US" altLang="zh-CN" dirty="0"/>
              <a:t>                                                    17 210 000</a:t>
            </a:r>
            <a:endParaRPr lang="zh-CN" altLang="zh-CN" dirty="0"/>
          </a:p>
          <a:p>
            <a:r>
              <a:rPr lang="zh-CN" altLang="zh-CN" dirty="0">
                <a:solidFill>
                  <a:srgbClr val="FFC000"/>
                </a:solidFill>
              </a:rPr>
              <a:t>预算会计：</a:t>
            </a:r>
            <a:endParaRPr lang="en-US" altLang="zh-CN" dirty="0">
              <a:solidFill>
                <a:srgbClr val="FFC000"/>
              </a:solidFill>
            </a:endParaRPr>
          </a:p>
          <a:p>
            <a:r>
              <a:rPr lang="zh-CN" altLang="zh-CN" dirty="0"/>
              <a:t>借：行政支出</a:t>
            </a:r>
            <a:r>
              <a:rPr lang="en-US" altLang="zh-CN" dirty="0"/>
              <a:t>                          17 210 000</a:t>
            </a:r>
            <a:endParaRPr lang="zh-CN" altLang="zh-CN" dirty="0"/>
          </a:p>
          <a:p>
            <a:r>
              <a:rPr lang="en-US" altLang="zh-CN" dirty="0"/>
              <a:t>       </a:t>
            </a:r>
            <a:r>
              <a:rPr lang="zh-CN" altLang="zh-CN" dirty="0"/>
              <a:t>贷：资金结存</a:t>
            </a:r>
            <a:r>
              <a:rPr lang="en-US" altLang="zh-CN" dirty="0"/>
              <a:t>-</a:t>
            </a:r>
            <a:r>
              <a:rPr lang="zh-CN" altLang="zh-CN" dirty="0"/>
              <a:t>货币资金</a:t>
            </a:r>
            <a:r>
              <a:rPr lang="en-US" altLang="zh-CN" dirty="0"/>
              <a:t>           17 210 000</a:t>
            </a:r>
            <a:endParaRPr lang="zh-CN" altLang="zh-CN" dirty="0"/>
          </a:p>
          <a:p>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p:txBody>
          <a:bodyPr/>
          <a:lstStyle/>
          <a:p>
            <a:r>
              <a:rPr lang="zh-CN" altLang="zh-CN" dirty="0">
                <a:solidFill>
                  <a:srgbClr val="FFC000"/>
                </a:solidFill>
              </a:rPr>
              <a:t>例【</a:t>
            </a:r>
            <a:r>
              <a:rPr lang="en-US" altLang="zh-CN" dirty="0">
                <a:solidFill>
                  <a:srgbClr val="FFC000"/>
                </a:solidFill>
              </a:rPr>
              <a:t>2-99</a:t>
            </a:r>
            <a:r>
              <a:rPr lang="zh-CN" altLang="zh-CN" dirty="0">
                <a:solidFill>
                  <a:srgbClr val="FFC000"/>
                </a:solidFill>
              </a:rPr>
              <a:t>】</a:t>
            </a:r>
            <a:r>
              <a:rPr lang="en-US" altLang="zh-CN" dirty="0"/>
              <a:t>2019</a:t>
            </a:r>
            <a:r>
              <a:rPr lang="zh-CN" altLang="zh-CN" dirty="0"/>
              <a:t>年</a:t>
            </a:r>
            <a:r>
              <a:rPr lang="en-US" altLang="zh-CN" dirty="0"/>
              <a:t>3</a:t>
            </a:r>
            <a:r>
              <a:rPr lang="zh-CN" altLang="zh-CN" dirty="0"/>
              <a:t>月</a:t>
            </a:r>
            <a:r>
              <a:rPr lang="en-US" altLang="zh-CN" dirty="0"/>
              <a:t>1</a:t>
            </a:r>
            <a:r>
              <a:rPr lang="zh-CN" altLang="zh-CN" dirty="0"/>
              <a:t>日，滨海市审计局按合同规定拨给</a:t>
            </a:r>
            <a:r>
              <a:rPr lang="en-US" altLang="zh-CN" dirty="0"/>
              <a:t>A</a:t>
            </a:r>
            <a:r>
              <a:rPr lang="zh-CN" altLang="zh-CN" dirty="0"/>
              <a:t>公司价款</a:t>
            </a:r>
            <a:r>
              <a:rPr lang="en-US" altLang="zh-CN" dirty="0"/>
              <a:t>564 000</a:t>
            </a:r>
            <a:r>
              <a:rPr lang="zh-CN" altLang="zh-CN" dirty="0"/>
              <a:t>元的水泥，抵做备料款：</a:t>
            </a:r>
          </a:p>
          <a:p>
            <a:r>
              <a:rPr lang="zh-CN" altLang="zh-CN" dirty="0">
                <a:solidFill>
                  <a:srgbClr val="FFC000"/>
                </a:solidFill>
              </a:rPr>
              <a:t>财务会计：</a:t>
            </a:r>
            <a:endParaRPr lang="en-US" altLang="zh-CN" dirty="0">
              <a:solidFill>
                <a:srgbClr val="FFC000"/>
              </a:solidFill>
            </a:endParaRPr>
          </a:p>
          <a:p>
            <a:r>
              <a:rPr lang="zh-CN" altLang="zh-CN" dirty="0"/>
              <a:t>借：预付账款</a:t>
            </a:r>
            <a:r>
              <a:rPr lang="en-US" altLang="zh-CN" dirty="0"/>
              <a:t>-</a:t>
            </a:r>
            <a:r>
              <a:rPr lang="zh-CN" altLang="zh-CN" dirty="0"/>
              <a:t>预付备料款</a:t>
            </a:r>
            <a:r>
              <a:rPr lang="en-US" altLang="zh-CN" dirty="0"/>
              <a:t>  564 000</a:t>
            </a:r>
            <a:endParaRPr lang="zh-CN" altLang="zh-CN" dirty="0"/>
          </a:p>
          <a:p>
            <a:r>
              <a:rPr lang="en-US" altLang="zh-CN" dirty="0"/>
              <a:t>       </a:t>
            </a:r>
            <a:r>
              <a:rPr lang="zh-CN" altLang="zh-CN" dirty="0"/>
              <a:t>贷：工程物资</a:t>
            </a:r>
            <a:r>
              <a:rPr lang="en-US" altLang="zh-CN" dirty="0"/>
              <a:t>-</a:t>
            </a:r>
            <a:r>
              <a:rPr lang="zh-CN" altLang="zh-CN" dirty="0"/>
              <a:t>库存材料</a:t>
            </a:r>
            <a:r>
              <a:rPr lang="en-US" altLang="zh-CN" dirty="0"/>
              <a:t>     564 000</a:t>
            </a:r>
            <a:endParaRPr lang="zh-CN" altLang="zh-CN" dirty="0"/>
          </a:p>
          <a:p>
            <a:r>
              <a:rPr lang="zh-CN" altLang="zh-CN" dirty="0"/>
              <a:t>预算会计不用做分录</a:t>
            </a:r>
            <a:r>
              <a:rPr lang="zh-CN" altLang="en-US" dirty="0"/>
              <a:t>。</a:t>
            </a:r>
            <a:endParaRPr lang="zh-CN" altLang="zh-CN" dirty="0"/>
          </a:p>
          <a:p>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p:txBody>
          <a:bodyPr/>
          <a:lstStyle/>
          <a:p>
            <a:r>
              <a:rPr lang="zh-CN" altLang="zh-CN" dirty="0"/>
              <a:t>（</a:t>
            </a:r>
            <a:r>
              <a:rPr lang="en-US" altLang="zh-CN" dirty="0"/>
              <a:t>3</a:t>
            </a:r>
            <a:r>
              <a:rPr lang="zh-CN" altLang="zh-CN" dirty="0"/>
              <a:t>）单位自行施工的小型建筑安装工程</a:t>
            </a:r>
          </a:p>
          <a:p>
            <a:r>
              <a:rPr lang="zh-CN" altLang="zh-CN" dirty="0"/>
              <a:t>按照发生的各项支出金额，借记本科目（建筑按照工程投资），贷记“工程物资”“财政拨款收入”、“零余额账户用款额度”、“银行存款”、“应付账款”等科目</a:t>
            </a:r>
          </a:p>
          <a:p>
            <a:r>
              <a:rPr lang="zh-CN" altLang="zh-CN" dirty="0"/>
              <a:t>工程竣工，办妥竣工验收交接手续交付使用时，按照建筑按照工程成本（包括应分摊的待摊投资）转入固定资产。</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dirty="0"/>
              <a:t>十五、工程物资</a:t>
            </a:r>
            <a:endParaRPr lang="zh-CN" altLang="en-US" dirty="0"/>
          </a:p>
        </p:txBody>
      </p:sp>
      <p:sp>
        <p:nvSpPr>
          <p:cNvPr id="3" name="内容占位符 2"/>
          <p:cNvSpPr>
            <a:spLocks noGrp="1"/>
          </p:cNvSpPr>
          <p:nvPr>
            <p:ph sz="quarter" idx="13"/>
          </p:nvPr>
        </p:nvSpPr>
        <p:spPr/>
        <p:txBody>
          <a:bodyPr/>
          <a:lstStyle/>
          <a:p>
            <a:pPr lvl="0"/>
            <a:r>
              <a:rPr lang="zh-CN" altLang="en-US" dirty="0"/>
              <a:t>（一）</a:t>
            </a:r>
            <a:r>
              <a:rPr lang="zh-CN" altLang="zh-CN" dirty="0"/>
              <a:t>工程物资的内容</a:t>
            </a:r>
          </a:p>
          <a:p>
            <a:r>
              <a:rPr lang="zh-CN" altLang="zh-CN" dirty="0"/>
              <a:t>工程物资是指政府会计主体为在建工程准备的各种物资的成本，包括工程用的材料（如沙子、水泥）、设备等。</a:t>
            </a:r>
          </a:p>
          <a:p>
            <a:r>
              <a:rPr lang="zh-CN" altLang="zh-CN" dirty="0">
                <a:solidFill>
                  <a:srgbClr val="FFC000"/>
                </a:solidFill>
              </a:rPr>
              <a:t>注意“工程物资”不属于存货</a:t>
            </a:r>
            <a:r>
              <a:rPr lang="zh-CN" altLang="en-US" dirty="0">
                <a:solidFill>
                  <a:srgbClr val="FFC000"/>
                </a:solidFill>
              </a:rPr>
              <a:t>。</a:t>
            </a:r>
            <a:endParaRPr lang="zh-CN" altLang="zh-CN" dirty="0">
              <a:solidFill>
                <a:srgbClr val="FFC000"/>
              </a:solidFill>
            </a:endParaRPr>
          </a:p>
          <a:p>
            <a:pPr lvl="0"/>
            <a:r>
              <a:rPr lang="zh-CN" altLang="en-US" dirty="0"/>
              <a:t>（二）</a:t>
            </a:r>
            <a:r>
              <a:rPr lang="zh-CN" altLang="zh-CN" dirty="0"/>
              <a:t>工程物资的科目设置</a:t>
            </a:r>
          </a:p>
          <a:p>
            <a:r>
              <a:rPr lang="zh-CN" altLang="zh-CN" dirty="0"/>
              <a:t>工程物资可按照“库存材料”和“库存设备”等工程物资类别进行明细核算。</a:t>
            </a:r>
          </a:p>
          <a:p>
            <a:r>
              <a:rPr lang="zh-CN" altLang="zh-CN" dirty="0"/>
              <a:t>（三）工程物资的平行记账</a:t>
            </a:r>
          </a:p>
          <a:p>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a:xfrm>
            <a:off x="376518" y="852755"/>
            <a:ext cx="9480545" cy="5573212"/>
          </a:xfrm>
        </p:spPr>
        <p:txBody>
          <a:bodyPr>
            <a:normAutofit lnSpcReduction="10000"/>
          </a:bodyPr>
          <a:lstStyle/>
          <a:p>
            <a:r>
              <a:rPr lang="zh-CN" altLang="zh-CN" dirty="0">
                <a:solidFill>
                  <a:srgbClr val="FFC000"/>
                </a:solidFill>
              </a:rPr>
              <a:t>例【</a:t>
            </a:r>
            <a:r>
              <a:rPr lang="en-US" altLang="zh-CN" dirty="0">
                <a:solidFill>
                  <a:srgbClr val="FFC000"/>
                </a:solidFill>
              </a:rPr>
              <a:t>2-100</a:t>
            </a:r>
            <a:r>
              <a:rPr lang="zh-CN" altLang="zh-CN" dirty="0">
                <a:solidFill>
                  <a:srgbClr val="FFC000"/>
                </a:solidFill>
              </a:rPr>
              <a:t>】</a:t>
            </a:r>
            <a:r>
              <a:rPr lang="en-US" altLang="zh-CN" dirty="0"/>
              <a:t>2019</a:t>
            </a:r>
            <a:r>
              <a:rPr lang="zh-CN" altLang="zh-CN" dirty="0"/>
              <a:t>年</a:t>
            </a:r>
            <a:r>
              <a:rPr lang="en-US" altLang="zh-CN" dirty="0"/>
              <a:t>4</a:t>
            </a:r>
            <a:r>
              <a:rPr lang="zh-CN" altLang="zh-CN" dirty="0"/>
              <a:t>月</a:t>
            </a:r>
            <a:r>
              <a:rPr lang="en-US" altLang="zh-CN" dirty="0"/>
              <a:t>16</a:t>
            </a:r>
            <a:r>
              <a:rPr lang="zh-CN" altLang="zh-CN" dirty="0"/>
              <a:t>日，滨海市审计局负责建设小型建筑安装工程，领用工程物资</a:t>
            </a:r>
            <a:r>
              <a:rPr lang="en-US" altLang="zh-CN" dirty="0"/>
              <a:t>200 000</a:t>
            </a:r>
            <a:r>
              <a:rPr lang="zh-CN" altLang="zh-CN" dirty="0"/>
              <a:t>元，通过银行支付工程款</a:t>
            </a:r>
            <a:r>
              <a:rPr lang="en-US" altLang="zh-CN" dirty="0"/>
              <a:t>100 000</a:t>
            </a:r>
            <a:r>
              <a:rPr lang="zh-CN" altLang="zh-CN" dirty="0"/>
              <a:t>元，工程竣工后，办妥竣工验收交接手续交付使用。</a:t>
            </a:r>
          </a:p>
          <a:p>
            <a:r>
              <a:rPr lang="zh-CN" altLang="zh-CN" dirty="0"/>
              <a:t>财务会计：</a:t>
            </a:r>
            <a:endParaRPr lang="en-US" altLang="zh-CN" dirty="0"/>
          </a:p>
          <a:p>
            <a:r>
              <a:rPr lang="zh-CN" altLang="zh-CN" dirty="0"/>
              <a:t>借：在建工程</a:t>
            </a:r>
            <a:r>
              <a:rPr lang="en-US" altLang="zh-CN" dirty="0"/>
              <a:t>-</a:t>
            </a:r>
            <a:r>
              <a:rPr lang="zh-CN" altLang="zh-CN" dirty="0"/>
              <a:t>建筑安装工程投资</a:t>
            </a:r>
            <a:r>
              <a:rPr lang="en-US" altLang="zh-CN" dirty="0"/>
              <a:t>-</a:t>
            </a:r>
            <a:r>
              <a:rPr lang="zh-CN" altLang="zh-CN" dirty="0"/>
              <a:t>建筑工程</a:t>
            </a:r>
            <a:r>
              <a:rPr lang="en-US" altLang="zh-CN" dirty="0"/>
              <a:t>-xx</a:t>
            </a:r>
            <a:r>
              <a:rPr lang="zh-CN" altLang="zh-CN" dirty="0"/>
              <a:t>工程</a:t>
            </a:r>
            <a:r>
              <a:rPr lang="en-US" altLang="zh-CN" dirty="0"/>
              <a:t>300 000</a:t>
            </a:r>
            <a:endParaRPr lang="zh-CN" altLang="zh-CN" dirty="0"/>
          </a:p>
          <a:p>
            <a:r>
              <a:rPr lang="en-US" altLang="zh-CN" dirty="0"/>
              <a:t>       </a:t>
            </a:r>
            <a:r>
              <a:rPr lang="zh-CN" altLang="zh-CN" dirty="0"/>
              <a:t>贷：工程物资</a:t>
            </a:r>
            <a:r>
              <a:rPr lang="en-US" altLang="zh-CN" dirty="0"/>
              <a:t>                                                       200 000</a:t>
            </a:r>
            <a:endParaRPr lang="zh-CN" altLang="zh-CN" dirty="0"/>
          </a:p>
          <a:p>
            <a:r>
              <a:rPr lang="en-US" altLang="zh-CN" dirty="0"/>
              <a:t> </a:t>
            </a:r>
            <a:r>
              <a:rPr lang="zh-CN" altLang="en-US" dirty="0"/>
              <a:t>        </a:t>
            </a:r>
            <a:r>
              <a:rPr lang="en-US" altLang="zh-CN" dirty="0"/>
              <a:t>    </a:t>
            </a:r>
            <a:r>
              <a:rPr lang="zh-CN" altLang="zh-CN" dirty="0"/>
              <a:t>银行存款</a:t>
            </a:r>
            <a:r>
              <a:rPr lang="en-US" altLang="zh-CN" dirty="0"/>
              <a:t>                                                        100 000</a:t>
            </a:r>
            <a:endParaRPr lang="zh-CN" altLang="zh-CN" dirty="0"/>
          </a:p>
          <a:p>
            <a:r>
              <a:rPr lang="zh-CN" altLang="zh-CN" dirty="0"/>
              <a:t>预算会计：</a:t>
            </a:r>
            <a:r>
              <a:rPr lang="en-US" altLang="zh-CN" dirty="0"/>
              <a:t> </a:t>
            </a:r>
          </a:p>
          <a:p>
            <a:r>
              <a:rPr lang="zh-CN" altLang="zh-CN" dirty="0"/>
              <a:t>借：行政支出</a:t>
            </a:r>
            <a:r>
              <a:rPr lang="en-US" altLang="zh-CN" dirty="0"/>
              <a:t>                             100 000</a:t>
            </a:r>
            <a:endParaRPr lang="zh-CN" altLang="zh-CN" dirty="0"/>
          </a:p>
          <a:p>
            <a:r>
              <a:rPr lang="en-US" altLang="zh-CN" dirty="0"/>
              <a:t>       </a:t>
            </a:r>
            <a:r>
              <a:rPr lang="zh-CN" altLang="zh-CN" dirty="0"/>
              <a:t>贷：资金结存</a:t>
            </a:r>
            <a:r>
              <a:rPr lang="en-US" altLang="zh-CN" dirty="0"/>
              <a:t>-</a:t>
            </a:r>
            <a:r>
              <a:rPr lang="zh-CN" altLang="zh-CN" dirty="0"/>
              <a:t>货币资金</a:t>
            </a:r>
            <a:r>
              <a:rPr lang="en-US" altLang="zh-CN" dirty="0"/>
              <a:t>              100 000</a:t>
            </a:r>
            <a:endParaRPr lang="zh-CN" altLang="zh-CN" dirty="0"/>
          </a:p>
          <a:p>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p:txBody>
          <a:bodyPr/>
          <a:lstStyle/>
          <a:p>
            <a:r>
              <a:rPr lang="zh-CN" altLang="zh-CN" dirty="0">
                <a:solidFill>
                  <a:srgbClr val="FFC000"/>
                </a:solidFill>
              </a:rPr>
              <a:t>交付使用时，</a:t>
            </a:r>
          </a:p>
          <a:p>
            <a:r>
              <a:rPr lang="zh-CN" altLang="zh-CN" dirty="0">
                <a:solidFill>
                  <a:srgbClr val="FFC000"/>
                </a:solidFill>
              </a:rPr>
              <a:t>财务会计：</a:t>
            </a:r>
            <a:endParaRPr lang="en-US" altLang="zh-CN" dirty="0">
              <a:solidFill>
                <a:srgbClr val="FFC000"/>
              </a:solidFill>
            </a:endParaRPr>
          </a:p>
          <a:p>
            <a:r>
              <a:rPr lang="zh-CN" altLang="zh-CN" dirty="0"/>
              <a:t>借：固定资产</a:t>
            </a:r>
            <a:r>
              <a:rPr lang="en-US" altLang="zh-CN" dirty="0"/>
              <a:t>                                                 300 000</a:t>
            </a:r>
            <a:endParaRPr lang="zh-CN" altLang="zh-CN" dirty="0"/>
          </a:p>
          <a:p>
            <a:r>
              <a:rPr lang="en-US" altLang="zh-CN" dirty="0"/>
              <a:t>       </a:t>
            </a:r>
            <a:r>
              <a:rPr lang="zh-CN" altLang="zh-CN" dirty="0"/>
              <a:t>贷：在建工程</a:t>
            </a:r>
            <a:r>
              <a:rPr lang="en-US" altLang="zh-CN" dirty="0"/>
              <a:t>-</a:t>
            </a:r>
            <a:r>
              <a:rPr lang="zh-CN" altLang="zh-CN" dirty="0"/>
              <a:t>建筑安装工程</a:t>
            </a:r>
            <a:r>
              <a:rPr lang="en-US" altLang="zh-CN" dirty="0"/>
              <a:t>-</a:t>
            </a:r>
            <a:r>
              <a:rPr lang="zh-CN" altLang="zh-CN" dirty="0"/>
              <a:t>建筑工程</a:t>
            </a:r>
            <a:r>
              <a:rPr lang="en-US" altLang="zh-CN" dirty="0"/>
              <a:t>-xx</a:t>
            </a:r>
            <a:r>
              <a:rPr lang="zh-CN" altLang="zh-CN" dirty="0"/>
              <a:t>工程 </a:t>
            </a:r>
            <a:r>
              <a:rPr lang="en-US" altLang="zh-CN" dirty="0"/>
              <a:t>300 000  </a:t>
            </a:r>
            <a:endParaRPr lang="zh-CN" altLang="zh-CN" dirty="0"/>
          </a:p>
          <a:p>
            <a:r>
              <a:rPr lang="zh-CN" altLang="zh-CN" dirty="0"/>
              <a:t>预算会计不用做分录</a:t>
            </a:r>
            <a:r>
              <a:rPr lang="zh-CN" altLang="en-US" dirty="0"/>
              <a:t>。</a:t>
            </a:r>
            <a:endParaRPr lang="zh-CN" altLang="zh-C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p:txBody>
          <a:bodyPr>
            <a:normAutofit/>
          </a:bodyPr>
          <a:lstStyle/>
          <a:p>
            <a:r>
              <a:rPr lang="en-US" altLang="zh-CN" dirty="0"/>
              <a:t>2</a:t>
            </a:r>
            <a:r>
              <a:rPr lang="zh-CN" altLang="zh-CN" dirty="0"/>
              <a:t>、设备投资</a:t>
            </a:r>
          </a:p>
          <a:p>
            <a:r>
              <a:rPr lang="zh-CN" altLang="zh-CN" dirty="0"/>
              <a:t>购入设备时，按照购入成本，借记“在建工程</a:t>
            </a:r>
            <a:r>
              <a:rPr lang="en-US" altLang="zh-CN" dirty="0"/>
              <a:t>-</a:t>
            </a:r>
            <a:r>
              <a:rPr lang="zh-CN" altLang="zh-CN" dirty="0"/>
              <a:t>设备投资”科目，贷记“财政拨款收入”、“零余额账户用款额度”、“银行存款”、“应付账款”等科目</a:t>
            </a:r>
            <a:r>
              <a:rPr lang="zh-CN" altLang="en-US" dirty="0"/>
              <a:t>。</a:t>
            </a:r>
            <a:endParaRPr lang="zh-CN" altLang="zh-CN" dirty="0"/>
          </a:p>
          <a:p>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p:txBody>
          <a:bodyPr>
            <a:normAutofit/>
          </a:bodyPr>
          <a:lstStyle/>
          <a:p>
            <a:r>
              <a:rPr lang="zh-CN" altLang="zh-CN" dirty="0">
                <a:solidFill>
                  <a:srgbClr val="FFC000"/>
                </a:solidFill>
              </a:rPr>
              <a:t>例【</a:t>
            </a:r>
            <a:r>
              <a:rPr lang="en-US" altLang="zh-CN" dirty="0">
                <a:solidFill>
                  <a:srgbClr val="FFC000"/>
                </a:solidFill>
              </a:rPr>
              <a:t>2-101</a:t>
            </a:r>
            <a:r>
              <a:rPr lang="zh-CN" altLang="zh-CN" dirty="0">
                <a:solidFill>
                  <a:srgbClr val="FFC000"/>
                </a:solidFill>
              </a:rPr>
              <a:t>】</a:t>
            </a:r>
            <a:r>
              <a:rPr lang="en-US" altLang="zh-CN" dirty="0"/>
              <a:t>2019</a:t>
            </a:r>
            <a:r>
              <a:rPr lang="zh-CN" altLang="zh-CN" dirty="0"/>
              <a:t>年</a:t>
            </a:r>
            <a:r>
              <a:rPr lang="en-US" altLang="zh-CN" dirty="0"/>
              <a:t>3</a:t>
            </a:r>
            <a:r>
              <a:rPr lang="zh-CN" altLang="zh-CN" dirty="0"/>
              <a:t>月</a:t>
            </a:r>
            <a:r>
              <a:rPr lang="en-US" altLang="zh-CN" dirty="0"/>
              <a:t>1</a:t>
            </a:r>
            <a:r>
              <a:rPr lang="zh-CN" altLang="zh-CN" dirty="0"/>
              <a:t>日，滨海市审计局向电子设备厂购买一套电子监控设备，买家</a:t>
            </a:r>
            <a:r>
              <a:rPr lang="en-US" altLang="zh-CN" dirty="0"/>
              <a:t>600 000</a:t>
            </a:r>
            <a:r>
              <a:rPr lang="zh-CN" altLang="zh-CN" dirty="0"/>
              <a:t>，运杂费</a:t>
            </a:r>
            <a:r>
              <a:rPr lang="en-US" altLang="zh-CN" dirty="0"/>
              <a:t>30 000</a:t>
            </a:r>
            <a:r>
              <a:rPr lang="zh-CN" altLang="zh-CN" dirty="0"/>
              <a:t>元：</a:t>
            </a:r>
          </a:p>
          <a:p>
            <a:r>
              <a:rPr lang="en-US" altLang="zh-CN" dirty="0">
                <a:solidFill>
                  <a:srgbClr val="FFC000"/>
                </a:solidFill>
              </a:rPr>
              <a:t> </a:t>
            </a:r>
            <a:r>
              <a:rPr lang="zh-CN" altLang="zh-CN" dirty="0">
                <a:solidFill>
                  <a:srgbClr val="FFC000"/>
                </a:solidFill>
              </a:rPr>
              <a:t>财务会计：</a:t>
            </a:r>
            <a:endParaRPr lang="en-US" altLang="zh-CN" dirty="0">
              <a:solidFill>
                <a:srgbClr val="FFC000"/>
              </a:solidFill>
            </a:endParaRPr>
          </a:p>
          <a:p>
            <a:r>
              <a:rPr lang="zh-CN" altLang="zh-CN" dirty="0"/>
              <a:t>借：在建工程</a:t>
            </a:r>
            <a:r>
              <a:rPr lang="en-US" altLang="zh-CN" dirty="0"/>
              <a:t>-</a:t>
            </a:r>
            <a:r>
              <a:rPr lang="zh-CN" altLang="zh-CN" dirty="0"/>
              <a:t>设备投资</a:t>
            </a:r>
            <a:r>
              <a:rPr lang="en-US" altLang="zh-CN" dirty="0"/>
              <a:t>  630 000</a:t>
            </a:r>
            <a:endParaRPr lang="zh-CN" altLang="zh-CN" dirty="0"/>
          </a:p>
          <a:p>
            <a:r>
              <a:rPr lang="en-US" altLang="zh-CN" dirty="0"/>
              <a:t>       </a:t>
            </a:r>
            <a:r>
              <a:rPr lang="zh-CN" altLang="zh-CN" dirty="0"/>
              <a:t>贷：银行存款</a:t>
            </a:r>
            <a:r>
              <a:rPr lang="en-US" altLang="zh-CN" dirty="0"/>
              <a:t>                 630 000</a:t>
            </a:r>
            <a:endParaRPr lang="zh-CN" altLang="zh-CN" dirty="0"/>
          </a:p>
          <a:p>
            <a:r>
              <a:rPr lang="en-US" altLang="zh-CN" dirty="0"/>
              <a:t>                                            100 000</a:t>
            </a:r>
          </a:p>
          <a:p>
            <a:r>
              <a:rPr lang="zh-CN" altLang="zh-CN" dirty="0">
                <a:solidFill>
                  <a:srgbClr val="FFC000"/>
                </a:solidFill>
              </a:rPr>
              <a:t>预算会计：</a:t>
            </a:r>
            <a:endParaRPr lang="en-US" altLang="zh-CN" dirty="0">
              <a:solidFill>
                <a:srgbClr val="FFC000"/>
              </a:solidFill>
            </a:endParaRPr>
          </a:p>
          <a:p>
            <a:r>
              <a:rPr lang="zh-CN" altLang="zh-CN" dirty="0"/>
              <a:t>借：行政支出</a:t>
            </a:r>
            <a:r>
              <a:rPr lang="en-US" altLang="zh-CN" dirty="0"/>
              <a:t>                 630 000</a:t>
            </a:r>
            <a:endParaRPr lang="zh-CN" altLang="zh-CN" dirty="0"/>
          </a:p>
          <a:p>
            <a:r>
              <a:rPr lang="en-US" altLang="zh-CN" dirty="0"/>
              <a:t>       </a:t>
            </a:r>
            <a:r>
              <a:rPr lang="zh-CN" altLang="zh-CN" dirty="0"/>
              <a:t>贷：资金结存</a:t>
            </a:r>
            <a:r>
              <a:rPr lang="en-US" altLang="zh-CN" dirty="0"/>
              <a:t>-</a:t>
            </a:r>
            <a:r>
              <a:rPr lang="zh-CN" altLang="zh-CN" dirty="0"/>
              <a:t>货币资金</a:t>
            </a:r>
            <a:r>
              <a:rPr lang="en-US" altLang="zh-CN" dirty="0"/>
              <a:t>  630 000</a:t>
            </a:r>
            <a:endParaRPr lang="zh-CN" altLang="zh-CN" dirty="0"/>
          </a:p>
          <a:p>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a:xfrm>
            <a:off x="376519" y="852755"/>
            <a:ext cx="9305364" cy="5564823"/>
          </a:xfrm>
        </p:spPr>
        <p:txBody>
          <a:bodyPr>
            <a:normAutofit/>
          </a:bodyPr>
          <a:lstStyle/>
          <a:p>
            <a:r>
              <a:rPr lang="zh-CN" altLang="zh-CN" dirty="0">
                <a:solidFill>
                  <a:srgbClr val="FFC000"/>
                </a:solidFill>
              </a:rPr>
              <a:t>例【</a:t>
            </a:r>
            <a:r>
              <a:rPr lang="en-US" altLang="zh-CN" dirty="0">
                <a:solidFill>
                  <a:srgbClr val="FFC000"/>
                </a:solidFill>
              </a:rPr>
              <a:t>2-102</a:t>
            </a:r>
            <a:r>
              <a:rPr lang="zh-CN" altLang="zh-CN" dirty="0">
                <a:solidFill>
                  <a:srgbClr val="FFC000"/>
                </a:solidFill>
              </a:rPr>
              <a:t>】</a:t>
            </a:r>
            <a:r>
              <a:rPr lang="en-US" altLang="zh-CN" dirty="0"/>
              <a:t>2019</a:t>
            </a:r>
            <a:r>
              <a:rPr lang="zh-CN" altLang="zh-CN" dirty="0"/>
              <a:t>年</a:t>
            </a:r>
            <a:r>
              <a:rPr lang="en-US" altLang="zh-CN" dirty="0"/>
              <a:t>3</a:t>
            </a:r>
            <a:r>
              <a:rPr lang="zh-CN" altLang="zh-CN" dirty="0"/>
              <a:t>月</a:t>
            </a:r>
            <a:r>
              <a:rPr lang="en-US" altLang="zh-CN" dirty="0"/>
              <a:t>8</a:t>
            </a:r>
            <a:r>
              <a:rPr lang="zh-CN" altLang="zh-CN" dirty="0"/>
              <a:t>日，滨海市审计局与电子设备厂约定购买两台电子监控设备，每台价款</a:t>
            </a:r>
            <a:r>
              <a:rPr lang="en-US" altLang="zh-CN" dirty="0"/>
              <a:t>50000</a:t>
            </a:r>
            <a:r>
              <a:rPr lang="zh-CN" altLang="zh-CN" dirty="0"/>
              <a:t>元，该单位先付</a:t>
            </a:r>
            <a:r>
              <a:rPr lang="en-US" altLang="zh-CN" dirty="0"/>
              <a:t>50%</a:t>
            </a:r>
            <a:r>
              <a:rPr lang="zh-CN" altLang="zh-CN" dirty="0"/>
              <a:t>的预付款、其他款项与</a:t>
            </a:r>
            <a:r>
              <a:rPr lang="en-US" altLang="zh-CN" dirty="0"/>
              <a:t>2019</a:t>
            </a:r>
            <a:r>
              <a:rPr lang="zh-CN" altLang="zh-CN" dirty="0"/>
              <a:t>年</a:t>
            </a:r>
            <a:r>
              <a:rPr lang="en-US" altLang="zh-CN" dirty="0"/>
              <a:t>6</a:t>
            </a:r>
            <a:r>
              <a:rPr lang="zh-CN" altLang="zh-CN" dirty="0"/>
              <a:t>月</a:t>
            </a:r>
            <a:r>
              <a:rPr lang="en-US" altLang="zh-CN" dirty="0"/>
              <a:t>1</a:t>
            </a:r>
            <a:r>
              <a:rPr lang="zh-CN" altLang="zh-CN" dirty="0"/>
              <a:t>日前支付</a:t>
            </a:r>
          </a:p>
          <a:p>
            <a:r>
              <a:rPr lang="zh-CN" altLang="zh-CN" dirty="0">
                <a:solidFill>
                  <a:srgbClr val="FFC000"/>
                </a:solidFill>
              </a:rPr>
              <a:t>财务会计：</a:t>
            </a:r>
            <a:endParaRPr lang="en-US" altLang="zh-CN" dirty="0">
              <a:solidFill>
                <a:srgbClr val="FFC000"/>
              </a:solidFill>
            </a:endParaRPr>
          </a:p>
          <a:p>
            <a:r>
              <a:rPr lang="zh-CN" altLang="zh-CN" dirty="0"/>
              <a:t>借：预付账款</a:t>
            </a:r>
            <a:r>
              <a:rPr lang="en-US" altLang="zh-CN" dirty="0"/>
              <a:t>-</a:t>
            </a:r>
            <a:r>
              <a:rPr lang="zh-CN" altLang="zh-CN" dirty="0"/>
              <a:t>电子设备厂</a:t>
            </a:r>
            <a:r>
              <a:rPr lang="en-US" altLang="zh-CN" dirty="0"/>
              <a:t> 50 000</a:t>
            </a:r>
            <a:endParaRPr lang="zh-CN" altLang="zh-CN" dirty="0"/>
          </a:p>
          <a:p>
            <a:r>
              <a:rPr lang="en-US" altLang="zh-CN" dirty="0"/>
              <a:t>       </a:t>
            </a:r>
            <a:r>
              <a:rPr lang="zh-CN" altLang="zh-CN" dirty="0"/>
              <a:t>贷：银行存款</a:t>
            </a:r>
            <a:r>
              <a:rPr lang="en-US" altLang="zh-CN" dirty="0"/>
              <a:t>                   50 000</a:t>
            </a:r>
          </a:p>
          <a:p>
            <a:r>
              <a:rPr lang="zh-CN" altLang="zh-CN" dirty="0">
                <a:solidFill>
                  <a:srgbClr val="FFC000"/>
                </a:solidFill>
              </a:rPr>
              <a:t>预算会计：</a:t>
            </a:r>
            <a:endParaRPr lang="en-US" altLang="zh-CN" dirty="0">
              <a:solidFill>
                <a:srgbClr val="FFC000"/>
              </a:solidFill>
            </a:endParaRPr>
          </a:p>
          <a:p>
            <a:r>
              <a:rPr lang="zh-CN" altLang="zh-CN" dirty="0"/>
              <a:t>借：行政支出</a:t>
            </a:r>
            <a:r>
              <a:rPr lang="en-US" altLang="zh-CN" dirty="0"/>
              <a:t>                 50 000</a:t>
            </a:r>
            <a:endParaRPr lang="zh-CN" altLang="zh-CN" dirty="0"/>
          </a:p>
          <a:p>
            <a:r>
              <a:rPr lang="en-US" altLang="zh-CN" dirty="0"/>
              <a:t>       </a:t>
            </a:r>
            <a:r>
              <a:rPr lang="zh-CN" altLang="zh-CN" dirty="0"/>
              <a:t>贷：资金结存</a:t>
            </a:r>
            <a:r>
              <a:rPr lang="en-US" altLang="zh-CN" dirty="0"/>
              <a:t>-</a:t>
            </a:r>
            <a:r>
              <a:rPr lang="zh-CN" altLang="zh-CN" dirty="0"/>
              <a:t>货币资金</a:t>
            </a:r>
            <a:r>
              <a:rPr lang="en-US" altLang="zh-CN" dirty="0"/>
              <a:t>  50 000</a:t>
            </a:r>
            <a:endParaRPr lang="zh-CN" altLang="zh-CN" dirty="0"/>
          </a:p>
          <a:p>
            <a:endParaRPr lang="zh-CN"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a:xfrm>
            <a:off x="376519" y="852755"/>
            <a:ext cx="9305364" cy="5573212"/>
          </a:xfrm>
        </p:spPr>
        <p:txBody>
          <a:bodyPr>
            <a:normAutofit fontScale="92500" lnSpcReduction="10000"/>
          </a:bodyPr>
          <a:lstStyle/>
          <a:p>
            <a:r>
              <a:rPr lang="zh-CN" altLang="zh-CN" dirty="0">
                <a:solidFill>
                  <a:srgbClr val="FFC000"/>
                </a:solidFill>
              </a:rPr>
              <a:t>例【</a:t>
            </a:r>
            <a:r>
              <a:rPr lang="en-US" altLang="zh-CN" dirty="0">
                <a:solidFill>
                  <a:srgbClr val="FFC000"/>
                </a:solidFill>
              </a:rPr>
              <a:t>2-103</a:t>
            </a:r>
            <a:r>
              <a:rPr lang="zh-CN" altLang="zh-CN" dirty="0">
                <a:solidFill>
                  <a:srgbClr val="FFC000"/>
                </a:solidFill>
              </a:rPr>
              <a:t>】</a:t>
            </a:r>
            <a:r>
              <a:rPr lang="en-US" altLang="zh-CN" dirty="0"/>
              <a:t>2019</a:t>
            </a:r>
            <a:r>
              <a:rPr lang="zh-CN" altLang="zh-CN" dirty="0"/>
              <a:t>年</a:t>
            </a:r>
            <a:r>
              <a:rPr lang="en-US" altLang="zh-CN" dirty="0"/>
              <a:t>3</a:t>
            </a:r>
            <a:r>
              <a:rPr lang="zh-CN" altLang="zh-CN" dirty="0"/>
              <a:t>月</a:t>
            </a:r>
            <a:r>
              <a:rPr lang="en-US" altLang="zh-CN" dirty="0"/>
              <a:t>8</a:t>
            </a:r>
            <a:r>
              <a:rPr lang="zh-CN" altLang="zh-CN" dirty="0"/>
              <a:t>日，滨海市审计局所实施的需要安装设备已安装完毕，已办妥验收交接手续，确定其实际成本为</a:t>
            </a:r>
            <a:r>
              <a:rPr lang="en-US" altLang="zh-CN" dirty="0"/>
              <a:t>825 000</a:t>
            </a:r>
            <a:r>
              <a:rPr lang="zh-CN" altLang="zh-CN" dirty="0"/>
              <a:t>元，其中，设备投资</a:t>
            </a:r>
            <a:r>
              <a:rPr lang="en-US" altLang="zh-CN" dirty="0"/>
              <a:t>745 000</a:t>
            </a:r>
            <a:r>
              <a:rPr lang="zh-CN" altLang="zh-CN" dirty="0"/>
              <a:t>元，设备基础成本为</a:t>
            </a:r>
            <a:r>
              <a:rPr lang="en-US" altLang="zh-CN" dirty="0"/>
              <a:t>40 000</a:t>
            </a:r>
            <a:r>
              <a:rPr lang="zh-CN" altLang="zh-CN" dirty="0"/>
              <a:t>元，设备安装工程成本为</a:t>
            </a:r>
            <a:r>
              <a:rPr lang="en-US" altLang="zh-CN" dirty="0"/>
              <a:t>20 000</a:t>
            </a:r>
            <a:r>
              <a:rPr lang="zh-CN" altLang="zh-CN" dirty="0"/>
              <a:t>元，应分摊的待摊投资为</a:t>
            </a:r>
            <a:r>
              <a:rPr lang="en-US" altLang="zh-CN" dirty="0"/>
              <a:t>20 000</a:t>
            </a:r>
            <a:r>
              <a:rPr lang="zh-CN" altLang="zh-CN" dirty="0"/>
              <a:t>元：</a:t>
            </a:r>
          </a:p>
          <a:p>
            <a:r>
              <a:rPr lang="en-US" altLang="zh-CN" dirty="0"/>
              <a:t> </a:t>
            </a:r>
            <a:r>
              <a:rPr lang="zh-CN" altLang="zh-CN" dirty="0"/>
              <a:t>财务会计：</a:t>
            </a:r>
            <a:endParaRPr lang="en-US" altLang="zh-CN" dirty="0"/>
          </a:p>
          <a:p>
            <a:r>
              <a:rPr lang="zh-CN" altLang="zh-CN" dirty="0"/>
              <a:t>借：固定资产</a:t>
            </a:r>
            <a:r>
              <a:rPr lang="en-US" altLang="zh-CN" dirty="0"/>
              <a:t>                                                   825 000</a:t>
            </a:r>
            <a:endParaRPr lang="zh-CN" altLang="zh-CN" dirty="0"/>
          </a:p>
          <a:p>
            <a:r>
              <a:rPr lang="en-US" altLang="zh-CN" dirty="0"/>
              <a:t>       </a:t>
            </a:r>
            <a:r>
              <a:rPr lang="zh-CN" altLang="zh-CN" dirty="0"/>
              <a:t>贷：在建工程</a:t>
            </a:r>
            <a:r>
              <a:rPr lang="en-US" altLang="zh-CN" dirty="0"/>
              <a:t>--</a:t>
            </a:r>
            <a:r>
              <a:rPr lang="zh-CN" altLang="zh-CN" dirty="0"/>
              <a:t>设备投资</a:t>
            </a:r>
            <a:r>
              <a:rPr lang="en-US" altLang="zh-CN" dirty="0"/>
              <a:t>                                   745 000</a:t>
            </a:r>
            <a:endParaRPr lang="zh-CN" altLang="zh-CN" dirty="0"/>
          </a:p>
          <a:p>
            <a:r>
              <a:rPr lang="en-US" altLang="zh-CN" dirty="0"/>
              <a:t>                           --</a:t>
            </a:r>
            <a:r>
              <a:rPr lang="zh-CN" altLang="zh-CN" dirty="0"/>
              <a:t>建筑安装工程投资</a:t>
            </a:r>
            <a:r>
              <a:rPr lang="en-US" altLang="zh-CN" dirty="0"/>
              <a:t>-</a:t>
            </a:r>
            <a:r>
              <a:rPr lang="zh-CN" altLang="zh-CN" dirty="0"/>
              <a:t>设备建筑工程</a:t>
            </a:r>
            <a:r>
              <a:rPr lang="en-US" altLang="zh-CN" dirty="0"/>
              <a:t>  40 000</a:t>
            </a:r>
            <a:endParaRPr lang="zh-CN" altLang="zh-CN" dirty="0"/>
          </a:p>
          <a:p>
            <a:r>
              <a:rPr lang="en-US" altLang="zh-CN" dirty="0"/>
              <a:t>                           --</a:t>
            </a:r>
            <a:r>
              <a:rPr lang="zh-CN" altLang="zh-CN" dirty="0"/>
              <a:t>建筑安装工程投资</a:t>
            </a:r>
            <a:r>
              <a:rPr lang="en-US" altLang="zh-CN" dirty="0"/>
              <a:t>-</a:t>
            </a:r>
            <a:r>
              <a:rPr lang="zh-CN" altLang="zh-CN" dirty="0"/>
              <a:t>设备安装工程</a:t>
            </a:r>
            <a:r>
              <a:rPr lang="en-US" altLang="zh-CN" dirty="0"/>
              <a:t>  20 000</a:t>
            </a:r>
            <a:endParaRPr lang="zh-CN" altLang="zh-CN" dirty="0"/>
          </a:p>
          <a:p>
            <a:r>
              <a:rPr lang="en-US" altLang="zh-CN" dirty="0"/>
              <a:t>                           --</a:t>
            </a:r>
            <a:r>
              <a:rPr lang="zh-CN" altLang="zh-CN" dirty="0"/>
              <a:t>待摊投资</a:t>
            </a:r>
            <a:r>
              <a:rPr lang="en-US" altLang="zh-CN" dirty="0"/>
              <a:t>                                      20 000</a:t>
            </a:r>
            <a:endParaRPr lang="zh-CN" altLang="zh-CN" dirty="0"/>
          </a:p>
          <a:p>
            <a:r>
              <a:rPr lang="en-US" altLang="zh-CN" dirty="0"/>
              <a:t> </a:t>
            </a:r>
            <a:r>
              <a:rPr lang="zh-CN" altLang="zh-CN" dirty="0"/>
              <a:t>预算会计不需要做分录</a:t>
            </a:r>
            <a:r>
              <a:rPr lang="zh-CN" altLang="en-US" dirty="0"/>
              <a:t>。</a:t>
            </a:r>
            <a:endParaRPr lang="zh-CN" altLang="zh-C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p:txBody>
          <a:bodyPr/>
          <a:lstStyle/>
          <a:p>
            <a:r>
              <a:rPr lang="zh-CN" altLang="zh-CN" dirty="0"/>
              <a:t> </a:t>
            </a:r>
            <a:r>
              <a:rPr lang="en-US" altLang="zh-CN" dirty="0"/>
              <a:t>3</a:t>
            </a:r>
            <a:r>
              <a:rPr lang="zh-CN" altLang="zh-CN" dirty="0"/>
              <a:t>、待摊投资</a:t>
            </a:r>
          </a:p>
          <a:p>
            <a:r>
              <a:rPr lang="zh-CN" altLang="zh-CN" dirty="0"/>
              <a:t>（</a:t>
            </a:r>
            <a:r>
              <a:rPr lang="en-US" altLang="zh-CN" dirty="0"/>
              <a:t>1</a:t>
            </a:r>
            <a:r>
              <a:rPr lang="zh-CN" altLang="zh-CN" dirty="0"/>
              <a:t>）构成待摊投资的各类费用发生</a:t>
            </a:r>
          </a:p>
          <a:p>
            <a:r>
              <a:rPr lang="zh-CN" altLang="zh-CN" dirty="0"/>
              <a:t>按照实际发生金额，借记本科目（待摊投资）贷记“财政拨款收入”、“零余额账户用款额度”、“银行存款”、“应付账款”、“固定资产累计折旧”、“无形资产累计摊销”、“应付利息”、“长期借款”等科目</a:t>
            </a:r>
            <a:r>
              <a:rPr lang="zh-CN" altLang="en-US" dirty="0"/>
              <a:t>。</a:t>
            </a:r>
            <a:endParaRPr lang="zh-CN" altLang="zh-C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p:txBody>
          <a:bodyPr>
            <a:normAutofit fontScale="92500"/>
          </a:bodyPr>
          <a:lstStyle/>
          <a:p>
            <a:r>
              <a:rPr lang="zh-CN" altLang="zh-CN" dirty="0">
                <a:solidFill>
                  <a:srgbClr val="FFC000"/>
                </a:solidFill>
              </a:rPr>
              <a:t>例【</a:t>
            </a:r>
            <a:r>
              <a:rPr lang="en-US" altLang="zh-CN" dirty="0">
                <a:solidFill>
                  <a:srgbClr val="FFC000"/>
                </a:solidFill>
              </a:rPr>
              <a:t>2-104</a:t>
            </a:r>
            <a:r>
              <a:rPr lang="zh-CN" altLang="zh-CN" dirty="0">
                <a:solidFill>
                  <a:srgbClr val="FFC000"/>
                </a:solidFill>
              </a:rPr>
              <a:t>】</a:t>
            </a:r>
            <a:r>
              <a:rPr lang="en-US" altLang="zh-CN" dirty="0"/>
              <a:t>2019</a:t>
            </a:r>
            <a:r>
              <a:rPr lang="zh-CN" altLang="zh-CN" dirty="0"/>
              <a:t>年</a:t>
            </a:r>
            <a:r>
              <a:rPr lang="en-US" altLang="zh-CN" dirty="0"/>
              <a:t>3</a:t>
            </a:r>
            <a:r>
              <a:rPr lang="zh-CN" altLang="zh-CN" dirty="0"/>
              <a:t>月</a:t>
            </a:r>
            <a:r>
              <a:rPr lang="en-US" altLang="zh-CN" dirty="0"/>
              <a:t>8</a:t>
            </a:r>
            <a:r>
              <a:rPr lang="zh-CN" altLang="zh-CN" dirty="0"/>
              <a:t>日，滨海市审计局从银行基本户支付勘察单位的地质钻探费</a:t>
            </a:r>
            <a:r>
              <a:rPr lang="en-US" altLang="zh-CN" dirty="0"/>
              <a:t>3500000</a:t>
            </a:r>
            <a:r>
              <a:rPr lang="zh-CN" altLang="zh-CN" dirty="0"/>
              <a:t>元和某设计院规划设计费</a:t>
            </a:r>
            <a:r>
              <a:rPr lang="en-US" altLang="zh-CN" dirty="0"/>
              <a:t>800000</a:t>
            </a:r>
            <a:r>
              <a:rPr lang="zh-CN" altLang="zh-CN" dirty="0"/>
              <a:t>元及施工图设计费</a:t>
            </a:r>
            <a:r>
              <a:rPr lang="en-US" altLang="zh-CN" dirty="0"/>
              <a:t>1850000</a:t>
            </a:r>
            <a:r>
              <a:rPr lang="zh-CN" altLang="zh-CN" dirty="0"/>
              <a:t>元：</a:t>
            </a:r>
          </a:p>
          <a:p>
            <a:r>
              <a:rPr lang="zh-CN" altLang="zh-CN" dirty="0">
                <a:solidFill>
                  <a:srgbClr val="FFC000"/>
                </a:solidFill>
              </a:rPr>
              <a:t>财务会计：</a:t>
            </a:r>
            <a:endParaRPr lang="en-US" altLang="zh-CN" dirty="0">
              <a:solidFill>
                <a:srgbClr val="FFC000"/>
              </a:solidFill>
            </a:endParaRPr>
          </a:p>
          <a:p>
            <a:r>
              <a:rPr lang="zh-CN" altLang="zh-CN" dirty="0"/>
              <a:t>借：在建工程</a:t>
            </a:r>
            <a:r>
              <a:rPr lang="en-US" altLang="zh-CN" dirty="0"/>
              <a:t>-</a:t>
            </a:r>
            <a:r>
              <a:rPr lang="zh-CN" altLang="zh-CN" dirty="0"/>
              <a:t>待摊投资</a:t>
            </a:r>
            <a:r>
              <a:rPr lang="en-US" altLang="zh-CN" dirty="0"/>
              <a:t>-</a:t>
            </a:r>
            <a:r>
              <a:rPr lang="zh-CN" altLang="zh-CN" dirty="0"/>
              <a:t>勘察费用 </a:t>
            </a:r>
            <a:r>
              <a:rPr lang="en-US" altLang="zh-CN" dirty="0"/>
              <a:t>   350 000</a:t>
            </a:r>
            <a:endParaRPr lang="zh-CN" altLang="zh-CN" dirty="0"/>
          </a:p>
          <a:p>
            <a:r>
              <a:rPr lang="en-US" altLang="zh-CN" dirty="0"/>
              <a:t>                                   -</a:t>
            </a:r>
            <a:r>
              <a:rPr lang="zh-CN" altLang="zh-CN" dirty="0"/>
              <a:t>设计费</a:t>
            </a:r>
            <a:r>
              <a:rPr lang="en-US" altLang="zh-CN" dirty="0"/>
              <a:t>     2 650 000</a:t>
            </a:r>
            <a:endParaRPr lang="zh-CN" altLang="zh-CN" dirty="0"/>
          </a:p>
          <a:p>
            <a:r>
              <a:rPr lang="en-US" altLang="zh-CN" dirty="0"/>
              <a:t>       </a:t>
            </a:r>
            <a:r>
              <a:rPr lang="zh-CN" altLang="zh-CN" dirty="0"/>
              <a:t>贷：银行存款</a:t>
            </a:r>
            <a:r>
              <a:rPr lang="en-US" altLang="zh-CN" dirty="0"/>
              <a:t>                               3 000 000</a:t>
            </a:r>
            <a:endParaRPr lang="zh-CN" altLang="zh-CN" dirty="0"/>
          </a:p>
          <a:p>
            <a:r>
              <a:rPr lang="en-US" altLang="zh-CN" dirty="0">
                <a:solidFill>
                  <a:srgbClr val="FFC000"/>
                </a:solidFill>
              </a:rPr>
              <a:t> </a:t>
            </a:r>
            <a:r>
              <a:rPr lang="zh-CN" altLang="zh-CN" dirty="0">
                <a:solidFill>
                  <a:srgbClr val="FFC000"/>
                </a:solidFill>
              </a:rPr>
              <a:t>预算会计：</a:t>
            </a:r>
            <a:endParaRPr lang="en-US" altLang="zh-CN" dirty="0">
              <a:solidFill>
                <a:srgbClr val="FFC000"/>
              </a:solidFill>
            </a:endParaRPr>
          </a:p>
          <a:p>
            <a:r>
              <a:rPr lang="zh-CN" altLang="zh-CN" dirty="0"/>
              <a:t>借：行政支出</a:t>
            </a:r>
            <a:r>
              <a:rPr lang="en-US" altLang="zh-CN" dirty="0"/>
              <a:t>                     3 000 000</a:t>
            </a:r>
            <a:endParaRPr lang="zh-CN" altLang="zh-CN" dirty="0"/>
          </a:p>
          <a:p>
            <a:r>
              <a:rPr lang="en-US" altLang="zh-CN" dirty="0"/>
              <a:t>      </a:t>
            </a:r>
            <a:r>
              <a:rPr lang="zh-CN" altLang="zh-CN" dirty="0"/>
              <a:t>贷：资金结存</a:t>
            </a:r>
            <a:r>
              <a:rPr lang="en-US" altLang="zh-CN" dirty="0"/>
              <a:t>-</a:t>
            </a:r>
            <a:r>
              <a:rPr lang="zh-CN" altLang="zh-CN" dirty="0"/>
              <a:t>货币资金</a:t>
            </a:r>
            <a:r>
              <a:rPr lang="en-US" altLang="zh-CN" dirty="0"/>
              <a:t>       3 000 000</a:t>
            </a:r>
            <a:endParaRPr lang="zh-CN" altLang="zh-C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p:txBody>
          <a:bodyPr>
            <a:normAutofit/>
          </a:bodyPr>
          <a:lstStyle/>
          <a:p>
            <a:r>
              <a:rPr lang="zh-CN" altLang="zh-CN" dirty="0"/>
              <a:t>（</a:t>
            </a:r>
            <a:r>
              <a:rPr lang="en-US" altLang="zh-CN" dirty="0"/>
              <a:t>2</a:t>
            </a:r>
            <a:r>
              <a:rPr lang="zh-CN" altLang="zh-CN" dirty="0"/>
              <a:t>）建设过程中试生产、设备调试等产生的收入</a:t>
            </a:r>
          </a:p>
          <a:p>
            <a:r>
              <a:rPr lang="zh-CN" altLang="zh-CN" dirty="0"/>
              <a:t>按照取得的收入金额，借“银行存款”等科目，按照依据有关规定应当冲减建设工程成本的部分，贷“在建工程</a:t>
            </a:r>
            <a:r>
              <a:rPr lang="en-US" altLang="zh-CN" dirty="0"/>
              <a:t>-</a:t>
            </a:r>
            <a:r>
              <a:rPr lang="zh-CN" altLang="zh-CN" dirty="0"/>
              <a:t>待摊投资”科目，按照其差额，贷记“应缴财政款”或“其他收入”科目。</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a:xfrm>
            <a:off x="376518" y="852755"/>
            <a:ext cx="9614770" cy="5631935"/>
          </a:xfrm>
        </p:spPr>
        <p:txBody>
          <a:bodyPr>
            <a:normAutofit/>
          </a:bodyPr>
          <a:lstStyle/>
          <a:p>
            <a:r>
              <a:rPr lang="zh-CN" altLang="zh-CN" dirty="0">
                <a:solidFill>
                  <a:srgbClr val="FFC000"/>
                </a:solidFill>
              </a:rPr>
              <a:t>例【</a:t>
            </a:r>
            <a:r>
              <a:rPr lang="en-US" altLang="zh-CN" dirty="0">
                <a:solidFill>
                  <a:srgbClr val="FFC000"/>
                </a:solidFill>
              </a:rPr>
              <a:t>2-105</a:t>
            </a:r>
            <a:r>
              <a:rPr lang="zh-CN" altLang="zh-CN" dirty="0">
                <a:solidFill>
                  <a:srgbClr val="FFC000"/>
                </a:solidFill>
              </a:rPr>
              <a:t>】</a:t>
            </a:r>
            <a:r>
              <a:rPr lang="en-US" altLang="zh-CN" dirty="0"/>
              <a:t>2019</a:t>
            </a:r>
            <a:r>
              <a:rPr lang="zh-CN" altLang="zh-CN" dirty="0"/>
              <a:t>年</a:t>
            </a:r>
            <a:r>
              <a:rPr lang="en-US" altLang="zh-CN" dirty="0"/>
              <a:t>1</a:t>
            </a:r>
            <a:r>
              <a:rPr lang="zh-CN" altLang="zh-CN" dirty="0"/>
              <a:t>月</a:t>
            </a:r>
            <a:r>
              <a:rPr lang="en-US" altLang="zh-CN" dirty="0"/>
              <a:t>17</a:t>
            </a:r>
            <a:r>
              <a:rPr lang="zh-CN" altLang="zh-CN" dirty="0"/>
              <a:t>日，滨海市审计局在组织工程项目实施工程中由于设计方案变更，经有关部门批准，已完成施工部分的要做报废处理，建筑工程投资额为</a:t>
            </a:r>
            <a:r>
              <a:rPr lang="en-US" altLang="zh-CN" dirty="0"/>
              <a:t>500 000</a:t>
            </a:r>
            <a:r>
              <a:rPr lang="zh-CN" altLang="zh-CN" dirty="0"/>
              <a:t>元，发生的清理费用</a:t>
            </a:r>
            <a:r>
              <a:rPr lang="en-US" altLang="zh-CN" dirty="0"/>
              <a:t>40 000</a:t>
            </a:r>
            <a:r>
              <a:rPr lang="zh-CN" altLang="zh-CN" dirty="0"/>
              <a:t>元，款项从存款存款账户支付；收回残料经作价为</a:t>
            </a:r>
            <a:r>
              <a:rPr lang="en-US" altLang="zh-CN" dirty="0"/>
              <a:t>35 000</a:t>
            </a:r>
            <a:r>
              <a:rPr lang="zh-CN" altLang="zh-CN" dirty="0"/>
              <a:t>元，已验收入库。</a:t>
            </a:r>
          </a:p>
          <a:p>
            <a:pPr lvl="0"/>
            <a:r>
              <a:rPr lang="zh-CN" altLang="en-US" dirty="0">
                <a:solidFill>
                  <a:srgbClr val="FFC000"/>
                </a:solidFill>
              </a:rPr>
              <a:t>①</a:t>
            </a:r>
            <a:r>
              <a:rPr lang="zh-CN" altLang="zh-CN" dirty="0">
                <a:solidFill>
                  <a:srgbClr val="FFC000"/>
                </a:solidFill>
              </a:rPr>
              <a:t>结转报废工程：</a:t>
            </a:r>
          </a:p>
          <a:p>
            <a:r>
              <a:rPr lang="zh-CN" altLang="zh-CN" dirty="0">
                <a:solidFill>
                  <a:srgbClr val="FFC000"/>
                </a:solidFill>
              </a:rPr>
              <a:t>财务会计：</a:t>
            </a:r>
            <a:endParaRPr lang="en-US" altLang="zh-CN" dirty="0">
              <a:solidFill>
                <a:srgbClr val="FFC000"/>
              </a:solidFill>
            </a:endParaRPr>
          </a:p>
          <a:p>
            <a:r>
              <a:rPr lang="zh-CN" altLang="zh-CN" dirty="0"/>
              <a:t>借：在建工程</a:t>
            </a:r>
            <a:r>
              <a:rPr lang="en-US" altLang="zh-CN" dirty="0"/>
              <a:t>-</a:t>
            </a:r>
            <a:r>
              <a:rPr lang="zh-CN" altLang="zh-CN" dirty="0"/>
              <a:t>待摊投资</a:t>
            </a:r>
            <a:r>
              <a:rPr lang="en-US" altLang="zh-CN" dirty="0"/>
              <a:t>-</a:t>
            </a:r>
            <a:r>
              <a:rPr lang="zh-CN" altLang="zh-CN" dirty="0"/>
              <a:t>报废工程损失</a:t>
            </a:r>
            <a:r>
              <a:rPr lang="en-US" altLang="zh-CN" dirty="0"/>
              <a:t>          500 000</a:t>
            </a:r>
            <a:endParaRPr lang="zh-CN" altLang="zh-CN" dirty="0"/>
          </a:p>
          <a:p>
            <a:r>
              <a:rPr lang="en-US" altLang="zh-CN" dirty="0"/>
              <a:t>       </a:t>
            </a:r>
            <a:r>
              <a:rPr lang="zh-CN" altLang="zh-CN" dirty="0"/>
              <a:t>贷：在建工程</a:t>
            </a:r>
            <a:r>
              <a:rPr lang="en-US" altLang="zh-CN" dirty="0"/>
              <a:t>-</a:t>
            </a:r>
            <a:r>
              <a:rPr lang="zh-CN" altLang="zh-CN" dirty="0"/>
              <a:t>建筑安装工程投资</a:t>
            </a:r>
            <a:r>
              <a:rPr lang="en-US" altLang="zh-CN" dirty="0"/>
              <a:t>—xx</a:t>
            </a:r>
            <a:r>
              <a:rPr lang="zh-CN" altLang="zh-CN" dirty="0"/>
              <a:t>工程</a:t>
            </a:r>
            <a:r>
              <a:rPr lang="en-US" altLang="zh-CN" dirty="0"/>
              <a:t>     500 000</a:t>
            </a:r>
            <a:endParaRPr lang="zh-CN" altLang="zh-CN" dirty="0"/>
          </a:p>
          <a:p>
            <a:r>
              <a:rPr lang="zh-CN" altLang="zh-CN" dirty="0"/>
              <a:t>预算会计不用做分录</a:t>
            </a:r>
            <a:r>
              <a:rPr lang="zh-CN" altLang="en-US" dirty="0"/>
              <a:t>。</a:t>
            </a:r>
            <a:endParaRPr lang="zh-CN" altLang="zh-CN" dirty="0"/>
          </a:p>
          <a:p>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十五、工程物资</a:t>
            </a:r>
            <a:endParaRPr lang="zh-CN" altLang="en-US" dirty="0"/>
          </a:p>
        </p:txBody>
      </p:sp>
      <p:sp>
        <p:nvSpPr>
          <p:cNvPr id="3" name="内容占位符 2"/>
          <p:cNvSpPr>
            <a:spLocks noGrp="1"/>
          </p:cNvSpPr>
          <p:nvPr>
            <p:ph sz="quarter" idx="13"/>
          </p:nvPr>
        </p:nvSpPr>
        <p:spPr/>
        <p:txBody>
          <a:bodyPr/>
          <a:lstStyle/>
          <a:p>
            <a:r>
              <a:rPr lang="en-US" altLang="zh-CN" dirty="0"/>
              <a:t>1</a:t>
            </a:r>
            <a:r>
              <a:rPr lang="zh-CN" altLang="en-US" dirty="0"/>
              <a:t>、购入工程物资</a:t>
            </a:r>
            <a:r>
              <a:rPr lang="en-US" altLang="zh-CN" dirty="0"/>
              <a:t>——</a:t>
            </a:r>
            <a:r>
              <a:rPr lang="zh-CN" altLang="en-US" dirty="0"/>
              <a:t>成本</a:t>
            </a:r>
            <a:endParaRPr lang="en-US" altLang="zh-CN" dirty="0"/>
          </a:p>
          <a:p>
            <a:r>
              <a:rPr lang="zh-CN" altLang="zh-CN" dirty="0"/>
              <a:t>按照确定的成本，借本科目，按照付款方式的不同，贷记“财政拨款收入”、“零余额账户用款额度”、“银行存款”、“应付账款”等科目</a:t>
            </a:r>
            <a:r>
              <a:rPr lang="zh-CN" altLang="en-US" dirty="0"/>
              <a:t>。</a:t>
            </a:r>
            <a:endParaRPr lang="zh-CN" altLang="zh-CN" dirty="0"/>
          </a:p>
          <a:p>
            <a:r>
              <a:rPr lang="zh-CN" altLang="zh-CN" dirty="0"/>
              <a:t>按照预算类会计项目，借方支出类科目（行政支出</a:t>
            </a:r>
            <a:r>
              <a:rPr lang="en-US" altLang="zh-CN" dirty="0"/>
              <a:t>/</a:t>
            </a:r>
            <a:r>
              <a:rPr lang="zh-CN" altLang="zh-CN" dirty="0"/>
              <a:t>事业支出</a:t>
            </a:r>
            <a:r>
              <a:rPr lang="en-US" altLang="zh-CN" dirty="0"/>
              <a:t>/</a:t>
            </a:r>
            <a:r>
              <a:rPr lang="zh-CN" altLang="zh-CN" dirty="0"/>
              <a:t>经营支出）贷记“财政拨款预算收入”“资金结存”科目。</a:t>
            </a:r>
          </a:p>
          <a:p>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p:txBody>
          <a:bodyPr/>
          <a:lstStyle/>
          <a:p>
            <a:pPr lvl="0"/>
            <a:r>
              <a:rPr lang="zh-CN" altLang="en-US" dirty="0">
                <a:solidFill>
                  <a:srgbClr val="FFC000"/>
                </a:solidFill>
              </a:rPr>
              <a:t>②</a:t>
            </a:r>
            <a:r>
              <a:rPr lang="zh-CN" altLang="zh-CN" dirty="0">
                <a:solidFill>
                  <a:srgbClr val="FFC000"/>
                </a:solidFill>
              </a:rPr>
              <a:t>支付清理费用</a:t>
            </a:r>
          </a:p>
          <a:p>
            <a:r>
              <a:rPr lang="zh-CN" altLang="zh-CN" dirty="0">
                <a:solidFill>
                  <a:srgbClr val="FFC000"/>
                </a:solidFill>
              </a:rPr>
              <a:t>财务会计：</a:t>
            </a:r>
          </a:p>
          <a:p>
            <a:r>
              <a:rPr lang="zh-CN" altLang="zh-CN" dirty="0"/>
              <a:t>借：在建工程</a:t>
            </a:r>
            <a:r>
              <a:rPr lang="en-US" altLang="zh-CN" dirty="0"/>
              <a:t>-</a:t>
            </a:r>
            <a:r>
              <a:rPr lang="zh-CN" altLang="zh-CN" dirty="0"/>
              <a:t>待摊投资</a:t>
            </a:r>
            <a:r>
              <a:rPr lang="en-US" altLang="zh-CN" dirty="0"/>
              <a:t>-</a:t>
            </a:r>
            <a:r>
              <a:rPr lang="zh-CN" altLang="zh-CN" dirty="0"/>
              <a:t>报废工程损失</a:t>
            </a:r>
            <a:r>
              <a:rPr lang="en-US" altLang="zh-CN" dirty="0"/>
              <a:t>  40 000</a:t>
            </a:r>
            <a:endParaRPr lang="zh-CN" altLang="zh-CN" dirty="0"/>
          </a:p>
          <a:p>
            <a:r>
              <a:rPr lang="en-US" altLang="zh-CN" dirty="0"/>
              <a:t>       </a:t>
            </a:r>
            <a:r>
              <a:rPr lang="zh-CN" altLang="zh-CN" dirty="0"/>
              <a:t>贷：银行存款</a:t>
            </a:r>
            <a:r>
              <a:rPr lang="en-US" altLang="zh-CN" dirty="0"/>
              <a:t>                                       40 000</a:t>
            </a:r>
          </a:p>
          <a:p>
            <a:r>
              <a:rPr lang="zh-CN" altLang="zh-CN" dirty="0">
                <a:solidFill>
                  <a:srgbClr val="FFC000"/>
                </a:solidFill>
              </a:rPr>
              <a:t>预算会计：</a:t>
            </a:r>
            <a:endParaRPr lang="en-US" altLang="zh-CN" dirty="0">
              <a:solidFill>
                <a:srgbClr val="FFC000"/>
              </a:solidFill>
            </a:endParaRPr>
          </a:p>
          <a:p>
            <a:r>
              <a:rPr lang="zh-CN" altLang="zh-CN" dirty="0"/>
              <a:t>借：行政支出</a:t>
            </a:r>
            <a:r>
              <a:rPr lang="en-US" altLang="zh-CN" dirty="0"/>
              <a:t>                         40 000</a:t>
            </a:r>
            <a:endParaRPr lang="zh-CN" altLang="zh-CN" dirty="0"/>
          </a:p>
          <a:p>
            <a:r>
              <a:rPr lang="en-US" altLang="zh-CN" dirty="0"/>
              <a:t>      </a:t>
            </a:r>
            <a:r>
              <a:rPr lang="zh-CN" altLang="zh-CN" dirty="0"/>
              <a:t>贷：资金结存</a:t>
            </a:r>
            <a:r>
              <a:rPr lang="en-US" altLang="zh-CN" dirty="0"/>
              <a:t>-</a:t>
            </a:r>
            <a:r>
              <a:rPr lang="zh-CN" altLang="zh-CN" dirty="0"/>
              <a:t>货币资金</a:t>
            </a:r>
            <a:r>
              <a:rPr lang="en-US" altLang="zh-CN" dirty="0"/>
              <a:t>           40 000</a:t>
            </a:r>
            <a:endParaRPr lang="zh-CN" altLang="zh-CN" dirty="0"/>
          </a:p>
          <a:p>
            <a:endParaRPr lang="zh-CN"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p:txBody>
          <a:bodyPr/>
          <a:lstStyle/>
          <a:p>
            <a:r>
              <a:rPr lang="zh-CN" altLang="zh-CN" dirty="0">
                <a:solidFill>
                  <a:srgbClr val="FFC000"/>
                </a:solidFill>
              </a:rPr>
              <a:t>③将残料验收入库：</a:t>
            </a:r>
          </a:p>
          <a:p>
            <a:r>
              <a:rPr lang="zh-CN" altLang="zh-CN" dirty="0">
                <a:solidFill>
                  <a:srgbClr val="FFC000"/>
                </a:solidFill>
              </a:rPr>
              <a:t>财务会计：</a:t>
            </a:r>
          </a:p>
          <a:p>
            <a:r>
              <a:rPr lang="zh-CN" altLang="zh-CN" dirty="0"/>
              <a:t>借：库存物品</a:t>
            </a:r>
            <a:r>
              <a:rPr lang="en-US" altLang="zh-CN" dirty="0"/>
              <a:t>-</a:t>
            </a:r>
            <a:r>
              <a:rPr lang="zh-CN" altLang="zh-CN" dirty="0"/>
              <a:t>材料</a:t>
            </a:r>
            <a:r>
              <a:rPr lang="en-US" altLang="zh-CN" dirty="0"/>
              <a:t>                              35 000</a:t>
            </a:r>
            <a:endParaRPr lang="zh-CN" altLang="zh-CN" dirty="0"/>
          </a:p>
          <a:p>
            <a:r>
              <a:rPr lang="en-US" altLang="zh-CN" dirty="0"/>
              <a:t>      </a:t>
            </a:r>
            <a:r>
              <a:rPr lang="zh-CN" altLang="zh-CN" dirty="0"/>
              <a:t>贷：在建工程</a:t>
            </a:r>
            <a:r>
              <a:rPr lang="en-US" altLang="zh-CN" dirty="0"/>
              <a:t>-</a:t>
            </a:r>
            <a:r>
              <a:rPr lang="zh-CN" altLang="zh-CN" dirty="0"/>
              <a:t>待摊投资</a:t>
            </a:r>
            <a:r>
              <a:rPr lang="en-US" altLang="zh-CN" dirty="0"/>
              <a:t>-</a:t>
            </a:r>
            <a:r>
              <a:rPr lang="zh-CN" altLang="zh-CN" dirty="0"/>
              <a:t>报废工程损失</a:t>
            </a:r>
            <a:r>
              <a:rPr lang="en-US" altLang="zh-CN" dirty="0"/>
              <a:t>   35 000</a:t>
            </a:r>
            <a:endParaRPr lang="zh-CN" altLang="zh-CN" dirty="0"/>
          </a:p>
          <a:p>
            <a:endParaRPr lang="zh-CN"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p:txBody>
          <a:bodyPr/>
          <a:lstStyle/>
          <a:p>
            <a:r>
              <a:rPr lang="zh-CN" altLang="zh-CN" dirty="0"/>
              <a:t>（</a:t>
            </a:r>
            <a:r>
              <a:rPr lang="en-US" altLang="zh-CN" dirty="0"/>
              <a:t>3</a:t>
            </a:r>
            <a:r>
              <a:rPr lang="zh-CN" altLang="zh-CN" dirty="0"/>
              <a:t>）由于</a:t>
            </a:r>
            <a:r>
              <a:rPr lang="zh-CN" altLang="zh-CN" dirty="0">
                <a:solidFill>
                  <a:srgbClr val="FFC000"/>
                </a:solidFill>
              </a:rPr>
              <a:t>自然灾害、管理不善</a:t>
            </a:r>
            <a:r>
              <a:rPr lang="zh-CN" altLang="zh-CN" dirty="0"/>
              <a:t>等原因造成的</a:t>
            </a:r>
            <a:r>
              <a:rPr lang="zh-CN" altLang="zh-CN" dirty="0">
                <a:solidFill>
                  <a:srgbClr val="FFC000"/>
                </a:solidFill>
              </a:rPr>
              <a:t>单项工程或单位工程</a:t>
            </a:r>
            <a:r>
              <a:rPr lang="zh-CN" altLang="zh-CN" dirty="0"/>
              <a:t>报废或毁损、扣除残料价值和过失人或保险公司等赔款后的净损失，报经批准后计入继续施工的工程成本的，按照工程成本扣除残料价值和过失人或保险公司等赔款后的净损失，借记本科目（待摊投资），按照残料价值和过失人或保险公司等赔款后的净损失等，借“银行存款”、“其他应收款”等科目，按照报废或毁损的工程成本，贷记“在建工程</a:t>
            </a:r>
            <a:r>
              <a:rPr lang="en-US" altLang="zh-CN" dirty="0"/>
              <a:t>-</a:t>
            </a:r>
            <a:r>
              <a:rPr lang="zh-CN" altLang="zh-CN" dirty="0"/>
              <a:t>建筑安装工程投资”科目。</a:t>
            </a:r>
          </a:p>
          <a:p>
            <a:endParaRPr lang="zh-CN"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a:xfrm>
            <a:off x="376519" y="852754"/>
            <a:ext cx="9421822" cy="5631935"/>
          </a:xfrm>
        </p:spPr>
        <p:txBody>
          <a:bodyPr>
            <a:normAutofit fontScale="92500"/>
          </a:bodyPr>
          <a:lstStyle/>
          <a:p>
            <a:r>
              <a:rPr lang="zh-CN" altLang="zh-CN" dirty="0">
                <a:solidFill>
                  <a:srgbClr val="FFC000"/>
                </a:solidFill>
              </a:rPr>
              <a:t>例【</a:t>
            </a:r>
            <a:r>
              <a:rPr lang="en-US" altLang="zh-CN" dirty="0">
                <a:solidFill>
                  <a:srgbClr val="FFC000"/>
                </a:solidFill>
              </a:rPr>
              <a:t>2-106</a:t>
            </a:r>
            <a:r>
              <a:rPr lang="zh-CN" altLang="zh-CN" dirty="0">
                <a:solidFill>
                  <a:srgbClr val="FFC000"/>
                </a:solidFill>
              </a:rPr>
              <a:t>】</a:t>
            </a:r>
            <a:r>
              <a:rPr lang="en-US" altLang="zh-CN" dirty="0"/>
              <a:t>2019</a:t>
            </a:r>
            <a:r>
              <a:rPr lang="zh-CN" altLang="zh-CN" dirty="0"/>
              <a:t>年</a:t>
            </a:r>
            <a:r>
              <a:rPr lang="en-US" altLang="zh-CN" dirty="0"/>
              <a:t>1</a:t>
            </a:r>
            <a:r>
              <a:rPr lang="zh-CN" altLang="zh-CN" dirty="0"/>
              <a:t>月</a:t>
            </a:r>
            <a:r>
              <a:rPr lang="en-US" altLang="zh-CN" dirty="0"/>
              <a:t>17</a:t>
            </a:r>
            <a:r>
              <a:rPr lang="zh-CN" altLang="zh-CN" dirty="0"/>
              <a:t>日，滨海市审计局在实施工程项目中报废压路机一台，其账面原值为</a:t>
            </a:r>
            <a:r>
              <a:rPr lang="en-US" altLang="zh-CN" dirty="0"/>
              <a:t>182 000</a:t>
            </a:r>
            <a:r>
              <a:rPr lang="zh-CN" altLang="zh-CN" dirty="0"/>
              <a:t>元，已计提折旧</a:t>
            </a:r>
            <a:r>
              <a:rPr lang="en-US" altLang="zh-CN" dirty="0"/>
              <a:t>171 000</a:t>
            </a:r>
            <a:r>
              <a:rPr lang="zh-CN" altLang="zh-CN" dirty="0"/>
              <a:t>元，已按规定程序报经批准进行清理，在清理过程中，以银行存款支付清理费用</a:t>
            </a:r>
            <a:r>
              <a:rPr lang="en-US" altLang="zh-CN" dirty="0"/>
              <a:t>1 300</a:t>
            </a:r>
            <a:r>
              <a:rPr lang="zh-CN" altLang="zh-CN" dirty="0"/>
              <a:t>元，取得残值变价收入</a:t>
            </a:r>
            <a:r>
              <a:rPr lang="en-US" altLang="zh-CN" dirty="0"/>
              <a:t>11 500</a:t>
            </a:r>
            <a:r>
              <a:rPr lang="zh-CN" altLang="zh-CN" dirty="0"/>
              <a:t>元，已存入银行。该压路机报废应由过失人赔偿损失</a:t>
            </a:r>
            <a:r>
              <a:rPr lang="en-US" altLang="zh-CN" dirty="0"/>
              <a:t>5 000</a:t>
            </a:r>
            <a:r>
              <a:rPr lang="zh-CN" altLang="zh-CN" dirty="0"/>
              <a:t>元，保险公司赔偿</a:t>
            </a:r>
            <a:r>
              <a:rPr lang="en-US" altLang="zh-CN" dirty="0"/>
              <a:t>18 000</a:t>
            </a:r>
            <a:r>
              <a:rPr lang="zh-CN" altLang="zh-CN" dirty="0"/>
              <a:t>元，款项尚未收到，清理工作现已结束。</a:t>
            </a:r>
          </a:p>
          <a:p>
            <a:r>
              <a:rPr lang="zh-CN" altLang="en-US" dirty="0">
                <a:solidFill>
                  <a:srgbClr val="FFC000"/>
                </a:solidFill>
              </a:rPr>
              <a:t>①</a:t>
            </a:r>
            <a:r>
              <a:rPr lang="zh-CN" altLang="zh-CN" dirty="0">
                <a:solidFill>
                  <a:srgbClr val="FFC000"/>
                </a:solidFill>
              </a:rPr>
              <a:t>结转报废工程：</a:t>
            </a:r>
          </a:p>
          <a:p>
            <a:r>
              <a:rPr lang="zh-CN" altLang="zh-CN" dirty="0">
                <a:solidFill>
                  <a:srgbClr val="FFC000"/>
                </a:solidFill>
              </a:rPr>
              <a:t>财务会计：</a:t>
            </a:r>
            <a:endParaRPr lang="en-US" altLang="zh-CN" dirty="0">
              <a:solidFill>
                <a:srgbClr val="FFC000"/>
              </a:solidFill>
            </a:endParaRPr>
          </a:p>
          <a:p>
            <a:r>
              <a:rPr lang="zh-CN" altLang="zh-CN" dirty="0"/>
              <a:t>借：在建工程</a:t>
            </a:r>
            <a:r>
              <a:rPr lang="en-US" altLang="zh-CN" dirty="0"/>
              <a:t>-</a:t>
            </a:r>
            <a:r>
              <a:rPr lang="zh-CN" altLang="zh-CN" dirty="0"/>
              <a:t>待摊投资</a:t>
            </a:r>
            <a:r>
              <a:rPr lang="en-US" altLang="zh-CN" dirty="0"/>
              <a:t>      11 000</a:t>
            </a:r>
            <a:endParaRPr lang="zh-CN" altLang="zh-CN" dirty="0"/>
          </a:p>
          <a:p>
            <a:r>
              <a:rPr lang="en-US" altLang="zh-CN" dirty="0"/>
              <a:t>       </a:t>
            </a:r>
            <a:r>
              <a:rPr lang="zh-CN" altLang="zh-CN" dirty="0"/>
              <a:t>固定资产累计折旧</a:t>
            </a:r>
            <a:r>
              <a:rPr lang="en-US" altLang="zh-CN" dirty="0"/>
              <a:t>     171 000</a:t>
            </a:r>
            <a:endParaRPr lang="zh-CN" altLang="zh-CN" dirty="0"/>
          </a:p>
          <a:p>
            <a:r>
              <a:rPr lang="en-US" altLang="zh-CN" dirty="0"/>
              <a:t>       </a:t>
            </a:r>
            <a:r>
              <a:rPr lang="zh-CN" altLang="zh-CN" dirty="0"/>
              <a:t>贷：固定资产</a:t>
            </a:r>
            <a:r>
              <a:rPr lang="en-US" altLang="zh-CN" dirty="0"/>
              <a:t>-</a:t>
            </a:r>
            <a:r>
              <a:rPr lang="zh-CN" altLang="zh-CN" dirty="0"/>
              <a:t>压路机</a:t>
            </a:r>
            <a:r>
              <a:rPr lang="en-US" altLang="zh-CN" dirty="0"/>
              <a:t>       182 000</a:t>
            </a:r>
            <a:endParaRPr lang="zh-CN" altLang="zh-CN" dirty="0"/>
          </a:p>
          <a:p>
            <a:r>
              <a:rPr lang="zh-CN" altLang="zh-CN" dirty="0"/>
              <a:t>预算会计不用做分录</a:t>
            </a:r>
            <a:r>
              <a:rPr lang="zh-CN" altLang="en-US" dirty="0"/>
              <a:t>。</a:t>
            </a:r>
            <a:endParaRPr lang="zh-CN" altLang="zh-CN"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p:txBody>
          <a:bodyPr/>
          <a:lstStyle/>
          <a:p>
            <a:pPr lvl="0"/>
            <a:r>
              <a:rPr lang="zh-CN" altLang="en-US" dirty="0">
                <a:solidFill>
                  <a:srgbClr val="FFC000"/>
                </a:solidFill>
              </a:rPr>
              <a:t>②</a:t>
            </a:r>
            <a:r>
              <a:rPr lang="zh-CN" altLang="zh-CN" dirty="0">
                <a:solidFill>
                  <a:srgbClr val="FFC000"/>
                </a:solidFill>
              </a:rPr>
              <a:t>支付清理费用</a:t>
            </a:r>
          </a:p>
          <a:p>
            <a:r>
              <a:rPr lang="zh-CN" altLang="zh-CN" dirty="0">
                <a:solidFill>
                  <a:srgbClr val="FFC000"/>
                </a:solidFill>
              </a:rPr>
              <a:t>财务会计：</a:t>
            </a:r>
          </a:p>
          <a:p>
            <a:r>
              <a:rPr lang="zh-CN" altLang="zh-CN" dirty="0"/>
              <a:t>借：在建工程</a:t>
            </a:r>
            <a:r>
              <a:rPr lang="en-US" altLang="zh-CN" dirty="0"/>
              <a:t>-</a:t>
            </a:r>
            <a:r>
              <a:rPr lang="zh-CN" altLang="zh-CN" dirty="0"/>
              <a:t>待摊投资</a:t>
            </a:r>
            <a:r>
              <a:rPr lang="en-US" altLang="zh-CN" dirty="0"/>
              <a:t> 13 000</a:t>
            </a:r>
            <a:endParaRPr lang="zh-CN" altLang="zh-CN" dirty="0"/>
          </a:p>
          <a:p>
            <a:r>
              <a:rPr lang="en-US" altLang="zh-CN" dirty="0"/>
              <a:t>       </a:t>
            </a:r>
            <a:r>
              <a:rPr lang="zh-CN" altLang="zh-CN" dirty="0"/>
              <a:t>贷：银行存款</a:t>
            </a:r>
            <a:r>
              <a:rPr lang="en-US" altLang="zh-CN" dirty="0"/>
              <a:t>                13 000</a:t>
            </a:r>
            <a:endParaRPr lang="zh-CN" altLang="zh-CN" dirty="0"/>
          </a:p>
          <a:p>
            <a:r>
              <a:rPr lang="zh-CN" altLang="zh-CN" dirty="0">
                <a:solidFill>
                  <a:srgbClr val="FFC000"/>
                </a:solidFill>
              </a:rPr>
              <a:t>预算会计：</a:t>
            </a:r>
            <a:endParaRPr lang="en-US" altLang="zh-CN" dirty="0">
              <a:solidFill>
                <a:srgbClr val="FFC000"/>
              </a:solidFill>
            </a:endParaRPr>
          </a:p>
          <a:p>
            <a:r>
              <a:rPr lang="zh-CN" altLang="zh-CN" dirty="0"/>
              <a:t>借：行政支出</a:t>
            </a:r>
            <a:r>
              <a:rPr lang="en-US" altLang="zh-CN" dirty="0"/>
              <a:t>                   13 000</a:t>
            </a:r>
            <a:endParaRPr lang="zh-CN" altLang="zh-CN" dirty="0"/>
          </a:p>
          <a:p>
            <a:r>
              <a:rPr lang="en-US" altLang="zh-CN" dirty="0"/>
              <a:t>       </a:t>
            </a:r>
            <a:r>
              <a:rPr lang="zh-CN" altLang="zh-CN" dirty="0"/>
              <a:t>贷：资金结存</a:t>
            </a:r>
            <a:r>
              <a:rPr lang="en-US" altLang="zh-CN" dirty="0"/>
              <a:t>-</a:t>
            </a:r>
            <a:r>
              <a:rPr lang="zh-CN" altLang="zh-CN" dirty="0"/>
              <a:t>货币资金</a:t>
            </a:r>
            <a:r>
              <a:rPr lang="en-US" altLang="zh-CN" dirty="0"/>
              <a:t>    13 000</a:t>
            </a:r>
            <a:endParaRPr lang="zh-CN" altLang="zh-CN" dirty="0"/>
          </a:p>
          <a:p>
            <a:endParaRPr lang="zh-CN"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p:txBody>
          <a:bodyPr/>
          <a:lstStyle/>
          <a:p>
            <a:pPr lvl="0"/>
            <a:r>
              <a:rPr lang="zh-CN" altLang="en-US" dirty="0">
                <a:solidFill>
                  <a:srgbClr val="FFC000"/>
                </a:solidFill>
              </a:rPr>
              <a:t>③</a:t>
            </a:r>
            <a:r>
              <a:rPr lang="zh-CN" altLang="zh-CN" dirty="0">
                <a:solidFill>
                  <a:srgbClr val="FFC000"/>
                </a:solidFill>
              </a:rPr>
              <a:t>收到残值收入：</a:t>
            </a:r>
          </a:p>
          <a:p>
            <a:r>
              <a:rPr lang="zh-CN" altLang="zh-CN" dirty="0">
                <a:solidFill>
                  <a:srgbClr val="FFC000"/>
                </a:solidFill>
              </a:rPr>
              <a:t>财务会计：</a:t>
            </a:r>
          </a:p>
          <a:p>
            <a:r>
              <a:rPr lang="zh-CN" altLang="zh-CN" dirty="0"/>
              <a:t>借：银行存款</a:t>
            </a:r>
            <a:r>
              <a:rPr lang="en-US" altLang="zh-CN" dirty="0"/>
              <a:t>                11 500</a:t>
            </a:r>
            <a:endParaRPr lang="zh-CN" altLang="zh-CN" dirty="0"/>
          </a:p>
          <a:p>
            <a:r>
              <a:rPr lang="en-US" altLang="zh-CN" dirty="0"/>
              <a:t>      </a:t>
            </a:r>
            <a:r>
              <a:rPr lang="zh-CN" altLang="zh-CN" dirty="0"/>
              <a:t>贷：在建工程</a:t>
            </a:r>
            <a:r>
              <a:rPr lang="en-US" altLang="zh-CN" dirty="0"/>
              <a:t>-</a:t>
            </a:r>
            <a:r>
              <a:rPr lang="zh-CN" altLang="zh-CN" dirty="0"/>
              <a:t>待摊投资</a:t>
            </a:r>
            <a:r>
              <a:rPr lang="en-US" altLang="zh-CN" dirty="0"/>
              <a:t>  11 500</a:t>
            </a:r>
            <a:endParaRPr lang="zh-CN" altLang="zh-CN" dirty="0"/>
          </a:p>
          <a:p>
            <a:r>
              <a:rPr lang="zh-CN" altLang="zh-CN" dirty="0">
                <a:solidFill>
                  <a:srgbClr val="FFC000"/>
                </a:solidFill>
              </a:rPr>
              <a:t>预算会计：</a:t>
            </a:r>
            <a:endParaRPr lang="en-US" altLang="zh-CN" dirty="0">
              <a:solidFill>
                <a:srgbClr val="FFC000"/>
              </a:solidFill>
            </a:endParaRPr>
          </a:p>
          <a:p>
            <a:r>
              <a:rPr lang="zh-CN" altLang="zh-CN" dirty="0"/>
              <a:t>借：资金结存</a:t>
            </a:r>
            <a:r>
              <a:rPr lang="en-US" altLang="zh-CN" dirty="0"/>
              <a:t>-</a:t>
            </a:r>
            <a:r>
              <a:rPr lang="zh-CN" altLang="zh-CN" dirty="0"/>
              <a:t>货币资金</a:t>
            </a:r>
            <a:r>
              <a:rPr lang="en-US" altLang="zh-CN" dirty="0"/>
              <a:t>   11 500</a:t>
            </a:r>
            <a:endParaRPr lang="zh-CN" altLang="zh-CN" dirty="0"/>
          </a:p>
          <a:p>
            <a:r>
              <a:rPr lang="en-US" altLang="zh-CN" dirty="0"/>
              <a:t>      </a:t>
            </a:r>
            <a:r>
              <a:rPr lang="zh-CN" altLang="zh-CN" dirty="0"/>
              <a:t>贷：行政支出</a:t>
            </a:r>
            <a:r>
              <a:rPr lang="en-US" altLang="zh-CN" dirty="0"/>
              <a:t>                   11 500</a:t>
            </a:r>
            <a:endParaRPr lang="zh-CN" altLang="zh-CN" dirty="0"/>
          </a:p>
          <a:p>
            <a:endParaRPr lang="zh-CN"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p:txBody>
          <a:bodyPr/>
          <a:lstStyle/>
          <a:p>
            <a:pPr lvl="0"/>
            <a:r>
              <a:rPr lang="zh-CN" altLang="en-US" dirty="0">
                <a:solidFill>
                  <a:srgbClr val="FFC000"/>
                </a:solidFill>
              </a:rPr>
              <a:t>④</a:t>
            </a:r>
            <a:r>
              <a:rPr lang="zh-CN" altLang="zh-CN" dirty="0">
                <a:solidFill>
                  <a:srgbClr val="FFC000"/>
                </a:solidFill>
              </a:rPr>
              <a:t>应收赔偿损失</a:t>
            </a:r>
          </a:p>
          <a:p>
            <a:r>
              <a:rPr lang="zh-CN" altLang="zh-CN" dirty="0">
                <a:solidFill>
                  <a:srgbClr val="FFC000"/>
                </a:solidFill>
              </a:rPr>
              <a:t>财务会计：</a:t>
            </a:r>
          </a:p>
          <a:p>
            <a:r>
              <a:rPr lang="zh-CN" altLang="zh-CN" dirty="0"/>
              <a:t>借：其他应收款</a:t>
            </a:r>
            <a:r>
              <a:rPr lang="en-US" altLang="zh-CN" dirty="0"/>
              <a:t>-</a:t>
            </a:r>
            <a:r>
              <a:rPr lang="zh-CN" altLang="zh-CN" dirty="0"/>
              <a:t>某某</a:t>
            </a:r>
            <a:r>
              <a:rPr lang="en-US" altLang="zh-CN" dirty="0"/>
              <a:t>          5 000</a:t>
            </a:r>
            <a:endParaRPr lang="zh-CN" altLang="zh-CN" dirty="0"/>
          </a:p>
          <a:p>
            <a:r>
              <a:rPr lang="en-US" altLang="zh-CN" dirty="0"/>
              <a:t>                       -</a:t>
            </a:r>
            <a:r>
              <a:rPr lang="zh-CN" altLang="zh-CN" dirty="0"/>
              <a:t>保险公司</a:t>
            </a:r>
            <a:r>
              <a:rPr lang="en-US" altLang="zh-CN" dirty="0"/>
              <a:t>  18 000</a:t>
            </a:r>
            <a:endParaRPr lang="zh-CN" altLang="zh-CN" dirty="0"/>
          </a:p>
          <a:p>
            <a:r>
              <a:rPr lang="en-US" altLang="zh-CN" dirty="0"/>
              <a:t>      </a:t>
            </a:r>
            <a:r>
              <a:rPr lang="zh-CN" altLang="zh-CN" dirty="0"/>
              <a:t>贷：在建工程</a:t>
            </a:r>
            <a:r>
              <a:rPr lang="en-US" altLang="zh-CN" dirty="0"/>
              <a:t>-</a:t>
            </a:r>
            <a:r>
              <a:rPr lang="zh-CN" altLang="zh-CN" dirty="0"/>
              <a:t>待摊投资</a:t>
            </a:r>
            <a:r>
              <a:rPr lang="en-US" altLang="zh-CN" dirty="0"/>
              <a:t>     23 000</a:t>
            </a:r>
            <a:endParaRPr lang="zh-CN" altLang="zh-CN" dirty="0"/>
          </a:p>
          <a:p>
            <a:endParaRPr lang="zh-CN"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a:xfrm>
            <a:off x="376518" y="852755"/>
            <a:ext cx="9614769" cy="5296375"/>
          </a:xfrm>
        </p:spPr>
        <p:txBody>
          <a:bodyPr>
            <a:normAutofit fontScale="92500"/>
          </a:bodyPr>
          <a:lstStyle/>
          <a:p>
            <a:r>
              <a:rPr lang="en-US" altLang="zh-CN" dirty="0"/>
              <a:t>4</a:t>
            </a:r>
            <a:r>
              <a:rPr lang="zh-CN" altLang="zh-CN" dirty="0"/>
              <a:t>、工程交付使用时</a:t>
            </a:r>
          </a:p>
          <a:p>
            <a:r>
              <a:rPr lang="zh-CN" altLang="zh-CN" dirty="0"/>
              <a:t>按照合理的分配方法分配待摊投资，借记“在建工程</a:t>
            </a:r>
            <a:r>
              <a:rPr lang="en-US" altLang="zh-CN" dirty="0"/>
              <a:t>-</a:t>
            </a:r>
            <a:r>
              <a:rPr lang="zh-CN" altLang="zh-CN" dirty="0"/>
              <a:t>建筑安装工程投资、设备投资”科目，贷记“在建工程</a:t>
            </a:r>
            <a:r>
              <a:rPr lang="en-US" altLang="zh-CN" dirty="0"/>
              <a:t>-</a:t>
            </a:r>
            <a:r>
              <a:rPr lang="zh-CN" altLang="zh-CN" dirty="0"/>
              <a:t>待摊投资”科目</a:t>
            </a:r>
          </a:p>
          <a:p>
            <a:r>
              <a:rPr lang="zh-CN" altLang="zh-CN" dirty="0"/>
              <a:t>分配方法：实际分配率</a:t>
            </a:r>
            <a:r>
              <a:rPr lang="en-US" altLang="zh-CN" dirty="0"/>
              <a:t>-</a:t>
            </a:r>
            <a:r>
              <a:rPr lang="zh-CN" altLang="zh-CN" dirty="0"/>
              <a:t>适用于工期短，整个项目的所有单项工程一次竣工的建设项目</a:t>
            </a:r>
          </a:p>
          <a:p>
            <a:r>
              <a:rPr lang="zh-CN" altLang="zh-CN" dirty="0">
                <a:solidFill>
                  <a:srgbClr val="FFC000"/>
                </a:solidFill>
              </a:rPr>
              <a:t>实际分配率</a:t>
            </a:r>
            <a:r>
              <a:rPr lang="en-US" altLang="zh-CN" dirty="0">
                <a:solidFill>
                  <a:srgbClr val="FFC000"/>
                </a:solidFill>
              </a:rPr>
              <a:t>=</a:t>
            </a:r>
            <a:r>
              <a:rPr lang="zh-CN" altLang="zh-CN" dirty="0">
                <a:solidFill>
                  <a:srgbClr val="FFC000"/>
                </a:solidFill>
              </a:rPr>
              <a:t>待摊投资明细科目余额</a:t>
            </a:r>
            <a:r>
              <a:rPr lang="en-US" altLang="zh-CN" dirty="0">
                <a:solidFill>
                  <a:srgbClr val="FFC000"/>
                </a:solidFill>
              </a:rPr>
              <a:t>/</a:t>
            </a:r>
            <a:r>
              <a:rPr lang="zh-CN" altLang="zh-CN" dirty="0">
                <a:solidFill>
                  <a:srgbClr val="FFC000"/>
                </a:solidFill>
              </a:rPr>
              <a:t>（建筑工程明细科目余额</a:t>
            </a:r>
            <a:r>
              <a:rPr lang="en-US" altLang="zh-CN" dirty="0">
                <a:solidFill>
                  <a:srgbClr val="FFC000"/>
                </a:solidFill>
              </a:rPr>
              <a:t>+</a:t>
            </a:r>
            <a:r>
              <a:rPr lang="zh-CN" altLang="zh-CN" dirty="0">
                <a:solidFill>
                  <a:srgbClr val="FFC000"/>
                </a:solidFill>
              </a:rPr>
              <a:t>安装工程明细科目余额</a:t>
            </a:r>
            <a:r>
              <a:rPr lang="en-US" altLang="zh-CN" dirty="0">
                <a:solidFill>
                  <a:srgbClr val="FFC000"/>
                </a:solidFill>
              </a:rPr>
              <a:t>+</a:t>
            </a:r>
            <a:r>
              <a:rPr lang="zh-CN" altLang="zh-CN" dirty="0">
                <a:solidFill>
                  <a:srgbClr val="FFC000"/>
                </a:solidFill>
              </a:rPr>
              <a:t>设备投资明细科目余额）</a:t>
            </a:r>
            <a:r>
              <a:rPr lang="en-US" altLang="zh-CN" dirty="0">
                <a:solidFill>
                  <a:srgbClr val="FFC000"/>
                </a:solidFill>
              </a:rPr>
              <a:t>*100%</a:t>
            </a:r>
            <a:endParaRPr lang="zh-CN" altLang="zh-CN" dirty="0">
              <a:solidFill>
                <a:srgbClr val="FFC000"/>
              </a:solidFill>
            </a:endParaRPr>
          </a:p>
          <a:p>
            <a:r>
              <a:rPr lang="zh-CN" altLang="zh-CN" dirty="0"/>
              <a:t>预算分配率</a:t>
            </a:r>
            <a:r>
              <a:rPr lang="en-US" altLang="zh-CN" dirty="0"/>
              <a:t>-</a:t>
            </a:r>
            <a:r>
              <a:rPr lang="zh-CN" altLang="zh-CN" dirty="0"/>
              <a:t>用于工期长，整单项工程分期分批简称投入使用的建设项目</a:t>
            </a:r>
          </a:p>
          <a:p>
            <a:r>
              <a:rPr lang="zh-CN" altLang="zh-CN" dirty="0">
                <a:solidFill>
                  <a:srgbClr val="FFC000"/>
                </a:solidFill>
              </a:rPr>
              <a:t>预算分配率</a:t>
            </a:r>
            <a:r>
              <a:rPr lang="en-US" altLang="zh-CN" dirty="0">
                <a:solidFill>
                  <a:srgbClr val="FFC000"/>
                </a:solidFill>
              </a:rPr>
              <a:t>=</a:t>
            </a:r>
            <a:r>
              <a:rPr lang="zh-CN" altLang="zh-CN" dirty="0">
                <a:solidFill>
                  <a:srgbClr val="FFC000"/>
                </a:solidFill>
              </a:rPr>
              <a:t>概算中各待摊投资项目的合计数</a:t>
            </a:r>
            <a:r>
              <a:rPr lang="en-US" altLang="zh-CN" dirty="0">
                <a:solidFill>
                  <a:srgbClr val="FFC000"/>
                </a:solidFill>
              </a:rPr>
              <a:t>/</a:t>
            </a:r>
            <a:r>
              <a:rPr lang="zh-CN" altLang="zh-CN" dirty="0">
                <a:solidFill>
                  <a:srgbClr val="FFC000"/>
                </a:solidFill>
              </a:rPr>
              <a:t>（概算中建筑工程、安装工程和设备投资合计）</a:t>
            </a:r>
            <a:r>
              <a:rPr lang="en-US" altLang="zh-CN" dirty="0">
                <a:solidFill>
                  <a:srgbClr val="FFC000"/>
                </a:solidFill>
              </a:rPr>
              <a:t>*100%</a:t>
            </a:r>
            <a:endParaRPr lang="zh-CN" altLang="zh-CN" dirty="0">
              <a:solidFill>
                <a:srgbClr val="FFC000"/>
              </a:solidFill>
            </a:endParaRPr>
          </a:p>
          <a:p>
            <a:endParaRPr lang="zh-CN"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a:xfrm>
            <a:off x="376519" y="852755"/>
            <a:ext cx="9539268" cy="5102557"/>
          </a:xfrm>
        </p:spPr>
        <p:txBody>
          <a:bodyPr>
            <a:normAutofit/>
          </a:bodyPr>
          <a:lstStyle/>
          <a:p>
            <a:r>
              <a:rPr lang="zh-CN" altLang="zh-CN" dirty="0">
                <a:solidFill>
                  <a:srgbClr val="FFC000"/>
                </a:solidFill>
              </a:rPr>
              <a:t>例【</a:t>
            </a:r>
            <a:r>
              <a:rPr lang="en-US" altLang="zh-CN" dirty="0">
                <a:solidFill>
                  <a:srgbClr val="FFC000"/>
                </a:solidFill>
              </a:rPr>
              <a:t>2-107</a:t>
            </a:r>
            <a:r>
              <a:rPr lang="zh-CN" altLang="zh-CN" dirty="0">
                <a:solidFill>
                  <a:srgbClr val="FFC000"/>
                </a:solidFill>
              </a:rPr>
              <a:t>】</a:t>
            </a:r>
            <a:r>
              <a:rPr lang="en-US" altLang="zh-CN" dirty="0"/>
              <a:t>2019</a:t>
            </a:r>
            <a:r>
              <a:rPr lang="zh-CN" altLang="zh-CN" dirty="0"/>
              <a:t>年</a:t>
            </a:r>
            <a:r>
              <a:rPr lang="en-US" altLang="zh-CN" dirty="0"/>
              <a:t>1</a:t>
            </a:r>
            <a:r>
              <a:rPr lang="zh-CN" altLang="zh-CN" dirty="0"/>
              <a:t>月</a:t>
            </a:r>
            <a:r>
              <a:rPr lang="en-US" altLang="zh-CN" dirty="0"/>
              <a:t>17</a:t>
            </a:r>
            <a:r>
              <a:rPr lang="zh-CN" altLang="zh-CN" dirty="0"/>
              <a:t>日，滨海市审计局有关会计科目的上期结转和本年发生额合计如下：建筑安装工程投资科目为</a:t>
            </a:r>
            <a:r>
              <a:rPr lang="en-US" altLang="zh-CN" dirty="0"/>
              <a:t>4 600</a:t>
            </a:r>
            <a:r>
              <a:rPr lang="zh-CN" altLang="zh-CN" dirty="0"/>
              <a:t>万元（其中：路线工程为</a:t>
            </a:r>
            <a:r>
              <a:rPr lang="en-US" altLang="zh-CN" dirty="0"/>
              <a:t>3 600</a:t>
            </a:r>
            <a:r>
              <a:rPr lang="zh-CN" altLang="zh-CN" dirty="0"/>
              <a:t>万元，桥梁工程为</a:t>
            </a:r>
            <a:r>
              <a:rPr lang="en-US" altLang="zh-CN" dirty="0"/>
              <a:t>800</a:t>
            </a:r>
            <a:r>
              <a:rPr lang="zh-CN" altLang="zh-CN" dirty="0"/>
              <a:t>万元，设备基础建筑与设备安装为</a:t>
            </a:r>
            <a:r>
              <a:rPr lang="en-US" altLang="zh-CN" dirty="0"/>
              <a:t>200</a:t>
            </a:r>
            <a:r>
              <a:rPr lang="zh-CN" altLang="zh-CN" dirty="0"/>
              <a:t>万元）；设备投资科目中需要安装设备</a:t>
            </a:r>
            <a:r>
              <a:rPr lang="en-US" altLang="zh-CN" dirty="0"/>
              <a:t>400</a:t>
            </a:r>
            <a:r>
              <a:rPr lang="zh-CN" altLang="zh-CN" dirty="0"/>
              <a:t>万元；待摊投资科目为</a:t>
            </a:r>
            <a:r>
              <a:rPr lang="en-US" altLang="zh-CN" dirty="0"/>
              <a:t>100</a:t>
            </a:r>
            <a:r>
              <a:rPr lang="zh-CN" altLang="zh-CN" dirty="0"/>
              <a:t>万元（已扣除科直接计入的部分），计算结果如下：</a:t>
            </a:r>
          </a:p>
          <a:p>
            <a:endParaRPr lang="zh-CN"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p:txBody>
          <a:bodyPr/>
          <a:lstStyle/>
          <a:p>
            <a:r>
              <a:rPr lang="zh-CN" altLang="zh-CN" dirty="0"/>
              <a:t>实际分配率</a:t>
            </a:r>
            <a:r>
              <a:rPr lang="en-US" altLang="zh-CN" dirty="0"/>
              <a:t>=100/</a:t>
            </a:r>
            <a:r>
              <a:rPr lang="zh-CN" altLang="zh-CN" dirty="0"/>
              <a:t>（</a:t>
            </a:r>
            <a:r>
              <a:rPr lang="en-US" altLang="zh-CN" dirty="0"/>
              <a:t>4 600+200</a:t>
            </a:r>
            <a:r>
              <a:rPr lang="zh-CN" altLang="zh-CN" dirty="0"/>
              <a:t>）</a:t>
            </a:r>
            <a:r>
              <a:rPr lang="en-US" altLang="zh-CN" dirty="0"/>
              <a:t>=2%</a:t>
            </a:r>
            <a:endParaRPr lang="zh-CN" altLang="zh-CN" dirty="0"/>
          </a:p>
          <a:p>
            <a:r>
              <a:rPr lang="zh-CN" altLang="zh-CN" dirty="0"/>
              <a:t>路线工程分配的待摊投资</a:t>
            </a:r>
            <a:r>
              <a:rPr lang="en-US" altLang="zh-CN" dirty="0"/>
              <a:t>=3 600*2%=72</a:t>
            </a:r>
            <a:r>
              <a:rPr lang="zh-CN" altLang="zh-CN" dirty="0"/>
              <a:t>万元 </a:t>
            </a:r>
            <a:r>
              <a:rPr lang="en-US" altLang="zh-CN" dirty="0"/>
              <a:t>  </a:t>
            </a:r>
            <a:r>
              <a:rPr lang="zh-CN" altLang="zh-CN" dirty="0"/>
              <a:t>路线工程成本</a:t>
            </a:r>
            <a:r>
              <a:rPr lang="en-US" altLang="zh-CN" dirty="0"/>
              <a:t>=3 600+72=3 672</a:t>
            </a:r>
            <a:r>
              <a:rPr lang="zh-CN" altLang="zh-CN" dirty="0"/>
              <a:t>万元</a:t>
            </a:r>
          </a:p>
          <a:p>
            <a:r>
              <a:rPr lang="zh-CN" altLang="zh-CN" dirty="0"/>
              <a:t>桥梁工程配的待摊投资</a:t>
            </a:r>
            <a:r>
              <a:rPr lang="en-US" altLang="zh-CN" dirty="0"/>
              <a:t>=800*2%=16</a:t>
            </a:r>
            <a:r>
              <a:rPr lang="zh-CN" altLang="zh-CN" dirty="0"/>
              <a:t>万元</a:t>
            </a:r>
            <a:r>
              <a:rPr lang="en-US" altLang="zh-CN" dirty="0"/>
              <a:t>   </a:t>
            </a:r>
            <a:r>
              <a:rPr lang="zh-CN" altLang="zh-CN" dirty="0"/>
              <a:t>路线工程成本</a:t>
            </a:r>
            <a:r>
              <a:rPr lang="en-US" altLang="zh-CN" dirty="0"/>
              <a:t>=800+16=816</a:t>
            </a:r>
            <a:r>
              <a:rPr lang="zh-CN" altLang="zh-CN" dirty="0"/>
              <a:t>万元</a:t>
            </a:r>
          </a:p>
          <a:p>
            <a:r>
              <a:rPr lang="zh-CN" altLang="zh-CN" dirty="0"/>
              <a:t>设备分配的待摊投资</a:t>
            </a:r>
            <a:r>
              <a:rPr lang="en-US" altLang="zh-CN" dirty="0"/>
              <a:t>=</a:t>
            </a:r>
            <a:r>
              <a:rPr lang="zh-CN" altLang="zh-CN" dirty="0"/>
              <a:t>（</a:t>
            </a:r>
            <a:r>
              <a:rPr lang="en-US" altLang="zh-CN" dirty="0"/>
              <a:t>200+400</a:t>
            </a:r>
            <a:r>
              <a:rPr lang="zh-CN" altLang="zh-CN" dirty="0"/>
              <a:t>）</a:t>
            </a:r>
            <a:r>
              <a:rPr lang="en-US" altLang="zh-CN" dirty="0"/>
              <a:t>*2%=12</a:t>
            </a:r>
            <a:r>
              <a:rPr lang="zh-CN" altLang="zh-CN" dirty="0"/>
              <a:t>万元</a:t>
            </a:r>
            <a:r>
              <a:rPr lang="en-US" altLang="zh-CN" dirty="0"/>
              <a:t>  </a:t>
            </a:r>
            <a:r>
              <a:rPr lang="zh-CN" altLang="zh-CN" dirty="0"/>
              <a:t>设备成本</a:t>
            </a:r>
            <a:r>
              <a:rPr lang="en-US" altLang="zh-CN" dirty="0"/>
              <a:t>=400+200+12=612</a:t>
            </a:r>
            <a:r>
              <a:rPr lang="zh-CN" altLang="zh-CN" dirty="0"/>
              <a:t>万元</a:t>
            </a:r>
          </a:p>
          <a:p>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十五、工程物资</a:t>
            </a:r>
            <a:endParaRPr lang="zh-CN" altLang="en-US" dirty="0"/>
          </a:p>
        </p:txBody>
      </p:sp>
      <p:sp>
        <p:nvSpPr>
          <p:cNvPr id="3" name="内容占位符 2"/>
          <p:cNvSpPr>
            <a:spLocks noGrp="1"/>
          </p:cNvSpPr>
          <p:nvPr>
            <p:ph sz="quarter" idx="13"/>
          </p:nvPr>
        </p:nvSpPr>
        <p:spPr/>
        <p:txBody>
          <a:bodyPr/>
          <a:lstStyle/>
          <a:p>
            <a:r>
              <a:rPr lang="zh-CN" altLang="zh-CN" dirty="0">
                <a:solidFill>
                  <a:srgbClr val="FFC000"/>
                </a:solidFill>
              </a:rPr>
              <a:t>例【</a:t>
            </a:r>
            <a:r>
              <a:rPr lang="en-US" altLang="zh-CN" dirty="0">
                <a:solidFill>
                  <a:srgbClr val="FFC000"/>
                </a:solidFill>
              </a:rPr>
              <a:t>2-94</a:t>
            </a:r>
            <a:r>
              <a:rPr lang="zh-CN" altLang="zh-CN" dirty="0">
                <a:solidFill>
                  <a:srgbClr val="FFC000"/>
                </a:solidFill>
              </a:rPr>
              <a:t>】</a:t>
            </a:r>
            <a:r>
              <a:rPr lang="en-US" altLang="zh-CN" dirty="0"/>
              <a:t>2019</a:t>
            </a:r>
            <a:r>
              <a:rPr lang="zh-CN" altLang="zh-CN" dirty="0"/>
              <a:t>年</a:t>
            </a:r>
            <a:r>
              <a:rPr lang="en-US" altLang="zh-CN" dirty="0"/>
              <a:t>1</a:t>
            </a:r>
            <a:r>
              <a:rPr lang="zh-CN" altLang="zh-CN" dirty="0"/>
              <a:t>月</a:t>
            </a:r>
            <a:r>
              <a:rPr lang="en-US" altLang="zh-CN" dirty="0"/>
              <a:t>8</a:t>
            </a:r>
            <a:r>
              <a:rPr lang="zh-CN" altLang="zh-CN" dirty="0"/>
              <a:t>日，滨海市第九中学采购一批工程物资，价税合计</a:t>
            </a:r>
            <a:r>
              <a:rPr lang="en-US" altLang="zh-CN" dirty="0"/>
              <a:t>500 000</a:t>
            </a:r>
            <a:r>
              <a:rPr lang="zh-CN" altLang="zh-CN" dirty="0"/>
              <a:t>元，已用银行存款支付：</a:t>
            </a:r>
          </a:p>
          <a:p>
            <a:r>
              <a:rPr lang="zh-CN" altLang="zh-CN" dirty="0">
                <a:solidFill>
                  <a:srgbClr val="FFC000"/>
                </a:solidFill>
              </a:rPr>
              <a:t>财务会计：</a:t>
            </a:r>
            <a:endParaRPr lang="en-US" altLang="zh-CN" dirty="0">
              <a:solidFill>
                <a:srgbClr val="FFC000"/>
              </a:solidFill>
            </a:endParaRPr>
          </a:p>
          <a:p>
            <a:r>
              <a:rPr lang="zh-CN" altLang="zh-CN" dirty="0"/>
              <a:t>借：工程物资</a:t>
            </a:r>
            <a:r>
              <a:rPr lang="en-US" altLang="zh-CN" dirty="0"/>
              <a:t>-</a:t>
            </a:r>
            <a:r>
              <a:rPr lang="zh-CN" altLang="zh-CN" dirty="0"/>
              <a:t>库存材料</a:t>
            </a:r>
            <a:r>
              <a:rPr lang="en-US" altLang="zh-CN" dirty="0"/>
              <a:t> 500 000                   </a:t>
            </a:r>
            <a:endParaRPr lang="zh-CN" altLang="zh-CN" dirty="0"/>
          </a:p>
          <a:p>
            <a:r>
              <a:rPr lang="en-US" altLang="zh-CN" dirty="0"/>
              <a:t>      </a:t>
            </a:r>
            <a:r>
              <a:rPr lang="zh-CN" altLang="zh-CN" dirty="0"/>
              <a:t>贷：银行存款</a:t>
            </a:r>
            <a:r>
              <a:rPr lang="en-US" altLang="zh-CN" dirty="0"/>
              <a:t>                 500 000   </a:t>
            </a:r>
            <a:endParaRPr lang="zh-CN" altLang="zh-CN" dirty="0"/>
          </a:p>
          <a:p>
            <a:r>
              <a:rPr lang="zh-CN" altLang="zh-CN" dirty="0">
                <a:solidFill>
                  <a:srgbClr val="FFC000"/>
                </a:solidFill>
              </a:rPr>
              <a:t>预算会计：</a:t>
            </a:r>
            <a:endParaRPr lang="en-US" altLang="zh-CN" dirty="0">
              <a:solidFill>
                <a:srgbClr val="FFC000"/>
              </a:solidFill>
            </a:endParaRPr>
          </a:p>
          <a:p>
            <a:r>
              <a:rPr lang="zh-CN" altLang="zh-CN" dirty="0"/>
              <a:t>借：事业支出</a:t>
            </a:r>
            <a:r>
              <a:rPr lang="en-US" altLang="zh-CN" dirty="0"/>
              <a:t>                 500 000</a:t>
            </a:r>
            <a:endParaRPr lang="zh-CN" altLang="zh-CN" dirty="0"/>
          </a:p>
          <a:p>
            <a:r>
              <a:rPr lang="en-US" altLang="zh-CN" dirty="0"/>
              <a:t>      </a:t>
            </a:r>
            <a:r>
              <a:rPr lang="zh-CN" altLang="zh-CN" dirty="0"/>
              <a:t>贷：资金结存</a:t>
            </a:r>
            <a:r>
              <a:rPr lang="en-US" altLang="zh-CN" dirty="0"/>
              <a:t>-</a:t>
            </a:r>
            <a:r>
              <a:rPr lang="zh-CN" altLang="zh-CN" dirty="0"/>
              <a:t>货币资金</a:t>
            </a:r>
            <a:r>
              <a:rPr lang="en-US" altLang="zh-CN" dirty="0"/>
              <a:t>   500 000</a:t>
            </a:r>
            <a:endParaRPr lang="zh-CN" altLang="zh-CN" dirty="0"/>
          </a:p>
          <a:p>
            <a:endParaRPr lang="zh-CN"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a:xfrm>
            <a:off x="376519" y="852755"/>
            <a:ext cx="11200288" cy="5102557"/>
          </a:xfrm>
        </p:spPr>
        <p:txBody>
          <a:bodyPr>
            <a:normAutofit fontScale="92500"/>
          </a:bodyPr>
          <a:lstStyle/>
          <a:p>
            <a:r>
              <a:rPr lang="zh-CN" altLang="zh-CN" dirty="0">
                <a:solidFill>
                  <a:srgbClr val="FFC000"/>
                </a:solidFill>
              </a:rPr>
              <a:t>财务会计</a:t>
            </a:r>
            <a:r>
              <a:rPr lang="zh-CN" altLang="en-US" dirty="0">
                <a:solidFill>
                  <a:srgbClr val="FFC000"/>
                </a:solidFill>
              </a:rPr>
              <a:t>：</a:t>
            </a:r>
            <a:endParaRPr lang="en-US" altLang="zh-CN" dirty="0">
              <a:solidFill>
                <a:srgbClr val="FFC000"/>
              </a:solidFill>
            </a:endParaRPr>
          </a:p>
          <a:p>
            <a:r>
              <a:rPr lang="zh-CN" altLang="zh-CN" dirty="0"/>
              <a:t>借：固定资产</a:t>
            </a:r>
            <a:r>
              <a:rPr lang="en-US" altLang="zh-CN" dirty="0"/>
              <a:t>-</a:t>
            </a:r>
            <a:r>
              <a:rPr lang="zh-CN" altLang="zh-CN" dirty="0"/>
              <a:t>房屋及建筑物</a:t>
            </a:r>
            <a:r>
              <a:rPr lang="en-US" altLang="zh-CN" dirty="0"/>
              <a:t>-</a:t>
            </a:r>
            <a:r>
              <a:rPr lang="zh-CN" altLang="zh-CN" dirty="0"/>
              <a:t>路线</a:t>
            </a:r>
            <a:r>
              <a:rPr lang="en-US" altLang="zh-CN" dirty="0"/>
              <a:t>                               36 720 000</a:t>
            </a:r>
            <a:endParaRPr lang="zh-CN" altLang="zh-CN" dirty="0"/>
          </a:p>
          <a:p>
            <a:r>
              <a:rPr lang="en-US" altLang="zh-CN" dirty="0"/>
              <a:t>                                          -</a:t>
            </a:r>
            <a:r>
              <a:rPr lang="zh-CN" altLang="zh-CN" dirty="0"/>
              <a:t>桥梁</a:t>
            </a:r>
            <a:r>
              <a:rPr lang="en-US" altLang="zh-CN" dirty="0"/>
              <a:t>                                 8 160 000</a:t>
            </a:r>
            <a:endParaRPr lang="zh-CN" altLang="zh-CN" dirty="0"/>
          </a:p>
          <a:p>
            <a:r>
              <a:rPr lang="en-US" altLang="zh-CN" dirty="0"/>
              <a:t>                                          -</a:t>
            </a:r>
            <a:r>
              <a:rPr lang="zh-CN" altLang="zh-CN" dirty="0"/>
              <a:t>设备</a:t>
            </a:r>
            <a:r>
              <a:rPr lang="en-US" altLang="zh-CN" dirty="0"/>
              <a:t>                                 6 120 000</a:t>
            </a:r>
            <a:endParaRPr lang="zh-CN" altLang="zh-CN" dirty="0"/>
          </a:p>
          <a:p>
            <a:r>
              <a:rPr lang="en-US" altLang="zh-CN" dirty="0"/>
              <a:t>    </a:t>
            </a:r>
            <a:r>
              <a:rPr lang="zh-CN" altLang="zh-CN" dirty="0"/>
              <a:t>贷：在建工程</a:t>
            </a:r>
            <a:r>
              <a:rPr lang="en-US" altLang="zh-CN" dirty="0"/>
              <a:t>-</a:t>
            </a:r>
            <a:r>
              <a:rPr lang="zh-CN" altLang="zh-CN" dirty="0"/>
              <a:t>建筑安装工程投资</a:t>
            </a:r>
            <a:r>
              <a:rPr lang="en-US" altLang="zh-CN" dirty="0"/>
              <a:t>-</a:t>
            </a:r>
            <a:r>
              <a:rPr lang="zh-CN" altLang="zh-CN" dirty="0"/>
              <a:t>建筑工程</a:t>
            </a:r>
            <a:r>
              <a:rPr lang="en-US" altLang="zh-CN" dirty="0"/>
              <a:t>-</a:t>
            </a:r>
            <a:r>
              <a:rPr lang="zh-CN" altLang="zh-CN" dirty="0"/>
              <a:t>路线工程</a:t>
            </a:r>
            <a:r>
              <a:rPr lang="en-US" altLang="zh-CN" dirty="0"/>
              <a:t>                      36 000 000</a:t>
            </a:r>
            <a:endParaRPr lang="zh-CN" altLang="zh-CN" dirty="0"/>
          </a:p>
          <a:p>
            <a:r>
              <a:rPr lang="en-US" altLang="zh-CN" dirty="0"/>
              <a:t>                                                                    -</a:t>
            </a:r>
            <a:r>
              <a:rPr lang="zh-CN" altLang="zh-CN" dirty="0"/>
              <a:t>桥梁工程</a:t>
            </a:r>
            <a:r>
              <a:rPr lang="en-US" altLang="zh-CN" dirty="0"/>
              <a:t>                        8 000 000</a:t>
            </a:r>
            <a:endParaRPr lang="zh-CN" altLang="zh-CN" dirty="0"/>
          </a:p>
          <a:p>
            <a:r>
              <a:rPr lang="en-US" altLang="zh-CN" dirty="0"/>
              <a:t>                                                                     </a:t>
            </a:r>
            <a:r>
              <a:rPr lang="zh-CN" altLang="zh-CN" dirty="0"/>
              <a:t>设备基础建筑与设备安装</a:t>
            </a:r>
            <a:r>
              <a:rPr lang="en-US" altLang="zh-CN" dirty="0"/>
              <a:t> 2 000 000</a:t>
            </a:r>
            <a:endParaRPr lang="zh-CN" altLang="zh-CN" dirty="0"/>
          </a:p>
          <a:p>
            <a:r>
              <a:rPr lang="en-US" altLang="zh-CN" dirty="0"/>
              <a:t>                         -</a:t>
            </a:r>
            <a:r>
              <a:rPr lang="zh-CN" altLang="zh-CN" dirty="0"/>
              <a:t>设备投资</a:t>
            </a:r>
            <a:r>
              <a:rPr lang="en-US" altLang="zh-CN" dirty="0"/>
              <a:t>-</a:t>
            </a:r>
            <a:r>
              <a:rPr lang="zh-CN" altLang="zh-CN" dirty="0"/>
              <a:t>在安装设备</a:t>
            </a:r>
            <a:r>
              <a:rPr lang="en-US" altLang="zh-CN" dirty="0"/>
              <a:t>                                                 4 000 000</a:t>
            </a:r>
            <a:endParaRPr lang="zh-CN" altLang="zh-CN" dirty="0"/>
          </a:p>
          <a:p>
            <a:r>
              <a:rPr lang="en-US" altLang="zh-CN" dirty="0"/>
              <a:t>                         -</a:t>
            </a:r>
            <a:r>
              <a:rPr lang="zh-CN" altLang="zh-CN" dirty="0"/>
              <a:t>待摊投资</a:t>
            </a:r>
            <a:r>
              <a:rPr lang="en-US" altLang="zh-CN" dirty="0"/>
              <a:t>                                                                   1 000 000</a:t>
            </a:r>
            <a:endParaRPr lang="zh-CN" altLang="zh-CN" dirty="0"/>
          </a:p>
          <a:p>
            <a:r>
              <a:rPr lang="zh-CN" altLang="zh-CN" dirty="0"/>
              <a:t>预算会计不用做分录</a:t>
            </a:r>
            <a:r>
              <a:rPr lang="zh-CN" altLang="en-US" dirty="0"/>
              <a:t>。</a:t>
            </a:r>
            <a:endParaRPr lang="zh-CN" altLang="zh-CN"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p:txBody>
          <a:bodyPr/>
          <a:lstStyle/>
          <a:p>
            <a:r>
              <a:rPr lang="zh-CN" altLang="zh-CN" dirty="0"/>
              <a:t> </a:t>
            </a:r>
            <a:r>
              <a:rPr lang="en-US" altLang="zh-CN" dirty="0"/>
              <a:t>4</a:t>
            </a:r>
            <a:r>
              <a:rPr lang="zh-CN" altLang="zh-CN" dirty="0"/>
              <a:t>、其他投资</a:t>
            </a:r>
          </a:p>
          <a:p>
            <a:r>
              <a:rPr lang="zh-CN" altLang="zh-CN" dirty="0"/>
              <a:t>按照实际发生金额，借记本科目（其他投资）贷记“财政拨款收入”、“零余额账户用款额度”、“银行存款”等科目</a:t>
            </a:r>
          </a:p>
          <a:p>
            <a:r>
              <a:rPr lang="zh-CN" altLang="zh-CN" dirty="0"/>
              <a:t>工程完成将形成的房屋、基本畜禽、林木等各种财产以及无形资产交付使用时，按照其实际成本，借记“固定资产”、“无形资产”等科目，贷记本科目。</a:t>
            </a:r>
          </a:p>
          <a:p>
            <a:endParaRPr lang="zh-CN" alt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p:txBody>
          <a:bodyPr/>
          <a:lstStyle/>
          <a:p>
            <a:r>
              <a:rPr lang="en-US" altLang="zh-CN" dirty="0"/>
              <a:t>5</a:t>
            </a:r>
            <a:r>
              <a:rPr lang="zh-CN" altLang="zh-CN" dirty="0"/>
              <a:t>、待核销基建支出</a:t>
            </a:r>
          </a:p>
          <a:p>
            <a:r>
              <a:rPr lang="zh-CN" altLang="zh-CN" dirty="0"/>
              <a:t>（</a:t>
            </a:r>
            <a:r>
              <a:rPr lang="en-US" altLang="zh-CN" dirty="0"/>
              <a:t>1</a:t>
            </a:r>
            <a:r>
              <a:rPr lang="zh-CN" altLang="zh-CN" dirty="0"/>
              <a:t>）建设项目发生的江河清障、航道清淤、飞播造林、补助群众造林、水土保持、城市绿化、取消项目的可行性研究费以及项目整体报废等</a:t>
            </a:r>
            <a:r>
              <a:rPr lang="zh-CN" altLang="zh-CN" dirty="0">
                <a:solidFill>
                  <a:srgbClr val="FFC000"/>
                </a:solidFill>
              </a:rPr>
              <a:t>不能形成资产部分的基建投资</a:t>
            </a:r>
            <a:r>
              <a:rPr lang="zh-CN" altLang="zh-CN" dirty="0"/>
              <a:t>支出。，按照实际发生金额，借记本科目，贷记“财政拨款收入”、“零余额账户用款额度”、“银行存款”等科目</a:t>
            </a:r>
            <a:r>
              <a:rPr lang="zh-CN" altLang="en-US" dirty="0"/>
              <a:t>。</a:t>
            </a:r>
            <a:endParaRPr lang="en-US" altLang="zh-CN" dirty="0"/>
          </a:p>
          <a:p>
            <a:r>
              <a:rPr lang="zh-CN" altLang="zh-CN" dirty="0"/>
              <a:t>（</a:t>
            </a:r>
            <a:r>
              <a:rPr lang="en-US" altLang="zh-CN" dirty="0"/>
              <a:t>2</a:t>
            </a:r>
            <a:r>
              <a:rPr lang="zh-CN" altLang="zh-CN" dirty="0"/>
              <a:t>）取消的建设项目发生的可行性研究费，按照实际发生金额。借记“在建工程</a:t>
            </a:r>
            <a:r>
              <a:rPr lang="en-US" altLang="zh-CN" dirty="0"/>
              <a:t>-</a:t>
            </a:r>
            <a:r>
              <a:rPr lang="zh-CN" altLang="zh-CN" dirty="0"/>
              <a:t>待核销基建支出”科目，贷记“在建工程</a:t>
            </a:r>
            <a:r>
              <a:rPr lang="en-US" altLang="zh-CN" dirty="0"/>
              <a:t>-</a:t>
            </a:r>
            <a:r>
              <a:rPr lang="zh-CN" altLang="zh-CN" dirty="0"/>
              <a:t>待摊投资”科目</a:t>
            </a:r>
            <a:r>
              <a:rPr lang="zh-CN" altLang="en-US" dirty="0"/>
              <a:t>。</a:t>
            </a:r>
            <a:endParaRPr lang="zh-CN" altLang="zh-CN"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p:txBody>
          <a:bodyPr/>
          <a:lstStyle/>
          <a:p>
            <a:r>
              <a:rPr lang="zh-CN" altLang="zh-CN" dirty="0"/>
              <a:t>（</a:t>
            </a:r>
            <a:r>
              <a:rPr lang="en-US" altLang="zh-CN" dirty="0"/>
              <a:t>3</a:t>
            </a:r>
            <a:r>
              <a:rPr lang="zh-CN" altLang="zh-CN" dirty="0"/>
              <a:t>）由于自然灾害等原因发生的</a:t>
            </a:r>
            <a:r>
              <a:rPr lang="zh-CN" altLang="zh-CN" dirty="0">
                <a:solidFill>
                  <a:srgbClr val="FFC000"/>
                </a:solidFill>
              </a:rPr>
              <a:t>建设项目整体报废</a:t>
            </a:r>
            <a:r>
              <a:rPr lang="zh-CN" altLang="zh-CN" dirty="0"/>
              <a:t>所形成的净损失，报经批准后转入待核销基建支出，按照项目整体报废所形成的净损失，借记“在建工程</a:t>
            </a:r>
            <a:r>
              <a:rPr lang="en-US" altLang="zh-CN" dirty="0"/>
              <a:t>-</a:t>
            </a:r>
            <a:r>
              <a:rPr lang="zh-CN" altLang="zh-CN" dirty="0"/>
              <a:t>待核销基建支出”科目，按照报废工程回收的残料变价收入、保险公司等赔款等，借记“银行存款”“其他应收款”等科目，按照报废的工程成本，贷记“在建工程</a:t>
            </a:r>
            <a:r>
              <a:rPr lang="en-US" altLang="zh-CN" dirty="0"/>
              <a:t>-</a:t>
            </a:r>
            <a:r>
              <a:rPr lang="zh-CN" altLang="zh-CN" dirty="0"/>
              <a:t>建筑安装工程投资”科目</a:t>
            </a:r>
            <a:r>
              <a:rPr lang="zh-CN" altLang="en-US" dirty="0"/>
              <a:t>。</a:t>
            </a:r>
            <a:endParaRPr lang="zh-CN" altLang="zh-CN" dirty="0"/>
          </a:p>
          <a:p>
            <a:r>
              <a:rPr lang="zh-CN" altLang="zh-CN" dirty="0"/>
              <a:t>（</a:t>
            </a:r>
            <a:r>
              <a:rPr lang="en-US" altLang="zh-CN" dirty="0"/>
              <a:t>4</a:t>
            </a:r>
            <a:r>
              <a:rPr lang="zh-CN" altLang="zh-CN" dirty="0"/>
              <a:t>）建设项目竣工验收交付使用时，对发生的待核销支出进行冲销，借记“</a:t>
            </a:r>
            <a:r>
              <a:rPr lang="zh-CN" altLang="zh-CN" dirty="0">
                <a:solidFill>
                  <a:srgbClr val="FFC000"/>
                </a:solidFill>
              </a:rPr>
              <a:t>资产处置费用</a:t>
            </a:r>
            <a:r>
              <a:rPr lang="zh-CN" altLang="zh-CN" dirty="0"/>
              <a:t>”科目，贷记“在建工程</a:t>
            </a:r>
            <a:r>
              <a:rPr lang="en-US" altLang="zh-CN" dirty="0"/>
              <a:t>-</a:t>
            </a:r>
            <a:r>
              <a:rPr lang="zh-CN" altLang="zh-CN" dirty="0"/>
              <a:t>待核销基建支出”科目。</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a:xfrm>
            <a:off x="376519" y="852755"/>
            <a:ext cx="9824494" cy="5102557"/>
          </a:xfrm>
        </p:spPr>
        <p:txBody>
          <a:bodyPr/>
          <a:lstStyle/>
          <a:p>
            <a:r>
              <a:rPr lang="zh-CN" altLang="zh-CN" dirty="0">
                <a:solidFill>
                  <a:srgbClr val="FFC000"/>
                </a:solidFill>
              </a:rPr>
              <a:t>例【</a:t>
            </a:r>
            <a:r>
              <a:rPr lang="en-US" altLang="zh-CN" dirty="0">
                <a:solidFill>
                  <a:srgbClr val="FFC000"/>
                </a:solidFill>
              </a:rPr>
              <a:t>2-108</a:t>
            </a:r>
            <a:r>
              <a:rPr lang="zh-CN" altLang="zh-CN" dirty="0">
                <a:solidFill>
                  <a:srgbClr val="FFC000"/>
                </a:solidFill>
              </a:rPr>
              <a:t>】</a:t>
            </a:r>
            <a:r>
              <a:rPr lang="en-US" altLang="zh-CN" dirty="0"/>
              <a:t>2019</a:t>
            </a:r>
            <a:r>
              <a:rPr lang="zh-CN" altLang="zh-CN" dirty="0"/>
              <a:t>年</a:t>
            </a:r>
            <a:r>
              <a:rPr lang="en-US" altLang="zh-CN" dirty="0"/>
              <a:t>1</a:t>
            </a:r>
            <a:r>
              <a:rPr lang="zh-CN" altLang="zh-CN" dirty="0"/>
              <a:t>月</a:t>
            </a:r>
            <a:r>
              <a:rPr lang="en-US" altLang="zh-CN" dirty="0"/>
              <a:t>17</a:t>
            </a:r>
            <a:r>
              <a:rPr lang="zh-CN" altLang="zh-CN" dirty="0"/>
              <a:t>日，滨海市审计局对公路建设项目可行性研究待核销基建支出进行核销，金额为</a:t>
            </a:r>
            <a:r>
              <a:rPr lang="en-US" altLang="zh-CN" dirty="0"/>
              <a:t>80 000</a:t>
            </a:r>
            <a:r>
              <a:rPr lang="zh-CN" altLang="zh-CN" dirty="0"/>
              <a:t>元</a:t>
            </a:r>
            <a:r>
              <a:rPr lang="zh-CN" altLang="en-US" dirty="0"/>
              <a:t>。</a:t>
            </a:r>
            <a:endParaRPr lang="zh-CN" altLang="zh-CN" dirty="0"/>
          </a:p>
          <a:p>
            <a:pPr lvl="0"/>
            <a:r>
              <a:rPr lang="zh-CN" altLang="zh-CN" dirty="0">
                <a:solidFill>
                  <a:srgbClr val="FFC000"/>
                </a:solidFill>
              </a:rPr>
              <a:t>应收赔偿损失</a:t>
            </a:r>
          </a:p>
          <a:p>
            <a:r>
              <a:rPr lang="zh-CN" altLang="zh-CN" dirty="0">
                <a:solidFill>
                  <a:srgbClr val="FFC000"/>
                </a:solidFill>
              </a:rPr>
              <a:t>财务会计：</a:t>
            </a:r>
          </a:p>
          <a:p>
            <a:r>
              <a:rPr lang="zh-CN" altLang="zh-CN" dirty="0"/>
              <a:t>借：资产处置费用</a:t>
            </a:r>
            <a:r>
              <a:rPr lang="en-US" altLang="zh-CN" dirty="0"/>
              <a:t>                                                      80 000</a:t>
            </a:r>
            <a:endParaRPr lang="zh-CN" altLang="zh-CN" dirty="0"/>
          </a:p>
          <a:p>
            <a:r>
              <a:rPr lang="en-US" altLang="zh-CN" dirty="0"/>
              <a:t>       </a:t>
            </a:r>
            <a:r>
              <a:rPr lang="zh-CN" altLang="zh-CN" dirty="0"/>
              <a:t>贷：在建工程</a:t>
            </a:r>
            <a:r>
              <a:rPr lang="en-US" altLang="zh-CN" dirty="0"/>
              <a:t>-</a:t>
            </a:r>
            <a:r>
              <a:rPr lang="zh-CN" altLang="zh-CN" dirty="0"/>
              <a:t>待核销基建支出</a:t>
            </a:r>
            <a:r>
              <a:rPr lang="en-US" altLang="zh-CN" dirty="0"/>
              <a:t>-</a:t>
            </a:r>
            <a:r>
              <a:rPr lang="zh-CN" altLang="zh-CN" dirty="0"/>
              <a:t>取消项目可行性研究费</a:t>
            </a:r>
            <a:r>
              <a:rPr lang="en-US" altLang="zh-CN" dirty="0"/>
              <a:t> 80 000</a:t>
            </a:r>
            <a:endParaRPr lang="zh-CN" altLang="zh-CN" dirty="0"/>
          </a:p>
          <a:p>
            <a:r>
              <a:rPr lang="zh-CN" altLang="zh-CN" dirty="0"/>
              <a:t>预算会计不用做分录</a:t>
            </a:r>
            <a:r>
              <a:rPr lang="zh-CN" altLang="en-US" dirty="0"/>
              <a:t>。</a:t>
            </a:r>
            <a:endParaRPr lang="zh-CN" altLang="zh-CN"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p:txBody>
          <a:bodyPr/>
          <a:lstStyle/>
          <a:p>
            <a:r>
              <a:rPr lang="en-US" altLang="zh-CN" dirty="0"/>
              <a:t>6</a:t>
            </a:r>
            <a:r>
              <a:rPr lang="zh-CN" altLang="zh-CN" dirty="0"/>
              <a:t>、基建转出投资</a:t>
            </a:r>
          </a:p>
          <a:p>
            <a:r>
              <a:rPr lang="zh-CN" altLang="zh-CN" dirty="0"/>
              <a:t>建设项目</a:t>
            </a:r>
            <a:r>
              <a:rPr lang="zh-CN" altLang="zh-CN" dirty="0">
                <a:solidFill>
                  <a:srgbClr val="FFC000"/>
                </a:solidFill>
              </a:rPr>
              <a:t>配套</a:t>
            </a:r>
            <a:r>
              <a:rPr lang="zh-CN" altLang="zh-CN" dirty="0"/>
              <a:t>而建成的，</a:t>
            </a:r>
            <a:r>
              <a:rPr lang="zh-CN" altLang="zh-CN" dirty="0">
                <a:solidFill>
                  <a:srgbClr val="FFC000"/>
                </a:solidFill>
              </a:rPr>
              <a:t>产权不归属于本单位</a:t>
            </a:r>
            <a:r>
              <a:rPr lang="zh-CN" altLang="zh-CN" dirty="0"/>
              <a:t>的专用设施的实际成本</a:t>
            </a:r>
            <a:r>
              <a:rPr lang="zh-CN" altLang="en-US" dirty="0"/>
              <a:t>。</a:t>
            </a:r>
            <a:endParaRPr lang="zh-CN" altLang="zh-CN" dirty="0"/>
          </a:p>
          <a:p>
            <a:r>
              <a:rPr lang="zh-CN" altLang="zh-CN" dirty="0"/>
              <a:t>在项目竣工验收交付使用时，按照转出的专用设施的成本，借记“在建工程</a:t>
            </a:r>
            <a:r>
              <a:rPr lang="en-US" altLang="zh-CN" dirty="0"/>
              <a:t>-</a:t>
            </a:r>
            <a:r>
              <a:rPr lang="zh-CN" altLang="zh-CN" dirty="0"/>
              <a:t>基建转出投资”科目，贷记“在建工程</a:t>
            </a:r>
            <a:r>
              <a:rPr lang="en-US" altLang="zh-CN" dirty="0"/>
              <a:t>-</a:t>
            </a:r>
            <a:r>
              <a:rPr lang="zh-CN" altLang="zh-CN" dirty="0"/>
              <a:t>建筑安装工程投资”，同时，借记“无偿调拨净资产”科目，贷记“在建工程</a:t>
            </a:r>
            <a:r>
              <a:rPr lang="en-US" altLang="zh-CN" dirty="0"/>
              <a:t>-</a:t>
            </a:r>
            <a:r>
              <a:rPr lang="zh-CN" altLang="zh-CN" dirty="0"/>
              <a:t>基建转出投资”科目。</a:t>
            </a:r>
          </a:p>
          <a:p>
            <a:endParaRPr lang="zh-CN"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p:txBody>
          <a:bodyPr/>
          <a:lstStyle/>
          <a:p>
            <a:r>
              <a:rPr lang="zh-CN" altLang="zh-CN" dirty="0">
                <a:solidFill>
                  <a:srgbClr val="FFC000"/>
                </a:solidFill>
              </a:rPr>
              <a:t>例【</a:t>
            </a:r>
            <a:r>
              <a:rPr lang="en-US" altLang="zh-CN" dirty="0">
                <a:solidFill>
                  <a:srgbClr val="FFC000"/>
                </a:solidFill>
              </a:rPr>
              <a:t>2-109</a:t>
            </a:r>
            <a:r>
              <a:rPr lang="zh-CN" altLang="zh-CN" dirty="0">
                <a:solidFill>
                  <a:srgbClr val="FFC000"/>
                </a:solidFill>
              </a:rPr>
              <a:t>】</a:t>
            </a:r>
            <a:r>
              <a:rPr lang="en-US" altLang="zh-CN" dirty="0"/>
              <a:t>2019</a:t>
            </a:r>
            <a:r>
              <a:rPr lang="zh-CN" altLang="zh-CN" dirty="0"/>
              <a:t>年</a:t>
            </a:r>
            <a:r>
              <a:rPr lang="en-US" altLang="zh-CN" dirty="0"/>
              <a:t>1</a:t>
            </a:r>
            <a:r>
              <a:rPr lang="zh-CN" altLang="zh-CN" dirty="0"/>
              <a:t>月</a:t>
            </a:r>
            <a:r>
              <a:rPr lang="en-US" altLang="zh-CN" dirty="0"/>
              <a:t>17</a:t>
            </a:r>
            <a:r>
              <a:rPr lang="zh-CN" altLang="zh-CN" dirty="0"/>
              <a:t>日，滨海市审计局负责建设非营利行特大桥一座，因施工需要建专用码头一个，共投资</a:t>
            </a:r>
            <a:r>
              <a:rPr lang="en-US" altLang="zh-CN" dirty="0"/>
              <a:t>300 000</a:t>
            </a:r>
            <a:r>
              <a:rPr lang="zh-CN" altLang="zh-CN" dirty="0"/>
              <a:t>元，其中领用工程材料</a:t>
            </a:r>
            <a:r>
              <a:rPr lang="en-US" altLang="zh-CN" dirty="0"/>
              <a:t>200 000</a:t>
            </a:r>
            <a:r>
              <a:rPr lang="zh-CN" altLang="zh-CN" dirty="0"/>
              <a:t>元，用银行存款支付工程款</a:t>
            </a:r>
            <a:r>
              <a:rPr lang="en-US" altLang="zh-CN" dirty="0"/>
              <a:t>100 000</a:t>
            </a:r>
            <a:r>
              <a:rPr lang="zh-CN" altLang="zh-CN" dirty="0"/>
              <a:t>元，建成后，码头交付航运部门使用。</a:t>
            </a:r>
          </a:p>
          <a:p>
            <a:endParaRPr lang="zh-CN" alt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a:xfrm>
            <a:off x="376519" y="852755"/>
            <a:ext cx="9774160" cy="5102557"/>
          </a:xfrm>
        </p:spPr>
        <p:txBody>
          <a:bodyPr/>
          <a:lstStyle/>
          <a:p>
            <a:pPr lvl="0"/>
            <a:r>
              <a:rPr lang="zh-CN" altLang="en-US" dirty="0">
                <a:solidFill>
                  <a:srgbClr val="FFC000"/>
                </a:solidFill>
              </a:rPr>
              <a:t>①</a:t>
            </a:r>
            <a:r>
              <a:rPr lang="zh-CN" altLang="zh-CN" dirty="0">
                <a:solidFill>
                  <a:srgbClr val="FFC000"/>
                </a:solidFill>
              </a:rPr>
              <a:t>建设阶段</a:t>
            </a:r>
          </a:p>
          <a:p>
            <a:r>
              <a:rPr lang="zh-CN" altLang="zh-CN" dirty="0">
                <a:solidFill>
                  <a:srgbClr val="FFC000"/>
                </a:solidFill>
              </a:rPr>
              <a:t>财务会计：</a:t>
            </a:r>
          </a:p>
          <a:p>
            <a:r>
              <a:rPr lang="zh-CN" altLang="zh-CN" dirty="0"/>
              <a:t>借：在建工程</a:t>
            </a:r>
            <a:r>
              <a:rPr lang="en-US" altLang="zh-CN" dirty="0"/>
              <a:t>-</a:t>
            </a:r>
            <a:r>
              <a:rPr lang="zh-CN" altLang="zh-CN" dirty="0"/>
              <a:t>建筑安装工程投资</a:t>
            </a:r>
            <a:r>
              <a:rPr lang="en-US" altLang="zh-CN" dirty="0"/>
              <a:t>-</a:t>
            </a:r>
            <a:r>
              <a:rPr lang="zh-CN" altLang="zh-CN" dirty="0"/>
              <a:t>建筑工程</a:t>
            </a:r>
            <a:r>
              <a:rPr lang="en-US" altLang="zh-CN" dirty="0"/>
              <a:t>-</a:t>
            </a:r>
            <a:r>
              <a:rPr lang="zh-CN" altLang="zh-CN" dirty="0"/>
              <a:t>码头</a:t>
            </a:r>
            <a:r>
              <a:rPr lang="en-US" altLang="zh-CN" dirty="0"/>
              <a:t>  300 000</a:t>
            </a:r>
            <a:endParaRPr lang="zh-CN" altLang="zh-CN" dirty="0"/>
          </a:p>
          <a:p>
            <a:r>
              <a:rPr lang="en-US" altLang="zh-CN" dirty="0"/>
              <a:t>       </a:t>
            </a:r>
            <a:r>
              <a:rPr lang="zh-CN" altLang="zh-CN" dirty="0"/>
              <a:t>贷：银行存款</a:t>
            </a:r>
            <a:r>
              <a:rPr lang="en-US" altLang="zh-CN" dirty="0"/>
              <a:t>                                                      100 000</a:t>
            </a:r>
            <a:endParaRPr lang="zh-CN" altLang="zh-CN" dirty="0"/>
          </a:p>
          <a:p>
            <a:r>
              <a:rPr lang="en-US" altLang="zh-CN" dirty="0"/>
              <a:t>              </a:t>
            </a:r>
            <a:r>
              <a:rPr lang="zh-CN" altLang="zh-CN" dirty="0"/>
              <a:t>工程物资</a:t>
            </a:r>
            <a:r>
              <a:rPr lang="en-US" altLang="zh-CN" dirty="0"/>
              <a:t>-</a:t>
            </a:r>
            <a:r>
              <a:rPr lang="zh-CN" altLang="zh-CN" dirty="0"/>
              <a:t>库存材料</a:t>
            </a:r>
            <a:r>
              <a:rPr lang="en-US" altLang="zh-CN" dirty="0"/>
              <a:t>                                       200 000</a:t>
            </a:r>
            <a:endParaRPr lang="zh-CN" altLang="zh-CN" dirty="0"/>
          </a:p>
          <a:p>
            <a:r>
              <a:rPr lang="zh-CN" altLang="zh-CN" dirty="0">
                <a:solidFill>
                  <a:srgbClr val="FFC000"/>
                </a:solidFill>
              </a:rPr>
              <a:t>预算会计：</a:t>
            </a:r>
            <a:endParaRPr lang="en-US" altLang="zh-CN" dirty="0">
              <a:solidFill>
                <a:srgbClr val="FFC000"/>
              </a:solidFill>
            </a:endParaRPr>
          </a:p>
          <a:p>
            <a:r>
              <a:rPr lang="zh-CN" altLang="zh-CN" dirty="0"/>
              <a:t>借：行政支出</a:t>
            </a:r>
            <a:r>
              <a:rPr lang="en-US" altLang="zh-CN" dirty="0"/>
              <a:t>                       100 000</a:t>
            </a:r>
            <a:endParaRPr lang="zh-CN" altLang="zh-CN" dirty="0"/>
          </a:p>
          <a:p>
            <a:r>
              <a:rPr lang="en-US" altLang="zh-CN" dirty="0"/>
              <a:t>      </a:t>
            </a:r>
            <a:r>
              <a:rPr lang="zh-CN" altLang="zh-CN" dirty="0"/>
              <a:t>贷：资金结存</a:t>
            </a:r>
            <a:r>
              <a:rPr lang="en-US" altLang="zh-CN" dirty="0"/>
              <a:t>-</a:t>
            </a:r>
            <a:r>
              <a:rPr lang="zh-CN" altLang="zh-CN" dirty="0"/>
              <a:t>货币资金</a:t>
            </a:r>
            <a:r>
              <a:rPr lang="en-US" altLang="zh-CN" dirty="0"/>
              <a:t>         100 000</a:t>
            </a:r>
            <a:endParaRPr lang="zh-CN" altLang="zh-CN" dirty="0"/>
          </a:p>
          <a:p>
            <a:endParaRPr lang="zh-CN"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p:txBody>
          <a:bodyPr/>
          <a:lstStyle/>
          <a:p>
            <a:pPr lvl="0"/>
            <a:r>
              <a:rPr lang="zh-CN" altLang="en-US" dirty="0">
                <a:solidFill>
                  <a:srgbClr val="FFC000"/>
                </a:solidFill>
              </a:rPr>
              <a:t>②</a:t>
            </a:r>
            <a:r>
              <a:rPr lang="zh-CN" altLang="zh-CN" dirty="0">
                <a:solidFill>
                  <a:srgbClr val="FFC000"/>
                </a:solidFill>
              </a:rPr>
              <a:t>项目竣工验收交付使用时：</a:t>
            </a:r>
          </a:p>
          <a:p>
            <a:r>
              <a:rPr lang="zh-CN" altLang="zh-CN" dirty="0">
                <a:solidFill>
                  <a:srgbClr val="FFC000"/>
                </a:solidFill>
              </a:rPr>
              <a:t>财务会计：</a:t>
            </a:r>
          </a:p>
          <a:p>
            <a:r>
              <a:rPr lang="zh-CN" altLang="zh-CN" dirty="0"/>
              <a:t>借：在建工程</a:t>
            </a:r>
            <a:r>
              <a:rPr lang="en-US" altLang="zh-CN" dirty="0"/>
              <a:t>-</a:t>
            </a:r>
            <a:r>
              <a:rPr lang="zh-CN" altLang="zh-CN" dirty="0"/>
              <a:t>基建转出投资</a:t>
            </a:r>
            <a:r>
              <a:rPr lang="en-US" altLang="zh-CN" dirty="0"/>
              <a:t>                               300 000</a:t>
            </a:r>
            <a:endParaRPr lang="zh-CN" altLang="zh-CN" dirty="0"/>
          </a:p>
          <a:p>
            <a:r>
              <a:rPr lang="en-US" altLang="zh-CN" dirty="0"/>
              <a:t>       </a:t>
            </a:r>
            <a:r>
              <a:rPr lang="zh-CN" altLang="zh-CN" dirty="0"/>
              <a:t>贷：在建工程</a:t>
            </a:r>
            <a:r>
              <a:rPr lang="en-US" altLang="zh-CN" dirty="0"/>
              <a:t>-</a:t>
            </a:r>
            <a:r>
              <a:rPr lang="zh-CN" altLang="zh-CN" dirty="0"/>
              <a:t>建筑安装工程投资</a:t>
            </a:r>
            <a:r>
              <a:rPr lang="en-US" altLang="zh-CN" dirty="0"/>
              <a:t>-</a:t>
            </a:r>
            <a:r>
              <a:rPr lang="zh-CN" altLang="zh-CN" dirty="0"/>
              <a:t>建筑工程</a:t>
            </a:r>
            <a:r>
              <a:rPr lang="en-US" altLang="zh-CN" dirty="0"/>
              <a:t>-</a:t>
            </a:r>
            <a:r>
              <a:rPr lang="zh-CN" altLang="zh-CN" dirty="0"/>
              <a:t>码头</a:t>
            </a:r>
            <a:r>
              <a:rPr lang="en-US" altLang="zh-CN" dirty="0"/>
              <a:t> 300 000 </a:t>
            </a:r>
            <a:endParaRPr lang="zh-CN" altLang="zh-CN" dirty="0"/>
          </a:p>
          <a:p>
            <a:r>
              <a:rPr lang="zh-CN" altLang="zh-CN" dirty="0">
                <a:solidFill>
                  <a:srgbClr val="FFC000"/>
                </a:solidFill>
              </a:rPr>
              <a:t>同时，</a:t>
            </a:r>
            <a:endParaRPr lang="en-US" altLang="zh-CN" dirty="0">
              <a:solidFill>
                <a:srgbClr val="FFC000"/>
              </a:solidFill>
            </a:endParaRPr>
          </a:p>
          <a:p>
            <a:r>
              <a:rPr lang="zh-CN" altLang="zh-CN" dirty="0"/>
              <a:t>借：无偿调拨净资产</a:t>
            </a:r>
            <a:r>
              <a:rPr lang="en-US" altLang="zh-CN" dirty="0"/>
              <a:t>               300 000</a:t>
            </a:r>
            <a:endParaRPr lang="zh-CN" altLang="zh-CN" dirty="0"/>
          </a:p>
          <a:p>
            <a:r>
              <a:rPr lang="en-US" altLang="zh-CN" dirty="0"/>
              <a:t>       </a:t>
            </a:r>
            <a:r>
              <a:rPr lang="zh-CN" altLang="zh-CN" dirty="0"/>
              <a:t>贷：在建工程</a:t>
            </a:r>
            <a:r>
              <a:rPr lang="en-US" altLang="zh-CN" dirty="0"/>
              <a:t>-</a:t>
            </a:r>
            <a:r>
              <a:rPr lang="zh-CN" altLang="zh-CN" dirty="0"/>
              <a:t>基建转出投资</a:t>
            </a:r>
            <a:r>
              <a:rPr lang="en-US" altLang="zh-CN" dirty="0"/>
              <a:t>   300 000</a:t>
            </a:r>
            <a:endParaRPr lang="zh-CN" altLang="zh-CN" dirty="0"/>
          </a:p>
          <a:p>
            <a:r>
              <a:rPr lang="zh-CN" altLang="zh-CN" dirty="0"/>
              <a:t>预算会计不用做分录。</a:t>
            </a:r>
          </a:p>
          <a:p>
            <a:endParaRPr lang="zh-CN"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a:t>答疑时间</a:t>
            </a:r>
          </a:p>
        </p:txBody>
      </p:sp>
      <p:sp>
        <p:nvSpPr>
          <p:cNvPr id="3" name="内容占位符 2"/>
          <p:cNvSpPr>
            <a:spLocks noGrp="1"/>
          </p:cNvSpPr>
          <p:nvPr>
            <p:ph sz="quarter" idx="13"/>
          </p:nvPr>
        </p:nvSpPr>
        <p:spPr/>
        <p:txBody>
          <a:bodyPr/>
          <a:lstStyle/>
          <a:p>
            <a:r>
              <a:rPr lang="en-US" altLang="zh-CN" dirty="0"/>
              <a:t> </a:t>
            </a: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十五、工程物资</a:t>
            </a:r>
            <a:endParaRPr lang="zh-CN" altLang="en-US" dirty="0"/>
          </a:p>
        </p:txBody>
      </p:sp>
      <p:sp>
        <p:nvSpPr>
          <p:cNvPr id="3" name="内容占位符 2"/>
          <p:cNvSpPr>
            <a:spLocks noGrp="1"/>
          </p:cNvSpPr>
          <p:nvPr>
            <p:ph sz="quarter" idx="13"/>
          </p:nvPr>
        </p:nvSpPr>
        <p:spPr>
          <a:xfrm>
            <a:off x="376519" y="852755"/>
            <a:ext cx="9488934" cy="5598379"/>
          </a:xfrm>
        </p:spPr>
        <p:txBody>
          <a:bodyPr>
            <a:normAutofit/>
          </a:bodyPr>
          <a:lstStyle/>
          <a:p>
            <a:r>
              <a:rPr lang="en-US" altLang="zh-CN" dirty="0"/>
              <a:t>2</a:t>
            </a:r>
            <a:r>
              <a:rPr lang="zh-CN" altLang="zh-CN" dirty="0"/>
              <a:t>、领用工程物资</a:t>
            </a:r>
          </a:p>
          <a:p>
            <a:r>
              <a:rPr lang="zh-CN" altLang="zh-CN" dirty="0"/>
              <a:t>按照物资成本，借记“在建工程”科目，贷记本科目，预算会计不用做分录，工程完工后将领出的剩余物资退库时做相反的会计分录。</a:t>
            </a:r>
          </a:p>
          <a:p>
            <a:r>
              <a:rPr lang="zh-CN" altLang="zh-CN" dirty="0">
                <a:solidFill>
                  <a:srgbClr val="FFC000"/>
                </a:solidFill>
              </a:rPr>
              <a:t>例【</a:t>
            </a:r>
            <a:r>
              <a:rPr lang="en-US" altLang="zh-CN" dirty="0">
                <a:solidFill>
                  <a:srgbClr val="FFC000"/>
                </a:solidFill>
              </a:rPr>
              <a:t>2-95</a:t>
            </a:r>
            <a:r>
              <a:rPr lang="zh-CN" altLang="zh-CN" dirty="0">
                <a:solidFill>
                  <a:srgbClr val="FFC000"/>
                </a:solidFill>
              </a:rPr>
              <a:t>】</a:t>
            </a:r>
            <a:r>
              <a:rPr lang="en-US" altLang="zh-CN" dirty="0"/>
              <a:t>2019</a:t>
            </a:r>
            <a:r>
              <a:rPr lang="zh-CN" altLang="zh-CN" dirty="0"/>
              <a:t>年</a:t>
            </a:r>
            <a:r>
              <a:rPr lang="en-US" altLang="zh-CN" dirty="0"/>
              <a:t>1</a:t>
            </a:r>
            <a:r>
              <a:rPr lang="zh-CN" altLang="zh-CN" dirty="0"/>
              <a:t>月</a:t>
            </a:r>
            <a:r>
              <a:rPr lang="en-US" altLang="zh-CN" dirty="0"/>
              <a:t>8</a:t>
            </a:r>
            <a:r>
              <a:rPr lang="zh-CN" altLang="zh-CN" dirty="0"/>
              <a:t>日，滨海市第九中学自建厂房领用工程物资</a:t>
            </a:r>
            <a:r>
              <a:rPr lang="en-US" altLang="zh-CN" dirty="0"/>
              <a:t>450 000</a:t>
            </a:r>
            <a:r>
              <a:rPr lang="zh-CN" altLang="zh-CN" dirty="0"/>
              <a:t>元：</a:t>
            </a:r>
          </a:p>
          <a:p>
            <a:r>
              <a:rPr lang="zh-CN" altLang="zh-CN" dirty="0">
                <a:solidFill>
                  <a:srgbClr val="FFC000"/>
                </a:solidFill>
              </a:rPr>
              <a:t>财务会计：</a:t>
            </a:r>
            <a:endParaRPr lang="en-US" altLang="zh-CN" dirty="0">
              <a:solidFill>
                <a:srgbClr val="FFC000"/>
              </a:solidFill>
            </a:endParaRPr>
          </a:p>
          <a:p>
            <a:r>
              <a:rPr lang="zh-CN" altLang="zh-CN" dirty="0"/>
              <a:t>借：在建工程</a:t>
            </a:r>
            <a:r>
              <a:rPr lang="en-US" altLang="zh-CN" dirty="0"/>
              <a:t>-</a:t>
            </a:r>
            <a:r>
              <a:rPr lang="zh-CN" altLang="zh-CN" dirty="0"/>
              <a:t>建筑安装工程投资</a:t>
            </a:r>
            <a:r>
              <a:rPr lang="en-US" altLang="zh-CN" dirty="0"/>
              <a:t>-</a:t>
            </a:r>
            <a:r>
              <a:rPr lang="zh-CN" altLang="zh-CN" dirty="0"/>
              <a:t>建筑工程</a:t>
            </a:r>
            <a:r>
              <a:rPr lang="en-US" altLang="zh-CN" dirty="0"/>
              <a:t>-</a:t>
            </a:r>
            <a:r>
              <a:rPr lang="zh-CN" altLang="zh-CN" dirty="0"/>
              <a:t>厂房</a:t>
            </a:r>
            <a:r>
              <a:rPr lang="en-US" altLang="zh-CN" dirty="0"/>
              <a:t> 450 000                  </a:t>
            </a:r>
            <a:endParaRPr lang="zh-CN" altLang="zh-CN" dirty="0"/>
          </a:p>
          <a:p>
            <a:r>
              <a:rPr lang="en-US" altLang="zh-CN" dirty="0"/>
              <a:t>       </a:t>
            </a:r>
            <a:r>
              <a:rPr lang="zh-CN" altLang="zh-CN" dirty="0"/>
              <a:t>贷：工程物资</a:t>
            </a:r>
            <a:r>
              <a:rPr lang="en-US" altLang="zh-CN" dirty="0"/>
              <a:t>-</a:t>
            </a:r>
            <a:r>
              <a:rPr lang="zh-CN" altLang="zh-CN" dirty="0"/>
              <a:t>库存材料</a:t>
            </a:r>
            <a:r>
              <a:rPr lang="en-US" altLang="zh-CN" dirty="0"/>
              <a:t>                                      450 000  </a:t>
            </a:r>
            <a:endParaRPr lang="zh-CN" altLang="zh-CN" dirty="0"/>
          </a:p>
          <a:p>
            <a:r>
              <a:rPr lang="zh-CN" altLang="zh-CN" dirty="0"/>
              <a:t>预算会计不用做分录</a:t>
            </a:r>
            <a:r>
              <a:rPr lang="zh-CN" altLang="en-US" dirty="0"/>
              <a:t>。</a:t>
            </a:r>
            <a:endParaRPr lang="zh-CN" altLang="zh-CN" dirty="0"/>
          </a:p>
          <a:p>
            <a:endParaRPr lang="zh-CN" alt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十五、工程物资</a:t>
            </a:r>
            <a:endParaRPr lang="zh-CN" altLang="en-US" dirty="0"/>
          </a:p>
        </p:txBody>
      </p:sp>
      <p:sp>
        <p:nvSpPr>
          <p:cNvPr id="3" name="内容占位符 2"/>
          <p:cNvSpPr>
            <a:spLocks noGrp="1"/>
          </p:cNvSpPr>
          <p:nvPr>
            <p:ph sz="quarter" idx="13"/>
          </p:nvPr>
        </p:nvSpPr>
        <p:spPr>
          <a:xfrm>
            <a:off x="376518" y="852755"/>
            <a:ext cx="9446989" cy="5102557"/>
          </a:xfrm>
        </p:spPr>
        <p:txBody>
          <a:bodyPr/>
          <a:lstStyle/>
          <a:p>
            <a:r>
              <a:rPr lang="en-US" altLang="zh-CN" dirty="0"/>
              <a:t>3</a:t>
            </a:r>
            <a:r>
              <a:rPr lang="zh-CN" altLang="zh-CN" dirty="0"/>
              <a:t>、将工程物资物资转作存货</a:t>
            </a:r>
          </a:p>
          <a:p>
            <a:r>
              <a:rPr lang="zh-CN" altLang="zh-CN" dirty="0"/>
              <a:t>工程完工后将剩余的工程物资转作本单位存货等的，按照物资成本，借记“库存物品”等科目，贷记本科目，预算会计不用做分录。</a:t>
            </a:r>
          </a:p>
          <a:p>
            <a:r>
              <a:rPr lang="zh-CN" altLang="zh-CN" dirty="0">
                <a:solidFill>
                  <a:srgbClr val="FFC000"/>
                </a:solidFill>
              </a:rPr>
              <a:t>例【</a:t>
            </a:r>
            <a:r>
              <a:rPr lang="en-US" altLang="zh-CN" dirty="0">
                <a:solidFill>
                  <a:srgbClr val="FFC000"/>
                </a:solidFill>
              </a:rPr>
              <a:t>2-96</a:t>
            </a:r>
            <a:r>
              <a:rPr lang="zh-CN" altLang="zh-CN" dirty="0">
                <a:solidFill>
                  <a:srgbClr val="FFC000"/>
                </a:solidFill>
              </a:rPr>
              <a:t>】</a:t>
            </a:r>
            <a:r>
              <a:rPr lang="en-US" altLang="zh-CN" dirty="0"/>
              <a:t>2019</a:t>
            </a:r>
            <a:r>
              <a:rPr lang="zh-CN" altLang="zh-CN" dirty="0"/>
              <a:t>年</a:t>
            </a:r>
            <a:r>
              <a:rPr lang="en-US" altLang="zh-CN" dirty="0"/>
              <a:t>1</a:t>
            </a:r>
            <a:r>
              <a:rPr lang="zh-CN" altLang="zh-CN" dirty="0"/>
              <a:t>月</a:t>
            </a:r>
            <a:r>
              <a:rPr lang="en-US" altLang="zh-CN" dirty="0"/>
              <a:t>8</a:t>
            </a:r>
            <a:r>
              <a:rPr lang="zh-CN" altLang="zh-CN" dirty="0"/>
              <a:t>日，滨海市第九中学将剩余工程物资</a:t>
            </a:r>
            <a:r>
              <a:rPr lang="en-US" altLang="zh-CN" dirty="0"/>
              <a:t>50 000</a:t>
            </a:r>
            <a:r>
              <a:rPr lang="zh-CN" altLang="zh-CN" dirty="0"/>
              <a:t>转作存货。</a:t>
            </a:r>
          </a:p>
          <a:p>
            <a:r>
              <a:rPr lang="zh-CN" altLang="zh-CN" dirty="0">
                <a:solidFill>
                  <a:srgbClr val="FFC000"/>
                </a:solidFill>
              </a:rPr>
              <a:t>财务会计：</a:t>
            </a:r>
            <a:endParaRPr lang="en-US" altLang="zh-CN" dirty="0">
              <a:solidFill>
                <a:srgbClr val="FFC000"/>
              </a:solidFill>
            </a:endParaRPr>
          </a:p>
          <a:p>
            <a:r>
              <a:rPr lang="zh-CN" altLang="zh-CN" dirty="0"/>
              <a:t>借：库存物品</a:t>
            </a:r>
            <a:r>
              <a:rPr lang="en-US" altLang="zh-CN" dirty="0"/>
              <a:t>                    50 000</a:t>
            </a:r>
            <a:endParaRPr lang="zh-CN" altLang="zh-CN" dirty="0"/>
          </a:p>
          <a:p>
            <a:r>
              <a:rPr lang="en-US" altLang="zh-CN" dirty="0"/>
              <a:t>      </a:t>
            </a:r>
            <a:r>
              <a:rPr lang="zh-CN" altLang="zh-CN" dirty="0"/>
              <a:t>贷：工程物资</a:t>
            </a:r>
            <a:r>
              <a:rPr lang="en-US" altLang="zh-CN" dirty="0"/>
              <a:t>-</a:t>
            </a:r>
            <a:r>
              <a:rPr lang="zh-CN" altLang="zh-CN" dirty="0"/>
              <a:t>库存材料</a:t>
            </a:r>
            <a:r>
              <a:rPr lang="en-US" altLang="zh-CN" dirty="0"/>
              <a:t>      50 000</a:t>
            </a:r>
            <a:endParaRPr lang="zh-CN" altLang="zh-CN" dirty="0"/>
          </a:p>
          <a:p>
            <a:r>
              <a:rPr lang="zh-CN" altLang="zh-CN" dirty="0"/>
              <a:t>预算会计不用做分录</a:t>
            </a:r>
            <a:r>
              <a:rPr lang="zh-CN" altLang="en-US" dirty="0"/>
              <a:t>。</a:t>
            </a:r>
            <a:endParaRPr lang="zh-CN" altLang="zh-CN" dirty="0"/>
          </a:p>
          <a:p>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p:txBody>
          <a:bodyPr/>
          <a:lstStyle/>
          <a:p>
            <a:r>
              <a:rPr lang="zh-CN" altLang="zh-CN" dirty="0"/>
              <a:t>（一）在建工程的内容</a:t>
            </a:r>
          </a:p>
          <a:p>
            <a:r>
              <a:rPr lang="zh-CN" altLang="zh-CN" dirty="0"/>
              <a:t>在建工程是指政府会计主体</a:t>
            </a:r>
            <a:r>
              <a:rPr lang="zh-CN" altLang="zh-CN" dirty="0">
                <a:solidFill>
                  <a:srgbClr val="FFC000"/>
                </a:solidFill>
              </a:rPr>
              <a:t>在建（尚未完工或交付使用）</a:t>
            </a:r>
            <a:r>
              <a:rPr lang="zh-CN" altLang="zh-CN" dirty="0"/>
              <a:t>的建设项目（包括新建、改建、扩建、修缮等）工程的</a:t>
            </a:r>
            <a:r>
              <a:rPr lang="zh-CN" altLang="zh-CN" dirty="0">
                <a:solidFill>
                  <a:srgbClr val="FFC000"/>
                </a:solidFill>
              </a:rPr>
              <a:t>实际成本</a:t>
            </a:r>
            <a:r>
              <a:rPr lang="zh-CN" altLang="zh-CN" dirty="0"/>
              <a:t>。</a:t>
            </a:r>
          </a:p>
          <a:p>
            <a:r>
              <a:rPr lang="zh-CN" altLang="zh-CN" dirty="0"/>
              <a:t>单位</a:t>
            </a:r>
            <a:r>
              <a:rPr lang="zh-CN" altLang="zh-CN" dirty="0">
                <a:solidFill>
                  <a:srgbClr val="FFC000"/>
                </a:solidFill>
              </a:rPr>
              <a:t>在建</a:t>
            </a:r>
            <a:r>
              <a:rPr lang="zh-CN" altLang="zh-CN" dirty="0"/>
              <a:t>的信息系统项目工程、公共基础设施项目工程、保障性住房项目工程的实际成本，也通过本科目核算。</a:t>
            </a:r>
          </a:p>
          <a:p>
            <a:r>
              <a:rPr lang="zh-CN" altLang="zh-CN" dirty="0"/>
              <a:t>新准则明确要求行政事业单位对在建项目不再单独设基建账，但应当按照项目单独核算。</a:t>
            </a:r>
          </a:p>
          <a:p>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a:xfrm>
            <a:off x="376518" y="852755"/>
            <a:ext cx="9748993" cy="5102557"/>
          </a:xfrm>
        </p:spPr>
        <p:txBody>
          <a:bodyPr/>
          <a:lstStyle/>
          <a:p>
            <a:r>
              <a:rPr lang="zh-CN" altLang="zh-CN" dirty="0"/>
              <a:t>（二）在建工程的科目设置</a:t>
            </a:r>
          </a:p>
          <a:p>
            <a:r>
              <a:rPr lang="zh-CN" altLang="zh-CN" dirty="0"/>
              <a:t>结合《国有建设单位会计制度》要求，设置如下明细科目：</a:t>
            </a:r>
          </a:p>
          <a:p>
            <a:r>
              <a:rPr lang="en-US" altLang="zh-CN" dirty="0"/>
              <a:t>1</a:t>
            </a:r>
            <a:r>
              <a:rPr lang="zh-CN" altLang="zh-CN" dirty="0"/>
              <a:t>、</a:t>
            </a:r>
            <a:r>
              <a:rPr lang="en-US" altLang="zh-CN" dirty="0">
                <a:solidFill>
                  <a:srgbClr val="FFC000"/>
                </a:solidFill>
              </a:rPr>
              <a:t>“</a:t>
            </a:r>
            <a:r>
              <a:rPr lang="zh-CN" altLang="zh-CN" dirty="0">
                <a:solidFill>
                  <a:srgbClr val="FFC000"/>
                </a:solidFill>
              </a:rPr>
              <a:t>建筑安装工程投资</a:t>
            </a:r>
            <a:r>
              <a:rPr lang="en-US" altLang="zh-CN" dirty="0">
                <a:solidFill>
                  <a:srgbClr val="FFC000"/>
                </a:solidFill>
              </a:rPr>
              <a:t>”</a:t>
            </a:r>
            <a:r>
              <a:rPr lang="en-US" altLang="zh-CN" dirty="0"/>
              <a:t>—</a:t>
            </a:r>
            <a:r>
              <a:rPr lang="zh-CN" altLang="zh-CN" dirty="0"/>
              <a:t>核算建设项目的</a:t>
            </a:r>
            <a:r>
              <a:rPr lang="zh-CN" altLang="zh-CN" dirty="0">
                <a:solidFill>
                  <a:srgbClr val="FFC000"/>
                </a:solidFill>
              </a:rPr>
              <a:t>建筑工程和安装工程的实际成本</a:t>
            </a:r>
            <a:r>
              <a:rPr lang="zh-CN" altLang="zh-CN" dirty="0"/>
              <a:t>，不包括设备投资本身的价值记预付给使用单位的预付备料款和预付工程款。 </a:t>
            </a:r>
          </a:p>
          <a:p>
            <a:r>
              <a:rPr lang="zh-CN" altLang="zh-CN" dirty="0"/>
              <a:t>本明细科目应设置“建筑工程”和“安装工程”两个三级明细科目</a:t>
            </a:r>
          </a:p>
          <a:p>
            <a:r>
              <a:rPr lang="en-US" altLang="zh-CN" dirty="0"/>
              <a:t>2</a:t>
            </a:r>
            <a:r>
              <a:rPr lang="zh-CN" altLang="zh-CN" dirty="0"/>
              <a:t>、</a:t>
            </a:r>
            <a:r>
              <a:rPr lang="zh-CN" altLang="zh-CN" dirty="0">
                <a:solidFill>
                  <a:srgbClr val="FFC000"/>
                </a:solidFill>
              </a:rPr>
              <a:t>“设备投资”</a:t>
            </a:r>
            <a:r>
              <a:rPr lang="en-US" altLang="zh-CN" dirty="0"/>
              <a:t>—</a:t>
            </a:r>
            <a:r>
              <a:rPr lang="zh-CN" altLang="zh-CN" dirty="0"/>
              <a:t>核算建设项目的</a:t>
            </a:r>
            <a:r>
              <a:rPr lang="zh-CN" altLang="zh-CN" dirty="0">
                <a:solidFill>
                  <a:srgbClr val="FFC000"/>
                </a:solidFill>
              </a:rPr>
              <a:t>各种设备实际成本</a:t>
            </a:r>
          </a:p>
          <a:p>
            <a:r>
              <a:rPr lang="en-US" altLang="zh-CN" dirty="0"/>
              <a:t>3</a:t>
            </a:r>
            <a:r>
              <a:rPr lang="zh-CN" altLang="zh-CN" dirty="0"/>
              <a:t>、</a:t>
            </a:r>
            <a:r>
              <a:rPr lang="zh-CN" altLang="zh-CN" dirty="0">
                <a:solidFill>
                  <a:srgbClr val="FFC000"/>
                </a:solidFill>
              </a:rPr>
              <a:t>“待摊投资”</a:t>
            </a:r>
            <a:r>
              <a:rPr lang="en-US" altLang="zh-CN" dirty="0"/>
              <a:t>—</a:t>
            </a:r>
            <a:r>
              <a:rPr lang="zh-CN" altLang="zh-CN" dirty="0"/>
              <a:t>核算建设项目的</a:t>
            </a:r>
            <a:r>
              <a:rPr lang="zh-CN" altLang="zh-CN" dirty="0">
                <a:solidFill>
                  <a:srgbClr val="FFC000"/>
                </a:solidFill>
              </a:rPr>
              <a:t>应当分摊计入</a:t>
            </a:r>
            <a:r>
              <a:rPr lang="zh-CN" altLang="zh-CN" dirty="0"/>
              <a:t>有关工程成本和设备成本的</a:t>
            </a:r>
            <a:r>
              <a:rPr lang="zh-CN" altLang="zh-CN" dirty="0">
                <a:solidFill>
                  <a:srgbClr val="FFC000"/>
                </a:solidFill>
              </a:rPr>
              <a:t>各项间接费用和税费支出</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十六、在建工程</a:t>
            </a:r>
          </a:p>
        </p:txBody>
      </p:sp>
      <p:sp>
        <p:nvSpPr>
          <p:cNvPr id="3" name="内容占位符 2"/>
          <p:cNvSpPr>
            <a:spLocks noGrp="1"/>
          </p:cNvSpPr>
          <p:nvPr>
            <p:ph sz="quarter" idx="13"/>
          </p:nvPr>
        </p:nvSpPr>
        <p:spPr>
          <a:xfrm>
            <a:off x="376519" y="852755"/>
            <a:ext cx="9305364" cy="5464155"/>
          </a:xfrm>
        </p:spPr>
        <p:txBody>
          <a:bodyPr>
            <a:normAutofit lnSpcReduction="10000"/>
          </a:bodyPr>
          <a:lstStyle/>
          <a:p>
            <a:r>
              <a:rPr lang="en-US" altLang="zh-CN" dirty="0"/>
              <a:t>4</a:t>
            </a:r>
            <a:r>
              <a:rPr lang="zh-CN" altLang="zh-CN" dirty="0"/>
              <a:t>、</a:t>
            </a:r>
            <a:r>
              <a:rPr lang="zh-CN" altLang="zh-CN" dirty="0">
                <a:solidFill>
                  <a:srgbClr val="FFC000"/>
                </a:solidFill>
              </a:rPr>
              <a:t>“其他投资”</a:t>
            </a:r>
            <a:r>
              <a:rPr lang="en-US" altLang="zh-CN" dirty="0"/>
              <a:t>—</a:t>
            </a:r>
            <a:r>
              <a:rPr lang="zh-CN" altLang="zh-CN" dirty="0"/>
              <a:t>核算建设项目的房屋购置支出、基本畜禽支出（包括购置、饲养支出）、林木支出（包括购置、培育支出）、办公生活用家具、器具购置支出，可行性研究固定资产购置支出、无形资产（包扣为取得土地使用权支付的土地出让金）</a:t>
            </a:r>
          </a:p>
          <a:p>
            <a:r>
              <a:rPr lang="en-US" altLang="zh-CN" dirty="0"/>
              <a:t>5</a:t>
            </a:r>
            <a:r>
              <a:rPr lang="zh-CN" altLang="zh-CN" dirty="0"/>
              <a:t>、</a:t>
            </a:r>
            <a:r>
              <a:rPr lang="zh-CN" altLang="zh-CN" dirty="0">
                <a:solidFill>
                  <a:srgbClr val="FFC000"/>
                </a:solidFill>
              </a:rPr>
              <a:t>“待核销基建支出”</a:t>
            </a:r>
            <a:r>
              <a:rPr lang="en-US" altLang="zh-CN" dirty="0"/>
              <a:t>—</a:t>
            </a:r>
            <a:r>
              <a:rPr lang="zh-CN" altLang="zh-CN" dirty="0"/>
              <a:t>核算建设项目发生的江河清障、航道清淤、飞播造林、补助群众造林、水土保持、城市绿化、取消项目的可行性研究费以及项目整体报废等</a:t>
            </a:r>
            <a:r>
              <a:rPr lang="zh-CN" altLang="zh-CN" dirty="0">
                <a:solidFill>
                  <a:srgbClr val="FFC000"/>
                </a:solidFill>
              </a:rPr>
              <a:t>不能形成资产部分的基建投资</a:t>
            </a:r>
            <a:r>
              <a:rPr lang="zh-CN" altLang="zh-CN" dirty="0"/>
              <a:t>支出。</a:t>
            </a:r>
          </a:p>
          <a:p>
            <a:r>
              <a:rPr lang="en-US" altLang="zh-CN" dirty="0"/>
              <a:t>6</a:t>
            </a:r>
            <a:r>
              <a:rPr lang="zh-CN" altLang="zh-CN" dirty="0"/>
              <a:t>、</a:t>
            </a:r>
            <a:r>
              <a:rPr lang="zh-CN" altLang="zh-CN" dirty="0">
                <a:solidFill>
                  <a:srgbClr val="FFC000"/>
                </a:solidFill>
              </a:rPr>
              <a:t>“基建转出投资”</a:t>
            </a:r>
            <a:r>
              <a:rPr lang="en-US" altLang="zh-CN" dirty="0"/>
              <a:t>—</a:t>
            </a:r>
            <a:r>
              <a:rPr lang="zh-CN" altLang="zh-CN" dirty="0"/>
              <a:t>核算为建设项目</a:t>
            </a:r>
            <a:r>
              <a:rPr lang="zh-CN" altLang="zh-CN" dirty="0">
                <a:solidFill>
                  <a:srgbClr val="FFC000"/>
                </a:solidFill>
              </a:rPr>
              <a:t>配套</a:t>
            </a:r>
            <a:r>
              <a:rPr lang="zh-CN" altLang="zh-CN" dirty="0"/>
              <a:t>而建成的，</a:t>
            </a:r>
            <a:r>
              <a:rPr lang="zh-CN" altLang="zh-CN" dirty="0">
                <a:solidFill>
                  <a:srgbClr val="FFC000"/>
                </a:solidFill>
              </a:rPr>
              <a:t>产权不归属于本单位</a:t>
            </a:r>
            <a:r>
              <a:rPr lang="zh-CN" altLang="zh-CN" dirty="0"/>
              <a:t>的专用设施的实际成本。</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3869</Words>
  <Application>Microsoft Office PowerPoint</Application>
  <PresentationFormat>宽屏</PresentationFormat>
  <Paragraphs>296</Paragraphs>
  <Slides>50</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50</vt:i4>
      </vt:variant>
    </vt:vector>
  </HeadingPairs>
  <TitlesOfParts>
    <vt:vector size="57" baseType="lpstr">
      <vt:lpstr>等线</vt:lpstr>
      <vt:lpstr>等线 Light</vt:lpstr>
      <vt:lpstr>宋体</vt:lpstr>
      <vt:lpstr>微软雅黑</vt:lpstr>
      <vt:lpstr>Arial</vt:lpstr>
      <vt:lpstr>Wingdings</vt:lpstr>
      <vt:lpstr>Office 主题​​</vt:lpstr>
      <vt:lpstr>新政府会计准则全面解读与实操指导</vt:lpstr>
      <vt:lpstr>十五、工程物资</vt:lpstr>
      <vt:lpstr>十五、工程物资</vt:lpstr>
      <vt:lpstr>十五、工程物资</vt:lpstr>
      <vt:lpstr>十五、工程物资</vt:lpstr>
      <vt:lpstr>十五、工程物资</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十六、在建工程</vt:lpstr>
      <vt:lpstr>答疑时间</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2018新大纲│中级会计职称 《财务管理》</dc:title>
  <dc:creator>Administrator</dc:creator>
  <cp:lastModifiedBy>Administrator</cp:lastModifiedBy>
  <cp:revision>521</cp:revision>
  <dcterms:created xsi:type="dcterms:W3CDTF">2018-02-07T02:07:00Z</dcterms:created>
  <dcterms:modified xsi:type="dcterms:W3CDTF">2018-09-14T01:11:03Z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2052-10.1.0.7469</vt:lpwstr>
  </property>
</Properties>
</file>