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88" r:id="rId2"/>
    <p:sldId id="738" r:id="rId3"/>
    <p:sldId id="684" r:id="rId4"/>
    <p:sldId id="685" r:id="rId5"/>
    <p:sldId id="686" r:id="rId6"/>
    <p:sldId id="687" r:id="rId7"/>
    <p:sldId id="688" r:id="rId8"/>
    <p:sldId id="689" r:id="rId9"/>
    <p:sldId id="690" r:id="rId10"/>
    <p:sldId id="691" r:id="rId11"/>
    <p:sldId id="692" r:id="rId12"/>
    <p:sldId id="693" r:id="rId13"/>
    <p:sldId id="694" r:id="rId14"/>
    <p:sldId id="695" r:id="rId15"/>
    <p:sldId id="696" r:id="rId16"/>
    <p:sldId id="697" r:id="rId17"/>
    <p:sldId id="698" r:id="rId18"/>
    <p:sldId id="699" r:id="rId19"/>
    <p:sldId id="700" r:id="rId20"/>
    <p:sldId id="701" r:id="rId21"/>
    <p:sldId id="702" r:id="rId22"/>
    <p:sldId id="703" r:id="rId23"/>
    <p:sldId id="704" r:id="rId24"/>
    <p:sldId id="705" r:id="rId25"/>
    <p:sldId id="706" r:id="rId26"/>
    <p:sldId id="707" r:id="rId27"/>
    <p:sldId id="708" r:id="rId28"/>
    <p:sldId id="709" r:id="rId29"/>
    <p:sldId id="710" r:id="rId30"/>
    <p:sldId id="711" r:id="rId31"/>
    <p:sldId id="712" r:id="rId32"/>
    <p:sldId id="713" r:id="rId33"/>
    <p:sldId id="714" r:id="rId34"/>
    <p:sldId id="715" r:id="rId35"/>
    <p:sldId id="716" r:id="rId36"/>
    <p:sldId id="717" r:id="rId37"/>
    <p:sldId id="718" r:id="rId38"/>
    <p:sldId id="719" r:id="rId39"/>
    <p:sldId id="720" r:id="rId40"/>
    <p:sldId id="721" r:id="rId41"/>
    <p:sldId id="722" r:id="rId42"/>
    <p:sldId id="723" r:id="rId43"/>
    <p:sldId id="724" r:id="rId44"/>
    <p:sldId id="725" r:id="rId45"/>
    <p:sldId id="726" r:id="rId46"/>
    <p:sldId id="727" r:id="rId47"/>
    <p:sldId id="728" r:id="rId48"/>
    <p:sldId id="729" r:id="rId49"/>
    <p:sldId id="730" r:id="rId50"/>
    <p:sldId id="731" r:id="rId51"/>
    <p:sldId id="732" r:id="rId52"/>
    <p:sldId id="733" r:id="rId53"/>
    <p:sldId id="734" r:id="rId54"/>
    <p:sldId id="735" r:id="rId55"/>
    <p:sldId id="736" r:id="rId56"/>
    <p:sldId id="737" r:id="rId57"/>
    <p:sldId id="500" r:id="rId58"/>
    <p:sldId id="262" r:id="rId5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4">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500"/>
    <a:srgbClr val="404040"/>
    <a:srgbClr val="003C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5758FB7-9AC5-4552-8A53-C91805E547FA}" styleName="主题样式 1 - 强调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7" autoAdjust="0"/>
    <p:restoredTop sz="94660"/>
  </p:normalViewPr>
  <p:slideViewPr>
    <p:cSldViewPr snapToGrid="0">
      <p:cViewPr varScale="1">
        <p:scale>
          <a:sx n="120" d="100"/>
          <a:sy n="120" d="100"/>
        </p:scale>
        <p:origin x="228" y="90"/>
      </p:cViewPr>
      <p:guideLst>
        <p:guide orient="horz" pos="2144"/>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PT制作指导">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4" name="文本框 3"/>
          <p:cNvSpPr txBox="1"/>
          <p:nvPr userDrawn="1"/>
        </p:nvSpPr>
        <p:spPr>
          <a:xfrm>
            <a:off x="449943" y="406400"/>
            <a:ext cx="3962401" cy="1323439"/>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PPT</a:t>
            </a:r>
            <a:r>
              <a:rPr lang="zh-CN" altLang="en-US" sz="4000" b="1" dirty="0">
                <a:solidFill>
                  <a:schemeClr val="bg1"/>
                </a:solidFill>
                <a:latin typeface="微软雅黑" panose="020B0503020204020204" pitchFamily="34" charset="-122"/>
                <a:ea typeface="微软雅黑" panose="020B0503020204020204" pitchFamily="34" charset="-122"/>
              </a:rPr>
              <a:t>制作指导</a:t>
            </a:r>
            <a:endParaRPr lang="en-US" altLang="zh-CN" sz="4000" b="1" dirty="0">
              <a:solidFill>
                <a:schemeClr val="bg1"/>
              </a:solidFill>
              <a:latin typeface="微软雅黑" panose="020B0503020204020204" pitchFamily="34" charset="-122"/>
              <a:ea typeface="微软雅黑" panose="020B0503020204020204" pitchFamily="34" charset="-122"/>
            </a:endParaRPr>
          </a:p>
          <a:p>
            <a:r>
              <a:rPr lang="zh-CN" altLang="en-US" sz="4000" b="1" dirty="0">
                <a:solidFill>
                  <a:schemeClr val="bg1"/>
                </a:solidFill>
                <a:latin typeface="微软雅黑" panose="020B0503020204020204" pitchFamily="34" charset="-122"/>
                <a:ea typeface="微软雅黑" panose="020B0503020204020204" pitchFamily="34" charset="-122"/>
              </a:rPr>
              <a:t>此页看完可删除</a:t>
            </a:r>
          </a:p>
        </p:txBody>
      </p:sp>
      <p:sp>
        <p:nvSpPr>
          <p:cNvPr id="5" name="文本框 4"/>
          <p:cNvSpPr txBox="1"/>
          <p:nvPr userDrawn="1"/>
        </p:nvSpPr>
        <p:spPr>
          <a:xfrm>
            <a:off x="6342743" y="503980"/>
            <a:ext cx="5849257" cy="523220"/>
          </a:xfrm>
          <a:prstGeom prst="rect">
            <a:avLst/>
          </a:prstGeom>
          <a:noFill/>
        </p:spPr>
        <p:txBody>
          <a:bodyPr wrap="square" rtlCol="0">
            <a:spAutoFit/>
          </a:bodyPr>
          <a:lstStyle/>
          <a:p>
            <a:pPr marL="457200" indent="-457200">
              <a:buFont typeface="Arial" panose="020B0604020202020204" pitchFamily="34" charset="0"/>
              <a:buChar char="•"/>
            </a:pPr>
            <a:r>
              <a:rPr lang="zh-CN" altLang="en-US" sz="2800" dirty="0">
                <a:solidFill>
                  <a:srgbClr val="FFFF00"/>
                </a:solidFill>
              </a:rPr>
              <a:t>内置模板，根据需求新建添加</a:t>
            </a:r>
          </a:p>
        </p:txBody>
      </p:sp>
      <p:pic>
        <p:nvPicPr>
          <p:cNvPr id="7" name="图片 6"/>
          <p:cNvPicPr>
            <a:picLocks noChangeAspect="1"/>
          </p:cNvPicPr>
          <p:nvPr userDrawn="1"/>
        </p:nvPicPr>
        <p:blipFill rotWithShape="1">
          <a:blip r:embed="rId2" cstate="print">
            <a:extLst>
              <a:ext uri="{28A0092B-C50C-407E-A947-70E740481C1C}">
                <a14:useLocalDpi xmlns:a14="http://schemas.microsoft.com/office/drawing/2010/main" val="0"/>
              </a:ext>
            </a:extLst>
          </a:blip>
          <a:srcRect b="15725"/>
          <a:stretch>
            <a:fillRect/>
          </a:stretch>
        </p:blipFill>
        <p:spPr>
          <a:xfrm>
            <a:off x="6729638" y="1114286"/>
            <a:ext cx="4359275" cy="4981714"/>
          </a:xfrm>
          <a:prstGeom prst="rect">
            <a:avLst/>
          </a:prstGeom>
        </p:spPr>
      </p:pic>
      <p:sp>
        <p:nvSpPr>
          <p:cNvPr id="8" name="文本框 7"/>
          <p:cNvSpPr txBox="1"/>
          <p:nvPr userDrawn="1"/>
        </p:nvSpPr>
        <p:spPr>
          <a:xfrm>
            <a:off x="159657" y="2710152"/>
            <a:ext cx="5849257" cy="523220"/>
          </a:xfrm>
          <a:prstGeom prst="rect">
            <a:avLst/>
          </a:prstGeom>
          <a:noFill/>
        </p:spPr>
        <p:txBody>
          <a:bodyPr wrap="square" rtlCol="0">
            <a:spAutoFit/>
          </a:bodyPr>
          <a:lstStyle/>
          <a:p>
            <a:pPr marL="457200" indent="-457200">
              <a:buFont typeface="Arial" panose="020B0604020202020204" pitchFamily="34" charset="0"/>
              <a:buChar char="•"/>
            </a:pPr>
            <a:r>
              <a:rPr lang="zh-CN" altLang="en-US" sz="2800" dirty="0">
                <a:solidFill>
                  <a:srgbClr val="FFFF00"/>
                </a:solidFill>
              </a:rPr>
              <a:t>做完以后修改小标签</a:t>
            </a:r>
          </a:p>
        </p:txBody>
      </p:sp>
      <p:sp>
        <p:nvSpPr>
          <p:cNvPr id="9" name="文本框 8"/>
          <p:cNvSpPr txBox="1"/>
          <p:nvPr userDrawn="1"/>
        </p:nvSpPr>
        <p:spPr>
          <a:xfrm>
            <a:off x="382813" y="3343533"/>
            <a:ext cx="5402943" cy="830997"/>
          </a:xfrm>
          <a:prstGeom prst="rect">
            <a:avLst/>
          </a:prstGeom>
          <a:noFill/>
        </p:spPr>
        <p:txBody>
          <a:bodyPr wrap="square" rtlCol="0">
            <a:spAutoFit/>
          </a:bodyPr>
          <a:lstStyle/>
          <a:p>
            <a:pPr marL="0" indent="0">
              <a:buFont typeface="Arial" panose="020B0604020202020204" pitchFamily="34" charset="0"/>
              <a:buNone/>
            </a:pPr>
            <a:r>
              <a:rPr lang="zh-CN" altLang="en-US" sz="2400" dirty="0">
                <a:solidFill>
                  <a:schemeClr val="bg1"/>
                </a:solidFill>
              </a:rPr>
              <a:t>点击“视图”</a:t>
            </a:r>
            <a:r>
              <a:rPr lang="en-US" altLang="zh-CN" sz="2400" dirty="0">
                <a:solidFill>
                  <a:schemeClr val="bg1"/>
                </a:solidFill>
              </a:rPr>
              <a:t>-</a:t>
            </a:r>
            <a:r>
              <a:rPr lang="zh-CN" altLang="en-US" sz="2400" dirty="0">
                <a:solidFill>
                  <a:schemeClr val="bg1"/>
                </a:solidFill>
              </a:rPr>
              <a:t>“幻灯片模板”修改第一张模板的小标签内容，然后返回即可。</a:t>
            </a:r>
          </a:p>
        </p:txBody>
      </p:sp>
      <p:pic>
        <p:nvPicPr>
          <p:cNvPr id="11" name="图片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9943" y="4486234"/>
            <a:ext cx="5505450" cy="1133475"/>
          </a:xfrm>
          <a:prstGeom prst="rect">
            <a:avLst/>
          </a:prstGeom>
          <a:ln w="38100">
            <a:solidFill>
              <a:schemeClr val="bg1"/>
            </a:solidFill>
          </a:ln>
        </p:spPr>
      </p:pic>
      <p:sp>
        <p:nvSpPr>
          <p:cNvPr id="12" name="矩形 11"/>
          <p:cNvSpPr/>
          <p:nvPr userDrawn="1"/>
        </p:nvSpPr>
        <p:spPr>
          <a:xfrm>
            <a:off x="0" y="6235700"/>
            <a:ext cx="2286000" cy="6223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直播页">
    <p:spTree>
      <p:nvGrpSpPr>
        <p:cNvPr id="1" name=""/>
        <p:cNvGrpSpPr/>
        <p:nvPr/>
      </p:nvGrpSpPr>
      <p:grpSpPr>
        <a:xfrm>
          <a:off x="0" y="0"/>
          <a:ext cx="0" cy="0"/>
          <a:chOff x="0" y="0"/>
          <a:chExt cx="0" cy="0"/>
        </a:xfrm>
      </p:grpSpPr>
      <p:sp>
        <p:nvSpPr>
          <p:cNvPr id="11" name="TextBox 6"/>
          <p:cNvSpPr txBox="1">
            <a:spLocks noChangeArrowheads="1"/>
          </p:cNvSpPr>
          <p:nvPr userDrawn="1"/>
        </p:nvSpPr>
        <p:spPr bwMode="auto">
          <a:xfrm>
            <a:off x="954314" y="4238555"/>
            <a:ext cx="1075940" cy="523220"/>
          </a:xfrm>
          <a:prstGeom prst="rect">
            <a:avLst/>
          </a:prstGeom>
          <a:noFill/>
          <a:ln w="9525">
            <a:noFill/>
            <a:miter lim="800000"/>
          </a:ln>
        </p:spPr>
        <p:txBody>
          <a:bodyPr wrap="square">
            <a:spAutoFit/>
          </a:bodyPr>
          <a:lstStyle/>
          <a:p>
            <a:pPr>
              <a:defRPr/>
            </a:pPr>
            <a:r>
              <a:rPr lang="zh-CN" altLang="en-US" sz="2800" dirty="0">
                <a:solidFill>
                  <a:schemeClr val="bg1"/>
                </a:solidFill>
                <a:latin typeface="微软雅黑" panose="020B0503020204020204" pitchFamily="34" charset="-122"/>
                <a:ea typeface="微软雅黑" panose="020B0503020204020204" pitchFamily="34" charset="-122"/>
              </a:rPr>
              <a:t>讲师：</a:t>
            </a:r>
          </a:p>
        </p:txBody>
      </p:sp>
      <p:sp>
        <p:nvSpPr>
          <p:cNvPr id="15" name="文本占位符 14"/>
          <p:cNvSpPr>
            <a:spLocks noGrp="1"/>
          </p:cNvSpPr>
          <p:nvPr>
            <p:ph type="body" sz="quarter" idx="10" hasCustomPrompt="1"/>
          </p:nvPr>
        </p:nvSpPr>
        <p:spPr>
          <a:xfrm>
            <a:off x="2030254" y="4228915"/>
            <a:ext cx="2206307" cy="570893"/>
          </a:xfrm>
        </p:spPr>
        <p:txBody>
          <a:bodyPr>
            <a:normAutofit/>
          </a:bodyPr>
          <a:lstStyle>
            <a:lvl1pPr marL="0" indent="0" algn="l" defTabSz="914400" rtl="0" eaLnBrk="1" latinLnBrk="0" hangingPunct="1">
              <a:lnSpc>
                <a:spcPct val="100000"/>
              </a:lnSpc>
              <a:buNone/>
              <a:defRPr lang="zh-CN" altLang="en-US" sz="2800" kern="1200" dirty="0">
                <a:solidFill>
                  <a:schemeClr val="bg1"/>
                </a:solidFill>
                <a:latin typeface="微软雅黑" panose="020B0503020204020204" pitchFamily="34" charset="-122"/>
                <a:ea typeface="微软雅黑" panose="020B0503020204020204" pitchFamily="34" charset="-122"/>
                <a:cs typeface="+mn-cs"/>
              </a:defRPr>
            </a:lvl1pPr>
          </a:lstStyle>
          <a:p>
            <a:pPr lvl="0"/>
            <a:r>
              <a:rPr lang="zh-CN" altLang="en-US" dirty="0"/>
              <a:t>老师姓名</a:t>
            </a:r>
          </a:p>
        </p:txBody>
      </p:sp>
      <p:sp>
        <p:nvSpPr>
          <p:cNvPr id="2" name="标题 1"/>
          <p:cNvSpPr>
            <a:spLocks noGrp="1"/>
          </p:cNvSpPr>
          <p:nvPr>
            <p:ph type="title" hasCustomPrompt="1"/>
          </p:nvPr>
        </p:nvSpPr>
        <p:spPr>
          <a:xfrm>
            <a:off x="952409" y="2598681"/>
            <a:ext cx="10296162" cy="1637989"/>
          </a:xfrm>
        </p:spPr>
        <p:txBody>
          <a:bodyPr>
            <a:normAutofit/>
          </a:bodyPr>
          <a:lstStyle>
            <a:lvl1pPr marL="0" algn="l" defTabSz="914400" rtl="0" eaLnBrk="1" latinLnBrk="0" hangingPunct="1">
              <a:defRPr lang="zh-CN" altLang="en-US" sz="4800" b="1" kern="1200" dirty="0">
                <a:solidFill>
                  <a:schemeClr val="bg1"/>
                </a:solidFill>
                <a:latin typeface="微软雅黑" panose="020B0503020204020204" pitchFamily="34" charset="-122"/>
                <a:ea typeface="微软雅黑" panose="020B0503020204020204" pitchFamily="34" charset="-122"/>
                <a:cs typeface="+mn-cs"/>
              </a:defRPr>
            </a:lvl1pPr>
          </a:lstStyle>
          <a:p>
            <a:r>
              <a:rPr lang="zh-CN" altLang="en-US" dirty="0"/>
              <a:t>输入你的直播标题</a:t>
            </a:r>
            <a:br>
              <a:rPr lang="en-US" altLang="zh-CN" dirty="0"/>
            </a:br>
            <a:r>
              <a:rPr lang="zh-CN" altLang="en-US" dirty="0"/>
              <a:t>输入你的直播标题</a:t>
            </a:r>
          </a:p>
        </p:txBody>
      </p:sp>
      <p:grpSp>
        <p:nvGrpSpPr>
          <p:cNvPr id="6" name="组合 5"/>
          <p:cNvGrpSpPr/>
          <p:nvPr userDrawn="1"/>
        </p:nvGrpSpPr>
        <p:grpSpPr>
          <a:xfrm>
            <a:off x="1030514" y="1812898"/>
            <a:ext cx="1552666" cy="677015"/>
            <a:chOff x="1030514" y="1279834"/>
            <a:chExt cx="1552666" cy="677015"/>
          </a:xfrm>
        </p:grpSpPr>
        <p:sp>
          <p:nvSpPr>
            <p:cNvPr id="7" name="矩形: 圆角 6"/>
            <p:cNvSpPr/>
            <p:nvPr/>
          </p:nvSpPr>
          <p:spPr>
            <a:xfrm>
              <a:off x="1030514" y="1279834"/>
              <a:ext cx="1552666" cy="677015"/>
            </a:xfrm>
            <a:prstGeom prst="roundRect">
              <a:avLst>
                <a:gd name="adj" fmla="val 50000"/>
              </a:avLst>
            </a:prstGeom>
            <a:solidFill>
              <a:srgbClr val="FF6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1190535" y="1561191"/>
              <a:ext cx="114300" cy="1143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9" name="TextBox 13"/>
            <p:cNvSpPr txBox="1">
              <a:spLocks noChangeArrowheads="1"/>
            </p:cNvSpPr>
            <p:nvPr/>
          </p:nvSpPr>
          <p:spPr bwMode="auto">
            <a:xfrm>
              <a:off x="1247685" y="1325953"/>
              <a:ext cx="1175623" cy="584775"/>
            </a:xfrm>
            <a:prstGeom prst="rect">
              <a:avLst/>
            </a:prstGeom>
            <a:noFill/>
            <a:ln w="9525">
              <a:noFill/>
              <a:miter lim="800000"/>
            </a:ln>
          </p:spPr>
          <p:txBody>
            <a:bodyPr wrap="square">
              <a:spAutoFit/>
            </a:bodyPr>
            <a:lstStyle/>
            <a:p>
              <a:pPr algn="ctr">
                <a:defRPr/>
              </a:pPr>
              <a:r>
                <a:rPr lang="en-US" altLang="zh-CN" sz="3200" b="1" dirty="0">
                  <a:solidFill>
                    <a:schemeClr val="bg1"/>
                  </a:solidFill>
                  <a:latin typeface="微软雅黑" panose="020B0503020204020204" pitchFamily="34" charset="-122"/>
                  <a:ea typeface="微软雅黑" panose="020B0503020204020204" pitchFamily="34" charset="-122"/>
                </a:rPr>
                <a:t>LIVE</a:t>
              </a:r>
              <a:endParaRPr lang="zh-CN" altLang="en-US" sz="3200" b="1" dirty="0">
                <a:solidFill>
                  <a:schemeClr val="bg1"/>
                </a:solidFill>
                <a:latin typeface="微软雅黑" panose="020B0503020204020204" pitchFamily="34" charset="-122"/>
                <a:ea typeface="微软雅黑" panose="020B0503020204020204" pitchFamily="34" charset="-122"/>
              </a:endParaRPr>
            </a:p>
          </p:txBody>
        </p:sp>
      </p:grpSp>
      <p:sp>
        <p:nvSpPr>
          <p:cNvPr id="12" name="Freeform 5"/>
          <p:cNvSpPr/>
          <p:nvPr userDrawn="1"/>
        </p:nvSpPr>
        <p:spPr bwMode="auto">
          <a:xfrm rot="5400000">
            <a:off x="1020753" y="4891394"/>
            <a:ext cx="501355" cy="434210"/>
          </a:xfrm>
          <a:custGeom>
            <a:avLst/>
            <a:gdLst>
              <a:gd name="T0" fmla="*/ 129 w 304"/>
              <a:gd name="T1" fmla="*/ 18 h 263"/>
              <a:gd name="T2" fmla="*/ 175 w 304"/>
              <a:gd name="T3" fmla="*/ 18 h 263"/>
              <a:gd name="T4" fmla="*/ 235 w 304"/>
              <a:gd name="T5" fmla="*/ 120 h 263"/>
              <a:gd name="T6" fmla="*/ 294 w 304"/>
              <a:gd name="T7" fmla="*/ 223 h 263"/>
              <a:gd name="T8" fmla="*/ 271 w 304"/>
              <a:gd name="T9" fmla="*/ 263 h 263"/>
              <a:gd name="T10" fmla="*/ 152 w 304"/>
              <a:gd name="T11" fmla="*/ 263 h 263"/>
              <a:gd name="T12" fmla="*/ 33 w 304"/>
              <a:gd name="T13" fmla="*/ 263 h 263"/>
              <a:gd name="T14" fmla="*/ 10 w 304"/>
              <a:gd name="T15" fmla="*/ 223 h 263"/>
              <a:gd name="T16" fmla="*/ 69 w 304"/>
              <a:gd name="T17" fmla="*/ 120 h 263"/>
              <a:gd name="T18" fmla="*/ 129 w 304"/>
              <a:gd name="T19" fmla="*/ 1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4" h="263">
                <a:moveTo>
                  <a:pt x="129" y="18"/>
                </a:moveTo>
                <a:cubicBezTo>
                  <a:pt x="139" y="0"/>
                  <a:pt x="165" y="0"/>
                  <a:pt x="175" y="18"/>
                </a:cubicBezTo>
                <a:cubicBezTo>
                  <a:pt x="235" y="120"/>
                  <a:pt x="235" y="120"/>
                  <a:pt x="235" y="120"/>
                </a:cubicBezTo>
                <a:cubicBezTo>
                  <a:pt x="294" y="223"/>
                  <a:pt x="294" y="223"/>
                  <a:pt x="294" y="223"/>
                </a:cubicBezTo>
                <a:cubicBezTo>
                  <a:pt x="304" y="241"/>
                  <a:pt x="291" y="263"/>
                  <a:pt x="271" y="263"/>
                </a:cubicBezTo>
                <a:cubicBezTo>
                  <a:pt x="152" y="263"/>
                  <a:pt x="152" y="263"/>
                  <a:pt x="152" y="263"/>
                </a:cubicBezTo>
                <a:cubicBezTo>
                  <a:pt x="33" y="263"/>
                  <a:pt x="33" y="263"/>
                  <a:pt x="33" y="263"/>
                </a:cubicBezTo>
                <a:cubicBezTo>
                  <a:pt x="13" y="263"/>
                  <a:pt x="0" y="241"/>
                  <a:pt x="10" y="223"/>
                </a:cubicBezTo>
                <a:cubicBezTo>
                  <a:pt x="69" y="120"/>
                  <a:pt x="69" y="120"/>
                  <a:pt x="69" y="120"/>
                </a:cubicBezTo>
                <a:lnTo>
                  <a:pt x="129" y="18"/>
                </a:lnTo>
                <a:close/>
              </a:path>
            </a:pathLst>
          </a:custGeom>
          <a:solidFill>
            <a:srgbClr val="FF6500">
              <a:alpha val="90000"/>
            </a:srgbClr>
          </a:solidFill>
          <a:ln w="9525">
            <a:noFill/>
            <a:round/>
          </a:ln>
        </p:spPr>
        <p:txBody>
          <a:bodyPr vert="horz" wrap="square" lIns="91440" tIns="45720" rIns="91440" bIns="45720" numCol="1" anchor="t" anchorCtr="0" compatLnSpc="1"/>
          <a:lstStyle/>
          <a:p>
            <a:endParaRPr lang="zh-CN" altLang="en-US"/>
          </a:p>
        </p:txBody>
      </p:sp>
      <p:sp>
        <p:nvSpPr>
          <p:cNvPr id="13" name="TextBox 13"/>
          <p:cNvSpPr txBox="1">
            <a:spLocks noChangeArrowheads="1"/>
          </p:cNvSpPr>
          <p:nvPr userDrawn="1"/>
        </p:nvSpPr>
        <p:spPr bwMode="auto">
          <a:xfrm>
            <a:off x="952409" y="4837842"/>
            <a:ext cx="2398486" cy="523220"/>
          </a:xfrm>
          <a:prstGeom prst="rect">
            <a:avLst/>
          </a:prstGeom>
          <a:noFill/>
          <a:ln w="9525">
            <a:noFill/>
            <a:miter lim="800000"/>
          </a:ln>
        </p:spPr>
        <p:txBody>
          <a:bodyPr wrap="square">
            <a:spAutoFit/>
          </a:bodyPr>
          <a:lstStyle/>
          <a:p>
            <a:pPr>
              <a:defRPr/>
            </a:pPr>
            <a:r>
              <a:rPr lang="zh-CN" altLang="en-US" sz="2800" b="1" dirty="0">
                <a:solidFill>
                  <a:schemeClr val="bg1"/>
                </a:solidFill>
                <a:latin typeface="微软雅黑" panose="020B0503020204020204" pitchFamily="34" charset="-122"/>
                <a:ea typeface="微软雅黑" panose="020B0503020204020204" pitchFamily="34" charset="-122"/>
              </a:rPr>
              <a:t>会计学堂出品</a:t>
            </a:r>
          </a:p>
        </p:txBody>
      </p:sp>
      <p:sp>
        <p:nvSpPr>
          <p:cNvPr id="26" name="矩形 25"/>
          <p:cNvSpPr/>
          <p:nvPr userDrawn="1"/>
        </p:nvSpPr>
        <p:spPr>
          <a:xfrm>
            <a:off x="-1" y="6096000"/>
            <a:ext cx="9567747" cy="762000"/>
          </a:xfrm>
          <a:prstGeom prst="rect">
            <a:avLst/>
          </a:prstGeom>
          <a:solidFill>
            <a:srgbClr val="003C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目录页">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1287074" y="164818"/>
            <a:ext cx="7868899" cy="677862"/>
          </a:xfrm>
        </p:spPr>
        <p:txBody>
          <a:bodyPr>
            <a:normAutofit/>
          </a:bodyPr>
          <a:lstStyle>
            <a:lvl1pPr marL="0" algn="l" defTabSz="914400" rtl="0" eaLnBrk="1" latinLnBrk="0" hangingPunct="1">
              <a:lnSpc>
                <a:spcPct val="100000"/>
              </a:lnSpc>
              <a:spcBef>
                <a:spcPct val="0"/>
              </a:spcBef>
              <a:buNone/>
              <a:defRPr lang="zh-CN" altLang="en-US" sz="2700" b="1" kern="1200" dirty="0">
                <a:solidFill>
                  <a:schemeClr val="bg1"/>
                </a:solidFill>
                <a:latin typeface="微软雅黑" panose="020B0503020204020204" pitchFamily="34" charset="-122"/>
                <a:ea typeface="微软雅黑" panose="020B0503020204020204" pitchFamily="34" charset="-122"/>
                <a:cs typeface="+mj-cs"/>
              </a:defRPr>
            </a:lvl1pPr>
          </a:lstStyle>
          <a:p>
            <a:r>
              <a:rPr lang="zh-CN" altLang="en-US" dirty="0"/>
              <a:t>目录</a:t>
            </a:r>
          </a:p>
        </p:txBody>
      </p:sp>
      <p:grpSp>
        <p:nvGrpSpPr>
          <p:cNvPr id="6" name="组合 9"/>
          <p:cNvGrpSpPr/>
          <p:nvPr userDrawn="1"/>
        </p:nvGrpSpPr>
        <p:grpSpPr bwMode="auto">
          <a:xfrm>
            <a:off x="346476" y="196696"/>
            <a:ext cx="788904" cy="543725"/>
            <a:chOff x="1368000" y="648000"/>
            <a:chExt cx="1620000" cy="1116000"/>
          </a:xfrm>
        </p:grpSpPr>
        <p:sp>
          <p:nvSpPr>
            <p:cNvPr id="7" name="流程图: 摘录 6"/>
            <p:cNvSpPr/>
            <p:nvPr/>
          </p:nvSpPr>
          <p:spPr bwMode="auto">
            <a:xfrm>
              <a:off x="1368000" y="648000"/>
              <a:ext cx="1374985" cy="1116000"/>
            </a:xfrm>
            <a:prstGeom prst="flowChartExtract">
              <a:avLst/>
            </a:prstGeom>
            <a:solidFill>
              <a:srgbClr val="FF6600"/>
            </a:solidFill>
            <a:ln w="127000" cap="flat" cmpd="sng" algn="ctr">
              <a:noFill/>
              <a:prstDash val="dashDot"/>
              <a:round/>
              <a:headEnd type="none" w="med" len="med"/>
              <a:tailEnd type="none" w="med" len="med"/>
            </a:ln>
            <a:effectLst>
              <a:reflection blurRad="6350" stA="50000" endA="275" endPos="40000" dist="101600" dir="5400000" sy="-100000" algn="bl" rotWithShape="0"/>
            </a:effectLst>
          </p:spPr>
          <p:txBody>
            <a:bodyPr lIns="93327" tIns="46663" rIns="93327" bIns="46663">
              <a:spAutoFit/>
            </a:bodyPr>
            <a:lstStyle>
              <a:defPPr>
                <a:defRPr lang="zh-CN"/>
              </a:defPPr>
              <a:lvl1pPr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1pPr>
              <a:lvl2pPr marL="898525" indent="-44132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2pPr>
              <a:lvl3pPr marL="1798955" indent="-88455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3pPr>
              <a:lvl4pPr marL="2698750" indent="-132715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4pPr>
              <a:lvl5pPr marL="3599180" indent="-177038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6pPr>
              <a:lvl7pPr marL="27432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7pPr>
              <a:lvl8pPr marL="32004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8pPr>
              <a:lvl9pPr marL="36576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9pPr>
            </a:lstStyle>
            <a:p>
              <a:pPr>
                <a:defRPr/>
              </a:pPr>
              <a:endParaRPr lang="zh-CN" altLang="en-US" sz="2500">
                <a:ea typeface="宋体" panose="02010600030101010101" pitchFamily="2" charset="-122"/>
              </a:endParaRPr>
            </a:p>
          </p:txBody>
        </p:sp>
        <p:sp>
          <p:nvSpPr>
            <p:cNvPr id="8" name="流程图: 摘录 7"/>
            <p:cNvSpPr/>
            <p:nvPr/>
          </p:nvSpPr>
          <p:spPr bwMode="auto">
            <a:xfrm>
              <a:off x="2318716" y="695917"/>
              <a:ext cx="669284" cy="638941"/>
            </a:xfrm>
            <a:prstGeom prst="flowChartExtract">
              <a:avLst/>
            </a:prstGeom>
            <a:solidFill>
              <a:srgbClr val="FF6600"/>
            </a:solidFill>
            <a:ln w="127000" cap="flat" cmpd="sng" algn="ctr">
              <a:noFill/>
              <a:prstDash val="dashDot"/>
              <a:round/>
              <a:headEnd type="none" w="med" len="med"/>
              <a:tailEnd type="none" w="med" len="med"/>
            </a:ln>
            <a:effectLst>
              <a:reflection blurRad="6350" stA="50000" endA="275" endPos="40000" dist="101600" dir="5400000" sy="-100000" algn="bl" rotWithShape="0"/>
            </a:effectLst>
          </p:spPr>
          <p:txBody>
            <a:bodyPr lIns="93327" tIns="46663" rIns="93327" bIns="46663">
              <a:spAutoFit/>
            </a:bodyPr>
            <a:lstStyle>
              <a:defPPr>
                <a:defRPr lang="zh-CN"/>
              </a:defPPr>
              <a:lvl1pPr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1pPr>
              <a:lvl2pPr marL="898525" indent="-44132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2pPr>
              <a:lvl3pPr marL="1798955" indent="-88455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3pPr>
              <a:lvl4pPr marL="2698750" indent="-132715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4pPr>
              <a:lvl5pPr marL="3599180" indent="-177038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6pPr>
              <a:lvl7pPr marL="27432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7pPr>
              <a:lvl8pPr marL="32004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8pPr>
              <a:lvl9pPr marL="36576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9pPr>
            </a:lstStyle>
            <a:p>
              <a:pPr>
                <a:defRPr/>
              </a:pPr>
              <a:endParaRPr lang="zh-CN" altLang="en-US" sz="2500">
                <a:ea typeface="宋体" panose="02010600030101010101" pitchFamily="2" charset="-122"/>
              </a:endParaRPr>
            </a:p>
          </p:txBody>
        </p:sp>
        <p:sp>
          <p:nvSpPr>
            <p:cNvPr id="9" name="流程图: 摘录 12"/>
            <p:cNvSpPr>
              <a:spLocks noChangeArrowheads="1"/>
            </p:cNvSpPr>
            <p:nvPr/>
          </p:nvSpPr>
          <p:spPr bwMode="auto">
            <a:xfrm>
              <a:off x="1620529" y="900410"/>
              <a:ext cx="827471" cy="755641"/>
            </a:xfrm>
            <a:prstGeom prst="flowChartExtract">
              <a:avLst/>
            </a:prstGeom>
            <a:solidFill>
              <a:srgbClr val="FF6600"/>
            </a:solidFill>
            <a:ln w="57150" cap="rnd" algn="ctr">
              <a:solidFill>
                <a:schemeClr val="bg1">
                  <a:alpha val="56862"/>
                </a:schemeClr>
              </a:solidFill>
              <a:round/>
            </a:ln>
          </p:spPr>
          <p:txBody>
            <a:bodyPr lIns="93327" tIns="46663" rIns="93327" bIns="46663">
              <a:spAutoFit/>
            </a:bodyPr>
            <a:lstStyle>
              <a:lvl1pPr eaLnBrk="0" hangingPunct="0">
                <a:defRPr sz="4900">
                  <a:solidFill>
                    <a:schemeClr val="bg1"/>
                  </a:solidFill>
                  <a:latin typeface="微软雅黑" panose="020B0503020204020204" pitchFamily="34" charset="-122"/>
                  <a:ea typeface="宋体" panose="02010600030101010101" pitchFamily="2" charset="-122"/>
                </a:defRPr>
              </a:lvl1pPr>
              <a:lvl2pPr marL="742950" indent="-285750" eaLnBrk="0" hangingPunct="0">
                <a:defRPr sz="4900">
                  <a:solidFill>
                    <a:schemeClr val="bg1"/>
                  </a:solidFill>
                  <a:latin typeface="微软雅黑" panose="020B0503020204020204" pitchFamily="34" charset="-122"/>
                  <a:ea typeface="宋体" panose="02010600030101010101" pitchFamily="2" charset="-122"/>
                </a:defRPr>
              </a:lvl2pPr>
              <a:lvl3pPr marL="1143000" indent="-228600" eaLnBrk="0" hangingPunct="0">
                <a:defRPr sz="4900">
                  <a:solidFill>
                    <a:schemeClr val="bg1"/>
                  </a:solidFill>
                  <a:latin typeface="微软雅黑" panose="020B0503020204020204" pitchFamily="34" charset="-122"/>
                  <a:ea typeface="宋体" panose="02010600030101010101" pitchFamily="2" charset="-122"/>
                </a:defRPr>
              </a:lvl3pPr>
              <a:lvl4pPr marL="1600200" indent="-228600" eaLnBrk="0" hangingPunct="0">
                <a:defRPr sz="4900">
                  <a:solidFill>
                    <a:schemeClr val="bg1"/>
                  </a:solidFill>
                  <a:latin typeface="微软雅黑" panose="020B0503020204020204" pitchFamily="34" charset="-122"/>
                  <a:ea typeface="宋体" panose="02010600030101010101" pitchFamily="2" charset="-122"/>
                </a:defRPr>
              </a:lvl4pPr>
              <a:lvl5pPr marL="2057400" indent="-228600" eaLnBrk="0" hangingPunct="0">
                <a:defRPr sz="4900">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9pPr>
            </a:lstStyle>
            <a:p>
              <a:pPr eaLnBrk="1" hangingPunct="1"/>
              <a:endParaRPr lang="zh-CN" altLang="en-US" sz="2500"/>
            </a:p>
          </p:txBody>
        </p:sp>
        <p:sp>
          <p:nvSpPr>
            <p:cNvPr id="10" name="流程图: 摘录 13"/>
            <p:cNvSpPr>
              <a:spLocks noChangeArrowheads="1"/>
            </p:cNvSpPr>
            <p:nvPr/>
          </p:nvSpPr>
          <p:spPr bwMode="auto">
            <a:xfrm>
              <a:off x="2519470" y="900410"/>
              <a:ext cx="289059" cy="323846"/>
            </a:xfrm>
            <a:prstGeom prst="flowChartExtract">
              <a:avLst/>
            </a:prstGeom>
            <a:solidFill>
              <a:schemeClr val="bg1">
                <a:alpha val="78822"/>
              </a:schemeClr>
            </a:solidFill>
            <a:ln>
              <a:noFill/>
            </a:ln>
            <a:extLst>
              <a:ext uri="{91240B29-F687-4F45-9708-019B960494DF}">
                <a14:hiddenLine xmlns:a14="http://schemas.microsoft.com/office/drawing/2010/main" w="95250">
                  <a:solidFill>
                    <a:srgbClr val="000000"/>
                  </a:solidFill>
                  <a:round/>
                </a14:hiddenLine>
              </a:ext>
            </a:extLst>
          </p:spPr>
          <p:txBody>
            <a:bodyPr lIns="93327" tIns="46663" rIns="93327" bIns="46663">
              <a:spAutoFit/>
            </a:bodyPr>
            <a:lstStyle>
              <a:lvl1pPr eaLnBrk="0" hangingPunct="0">
                <a:defRPr sz="4900">
                  <a:solidFill>
                    <a:schemeClr val="bg1"/>
                  </a:solidFill>
                  <a:latin typeface="微软雅黑" panose="020B0503020204020204" pitchFamily="34" charset="-122"/>
                  <a:ea typeface="宋体" panose="02010600030101010101" pitchFamily="2" charset="-122"/>
                </a:defRPr>
              </a:lvl1pPr>
              <a:lvl2pPr marL="742950" indent="-285750" eaLnBrk="0" hangingPunct="0">
                <a:defRPr sz="4900">
                  <a:solidFill>
                    <a:schemeClr val="bg1"/>
                  </a:solidFill>
                  <a:latin typeface="微软雅黑" panose="020B0503020204020204" pitchFamily="34" charset="-122"/>
                  <a:ea typeface="宋体" panose="02010600030101010101" pitchFamily="2" charset="-122"/>
                </a:defRPr>
              </a:lvl2pPr>
              <a:lvl3pPr marL="1143000" indent="-228600" eaLnBrk="0" hangingPunct="0">
                <a:defRPr sz="4900">
                  <a:solidFill>
                    <a:schemeClr val="bg1"/>
                  </a:solidFill>
                  <a:latin typeface="微软雅黑" panose="020B0503020204020204" pitchFamily="34" charset="-122"/>
                  <a:ea typeface="宋体" panose="02010600030101010101" pitchFamily="2" charset="-122"/>
                </a:defRPr>
              </a:lvl3pPr>
              <a:lvl4pPr marL="1600200" indent="-228600" eaLnBrk="0" hangingPunct="0">
                <a:defRPr sz="4900">
                  <a:solidFill>
                    <a:schemeClr val="bg1"/>
                  </a:solidFill>
                  <a:latin typeface="微软雅黑" panose="020B0503020204020204" pitchFamily="34" charset="-122"/>
                  <a:ea typeface="宋体" panose="02010600030101010101" pitchFamily="2" charset="-122"/>
                </a:defRPr>
              </a:lvl4pPr>
              <a:lvl5pPr marL="2057400" indent="-228600" eaLnBrk="0" hangingPunct="0">
                <a:defRPr sz="4900">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9pPr>
            </a:lstStyle>
            <a:p>
              <a:pPr eaLnBrk="1" hangingPunct="1"/>
              <a:endParaRPr lang="zh-CN" altLang="en-US" sz="2500"/>
            </a:p>
          </p:txBody>
        </p:sp>
      </p:grpSp>
      <p:sp>
        <p:nvSpPr>
          <p:cNvPr id="14" name="内容占位符 13"/>
          <p:cNvSpPr>
            <a:spLocks noGrp="1"/>
          </p:cNvSpPr>
          <p:nvPr>
            <p:ph sz="quarter" idx="13" hasCustomPrompt="1"/>
          </p:nvPr>
        </p:nvSpPr>
        <p:spPr>
          <a:xfrm>
            <a:off x="346476" y="1030971"/>
            <a:ext cx="9001031" cy="4543425"/>
          </a:xfrm>
        </p:spPr>
        <p:txBody>
          <a:bodyPr>
            <a:normAutofit/>
          </a:bodyPr>
          <a:lstStyle>
            <a:lvl1pPr marL="342900" indent="-342900">
              <a:lnSpc>
                <a:spcPct val="150000"/>
              </a:lnSpc>
              <a:buClr>
                <a:srgbClr val="FF6500"/>
              </a:buClr>
              <a:buFont typeface="Wingdings" panose="05000000000000000000" pitchFamily="2" charset="2"/>
              <a:buChar char="l"/>
              <a:defRPr sz="2400">
                <a:solidFill>
                  <a:schemeClr val="bg1"/>
                </a:solidFill>
                <a:latin typeface="微软雅黑" panose="020B0503020204020204" pitchFamily="34" charset="-122"/>
                <a:ea typeface="微软雅黑" panose="020B0503020204020204" pitchFamily="34" charset="-122"/>
              </a:defRPr>
            </a:lvl1pPr>
          </a:lstStyle>
          <a:p>
            <a:pPr lvl="0"/>
            <a:r>
              <a:rPr lang="zh-CN" altLang="en-US" dirty="0"/>
              <a:t>点击输入第一小点，按回车输入第二点</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标题加内容">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1288829" y="164818"/>
            <a:ext cx="8393054" cy="677862"/>
          </a:xfrm>
        </p:spPr>
        <p:txBody>
          <a:bodyPr>
            <a:normAutofit/>
          </a:bodyPr>
          <a:lstStyle>
            <a:lvl1pPr marL="0" algn="l" defTabSz="914400" rtl="0" eaLnBrk="1" latinLnBrk="0" hangingPunct="1">
              <a:lnSpc>
                <a:spcPct val="100000"/>
              </a:lnSpc>
              <a:spcBef>
                <a:spcPct val="0"/>
              </a:spcBef>
              <a:buNone/>
              <a:defRPr lang="zh-CN" altLang="en-US" sz="2800" b="1" kern="1200" dirty="0">
                <a:solidFill>
                  <a:schemeClr val="bg1"/>
                </a:solidFill>
                <a:latin typeface="微软雅黑" panose="020B0503020204020204" pitchFamily="34" charset="-122"/>
                <a:ea typeface="微软雅黑" panose="020B0503020204020204" pitchFamily="34" charset="-122"/>
                <a:cs typeface="+mj-cs"/>
              </a:defRPr>
            </a:lvl1pPr>
          </a:lstStyle>
          <a:p>
            <a:r>
              <a:rPr lang="zh-CN" altLang="en-US" dirty="0"/>
              <a:t>输入你的小标题</a:t>
            </a:r>
          </a:p>
        </p:txBody>
      </p:sp>
      <p:grpSp>
        <p:nvGrpSpPr>
          <p:cNvPr id="6" name="组合 9"/>
          <p:cNvGrpSpPr/>
          <p:nvPr userDrawn="1"/>
        </p:nvGrpSpPr>
        <p:grpSpPr bwMode="auto">
          <a:xfrm>
            <a:off x="346476" y="196696"/>
            <a:ext cx="788904" cy="543725"/>
            <a:chOff x="1368000" y="648000"/>
            <a:chExt cx="1620000" cy="1116000"/>
          </a:xfrm>
        </p:grpSpPr>
        <p:sp>
          <p:nvSpPr>
            <p:cNvPr id="7" name="流程图: 摘录 6"/>
            <p:cNvSpPr/>
            <p:nvPr/>
          </p:nvSpPr>
          <p:spPr bwMode="auto">
            <a:xfrm>
              <a:off x="1368000" y="648000"/>
              <a:ext cx="1374985" cy="1116000"/>
            </a:xfrm>
            <a:prstGeom prst="flowChartExtract">
              <a:avLst/>
            </a:prstGeom>
            <a:solidFill>
              <a:srgbClr val="FF6600"/>
            </a:solidFill>
            <a:ln w="127000" cap="flat" cmpd="sng" algn="ctr">
              <a:noFill/>
              <a:prstDash val="dashDot"/>
              <a:round/>
              <a:headEnd type="none" w="med" len="med"/>
              <a:tailEnd type="none" w="med" len="med"/>
            </a:ln>
            <a:effectLst>
              <a:reflection blurRad="6350" stA="50000" endA="275" endPos="40000" dist="101600" dir="5400000" sy="-100000" algn="bl" rotWithShape="0"/>
            </a:effectLst>
          </p:spPr>
          <p:txBody>
            <a:bodyPr lIns="93327" tIns="46663" rIns="93327" bIns="46663">
              <a:spAutoFit/>
            </a:bodyPr>
            <a:lstStyle>
              <a:defPPr>
                <a:defRPr lang="zh-CN"/>
              </a:defPPr>
              <a:lvl1pPr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1pPr>
              <a:lvl2pPr marL="898525" indent="-44132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2pPr>
              <a:lvl3pPr marL="1798955" indent="-88455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3pPr>
              <a:lvl4pPr marL="2698750" indent="-132715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4pPr>
              <a:lvl5pPr marL="3599180" indent="-177038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6pPr>
              <a:lvl7pPr marL="27432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7pPr>
              <a:lvl8pPr marL="32004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8pPr>
              <a:lvl9pPr marL="36576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9pPr>
            </a:lstStyle>
            <a:p>
              <a:pPr>
                <a:defRPr/>
              </a:pPr>
              <a:endParaRPr lang="zh-CN" altLang="en-US" sz="2500">
                <a:ea typeface="宋体" panose="02010600030101010101" pitchFamily="2" charset="-122"/>
              </a:endParaRPr>
            </a:p>
          </p:txBody>
        </p:sp>
        <p:sp>
          <p:nvSpPr>
            <p:cNvPr id="8" name="流程图: 摘录 7"/>
            <p:cNvSpPr/>
            <p:nvPr/>
          </p:nvSpPr>
          <p:spPr bwMode="auto">
            <a:xfrm>
              <a:off x="2318716" y="695917"/>
              <a:ext cx="669284" cy="638941"/>
            </a:xfrm>
            <a:prstGeom prst="flowChartExtract">
              <a:avLst/>
            </a:prstGeom>
            <a:solidFill>
              <a:srgbClr val="FF6600"/>
            </a:solidFill>
            <a:ln w="127000" cap="flat" cmpd="sng" algn="ctr">
              <a:noFill/>
              <a:prstDash val="dashDot"/>
              <a:round/>
              <a:headEnd type="none" w="med" len="med"/>
              <a:tailEnd type="none" w="med" len="med"/>
            </a:ln>
            <a:effectLst>
              <a:reflection blurRad="6350" stA="50000" endA="275" endPos="40000" dist="101600" dir="5400000" sy="-100000" algn="bl" rotWithShape="0"/>
            </a:effectLst>
          </p:spPr>
          <p:txBody>
            <a:bodyPr lIns="93327" tIns="46663" rIns="93327" bIns="46663">
              <a:spAutoFit/>
            </a:bodyPr>
            <a:lstStyle>
              <a:defPPr>
                <a:defRPr lang="zh-CN"/>
              </a:defPPr>
              <a:lvl1pPr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1pPr>
              <a:lvl2pPr marL="898525" indent="-44132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2pPr>
              <a:lvl3pPr marL="1798955" indent="-88455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3pPr>
              <a:lvl4pPr marL="2698750" indent="-132715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4pPr>
              <a:lvl5pPr marL="3599180" indent="-177038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6pPr>
              <a:lvl7pPr marL="27432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7pPr>
              <a:lvl8pPr marL="32004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8pPr>
              <a:lvl9pPr marL="36576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9pPr>
            </a:lstStyle>
            <a:p>
              <a:pPr>
                <a:defRPr/>
              </a:pPr>
              <a:endParaRPr lang="zh-CN" altLang="en-US" sz="2500">
                <a:ea typeface="宋体" panose="02010600030101010101" pitchFamily="2" charset="-122"/>
              </a:endParaRPr>
            </a:p>
          </p:txBody>
        </p:sp>
        <p:sp>
          <p:nvSpPr>
            <p:cNvPr id="9" name="流程图: 摘录 12"/>
            <p:cNvSpPr>
              <a:spLocks noChangeArrowheads="1"/>
            </p:cNvSpPr>
            <p:nvPr/>
          </p:nvSpPr>
          <p:spPr bwMode="auto">
            <a:xfrm>
              <a:off x="1620529" y="900410"/>
              <a:ext cx="827471" cy="755641"/>
            </a:xfrm>
            <a:prstGeom prst="flowChartExtract">
              <a:avLst/>
            </a:prstGeom>
            <a:solidFill>
              <a:srgbClr val="FF6600"/>
            </a:solidFill>
            <a:ln w="57150" cap="rnd" algn="ctr">
              <a:solidFill>
                <a:schemeClr val="bg1">
                  <a:alpha val="56862"/>
                </a:schemeClr>
              </a:solidFill>
              <a:round/>
            </a:ln>
          </p:spPr>
          <p:txBody>
            <a:bodyPr lIns="93327" tIns="46663" rIns="93327" bIns="46663">
              <a:spAutoFit/>
            </a:bodyPr>
            <a:lstStyle>
              <a:lvl1pPr eaLnBrk="0" hangingPunct="0">
                <a:defRPr sz="4900">
                  <a:solidFill>
                    <a:schemeClr val="bg1"/>
                  </a:solidFill>
                  <a:latin typeface="微软雅黑" panose="020B0503020204020204" pitchFamily="34" charset="-122"/>
                  <a:ea typeface="宋体" panose="02010600030101010101" pitchFamily="2" charset="-122"/>
                </a:defRPr>
              </a:lvl1pPr>
              <a:lvl2pPr marL="742950" indent="-285750" eaLnBrk="0" hangingPunct="0">
                <a:defRPr sz="4900">
                  <a:solidFill>
                    <a:schemeClr val="bg1"/>
                  </a:solidFill>
                  <a:latin typeface="微软雅黑" panose="020B0503020204020204" pitchFamily="34" charset="-122"/>
                  <a:ea typeface="宋体" panose="02010600030101010101" pitchFamily="2" charset="-122"/>
                </a:defRPr>
              </a:lvl2pPr>
              <a:lvl3pPr marL="1143000" indent="-228600" eaLnBrk="0" hangingPunct="0">
                <a:defRPr sz="4900">
                  <a:solidFill>
                    <a:schemeClr val="bg1"/>
                  </a:solidFill>
                  <a:latin typeface="微软雅黑" panose="020B0503020204020204" pitchFamily="34" charset="-122"/>
                  <a:ea typeface="宋体" panose="02010600030101010101" pitchFamily="2" charset="-122"/>
                </a:defRPr>
              </a:lvl3pPr>
              <a:lvl4pPr marL="1600200" indent="-228600" eaLnBrk="0" hangingPunct="0">
                <a:defRPr sz="4900">
                  <a:solidFill>
                    <a:schemeClr val="bg1"/>
                  </a:solidFill>
                  <a:latin typeface="微软雅黑" panose="020B0503020204020204" pitchFamily="34" charset="-122"/>
                  <a:ea typeface="宋体" panose="02010600030101010101" pitchFamily="2" charset="-122"/>
                </a:defRPr>
              </a:lvl4pPr>
              <a:lvl5pPr marL="2057400" indent="-228600" eaLnBrk="0" hangingPunct="0">
                <a:defRPr sz="4900">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9pPr>
            </a:lstStyle>
            <a:p>
              <a:pPr eaLnBrk="1" hangingPunct="1"/>
              <a:endParaRPr lang="zh-CN" altLang="en-US" sz="2500"/>
            </a:p>
          </p:txBody>
        </p:sp>
        <p:sp>
          <p:nvSpPr>
            <p:cNvPr id="10" name="流程图: 摘录 13"/>
            <p:cNvSpPr>
              <a:spLocks noChangeArrowheads="1"/>
            </p:cNvSpPr>
            <p:nvPr/>
          </p:nvSpPr>
          <p:spPr bwMode="auto">
            <a:xfrm>
              <a:off x="2519470" y="900410"/>
              <a:ext cx="289059" cy="323846"/>
            </a:xfrm>
            <a:prstGeom prst="flowChartExtract">
              <a:avLst/>
            </a:prstGeom>
            <a:solidFill>
              <a:schemeClr val="bg1">
                <a:alpha val="78822"/>
              </a:schemeClr>
            </a:solidFill>
            <a:ln>
              <a:noFill/>
            </a:ln>
            <a:extLst>
              <a:ext uri="{91240B29-F687-4F45-9708-019B960494DF}">
                <a14:hiddenLine xmlns:a14="http://schemas.microsoft.com/office/drawing/2010/main" w="95250">
                  <a:solidFill>
                    <a:srgbClr val="000000"/>
                  </a:solidFill>
                  <a:round/>
                </a14:hiddenLine>
              </a:ext>
            </a:extLst>
          </p:spPr>
          <p:txBody>
            <a:bodyPr lIns="93327" tIns="46663" rIns="93327" bIns="46663">
              <a:spAutoFit/>
            </a:bodyPr>
            <a:lstStyle>
              <a:lvl1pPr eaLnBrk="0" hangingPunct="0">
                <a:defRPr sz="4900">
                  <a:solidFill>
                    <a:schemeClr val="bg1"/>
                  </a:solidFill>
                  <a:latin typeface="微软雅黑" panose="020B0503020204020204" pitchFamily="34" charset="-122"/>
                  <a:ea typeface="宋体" panose="02010600030101010101" pitchFamily="2" charset="-122"/>
                </a:defRPr>
              </a:lvl1pPr>
              <a:lvl2pPr marL="742950" indent="-285750" eaLnBrk="0" hangingPunct="0">
                <a:defRPr sz="4900">
                  <a:solidFill>
                    <a:schemeClr val="bg1"/>
                  </a:solidFill>
                  <a:latin typeface="微软雅黑" panose="020B0503020204020204" pitchFamily="34" charset="-122"/>
                  <a:ea typeface="宋体" panose="02010600030101010101" pitchFamily="2" charset="-122"/>
                </a:defRPr>
              </a:lvl2pPr>
              <a:lvl3pPr marL="1143000" indent="-228600" eaLnBrk="0" hangingPunct="0">
                <a:defRPr sz="4900">
                  <a:solidFill>
                    <a:schemeClr val="bg1"/>
                  </a:solidFill>
                  <a:latin typeface="微软雅黑" panose="020B0503020204020204" pitchFamily="34" charset="-122"/>
                  <a:ea typeface="宋体" panose="02010600030101010101" pitchFamily="2" charset="-122"/>
                </a:defRPr>
              </a:lvl3pPr>
              <a:lvl4pPr marL="1600200" indent="-228600" eaLnBrk="0" hangingPunct="0">
                <a:defRPr sz="4900">
                  <a:solidFill>
                    <a:schemeClr val="bg1"/>
                  </a:solidFill>
                  <a:latin typeface="微软雅黑" panose="020B0503020204020204" pitchFamily="34" charset="-122"/>
                  <a:ea typeface="宋体" panose="02010600030101010101" pitchFamily="2" charset="-122"/>
                </a:defRPr>
              </a:lvl4pPr>
              <a:lvl5pPr marL="2057400" indent="-228600" eaLnBrk="0" hangingPunct="0">
                <a:defRPr sz="4900">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9pPr>
            </a:lstStyle>
            <a:p>
              <a:pPr eaLnBrk="1" hangingPunct="1"/>
              <a:endParaRPr lang="zh-CN" altLang="en-US" sz="2500"/>
            </a:p>
          </p:txBody>
        </p:sp>
      </p:grpSp>
      <p:sp>
        <p:nvSpPr>
          <p:cNvPr id="14" name="内容占位符 13"/>
          <p:cNvSpPr>
            <a:spLocks noGrp="1"/>
          </p:cNvSpPr>
          <p:nvPr>
            <p:ph sz="quarter" idx="13" hasCustomPrompt="1"/>
          </p:nvPr>
        </p:nvSpPr>
        <p:spPr>
          <a:xfrm>
            <a:off x="376519" y="852755"/>
            <a:ext cx="9305364" cy="5102557"/>
          </a:xfrm>
        </p:spPr>
        <p:txBody>
          <a:bodyPr>
            <a:normAutofit/>
          </a:bodyPr>
          <a:lstStyle>
            <a:lvl1pPr marL="0" indent="612140">
              <a:lnSpc>
                <a:spcPct val="150000"/>
              </a:lnSpc>
              <a:spcBef>
                <a:spcPts val="0"/>
              </a:spcBef>
              <a:buNone/>
              <a:defRPr sz="2400">
                <a:solidFill>
                  <a:schemeClr val="bg1"/>
                </a:solidFill>
                <a:latin typeface="微软雅黑" panose="020B0503020204020204" pitchFamily="34" charset="-122"/>
                <a:ea typeface="微软雅黑" panose="020B0503020204020204" pitchFamily="34" charset="-122"/>
              </a:defRPr>
            </a:lvl1pPr>
          </a:lstStyle>
          <a:p>
            <a:pPr lvl="0"/>
            <a:r>
              <a:rPr lang="zh-CN" altLang="en-US" dirty="0"/>
              <a:t>点击输入或复制你的内容，格式已经改好了，不要删除此文本框。点击输入或复制你的内容</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直播休息页">
    <p:spTree>
      <p:nvGrpSpPr>
        <p:cNvPr id="1" name=""/>
        <p:cNvGrpSpPr/>
        <p:nvPr/>
      </p:nvGrpSpPr>
      <p:grpSpPr>
        <a:xfrm>
          <a:off x="0" y="0"/>
          <a:ext cx="0" cy="0"/>
          <a:chOff x="0" y="0"/>
          <a:chExt cx="0" cy="0"/>
        </a:xfrm>
      </p:grpSpPr>
      <p:grpSp>
        <p:nvGrpSpPr>
          <p:cNvPr id="6" name="组合 5"/>
          <p:cNvGrpSpPr/>
          <p:nvPr userDrawn="1"/>
        </p:nvGrpSpPr>
        <p:grpSpPr>
          <a:xfrm>
            <a:off x="1064651" y="1809750"/>
            <a:ext cx="5867400" cy="3238500"/>
            <a:chOff x="1693301" y="1407256"/>
            <a:chExt cx="5867400" cy="3238500"/>
          </a:xfrm>
        </p:grpSpPr>
        <p:sp>
          <p:nvSpPr>
            <p:cNvPr id="7" name="矩形 6"/>
            <p:cNvSpPr/>
            <p:nvPr/>
          </p:nvSpPr>
          <p:spPr>
            <a:xfrm>
              <a:off x="1693301" y="1407256"/>
              <a:ext cx="5867400" cy="3238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extBox 5"/>
            <p:cNvSpPr txBox="1">
              <a:spLocks noChangeArrowheads="1"/>
            </p:cNvSpPr>
            <p:nvPr/>
          </p:nvSpPr>
          <p:spPr bwMode="auto">
            <a:xfrm>
              <a:off x="2102136" y="2007871"/>
              <a:ext cx="5024329" cy="1015663"/>
            </a:xfrm>
            <a:prstGeom prst="rect">
              <a:avLst/>
            </a:prstGeom>
            <a:noFill/>
            <a:ln w="9525">
              <a:noFill/>
              <a:miter lim="800000"/>
            </a:ln>
          </p:spPr>
          <p:txBody>
            <a:bodyPr wrap="square">
              <a:spAutoFit/>
            </a:bodyPr>
            <a:lstStyle/>
            <a:p>
              <a:pPr>
                <a:defRPr/>
              </a:pPr>
              <a:r>
                <a:rPr lang="zh-CN" altLang="en-US" sz="6000" b="1" dirty="0">
                  <a:solidFill>
                    <a:srgbClr val="DC4844"/>
                  </a:solidFill>
                  <a:latin typeface="微软雅黑" panose="020B0503020204020204" pitchFamily="34" charset="-122"/>
                  <a:ea typeface="微软雅黑" panose="020B0503020204020204" pitchFamily="34" charset="-122"/>
                </a:rPr>
                <a:t>直播休息中！</a:t>
              </a:r>
            </a:p>
          </p:txBody>
        </p:sp>
        <p:sp>
          <p:nvSpPr>
            <p:cNvPr id="9" name="矩形 8"/>
            <p:cNvSpPr/>
            <p:nvPr/>
          </p:nvSpPr>
          <p:spPr>
            <a:xfrm>
              <a:off x="2203450" y="3197860"/>
              <a:ext cx="971550" cy="79184"/>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6"/>
            <p:cNvSpPr txBox="1">
              <a:spLocks noChangeArrowheads="1"/>
            </p:cNvSpPr>
            <p:nvPr/>
          </p:nvSpPr>
          <p:spPr bwMode="auto">
            <a:xfrm>
              <a:off x="2114836" y="3573035"/>
              <a:ext cx="2095214" cy="523220"/>
            </a:xfrm>
            <a:prstGeom prst="rect">
              <a:avLst/>
            </a:prstGeom>
            <a:noFill/>
            <a:ln w="9525">
              <a:noFill/>
              <a:miter lim="800000"/>
            </a:ln>
          </p:spPr>
          <p:txBody>
            <a:bodyPr wrap="square">
              <a:spAutoFit/>
            </a:bodyPr>
            <a:lstStyle/>
            <a:p>
              <a:pPr>
                <a:defRPr/>
              </a:pPr>
              <a:r>
                <a:rPr lang="zh-CN" altLang="en-US" sz="2800" dirty="0">
                  <a:solidFill>
                    <a:srgbClr val="808080"/>
                  </a:solidFill>
                  <a:latin typeface="微软雅黑" panose="020B0503020204020204" pitchFamily="34" charset="-122"/>
                  <a:ea typeface="微软雅黑" panose="020B0503020204020204" pitchFamily="34" charset="-122"/>
                </a:rPr>
                <a:t>直播交流群：</a:t>
              </a:r>
            </a:p>
          </p:txBody>
        </p:sp>
      </p:grpSp>
      <p:sp>
        <p:nvSpPr>
          <p:cNvPr id="2" name="标题 1"/>
          <p:cNvSpPr>
            <a:spLocks noGrp="1"/>
          </p:cNvSpPr>
          <p:nvPr>
            <p:ph type="title" hasCustomPrompt="1"/>
          </p:nvPr>
        </p:nvSpPr>
        <p:spPr>
          <a:xfrm>
            <a:off x="3505200" y="3884714"/>
            <a:ext cx="2438400" cy="704850"/>
          </a:xfrm>
        </p:spPr>
        <p:txBody>
          <a:bodyPr>
            <a:normAutofit/>
          </a:bodyPr>
          <a:lstStyle>
            <a:lvl1pPr>
              <a:lnSpc>
                <a:spcPct val="100000"/>
              </a:lnSpc>
              <a:defRPr lang="zh-CN" altLang="en-US" sz="2800" kern="1200" dirty="0">
                <a:solidFill>
                  <a:srgbClr val="808080"/>
                </a:solidFill>
                <a:latin typeface="微软雅黑" panose="020B0503020204020204" pitchFamily="34" charset="-122"/>
                <a:ea typeface="微软雅黑" panose="020B0503020204020204" pitchFamily="34" charset="-122"/>
                <a:cs typeface="+mn-cs"/>
              </a:defRPr>
            </a:lvl1pPr>
          </a:lstStyle>
          <a:p>
            <a:r>
              <a:rPr lang="en-US" altLang="zh-CN" dirty="0"/>
              <a:t>8888888888</a:t>
            </a:r>
            <a:endParaRPr lang="zh-CN"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知识回顾">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1287786" y="258555"/>
            <a:ext cx="6179814" cy="528567"/>
          </a:xfrm>
        </p:spPr>
        <p:txBody>
          <a:bodyPr>
            <a:normAutofit/>
          </a:bodyPr>
          <a:lstStyle>
            <a:lvl1pPr marL="0" algn="l" defTabSz="914400" rtl="0" eaLnBrk="1" latinLnBrk="0" hangingPunct="1">
              <a:lnSpc>
                <a:spcPct val="100000"/>
              </a:lnSpc>
              <a:spcBef>
                <a:spcPct val="0"/>
              </a:spcBef>
              <a:buNone/>
              <a:defRPr lang="zh-CN" altLang="en-US" sz="3200" b="1" kern="1200" dirty="0">
                <a:solidFill>
                  <a:schemeClr val="bg1"/>
                </a:solidFill>
                <a:latin typeface="微软雅黑" panose="020B0503020204020204" pitchFamily="34" charset="-122"/>
                <a:ea typeface="微软雅黑" panose="020B0503020204020204" pitchFamily="34" charset="-122"/>
                <a:cs typeface="+mj-cs"/>
              </a:defRPr>
            </a:lvl1pPr>
          </a:lstStyle>
          <a:p>
            <a:r>
              <a:rPr lang="zh-CN" altLang="en-US" dirty="0"/>
              <a:t>知识回顾</a:t>
            </a:r>
          </a:p>
        </p:txBody>
      </p:sp>
      <p:grpSp>
        <p:nvGrpSpPr>
          <p:cNvPr id="6" name="组合 5"/>
          <p:cNvGrpSpPr/>
          <p:nvPr userDrawn="1"/>
        </p:nvGrpSpPr>
        <p:grpSpPr>
          <a:xfrm>
            <a:off x="385163" y="166094"/>
            <a:ext cx="748184" cy="748184"/>
            <a:chOff x="1601861" y="239756"/>
            <a:chExt cx="562725" cy="562725"/>
          </a:xfrm>
          <a:effectLst>
            <a:reflection blurRad="6350" stA="52000" endA="300" endPos="35000" dir="5400000" sy="-100000" algn="bl" rotWithShape="0"/>
          </a:effectLst>
        </p:grpSpPr>
        <p:sp>
          <p:nvSpPr>
            <p:cNvPr id="7" name="矩形: 圆角 6"/>
            <p:cNvSpPr/>
            <p:nvPr/>
          </p:nvSpPr>
          <p:spPr>
            <a:xfrm>
              <a:off x="1601861" y="239756"/>
              <a:ext cx="562725" cy="562725"/>
            </a:xfrm>
            <a:prstGeom prst="roundRect">
              <a:avLst>
                <a:gd name="adj" fmla="val 50000"/>
              </a:avLst>
            </a:prstGeom>
            <a:solidFill>
              <a:srgbClr val="FF6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 name="组合 7"/>
            <p:cNvGrpSpPr/>
            <p:nvPr/>
          </p:nvGrpSpPr>
          <p:grpSpPr>
            <a:xfrm>
              <a:off x="1746957" y="389272"/>
              <a:ext cx="265352" cy="265352"/>
              <a:chOff x="464681" y="476135"/>
              <a:chExt cx="376238" cy="376238"/>
            </a:xfrm>
          </p:grpSpPr>
          <p:sp>
            <p:nvSpPr>
              <p:cNvPr id="9" name="弧形 8"/>
              <p:cNvSpPr/>
              <p:nvPr/>
            </p:nvSpPr>
            <p:spPr>
              <a:xfrm>
                <a:off x="464681" y="476135"/>
                <a:ext cx="376238" cy="376238"/>
              </a:xfrm>
              <a:prstGeom prst="arc">
                <a:avLst>
                  <a:gd name="adj1" fmla="val 16200000"/>
                  <a:gd name="adj2" fmla="val 13077661"/>
                </a:avLst>
              </a:prstGeom>
              <a:ln w="34925">
                <a:solidFill>
                  <a:schemeClr val="bg1">
                    <a:alpha val="59000"/>
                  </a:schemeClr>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cxnSp>
            <p:nvCxnSpPr>
              <p:cNvPr id="10" name="直接连接符 9"/>
              <p:cNvCxnSpPr/>
              <p:nvPr/>
            </p:nvCxnSpPr>
            <p:spPr>
              <a:xfrm>
                <a:off x="632498" y="570706"/>
                <a:ext cx="0" cy="147746"/>
              </a:xfrm>
              <a:prstGeom prst="line">
                <a:avLst/>
              </a:prstGeom>
              <a:ln w="31750">
                <a:solidFill>
                  <a:schemeClr val="bg1">
                    <a:alpha val="74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H="1" flipV="1">
                <a:off x="624227" y="701785"/>
                <a:ext cx="98882" cy="4083"/>
              </a:xfrm>
              <a:prstGeom prst="line">
                <a:avLst/>
              </a:prstGeom>
              <a:ln w="31750">
                <a:solidFill>
                  <a:schemeClr val="bg1">
                    <a:alpha val="74000"/>
                  </a:schemeClr>
                </a:solidFill>
              </a:ln>
            </p:spPr>
            <p:style>
              <a:lnRef idx="1">
                <a:schemeClr val="accent1"/>
              </a:lnRef>
              <a:fillRef idx="0">
                <a:schemeClr val="accent1"/>
              </a:fillRef>
              <a:effectRef idx="0">
                <a:schemeClr val="accent1"/>
              </a:effectRef>
              <a:fontRef idx="minor">
                <a:schemeClr val="tx1"/>
              </a:fontRef>
            </p:style>
          </p:cxnSp>
        </p:grpSp>
      </p:grpSp>
      <p:sp>
        <p:nvSpPr>
          <p:cNvPr id="17" name="内容占位符 13"/>
          <p:cNvSpPr>
            <a:spLocks noGrp="1"/>
          </p:cNvSpPr>
          <p:nvPr>
            <p:ph sz="quarter" idx="13" hasCustomPrompt="1"/>
          </p:nvPr>
        </p:nvSpPr>
        <p:spPr>
          <a:xfrm>
            <a:off x="346476" y="1030971"/>
            <a:ext cx="9001031" cy="4543425"/>
          </a:xfrm>
        </p:spPr>
        <p:txBody>
          <a:bodyPr>
            <a:normAutofit/>
          </a:bodyPr>
          <a:lstStyle>
            <a:lvl1pPr marL="342900" indent="-342900">
              <a:lnSpc>
                <a:spcPct val="150000"/>
              </a:lnSpc>
              <a:buClr>
                <a:srgbClr val="FF6500"/>
              </a:buClr>
              <a:buFont typeface="Wingdings" panose="05000000000000000000" pitchFamily="2" charset="2"/>
              <a:buChar char="l"/>
              <a:defRPr sz="2400">
                <a:solidFill>
                  <a:schemeClr val="bg1"/>
                </a:solidFill>
                <a:latin typeface="微软雅黑" panose="020B0503020204020204" pitchFamily="34" charset="-122"/>
                <a:ea typeface="微软雅黑" panose="020B0503020204020204" pitchFamily="34" charset="-122"/>
              </a:defRPr>
            </a:lvl1pPr>
          </a:lstStyle>
          <a:p>
            <a:pPr lvl="0"/>
            <a:r>
              <a:rPr lang="zh-CN" altLang="en-US" dirty="0"/>
              <a:t>点击输入第一小点，按回车输入第二点</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答疑页">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1280160" y="265609"/>
            <a:ext cx="7191487" cy="549153"/>
          </a:xfrm>
        </p:spPr>
        <p:txBody>
          <a:bodyPr>
            <a:normAutofit/>
          </a:bodyPr>
          <a:lstStyle>
            <a:lvl1pPr marL="0" algn="l" defTabSz="914400" rtl="0" eaLnBrk="1" latinLnBrk="0" hangingPunct="1">
              <a:lnSpc>
                <a:spcPct val="100000"/>
              </a:lnSpc>
              <a:spcBef>
                <a:spcPct val="0"/>
              </a:spcBef>
              <a:buNone/>
              <a:defRPr lang="zh-CN" altLang="en-US" sz="3200" b="1" kern="1200" dirty="0">
                <a:solidFill>
                  <a:schemeClr val="bg1"/>
                </a:solidFill>
                <a:latin typeface="微软雅黑" panose="020B0503020204020204" pitchFamily="34" charset="-122"/>
                <a:ea typeface="微软雅黑" panose="020B0503020204020204" pitchFamily="34" charset="-122"/>
                <a:cs typeface="+mj-cs"/>
              </a:defRPr>
            </a:lvl1pPr>
          </a:lstStyle>
          <a:p>
            <a:r>
              <a:rPr lang="zh-CN" altLang="en-US" dirty="0"/>
              <a:t>答疑时间</a:t>
            </a:r>
          </a:p>
        </p:txBody>
      </p:sp>
      <p:sp>
        <p:nvSpPr>
          <p:cNvPr id="7" name="矩形: 圆角 6"/>
          <p:cNvSpPr/>
          <p:nvPr/>
        </p:nvSpPr>
        <p:spPr>
          <a:xfrm>
            <a:off x="385163" y="166094"/>
            <a:ext cx="748184" cy="748184"/>
          </a:xfrm>
          <a:prstGeom prst="roundRect">
            <a:avLst>
              <a:gd name="adj" fmla="val 50000"/>
            </a:avLst>
          </a:prstGeom>
          <a:solidFill>
            <a:srgbClr val="FF6500"/>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solidFill>
                  <a:schemeClr val="bg1"/>
                </a:solidFill>
                <a:latin typeface="微软雅黑" panose="020B0503020204020204" pitchFamily="34" charset="-122"/>
                <a:ea typeface="微软雅黑" panose="020B0503020204020204" pitchFamily="34" charset="-122"/>
              </a:rPr>
              <a:t>?</a:t>
            </a:r>
            <a:endParaRPr lang="zh-CN" altLang="en-US" sz="3200" b="1" dirty="0">
              <a:solidFill>
                <a:schemeClr val="bg1"/>
              </a:solidFill>
              <a:latin typeface="微软雅黑" panose="020B0503020204020204" pitchFamily="34" charset="-122"/>
              <a:ea typeface="微软雅黑" panose="020B0503020204020204" pitchFamily="34" charset="-122"/>
            </a:endParaRPr>
          </a:p>
        </p:txBody>
      </p:sp>
      <p:sp>
        <p:nvSpPr>
          <p:cNvPr id="4" name="内容占位符 13"/>
          <p:cNvSpPr>
            <a:spLocks noGrp="1"/>
          </p:cNvSpPr>
          <p:nvPr>
            <p:ph sz="quarter" idx="13" hasCustomPrompt="1"/>
          </p:nvPr>
        </p:nvSpPr>
        <p:spPr>
          <a:xfrm>
            <a:off x="376519" y="852755"/>
            <a:ext cx="9305364" cy="5102557"/>
          </a:xfrm>
        </p:spPr>
        <p:txBody>
          <a:bodyPr>
            <a:normAutofit/>
          </a:bodyPr>
          <a:lstStyle>
            <a:lvl1pPr marL="0" indent="612140">
              <a:lnSpc>
                <a:spcPct val="150000"/>
              </a:lnSpc>
              <a:spcBef>
                <a:spcPts val="0"/>
              </a:spcBef>
              <a:buNone/>
              <a:defRPr sz="2400">
                <a:solidFill>
                  <a:schemeClr val="bg1"/>
                </a:solidFill>
                <a:latin typeface="微软雅黑" panose="020B0503020204020204" pitchFamily="34" charset="-122"/>
                <a:ea typeface="微软雅黑" panose="020B0503020204020204" pitchFamily="34" charset="-122"/>
              </a:defRPr>
            </a:lvl1pPr>
          </a:lstStyle>
          <a:p>
            <a:pPr lvl="0"/>
            <a:r>
              <a:rPr lang="zh-CN" altLang="en-US" dirty="0"/>
              <a:t>点击输入或复制你的内容，格式已经改好了，不要删除此文本框。点击输入或复制你的内容</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结束页">
    <p:spTree>
      <p:nvGrpSpPr>
        <p:cNvPr id="1" name=""/>
        <p:cNvGrpSpPr/>
        <p:nvPr/>
      </p:nvGrpSpPr>
      <p:grpSpPr>
        <a:xfrm>
          <a:off x="0" y="0"/>
          <a:ext cx="0" cy="0"/>
          <a:chOff x="0" y="0"/>
          <a:chExt cx="0" cy="0"/>
        </a:xfrm>
      </p:grpSpPr>
      <p:grpSp>
        <p:nvGrpSpPr>
          <p:cNvPr id="6" name="组合 5"/>
          <p:cNvGrpSpPr/>
          <p:nvPr userDrawn="1"/>
        </p:nvGrpSpPr>
        <p:grpSpPr>
          <a:xfrm>
            <a:off x="1064651" y="1809750"/>
            <a:ext cx="6134435" cy="3238500"/>
            <a:chOff x="1693301" y="1407256"/>
            <a:chExt cx="6134435" cy="3238500"/>
          </a:xfrm>
        </p:grpSpPr>
        <p:sp>
          <p:nvSpPr>
            <p:cNvPr id="7" name="矩形 6"/>
            <p:cNvSpPr/>
            <p:nvPr/>
          </p:nvSpPr>
          <p:spPr>
            <a:xfrm>
              <a:off x="1693301" y="1407256"/>
              <a:ext cx="5867400" cy="3238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extBox 5"/>
            <p:cNvSpPr txBox="1">
              <a:spLocks noChangeArrowheads="1"/>
            </p:cNvSpPr>
            <p:nvPr/>
          </p:nvSpPr>
          <p:spPr bwMode="auto">
            <a:xfrm>
              <a:off x="2102136" y="2007871"/>
              <a:ext cx="5024329" cy="1015663"/>
            </a:xfrm>
            <a:prstGeom prst="rect">
              <a:avLst/>
            </a:prstGeom>
            <a:noFill/>
            <a:ln w="9525">
              <a:noFill/>
              <a:miter lim="800000"/>
            </a:ln>
          </p:spPr>
          <p:txBody>
            <a:bodyPr wrap="square">
              <a:spAutoFit/>
            </a:bodyPr>
            <a:lstStyle/>
            <a:p>
              <a:pPr>
                <a:defRPr/>
              </a:pPr>
              <a:r>
                <a:rPr lang="zh-CN" altLang="en-US" sz="6000" b="1" dirty="0">
                  <a:solidFill>
                    <a:srgbClr val="DC4844"/>
                  </a:solidFill>
                  <a:latin typeface="微软雅黑" panose="020B0503020204020204" pitchFamily="34" charset="-122"/>
                  <a:ea typeface="微软雅黑" panose="020B0503020204020204" pitchFamily="34" charset="-122"/>
                </a:rPr>
                <a:t>感谢观看</a:t>
              </a:r>
            </a:p>
          </p:txBody>
        </p:sp>
        <p:sp>
          <p:nvSpPr>
            <p:cNvPr id="9" name="矩形 8"/>
            <p:cNvSpPr/>
            <p:nvPr/>
          </p:nvSpPr>
          <p:spPr>
            <a:xfrm>
              <a:off x="2203450" y="3197860"/>
              <a:ext cx="971550" cy="79184"/>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6"/>
            <p:cNvSpPr txBox="1">
              <a:spLocks noChangeArrowheads="1"/>
            </p:cNvSpPr>
            <p:nvPr/>
          </p:nvSpPr>
          <p:spPr bwMode="auto">
            <a:xfrm>
              <a:off x="2114836" y="3573035"/>
              <a:ext cx="5712900" cy="523220"/>
            </a:xfrm>
            <a:prstGeom prst="rect">
              <a:avLst/>
            </a:prstGeom>
            <a:noFill/>
            <a:ln w="9525">
              <a:noFill/>
              <a:miter lim="800000"/>
            </a:ln>
          </p:spPr>
          <p:txBody>
            <a:bodyPr wrap="square">
              <a:spAutoFit/>
            </a:bodyPr>
            <a:lstStyle/>
            <a:p>
              <a:pPr>
                <a:defRPr/>
              </a:pPr>
              <a:r>
                <a:rPr lang="zh-CN" altLang="en-US" sz="2800" dirty="0">
                  <a:solidFill>
                    <a:srgbClr val="808080"/>
                  </a:solidFill>
                  <a:latin typeface="微软雅黑" panose="020B0503020204020204" pitchFamily="34" charset="-122"/>
                  <a:ea typeface="微软雅黑" panose="020B0503020204020204" pitchFamily="34" charset="-122"/>
                </a:rPr>
                <a:t>如有疑问请到会计学堂官网提问</a:t>
              </a: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C35"/>
        </a:solidFill>
        <a:effectLst/>
      </p:bgPr>
    </p:bg>
    <p:spTree>
      <p:nvGrpSpPr>
        <p:cNvPr id="1" name=""/>
        <p:cNvGrpSpPr/>
        <p:nvPr/>
      </p:nvGrpSpPr>
      <p:grpSpPr>
        <a:xfrm>
          <a:off x="0" y="0"/>
          <a:ext cx="0" cy="0"/>
          <a:chOff x="0" y="0"/>
          <a:chExt cx="0" cy="0"/>
        </a:xfrm>
      </p:grpSpPr>
      <p:grpSp>
        <p:nvGrpSpPr>
          <p:cNvPr id="16" name="组合 15"/>
          <p:cNvGrpSpPr/>
          <p:nvPr userDrawn="1"/>
        </p:nvGrpSpPr>
        <p:grpSpPr>
          <a:xfrm>
            <a:off x="153984" y="6345562"/>
            <a:ext cx="2156953" cy="371629"/>
            <a:chOff x="6736897" y="5645060"/>
            <a:chExt cx="2226144" cy="445955"/>
          </a:xfrm>
        </p:grpSpPr>
        <p:sp>
          <p:nvSpPr>
            <p:cNvPr id="17" name="Freeform 5"/>
            <p:cNvSpPr/>
            <p:nvPr/>
          </p:nvSpPr>
          <p:spPr bwMode="auto">
            <a:xfrm>
              <a:off x="6736897" y="5645060"/>
              <a:ext cx="848521" cy="432000"/>
            </a:xfrm>
            <a:custGeom>
              <a:avLst/>
              <a:gdLst>
                <a:gd name="T0" fmla="*/ 357 w 392"/>
                <a:gd name="T1" fmla="*/ 76 h 132"/>
                <a:gd name="T2" fmla="*/ 341 w 392"/>
                <a:gd name="T3" fmla="*/ 16 h 132"/>
                <a:gd name="T4" fmla="*/ 341 w 392"/>
                <a:gd name="T5" fmla="*/ 16 h 132"/>
                <a:gd name="T6" fmla="*/ 307 w 392"/>
                <a:gd name="T7" fmla="*/ 0 h 132"/>
                <a:gd name="T8" fmla="*/ 66 w 392"/>
                <a:gd name="T9" fmla="*/ 0 h 132"/>
                <a:gd name="T10" fmla="*/ 0 w 392"/>
                <a:gd name="T11" fmla="*/ 66 h 132"/>
                <a:gd name="T12" fmla="*/ 0 w 392"/>
                <a:gd name="T13" fmla="*/ 66 h 132"/>
                <a:gd name="T14" fmla="*/ 66 w 392"/>
                <a:gd name="T15" fmla="*/ 132 h 132"/>
                <a:gd name="T16" fmla="*/ 392 w 392"/>
                <a:gd name="T17" fmla="*/ 132 h 132"/>
                <a:gd name="T18" fmla="*/ 357 w 392"/>
                <a:gd name="T19" fmla="*/ 76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2" h="132">
                  <a:moveTo>
                    <a:pt x="357" y="76"/>
                  </a:moveTo>
                  <a:cubicBezTo>
                    <a:pt x="352" y="53"/>
                    <a:pt x="356" y="34"/>
                    <a:pt x="341" y="16"/>
                  </a:cubicBezTo>
                  <a:cubicBezTo>
                    <a:pt x="341" y="16"/>
                    <a:pt x="341" y="16"/>
                    <a:pt x="341" y="16"/>
                  </a:cubicBezTo>
                  <a:cubicBezTo>
                    <a:pt x="333" y="6"/>
                    <a:pt x="320" y="0"/>
                    <a:pt x="307" y="0"/>
                  </a:cubicBezTo>
                  <a:cubicBezTo>
                    <a:pt x="66" y="0"/>
                    <a:pt x="66" y="0"/>
                    <a:pt x="66" y="0"/>
                  </a:cubicBezTo>
                  <a:cubicBezTo>
                    <a:pt x="30" y="0"/>
                    <a:pt x="0" y="30"/>
                    <a:pt x="0" y="66"/>
                  </a:cubicBezTo>
                  <a:cubicBezTo>
                    <a:pt x="0" y="66"/>
                    <a:pt x="0" y="66"/>
                    <a:pt x="0" y="66"/>
                  </a:cubicBezTo>
                  <a:cubicBezTo>
                    <a:pt x="0" y="102"/>
                    <a:pt x="30" y="132"/>
                    <a:pt x="66" y="132"/>
                  </a:cubicBezTo>
                  <a:cubicBezTo>
                    <a:pt x="392" y="132"/>
                    <a:pt x="392" y="132"/>
                    <a:pt x="392" y="132"/>
                  </a:cubicBezTo>
                  <a:cubicBezTo>
                    <a:pt x="370" y="111"/>
                    <a:pt x="361" y="91"/>
                    <a:pt x="357" y="76"/>
                  </a:cubicBezTo>
                  <a:close/>
                </a:path>
              </a:pathLst>
            </a:custGeom>
            <a:solidFill>
              <a:srgbClr val="FF6500"/>
            </a:solidFill>
            <a:ln>
              <a:solidFill>
                <a:srgbClr val="FF6500"/>
              </a:solidFill>
            </a:ln>
          </p:spPr>
          <p:txBody>
            <a:bodyPr vert="horz" wrap="square" lIns="91440" tIns="45720" rIns="91440" bIns="45720" numCol="1" anchor="t" anchorCtr="0" compatLnSpc="1"/>
            <a:lstStyle/>
            <a:p>
              <a:endParaRPr lang="zh-CN" altLang="en-US" b="1" dirty="0"/>
            </a:p>
          </p:txBody>
        </p:sp>
        <p:sp>
          <p:nvSpPr>
            <p:cNvPr id="18" name="文本占位符 19"/>
            <p:cNvSpPr txBox="1"/>
            <p:nvPr/>
          </p:nvSpPr>
          <p:spPr>
            <a:xfrm>
              <a:off x="7061542" y="5645061"/>
              <a:ext cx="1901499" cy="432000"/>
            </a:xfrm>
            <a:prstGeom prst="roundRect">
              <a:avLst>
                <a:gd name="adj" fmla="val 50000"/>
              </a:avLst>
            </a:prstGeom>
            <a:ln w="9525">
              <a:solidFill>
                <a:srgbClr val="FF6500"/>
              </a:solidFill>
            </a:ln>
          </p:spPr>
          <p:txBody>
            <a:bodyPr vert="horz" lIns="91440" tIns="45720" rIns="91440" bIns="45720" rtlCol="0" anchor="ctr"/>
            <a:lstStyle>
              <a:defPPr>
                <a:defRPr lang="zh-CN"/>
              </a:defPPr>
              <a:lvl1pPr marL="0" indent="0" algn="l" defTabSz="914400" rtl="0" eaLnBrk="1" latinLnBrk="0" hangingPunct="1">
                <a:buNone/>
                <a:defRPr lang="zh-CN" altLang="en-US" sz="1800" kern="1200" dirty="0" smtClean="0">
                  <a:solidFill>
                    <a:schemeClr val="bg1"/>
                  </a:solidFill>
                  <a:latin typeface="+mn-lt"/>
                  <a:ea typeface="微软雅黑" panose="020B0503020204020204" pitchFamily="34" charset="-122"/>
                  <a:cs typeface="+mn-cs"/>
                </a:defRPr>
              </a:lvl1pPr>
              <a:lvl2pPr marL="0" algn="l" defTabSz="914400" rtl="0" eaLnBrk="1" latinLnBrk="0" hangingPunct="1">
                <a:defRPr lang="zh-CN" altLang="en-US" sz="1800" kern="1200" dirty="0" smtClean="0">
                  <a:solidFill>
                    <a:schemeClr val="bg1"/>
                  </a:solidFill>
                  <a:latin typeface="+mn-lt"/>
                  <a:ea typeface="微软雅黑" panose="020B0503020204020204" pitchFamily="34" charset="-122"/>
                  <a:cs typeface="+mn-cs"/>
                </a:defRPr>
              </a:lvl2pPr>
              <a:lvl3pPr marL="0" algn="l" defTabSz="914400" rtl="0" eaLnBrk="1" latinLnBrk="0" hangingPunct="1">
                <a:defRPr lang="zh-CN" altLang="en-US" sz="1800" kern="1200" dirty="0" smtClean="0">
                  <a:solidFill>
                    <a:schemeClr val="bg1"/>
                  </a:solidFill>
                  <a:latin typeface="+mn-lt"/>
                  <a:ea typeface="微软雅黑" panose="020B0503020204020204" pitchFamily="34" charset="-122"/>
                  <a:cs typeface="+mn-cs"/>
                </a:defRPr>
              </a:lvl3pPr>
              <a:lvl4pPr marL="0" algn="l" defTabSz="914400" rtl="0" eaLnBrk="1" latinLnBrk="0" hangingPunct="1">
                <a:defRPr lang="zh-CN" altLang="en-US" sz="1800" kern="1200" dirty="0" smtClean="0">
                  <a:solidFill>
                    <a:schemeClr val="bg1"/>
                  </a:solidFill>
                  <a:latin typeface="+mn-lt"/>
                  <a:ea typeface="微软雅黑" panose="020B0503020204020204" pitchFamily="34" charset="-122"/>
                  <a:cs typeface="+mn-cs"/>
                </a:defRPr>
              </a:lvl4pPr>
              <a:lvl5pPr marL="0" algn="l" defTabSz="914400" rtl="0" eaLnBrk="1" latinLnBrk="0" hangingPunct="1">
                <a:defRPr lang="zh-CN" altLang="en-US" sz="1800" kern="1200" dirty="0" smtClean="0">
                  <a:solidFill>
                    <a:schemeClr val="bg1"/>
                  </a:solidFill>
                  <a:latin typeface="+mn-lt"/>
                  <a:ea typeface="微软雅黑" panose="020B0503020204020204" pitchFamily="34" charset="-122"/>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b="1" dirty="0"/>
                <a:t>     </a:t>
              </a:r>
              <a:r>
                <a:rPr lang="zh-CN" altLang="en-US" b="1" baseline="0" dirty="0"/>
                <a:t> </a:t>
              </a:r>
              <a:endParaRPr lang="zh-CN" altLang="en-US" b="1" dirty="0"/>
            </a:p>
          </p:txBody>
        </p:sp>
        <p:sp>
          <p:nvSpPr>
            <p:cNvPr id="19" name="矩形 18"/>
            <p:cNvSpPr/>
            <p:nvPr/>
          </p:nvSpPr>
          <p:spPr>
            <a:xfrm>
              <a:off x="6810994" y="5647816"/>
              <a:ext cx="667065" cy="443199"/>
            </a:xfrm>
            <a:prstGeom prst="rect">
              <a:avLst/>
            </a:prstGeom>
          </p:spPr>
          <p:txBody>
            <a:bodyPr wrap="none">
              <a:spAutoFit/>
            </a:bodyPr>
            <a:lstStyle/>
            <a:p>
              <a:pPr algn="ctr"/>
              <a:r>
                <a:rPr lang="zh-CN" altLang="en-US" b="1" dirty="0">
                  <a:solidFill>
                    <a:schemeClr val="bg1"/>
                  </a:solidFill>
                  <a:latin typeface="微软雅黑" panose="020B0503020204020204" pitchFamily="34" charset="-122"/>
                  <a:ea typeface="微软雅黑" panose="020B0503020204020204" pitchFamily="34" charset="-122"/>
                </a:rPr>
                <a:t>实操</a:t>
              </a:r>
            </a:p>
          </p:txBody>
        </p:sp>
      </p:grpSp>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8" name="矩形 7">
            <a:extLst>
              <a:ext uri="{FF2B5EF4-FFF2-40B4-BE49-F238E27FC236}">
                <a16:creationId xmlns:a16="http://schemas.microsoft.com/office/drawing/2014/main" id="{8BC43FE0-DCDA-44AB-9E07-8A9C8F4CBEF6}"/>
              </a:ext>
            </a:extLst>
          </p:cNvPr>
          <p:cNvSpPr/>
          <p:nvPr userDrawn="1"/>
        </p:nvSpPr>
        <p:spPr>
          <a:xfrm flipH="1">
            <a:off x="780337" y="6347859"/>
            <a:ext cx="1530600" cy="369332"/>
          </a:xfrm>
          <a:prstGeom prst="rect">
            <a:avLst/>
          </a:prstGeom>
        </p:spPr>
        <p:txBody>
          <a:bodyPr wrap="square">
            <a:spAutoFit/>
          </a:bodyPr>
          <a:lstStyle/>
          <a:p>
            <a:pPr algn="ctr"/>
            <a:r>
              <a:rPr lang="zh-CN" altLang="en-US" sz="1800" b="1" dirty="0">
                <a:solidFill>
                  <a:schemeClr val="bg1"/>
                </a:solidFill>
                <a:latin typeface="微软雅黑" panose="020B0503020204020204" pitchFamily="34" charset="-122"/>
                <a:ea typeface="微软雅黑" panose="020B0503020204020204" pitchFamily="34" charset="-122"/>
              </a:rPr>
              <a:t>新政府会计</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p:txBody>
          <a:bodyPr/>
          <a:lstStyle/>
          <a:p>
            <a:r>
              <a:rPr lang="zh-CN" altLang="en-US" dirty="0"/>
              <a:t>马坤老师</a:t>
            </a:r>
          </a:p>
        </p:txBody>
      </p:sp>
      <p:sp>
        <p:nvSpPr>
          <p:cNvPr id="3" name="标题 2"/>
          <p:cNvSpPr>
            <a:spLocks noGrp="1"/>
          </p:cNvSpPr>
          <p:nvPr>
            <p:ph type="title"/>
          </p:nvPr>
        </p:nvSpPr>
        <p:spPr/>
        <p:txBody>
          <a:bodyPr>
            <a:normAutofit/>
          </a:bodyPr>
          <a:lstStyle/>
          <a:p>
            <a:r>
              <a:rPr lang="zh-CN" altLang="en-US" sz="4400" dirty="0"/>
              <a:t>新政府会计准则全面解读与实操指导</a:t>
            </a:r>
          </a:p>
        </p:txBody>
      </p:sp>
    </p:spTree>
    <p:extLst>
      <p:ext uri="{BB962C8B-B14F-4D97-AF65-F5344CB8AC3E}">
        <p14:creationId xmlns:p14="http://schemas.microsoft.com/office/powerpoint/2010/main" val="3758023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5372E8D-E3E0-4540-AC1A-FD6C41B092F1}"/>
              </a:ext>
            </a:extLst>
          </p:cNvPr>
          <p:cNvSpPr>
            <a:spLocks noGrp="1"/>
          </p:cNvSpPr>
          <p:nvPr>
            <p:ph type="title"/>
          </p:nvPr>
        </p:nvSpPr>
        <p:spPr/>
        <p:txBody>
          <a:bodyPr/>
          <a:lstStyle/>
          <a:p>
            <a:r>
              <a:rPr lang="zh-CN" altLang="zh-CN" dirty="0"/>
              <a:t>三、应交增值税操作实务</a:t>
            </a:r>
            <a:endParaRPr lang="zh-CN" altLang="en-US" dirty="0"/>
          </a:p>
        </p:txBody>
      </p:sp>
      <p:sp>
        <p:nvSpPr>
          <p:cNvPr id="3" name="内容占位符 2">
            <a:extLst>
              <a:ext uri="{FF2B5EF4-FFF2-40B4-BE49-F238E27FC236}">
                <a16:creationId xmlns:a16="http://schemas.microsoft.com/office/drawing/2014/main" id="{0FA6FA19-58B5-4900-8293-4E491B544AFE}"/>
              </a:ext>
            </a:extLst>
          </p:cNvPr>
          <p:cNvSpPr>
            <a:spLocks noGrp="1"/>
          </p:cNvSpPr>
          <p:nvPr>
            <p:ph sz="quarter" idx="13"/>
          </p:nvPr>
        </p:nvSpPr>
        <p:spPr>
          <a:xfrm>
            <a:off x="376519" y="852755"/>
            <a:ext cx="9305364" cy="5615157"/>
          </a:xfrm>
        </p:spPr>
        <p:txBody>
          <a:bodyPr>
            <a:normAutofit/>
          </a:bodyPr>
          <a:lstStyle/>
          <a:p>
            <a:r>
              <a:rPr lang="zh-CN" altLang="zh-CN" dirty="0"/>
              <a:t>（</a:t>
            </a:r>
            <a:r>
              <a:rPr lang="en-US" altLang="zh-CN" dirty="0"/>
              <a:t>2</a:t>
            </a:r>
            <a:r>
              <a:rPr lang="zh-CN" altLang="zh-CN" dirty="0"/>
              <a:t>）</a:t>
            </a:r>
            <a:r>
              <a:rPr lang="en-US" altLang="zh-CN" dirty="0"/>
              <a:t>2019</a:t>
            </a:r>
            <a:r>
              <a:rPr lang="zh-CN" altLang="zh-CN" dirty="0"/>
              <a:t>年</a:t>
            </a:r>
            <a:r>
              <a:rPr lang="en-US" altLang="zh-CN" dirty="0"/>
              <a:t>4</a:t>
            </a:r>
            <a:r>
              <a:rPr lang="zh-CN" altLang="zh-CN" dirty="0"/>
              <a:t>月</a:t>
            </a:r>
            <a:r>
              <a:rPr lang="en-US" altLang="zh-CN" dirty="0"/>
              <a:t>18</a:t>
            </a:r>
            <a:r>
              <a:rPr lang="zh-CN" altLang="zh-CN" dirty="0"/>
              <a:t>日增值税专用发票认证通过</a:t>
            </a:r>
            <a:endParaRPr lang="en-US" altLang="zh-CN" dirty="0"/>
          </a:p>
          <a:p>
            <a:r>
              <a:rPr lang="zh-CN" altLang="zh-CN" dirty="0"/>
              <a:t>财务会计：</a:t>
            </a:r>
            <a:endParaRPr lang="en-US" altLang="zh-CN" dirty="0"/>
          </a:p>
          <a:p>
            <a:r>
              <a:rPr lang="zh-CN" altLang="zh-CN" dirty="0"/>
              <a:t>借： 应交增值税</a:t>
            </a:r>
            <a:r>
              <a:rPr lang="en-US" altLang="zh-CN" dirty="0"/>
              <a:t>-</a:t>
            </a:r>
            <a:r>
              <a:rPr lang="zh-CN" altLang="zh-CN" dirty="0"/>
              <a:t>应交税金</a:t>
            </a:r>
            <a:r>
              <a:rPr lang="en-US" altLang="zh-CN" dirty="0"/>
              <a:t>-</a:t>
            </a:r>
            <a:r>
              <a:rPr lang="zh-CN" altLang="zh-CN" dirty="0"/>
              <a:t>进项税额</a:t>
            </a:r>
            <a:r>
              <a:rPr lang="en-US" altLang="zh-CN" dirty="0"/>
              <a:t>    240</a:t>
            </a:r>
            <a:endParaRPr lang="zh-CN" altLang="zh-CN" dirty="0"/>
          </a:p>
          <a:p>
            <a:r>
              <a:rPr lang="en-US" altLang="zh-CN" dirty="0"/>
              <a:t>        </a:t>
            </a:r>
            <a:r>
              <a:rPr lang="zh-CN" altLang="zh-CN" dirty="0"/>
              <a:t>贷：应交增值税</a:t>
            </a:r>
            <a:r>
              <a:rPr lang="en-US" altLang="zh-CN" dirty="0"/>
              <a:t>-</a:t>
            </a:r>
            <a:r>
              <a:rPr lang="zh-CN" altLang="zh-CN" dirty="0"/>
              <a:t>待抵扣进项税额</a:t>
            </a:r>
            <a:r>
              <a:rPr lang="en-US" altLang="zh-CN" dirty="0"/>
              <a:t>        240</a:t>
            </a:r>
            <a:endParaRPr lang="zh-CN" altLang="zh-CN" dirty="0"/>
          </a:p>
          <a:p>
            <a:r>
              <a:rPr lang="zh-CN" altLang="zh-CN" dirty="0"/>
              <a:t>预算会计不用做分录</a:t>
            </a:r>
          </a:p>
          <a:p>
            <a:r>
              <a:rPr lang="zh-CN" altLang="zh-CN" dirty="0"/>
              <a:t>发生退货的，如原增值税专用发票已做认证，应根据税务机关开具的红字增值税专用发票做相反的会计分录，如原增值税专用发票未做认证，应将发票退回并做相反的会计分录。</a:t>
            </a:r>
          </a:p>
          <a:p>
            <a:r>
              <a:rPr lang="zh-CN" altLang="zh-CN" dirty="0"/>
              <a:t>小规模纳税人购买资产或服务等时不能抵扣增值税，发生的增值税计入资产成本或相关费用。</a:t>
            </a:r>
          </a:p>
        </p:txBody>
      </p:sp>
    </p:spTree>
    <p:extLst>
      <p:ext uri="{BB962C8B-B14F-4D97-AF65-F5344CB8AC3E}">
        <p14:creationId xmlns:p14="http://schemas.microsoft.com/office/powerpoint/2010/main" val="3753965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6EA01E5-498F-4511-951E-E3A34C616135}"/>
              </a:ext>
            </a:extLst>
          </p:cNvPr>
          <p:cNvSpPr>
            <a:spLocks noGrp="1"/>
          </p:cNvSpPr>
          <p:nvPr>
            <p:ph type="title"/>
          </p:nvPr>
        </p:nvSpPr>
        <p:spPr/>
        <p:txBody>
          <a:bodyPr/>
          <a:lstStyle/>
          <a:p>
            <a:r>
              <a:rPr lang="zh-CN" altLang="zh-CN" dirty="0"/>
              <a:t>三、应交增值税操作实务</a:t>
            </a:r>
            <a:endParaRPr lang="zh-CN" altLang="en-US" dirty="0"/>
          </a:p>
        </p:txBody>
      </p:sp>
      <p:sp>
        <p:nvSpPr>
          <p:cNvPr id="3" name="内容占位符 2">
            <a:extLst>
              <a:ext uri="{FF2B5EF4-FFF2-40B4-BE49-F238E27FC236}">
                <a16:creationId xmlns:a16="http://schemas.microsoft.com/office/drawing/2014/main" id="{1B809C6D-FF8F-4B60-A4C8-79216F39B7E6}"/>
              </a:ext>
            </a:extLst>
          </p:cNvPr>
          <p:cNvSpPr>
            <a:spLocks noGrp="1"/>
          </p:cNvSpPr>
          <p:nvPr>
            <p:ph sz="quarter" idx="13"/>
          </p:nvPr>
        </p:nvSpPr>
        <p:spPr/>
        <p:txBody>
          <a:bodyPr/>
          <a:lstStyle/>
          <a:p>
            <a:pPr lvl="0"/>
            <a:r>
              <a:rPr lang="zh-CN" altLang="en-US" dirty="0"/>
              <a:t>（</a:t>
            </a:r>
            <a:r>
              <a:rPr lang="en-US" altLang="zh-CN" dirty="0"/>
              <a:t>2</a:t>
            </a:r>
            <a:r>
              <a:rPr lang="zh-CN" altLang="en-US" dirty="0"/>
              <a:t>）</a:t>
            </a:r>
            <a:r>
              <a:rPr lang="zh-CN" altLang="zh-CN" dirty="0"/>
              <a:t>采购等业务进项税额不得抵扣</a:t>
            </a:r>
          </a:p>
          <a:p>
            <a:r>
              <a:rPr lang="zh-CN" altLang="zh-CN" dirty="0"/>
              <a:t>单位购进资产或服务等，</a:t>
            </a:r>
            <a:r>
              <a:rPr lang="zh-CN" altLang="zh-CN" dirty="0">
                <a:solidFill>
                  <a:srgbClr val="FFC000"/>
                </a:solidFill>
              </a:rPr>
              <a:t>用于简易计税方法计税项目、免征增值税项目、集体福利或个人消费</a:t>
            </a:r>
            <a:r>
              <a:rPr lang="zh-CN" altLang="zh-CN" dirty="0"/>
              <a:t>等，其进项税额按照现行增值税制度规定不得从销项税额中抵扣的，</a:t>
            </a:r>
          </a:p>
          <a:p>
            <a:r>
              <a:rPr lang="zh-CN" altLang="zh-CN" dirty="0"/>
              <a:t>①若取得普通发票，发生的增值税 计入资产成本或相关费用</a:t>
            </a:r>
            <a:r>
              <a:rPr lang="zh-CN" altLang="en-US" dirty="0"/>
              <a:t>；</a:t>
            </a:r>
            <a:endParaRPr lang="zh-CN" altLang="zh-CN" dirty="0"/>
          </a:p>
          <a:p>
            <a:r>
              <a:rPr lang="zh-CN" altLang="zh-CN" dirty="0"/>
              <a:t>②若取得增值税专用发票时，</a:t>
            </a:r>
          </a:p>
        </p:txBody>
      </p:sp>
    </p:spTree>
    <p:extLst>
      <p:ext uri="{BB962C8B-B14F-4D97-AF65-F5344CB8AC3E}">
        <p14:creationId xmlns:p14="http://schemas.microsoft.com/office/powerpoint/2010/main" val="3094460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2A0C22C-33D7-4940-BFE5-493CB736274D}"/>
              </a:ext>
            </a:extLst>
          </p:cNvPr>
          <p:cNvSpPr>
            <a:spLocks noGrp="1"/>
          </p:cNvSpPr>
          <p:nvPr>
            <p:ph type="title"/>
          </p:nvPr>
        </p:nvSpPr>
        <p:spPr/>
        <p:txBody>
          <a:bodyPr/>
          <a:lstStyle/>
          <a:p>
            <a:r>
              <a:rPr lang="zh-CN" altLang="zh-CN" dirty="0"/>
              <a:t>三、应交增值税操作实务</a:t>
            </a:r>
            <a:endParaRPr lang="zh-CN" altLang="en-US" dirty="0"/>
          </a:p>
        </p:txBody>
      </p:sp>
      <p:sp>
        <p:nvSpPr>
          <p:cNvPr id="3" name="内容占位符 2">
            <a:extLst>
              <a:ext uri="{FF2B5EF4-FFF2-40B4-BE49-F238E27FC236}">
                <a16:creationId xmlns:a16="http://schemas.microsoft.com/office/drawing/2014/main" id="{3635536B-9718-41BE-88FF-31FC90BCAF7E}"/>
              </a:ext>
            </a:extLst>
          </p:cNvPr>
          <p:cNvSpPr>
            <a:spLocks noGrp="1"/>
          </p:cNvSpPr>
          <p:nvPr>
            <p:ph sz="quarter" idx="13"/>
          </p:nvPr>
        </p:nvSpPr>
        <p:spPr/>
        <p:txBody>
          <a:bodyPr/>
          <a:lstStyle/>
          <a:p>
            <a:r>
              <a:rPr lang="zh-CN" altLang="zh-CN" dirty="0">
                <a:solidFill>
                  <a:srgbClr val="FFC000"/>
                </a:solidFill>
              </a:rPr>
              <a:t>财务会计</a:t>
            </a:r>
            <a:r>
              <a:rPr lang="zh-CN" altLang="en-US" dirty="0">
                <a:solidFill>
                  <a:srgbClr val="FFC000"/>
                </a:solidFill>
              </a:rPr>
              <a:t>：</a:t>
            </a:r>
            <a:endParaRPr lang="en-US" altLang="zh-CN" dirty="0">
              <a:solidFill>
                <a:srgbClr val="FFC000"/>
              </a:solidFill>
            </a:endParaRPr>
          </a:p>
          <a:p>
            <a:r>
              <a:rPr lang="zh-CN" altLang="zh-CN" dirty="0"/>
              <a:t>借：业务活动费用</a:t>
            </a:r>
            <a:r>
              <a:rPr lang="en-US" altLang="zh-CN" dirty="0"/>
              <a:t>/</a:t>
            </a:r>
            <a:r>
              <a:rPr lang="zh-CN" altLang="zh-CN" dirty="0"/>
              <a:t>库存物品</a:t>
            </a:r>
            <a:r>
              <a:rPr lang="en-US" altLang="zh-CN" dirty="0"/>
              <a:t>/</a:t>
            </a:r>
            <a:r>
              <a:rPr lang="zh-CN" altLang="zh-CN" dirty="0"/>
              <a:t>固定资产</a:t>
            </a:r>
            <a:r>
              <a:rPr lang="en-US" altLang="zh-CN" dirty="0"/>
              <a:t>/</a:t>
            </a:r>
            <a:r>
              <a:rPr lang="zh-CN" altLang="zh-CN" dirty="0"/>
              <a:t>在建工程</a:t>
            </a:r>
            <a:r>
              <a:rPr lang="en-US" altLang="zh-CN" dirty="0"/>
              <a:t>/</a:t>
            </a:r>
            <a:r>
              <a:rPr lang="zh-CN" altLang="zh-CN" dirty="0"/>
              <a:t>工程物资等</a:t>
            </a:r>
          </a:p>
          <a:p>
            <a:r>
              <a:rPr lang="en-US" altLang="zh-CN" dirty="0"/>
              <a:t>      </a:t>
            </a:r>
            <a:r>
              <a:rPr lang="zh-CN" altLang="zh-CN" dirty="0"/>
              <a:t>应交增值税</a:t>
            </a:r>
            <a:r>
              <a:rPr lang="en-US" altLang="zh-CN" dirty="0"/>
              <a:t>-</a:t>
            </a:r>
            <a:r>
              <a:rPr lang="zh-CN" altLang="zh-CN" dirty="0"/>
              <a:t>待认证进项税额</a:t>
            </a:r>
          </a:p>
          <a:p>
            <a:r>
              <a:rPr lang="en-US" altLang="zh-CN" dirty="0"/>
              <a:t>      </a:t>
            </a:r>
            <a:r>
              <a:rPr lang="zh-CN" altLang="zh-CN" dirty="0"/>
              <a:t>贷：应付账款</a:t>
            </a:r>
            <a:r>
              <a:rPr lang="en-US" altLang="zh-CN" dirty="0"/>
              <a:t>/</a:t>
            </a:r>
            <a:r>
              <a:rPr lang="zh-CN" altLang="zh-CN" dirty="0"/>
              <a:t>银行存款</a:t>
            </a:r>
            <a:r>
              <a:rPr lang="en-US" altLang="zh-CN" dirty="0"/>
              <a:t>/</a:t>
            </a:r>
            <a:r>
              <a:rPr lang="zh-CN" altLang="zh-CN" dirty="0"/>
              <a:t>零余额账户用款额度等</a:t>
            </a:r>
            <a:r>
              <a:rPr lang="en-US" altLang="zh-CN" dirty="0"/>
              <a:t>  </a:t>
            </a:r>
            <a:endParaRPr lang="zh-CN" altLang="zh-CN" dirty="0"/>
          </a:p>
          <a:p>
            <a:r>
              <a:rPr lang="zh-CN" altLang="zh-CN" dirty="0">
                <a:solidFill>
                  <a:srgbClr val="FFC000"/>
                </a:solidFill>
              </a:rPr>
              <a:t>预算会计</a:t>
            </a:r>
            <a:r>
              <a:rPr lang="zh-CN" altLang="en-US" dirty="0">
                <a:solidFill>
                  <a:srgbClr val="FFC000"/>
                </a:solidFill>
              </a:rPr>
              <a:t>：</a:t>
            </a:r>
            <a:endParaRPr lang="en-US" altLang="zh-CN" dirty="0">
              <a:solidFill>
                <a:srgbClr val="FFC000"/>
              </a:solidFill>
            </a:endParaRPr>
          </a:p>
          <a:p>
            <a:r>
              <a:rPr lang="zh-CN" altLang="zh-CN" dirty="0"/>
              <a:t>借：行政支出</a:t>
            </a:r>
            <a:r>
              <a:rPr lang="en-US" altLang="zh-CN" dirty="0"/>
              <a:t>/</a:t>
            </a:r>
            <a:r>
              <a:rPr lang="zh-CN" altLang="zh-CN" dirty="0"/>
              <a:t>事业支出</a:t>
            </a:r>
            <a:r>
              <a:rPr lang="en-US" altLang="zh-CN" dirty="0"/>
              <a:t>/</a:t>
            </a:r>
            <a:r>
              <a:rPr lang="zh-CN" altLang="zh-CN" dirty="0"/>
              <a:t>经营支出</a:t>
            </a:r>
          </a:p>
          <a:p>
            <a:r>
              <a:rPr lang="en-US" altLang="zh-CN" dirty="0"/>
              <a:t>       </a:t>
            </a:r>
            <a:r>
              <a:rPr lang="zh-CN" altLang="zh-CN" dirty="0"/>
              <a:t>贷：资金结存</a:t>
            </a:r>
            <a:r>
              <a:rPr lang="en-US" altLang="zh-CN" dirty="0"/>
              <a:t>/</a:t>
            </a:r>
            <a:r>
              <a:rPr lang="zh-CN" altLang="zh-CN" dirty="0"/>
              <a:t>财政拨款预算收入</a:t>
            </a:r>
          </a:p>
          <a:p>
            <a:endParaRPr lang="zh-CN" altLang="en-US" dirty="0"/>
          </a:p>
        </p:txBody>
      </p:sp>
    </p:spTree>
    <p:extLst>
      <p:ext uri="{BB962C8B-B14F-4D97-AF65-F5344CB8AC3E}">
        <p14:creationId xmlns:p14="http://schemas.microsoft.com/office/powerpoint/2010/main" val="5692508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2C6C106-FC28-4927-8061-B9CD0F9AF31C}"/>
              </a:ext>
            </a:extLst>
          </p:cNvPr>
          <p:cNvSpPr>
            <a:spLocks noGrp="1"/>
          </p:cNvSpPr>
          <p:nvPr>
            <p:ph type="title"/>
          </p:nvPr>
        </p:nvSpPr>
        <p:spPr/>
        <p:txBody>
          <a:bodyPr/>
          <a:lstStyle/>
          <a:p>
            <a:r>
              <a:rPr lang="zh-CN" altLang="zh-CN" dirty="0"/>
              <a:t>三、应交增值税操作实务</a:t>
            </a:r>
            <a:endParaRPr lang="zh-CN" altLang="en-US" dirty="0"/>
          </a:p>
        </p:txBody>
      </p:sp>
      <p:sp>
        <p:nvSpPr>
          <p:cNvPr id="3" name="内容占位符 2">
            <a:extLst>
              <a:ext uri="{FF2B5EF4-FFF2-40B4-BE49-F238E27FC236}">
                <a16:creationId xmlns:a16="http://schemas.microsoft.com/office/drawing/2014/main" id="{9361A3AC-9382-45CB-B815-387C5774AFAD}"/>
              </a:ext>
            </a:extLst>
          </p:cNvPr>
          <p:cNvSpPr>
            <a:spLocks noGrp="1"/>
          </p:cNvSpPr>
          <p:nvPr>
            <p:ph sz="quarter" idx="13"/>
          </p:nvPr>
        </p:nvSpPr>
        <p:spPr/>
        <p:txBody>
          <a:bodyPr/>
          <a:lstStyle/>
          <a:p>
            <a:r>
              <a:rPr lang="zh-CN" altLang="zh-CN" dirty="0">
                <a:solidFill>
                  <a:srgbClr val="FFC000"/>
                </a:solidFill>
              </a:rPr>
              <a:t>经税务机关认证为不可抵扣进项税时</a:t>
            </a:r>
            <a:r>
              <a:rPr lang="zh-CN" altLang="en-US" dirty="0">
                <a:solidFill>
                  <a:srgbClr val="FFC000"/>
                </a:solidFill>
              </a:rPr>
              <a:t>：</a:t>
            </a:r>
            <a:endParaRPr lang="zh-CN" altLang="zh-CN" dirty="0">
              <a:solidFill>
                <a:srgbClr val="FFC000"/>
              </a:solidFill>
            </a:endParaRPr>
          </a:p>
          <a:p>
            <a:r>
              <a:rPr lang="zh-CN" altLang="zh-CN" dirty="0">
                <a:solidFill>
                  <a:srgbClr val="FFC000"/>
                </a:solidFill>
              </a:rPr>
              <a:t>财务会计</a:t>
            </a:r>
            <a:r>
              <a:rPr lang="zh-CN" altLang="en-US" dirty="0">
                <a:solidFill>
                  <a:srgbClr val="FFC000"/>
                </a:solidFill>
              </a:rPr>
              <a:t>：</a:t>
            </a:r>
            <a:endParaRPr lang="en-US" altLang="zh-CN" dirty="0">
              <a:solidFill>
                <a:srgbClr val="FFC000"/>
              </a:solidFill>
            </a:endParaRPr>
          </a:p>
          <a:p>
            <a:r>
              <a:rPr lang="zh-CN" altLang="zh-CN" dirty="0"/>
              <a:t>借： 应交增值税</a:t>
            </a:r>
            <a:r>
              <a:rPr lang="en-US" altLang="zh-CN" dirty="0"/>
              <a:t>-</a:t>
            </a:r>
            <a:r>
              <a:rPr lang="zh-CN" altLang="zh-CN" dirty="0"/>
              <a:t>应交税金</a:t>
            </a:r>
            <a:r>
              <a:rPr lang="en-US" altLang="zh-CN" dirty="0"/>
              <a:t>-</a:t>
            </a:r>
            <a:r>
              <a:rPr lang="zh-CN" altLang="zh-CN" dirty="0"/>
              <a:t>进项税额</a:t>
            </a:r>
            <a:r>
              <a:rPr lang="en-US" altLang="zh-CN" dirty="0"/>
              <a:t>                   </a:t>
            </a:r>
            <a:endParaRPr lang="zh-CN" altLang="zh-CN" dirty="0"/>
          </a:p>
          <a:p>
            <a:r>
              <a:rPr lang="en-US" altLang="zh-CN" dirty="0"/>
              <a:t>        </a:t>
            </a:r>
            <a:r>
              <a:rPr lang="zh-CN" altLang="zh-CN" dirty="0"/>
              <a:t>贷： 应交增值税</a:t>
            </a:r>
            <a:r>
              <a:rPr lang="en-US" altLang="zh-CN" dirty="0"/>
              <a:t>-</a:t>
            </a:r>
            <a:r>
              <a:rPr lang="zh-CN" altLang="zh-CN" dirty="0"/>
              <a:t>待认证进项税额</a:t>
            </a:r>
          </a:p>
          <a:p>
            <a:r>
              <a:rPr lang="zh-CN" altLang="zh-CN" dirty="0"/>
              <a:t>预算会计不用做分录</a:t>
            </a:r>
          </a:p>
          <a:p>
            <a:r>
              <a:rPr lang="zh-CN" altLang="zh-CN" dirty="0">
                <a:solidFill>
                  <a:srgbClr val="FFC000"/>
                </a:solidFill>
              </a:rPr>
              <a:t>同时，税额不可以抵扣</a:t>
            </a:r>
            <a:r>
              <a:rPr lang="en-US" altLang="zh-CN" dirty="0">
                <a:solidFill>
                  <a:srgbClr val="FFC000"/>
                </a:solidFill>
              </a:rPr>
              <a:t>   </a:t>
            </a:r>
            <a:endParaRPr lang="zh-CN" altLang="zh-CN" dirty="0">
              <a:solidFill>
                <a:srgbClr val="FFC000"/>
              </a:solidFill>
            </a:endParaRPr>
          </a:p>
          <a:p>
            <a:r>
              <a:rPr lang="zh-CN" altLang="zh-CN" dirty="0">
                <a:solidFill>
                  <a:srgbClr val="FFC000"/>
                </a:solidFill>
              </a:rPr>
              <a:t>财务会计</a:t>
            </a:r>
            <a:r>
              <a:rPr lang="zh-CN" altLang="en-US" dirty="0">
                <a:solidFill>
                  <a:srgbClr val="FFC000"/>
                </a:solidFill>
              </a:rPr>
              <a:t>：</a:t>
            </a:r>
            <a:endParaRPr lang="en-US" altLang="zh-CN" dirty="0">
              <a:solidFill>
                <a:srgbClr val="FFC000"/>
              </a:solidFill>
            </a:endParaRPr>
          </a:p>
          <a:p>
            <a:r>
              <a:rPr lang="zh-CN" altLang="zh-CN" dirty="0"/>
              <a:t>借：业务活动费用</a:t>
            </a:r>
            <a:r>
              <a:rPr lang="en-US" altLang="zh-CN" dirty="0"/>
              <a:t>/</a:t>
            </a:r>
            <a:r>
              <a:rPr lang="zh-CN" altLang="zh-CN" dirty="0"/>
              <a:t>库存物品</a:t>
            </a:r>
            <a:r>
              <a:rPr lang="en-US" altLang="zh-CN" dirty="0"/>
              <a:t>/</a:t>
            </a:r>
            <a:r>
              <a:rPr lang="zh-CN" altLang="zh-CN" dirty="0"/>
              <a:t>固定资产</a:t>
            </a:r>
            <a:r>
              <a:rPr lang="en-US" altLang="zh-CN" dirty="0"/>
              <a:t>/</a:t>
            </a:r>
            <a:r>
              <a:rPr lang="zh-CN" altLang="zh-CN" dirty="0"/>
              <a:t>在建工程</a:t>
            </a:r>
            <a:r>
              <a:rPr lang="en-US" altLang="zh-CN" dirty="0"/>
              <a:t>/</a:t>
            </a:r>
            <a:r>
              <a:rPr lang="zh-CN" altLang="zh-CN" dirty="0"/>
              <a:t>工程物资等</a:t>
            </a:r>
          </a:p>
          <a:p>
            <a:r>
              <a:rPr lang="en-US" altLang="zh-CN" dirty="0"/>
              <a:t>      </a:t>
            </a:r>
            <a:r>
              <a:rPr lang="zh-CN" altLang="zh-CN" dirty="0"/>
              <a:t>贷：应交增值税</a:t>
            </a:r>
            <a:r>
              <a:rPr lang="en-US" altLang="zh-CN" dirty="0"/>
              <a:t>-</a:t>
            </a:r>
            <a:r>
              <a:rPr lang="zh-CN" altLang="zh-CN" dirty="0"/>
              <a:t>应交税金</a:t>
            </a:r>
            <a:r>
              <a:rPr lang="en-US" altLang="zh-CN" dirty="0"/>
              <a:t>-</a:t>
            </a:r>
            <a:r>
              <a:rPr lang="zh-CN" altLang="zh-CN" dirty="0"/>
              <a:t>进项税额转出</a:t>
            </a:r>
          </a:p>
          <a:p>
            <a:endParaRPr lang="zh-CN" altLang="en-US" dirty="0"/>
          </a:p>
        </p:txBody>
      </p:sp>
    </p:spTree>
    <p:extLst>
      <p:ext uri="{BB962C8B-B14F-4D97-AF65-F5344CB8AC3E}">
        <p14:creationId xmlns:p14="http://schemas.microsoft.com/office/powerpoint/2010/main" val="4217221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A658A02-F838-4AB8-B253-F7C48D2C4245}"/>
              </a:ext>
            </a:extLst>
          </p:cNvPr>
          <p:cNvSpPr>
            <a:spLocks noGrp="1"/>
          </p:cNvSpPr>
          <p:nvPr>
            <p:ph type="title"/>
          </p:nvPr>
        </p:nvSpPr>
        <p:spPr/>
        <p:txBody>
          <a:bodyPr/>
          <a:lstStyle/>
          <a:p>
            <a:r>
              <a:rPr lang="zh-CN" altLang="zh-CN" dirty="0"/>
              <a:t>三、应交增值税操作实务</a:t>
            </a:r>
            <a:endParaRPr lang="zh-CN" altLang="en-US" dirty="0"/>
          </a:p>
        </p:txBody>
      </p:sp>
      <p:sp>
        <p:nvSpPr>
          <p:cNvPr id="3" name="内容占位符 2">
            <a:extLst>
              <a:ext uri="{FF2B5EF4-FFF2-40B4-BE49-F238E27FC236}">
                <a16:creationId xmlns:a16="http://schemas.microsoft.com/office/drawing/2014/main" id="{CA9835C3-7FB0-4316-AECA-DB53DC5C5286}"/>
              </a:ext>
            </a:extLst>
          </p:cNvPr>
          <p:cNvSpPr>
            <a:spLocks noGrp="1"/>
          </p:cNvSpPr>
          <p:nvPr>
            <p:ph sz="quarter" idx="13"/>
          </p:nvPr>
        </p:nvSpPr>
        <p:spPr>
          <a:xfrm>
            <a:off x="376519" y="852755"/>
            <a:ext cx="9305364" cy="5556434"/>
          </a:xfrm>
        </p:spPr>
        <p:txBody>
          <a:bodyPr>
            <a:normAutofit fontScale="92500" lnSpcReduction="20000"/>
          </a:bodyPr>
          <a:lstStyle/>
          <a:p>
            <a:r>
              <a:rPr lang="zh-CN" altLang="zh-CN" dirty="0">
                <a:solidFill>
                  <a:srgbClr val="FFC000"/>
                </a:solidFill>
              </a:rPr>
              <a:t>例【</a:t>
            </a:r>
            <a:r>
              <a:rPr lang="en-US" altLang="zh-CN" dirty="0">
                <a:solidFill>
                  <a:srgbClr val="FFC000"/>
                </a:solidFill>
              </a:rPr>
              <a:t>3-15</a:t>
            </a:r>
            <a:r>
              <a:rPr lang="zh-CN" altLang="zh-CN" dirty="0">
                <a:solidFill>
                  <a:srgbClr val="FFC000"/>
                </a:solidFill>
              </a:rPr>
              <a:t>】</a:t>
            </a:r>
            <a:r>
              <a:rPr lang="en-US" altLang="zh-CN" dirty="0"/>
              <a:t>2019</a:t>
            </a:r>
            <a:r>
              <a:rPr lang="zh-CN" altLang="zh-CN" dirty="0"/>
              <a:t>年</a:t>
            </a:r>
            <a:r>
              <a:rPr lang="en-US" altLang="zh-CN" dirty="0"/>
              <a:t>3</a:t>
            </a:r>
            <a:r>
              <a:rPr lang="zh-CN" altLang="zh-CN" dirty="0"/>
              <a:t>月</a:t>
            </a:r>
            <a:r>
              <a:rPr lang="en-US" altLang="zh-CN" dirty="0"/>
              <a:t>28</a:t>
            </a:r>
            <a:r>
              <a:rPr lang="zh-CN" altLang="zh-CN" dirty="0"/>
              <a:t>日，滨海市第九中学的管理人员出差发生餐饮费支出，取得一张增值税专用发票，餐饮费支出金额</a:t>
            </a:r>
            <a:r>
              <a:rPr lang="en-US" altLang="zh-CN" dirty="0"/>
              <a:t>2200</a:t>
            </a:r>
            <a:r>
              <a:rPr lang="zh-CN" altLang="zh-CN" dirty="0"/>
              <a:t>元，税额</a:t>
            </a:r>
            <a:r>
              <a:rPr lang="en-US" altLang="zh-CN" dirty="0"/>
              <a:t>132</a:t>
            </a:r>
            <a:r>
              <a:rPr lang="zh-CN" altLang="zh-CN" dirty="0"/>
              <a:t>元，通过银行存款支付。</a:t>
            </a:r>
            <a:r>
              <a:rPr lang="en-US" altLang="zh-CN" dirty="0"/>
              <a:t>2019</a:t>
            </a:r>
            <a:r>
              <a:rPr lang="zh-CN" altLang="zh-CN" dirty="0"/>
              <a:t>年</a:t>
            </a:r>
            <a:r>
              <a:rPr lang="en-US" altLang="zh-CN" dirty="0"/>
              <a:t>3</a:t>
            </a:r>
            <a:r>
              <a:rPr lang="zh-CN" altLang="zh-CN" dirty="0"/>
              <a:t>月</a:t>
            </a:r>
            <a:r>
              <a:rPr lang="en-US" altLang="zh-CN" dirty="0"/>
              <a:t>28</a:t>
            </a:r>
            <a:r>
              <a:rPr lang="zh-CN" altLang="zh-CN" dirty="0"/>
              <a:t>日报销时未认证，在</a:t>
            </a:r>
            <a:r>
              <a:rPr lang="en-US" altLang="zh-CN" dirty="0"/>
              <a:t>2019</a:t>
            </a:r>
            <a:r>
              <a:rPr lang="zh-CN" altLang="zh-CN" dirty="0"/>
              <a:t>年</a:t>
            </a:r>
            <a:r>
              <a:rPr lang="en-US" altLang="zh-CN" dirty="0"/>
              <a:t>4</a:t>
            </a:r>
            <a:r>
              <a:rPr lang="zh-CN" altLang="zh-CN" dirty="0"/>
              <a:t>月</a:t>
            </a:r>
            <a:r>
              <a:rPr lang="en-US" altLang="zh-CN" dirty="0"/>
              <a:t>18</a:t>
            </a:r>
            <a:r>
              <a:rPr lang="zh-CN" altLang="zh-CN" dirty="0"/>
              <a:t>日发票认证通过：</a:t>
            </a:r>
          </a:p>
          <a:p>
            <a:r>
              <a:rPr lang="zh-CN" altLang="zh-CN" dirty="0">
                <a:solidFill>
                  <a:srgbClr val="FFC000"/>
                </a:solidFill>
              </a:rPr>
              <a:t>报销时未认证</a:t>
            </a:r>
            <a:r>
              <a:rPr lang="zh-CN" altLang="en-US" dirty="0">
                <a:solidFill>
                  <a:srgbClr val="FFC000"/>
                </a:solidFill>
              </a:rPr>
              <a:t>：</a:t>
            </a:r>
            <a:endParaRPr lang="zh-CN" altLang="zh-CN" dirty="0">
              <a:solidFill>
                <a:srgbClr val="FFC000"/>
              </a:solidFill>
            </a:endParaRPr>
          </a:p>
          <a:p>
            <a:r>
              <a:rPr lang="zh-CN" altLang="zh-CN" dirty="0">
                <a:solidFill>
                  <a:srgbClr val="FFC000"/>
                </a:solidFill>
              </a:rPr>
              <a:t>财务会计</a:t>
            </a:r>
            <a:r>
              <a:rPr lang="zh-CN" altLang="en-US" dirty="0">
                <a:solidFill>
                  <a:srgbClr val="FFC000"/>
                </a:solidFill>
              </a:rPr>
              <a:t>：</a:t>
            </a:r>
            <a:endParaRPr lang="en-US" altLang="zh-CN" dirty="0">
              <a:solidFill>
                <a:srgbClr val="FFC000"/>
              </a:solidFill>
            </a:endParaRPr>
          </a:p>
          <a:p>
            <a:r>
              <a:rPr lang="zh-CN" altLang="zh-CN" dirty="0"/>
              <a:t>借：业务活动费用</a:t>
            </a:r>
            <a:r>
              <a:rPr lang="en-US" altLang="zh-CN" dirty="0"/>
              <a:t>    2200</a:t>
            </a:r>
            <a:endParaRPr lang="zh-CN" altLang="zh-CN" dirty="0"/>
          </a:p>
          <a:p>
            <a:r>
              <a:rPr lang="en-US" altLang="zh-CN" dirty="0"/>
              <a:t>                  </a:t>
            </a:r>
            <a:r>
              <a:rPr lang="zh-CN" altLang="zh-CN" dirty="0"/>
              <a:t>应交增值税</a:t>
            </a:r>
            <a:r>
              <a:rPr lang="en-US" altLang="zh-CN" dirty="0"/>
              <a:t>-</a:t>
            </a:r>
            <a:r>
              <a:rPr lang="zh-CN" altLang="zh-CN" dirty="0"/>
              <a:t>待认证进项税额</a:t>
            </a:r>
            <a:r>
              <a:rPr lang="en-US" altLang="zh-CN" dirty="0"/>
              <a:t> 132</a:t>
            </a:r>
            <a:endParaRPr lang="zh-CN" altLang="zh-CN" dirty="0"/>
          </a:p>
          <a:p>
            <a:r>
              <a:rPr lang="en-US" altLang="zh-CN" dirty="0"/>
              <a:t>               </a:t>
            </a:r>
            <a:r>
              <a:rPr lang="zh-CN" altLang="zh-CN" dirty="0"/>
              <a:t>贷：银行存款</a:t>
            </a:r>
            <a:r>
              <a:rPr lang="en-US" altLang="zh-CN" dirty="0"/>
              <a:t>    2332</a:t>
            </a:r>
            <a:endParaRPr lang="zh-CN" altLang="zh-CN" dirty="0"/>
          </a:p>
          <a:p>
            <a:r>
              <a:rPr lang="zh-CN" altLang="zh-CN" dirty="0">
                <a:solidFill>
                  <a:srgbClr val="FFC000"/>
                </a:solidFill>
              </a:rPr>
              <a:t>预算会计</a:t>
            </a:r>
            <a:r>
              <a:rPr lang="zh-CN" altLang="en-US" dirty="0">
                <a:solidFill>
                  <a:srgbClr val="FFC000"/>
                </a:solidFill>
              </a:rPr>
              <a:t>：</a:t>
            </a:r>
            <a:endParaRPr lang="en-US" altLang="zh-CN" dirty="0">
              <a:solidFill>
                <a:srgbClr val="FFC000"/>
              </a:solidFill>
            </a:endParaRPr>
          </a:p>
          <a:p>
            <a:r>
              <a:rPr lang="zh-CN" altLang="zh-CN" dirty="0"/>
              <a:t>借：事业支出</a:t>
            </a:r>
            <a:r>
              <a:rPr lang="en-US" altLang="zh-CN" dirty="0"/>
              <a:t>   2332</a:t>
            </a:r>
            <a:endParaRPr lang="zh-CN" altLang="zh-CN" dirty="0"/>
          </a:p>
          <a:p>
            <a:r>
              <a:rPr lang="en-US" altLang="zh-CN" dirty="0"/>
              <a:t>                  </a:t>
            </a:r>
            <a:r>
              <a:rPr lang="zh-CN" altLang="zh-CN" dirty="0"/>
              <a:t>贷：资金结存</a:t>
            </a:r>
            <a:r>
              <a:rPr lang="en-US" altLang="zh-CN" dirty="0"/>
              <a:t>-</a:t>
            </a:r>
            <a:r>
              <a:rPr lang="zh-CN" altLang="zh-CN" dirty="0"/>
              <a:t>货币资金</a:t>
            </a:r>
            <a:r>
              <a:rPr lang="en-US" altLang="zh-CN" dirty="0"/>
              <a:t>    2332</a:t>
            </a:r>
            <a:endParaRPr lang="zh-CN" altLang="zh-CN" dirty="0"/>
          </a:p>
          <a:p>
            <a:endParaRPr lang="zh-CN" altLang="en-US" dirty="0"/>
          </a:p>
        </p:txBody>
      </p:sp>
    </p:spTree>
    <p:extLst>
      <p:ext uri="{BB962C8B-B14F-4D97-AF65-F5344CB8AC3E}">
        <p14:creationId xmlns:p14="http://schemas.microsoft.com/office/powerpoint/2010/main" val="870384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D00799F-8D9F-4760-9588-D0DF6BC410B8}"/>
              </a:ext>
            </a:extLst>
          </p:cNvPr>
          <p:cNvSpPr>
            <a:spLocks noGrp="1"/>
          </p:cNvSpPr>
          <p:nvPr>
            <p:ph type="title"/>
          </p:nvPr>
        </p:nvSpPr>
        <p:spPr/>
        <p:txBody>
          <a:bodyPr/>
          <a:lstStyle/>
          <a:p>
            <a:r>
              <a:rPr lang="zh-CN" altLang="zh-CN" dirty="0"/>
              <a:t>三、应交增值税操作实务</a:t>
            </a:r>
            <a:endParaRPr lang="zh-CN" altLang="en-US" dirty="0"/>
          </a:p>
        </p:txBody>
      </p:sp>
      <p:sp>
        <p:nvSpPr>
          <p:cNvPr id="3" name="内容占位符 2">
            <a:extLst>
              <a:ext uri="{FF2B5EF4-FFF2-40B4-BE49-F238E27FC236}">
                <a16:creationId xmlns:a16="http://schemas.microsoft.com/office/drawing/2014/main" id="{44A89451-E5B9-42A5-919C-17A812950692}"/>
              </a:ext>
            </a:extLst>
          </p:cNvPr>
          <p:cNvSpPr>
            <a:spLocks noGrp="1"/>
          </p:cNvSpPr>
          <p:nvPr>
            <p:ph sz="quarter" idx="13"/>
          </p:nvPr>
        </p:nvSpPr>
        <p:spPr/>
        <p:txBody>
          <a:bodyPr>
            <a:normAutofit/>
          </a:bodyPr>
          <a:lstStyle/>
          <a:p>
            <a:r>
              <a:rPr lang="en-US" altLang="zh-CN" dirty="0">
                <a:solidFill>
                  <a:srgbClr val="FFC000"/>
                </a:solidFill>
              </a:rPr>
              <a:t>2019</a:t>
            </a:r>
            <a:r>
              <a:rPr lang="zh-CN" altLang="zh-CN" dirty="0">
                <a:solidFill>
                  <a:srgbClr val="FFC000"/>
                </a:solidFill>
              </a:rPr>
              <a:t>年</a:t>
            </a:r>
            <a:r>
              <a:rPr lang="en-US" altLang="zh-CN" dirty="0">
                <a:solidFill>
                  <a:srgbClr val="FFC000"/>
                </a:solidFill>
              </a:rPr>
              <a:t>4</a:t>
            </a:r>
            <a:r>
              <a:rPr lang="zh-CN" altLang="zh-CN" dirty="0">
                <a:solidFill>
                  <a:srgbClr val="FFC000"/>
                </a:solidFill>
              </a:rPr>
              <a:t>月</a:t>
            </a:r>
            <a:r>
              <a:rPr lang="en-US" altLang="zh-CN" dirty="0">
                <a:solidFill>
                  <a:srgbClr val="FFC000"/>
                </a:solidFill>
              </a:rPr>
              <a:t>18</a:t>
            </a:r>
            <a:r>
              <a:rPr lang="zh-CN" altLang="zh-CN" dirty="0">
                <a:solidFill>
                  <a:srgbClr val="FFC000"/>
                </a:solidFill>
              </a:rPr>
              <a:t>日，认证通过</a:t>
            </a:r>
            <a:r>
              <a:rPr lang="zh-CN" altLang="en-US" dirty="0">
                <a:solidFill>
                  <a:srgbClr val="FFC000"/>
                </a:solidFill>
              </a:rPr>
              <a:t>：</a:t>
            </a:r>
            <a:endParaRPr lang="zh-CN" altLang="zh-CN" dirty="0">
              <a:solidFill>
                <a:srgbClr val="FFC000"/>
              </a:solidFill>
            </a:endParaRPr>
          </a:p>
          <a:p>
            <a:r>
              <a:rPr lang="zh-CN" altLang="zh-CN" dirty="0">
                <a:solidFill>
                  <a:srgbClr val="FFC000"/>
                </a:solidFill>
              </a:rPr>
              <a:t>财务会计：</a:t>
            </a:r>
          </a:p>
          <a:p>
            <a:r>
              <a:rPr lang="zh-CN" altLang="zh-CN" dirty="0"/>
              <a:t>借：应交增值税</a:t>
            </a:r>
            <a:r>
              <a:rPr lang="en-US" altLang="zh-CN" dirty="0"/>
              <a:t>-</a:t>
            </a:r>
            <a:r>
              <a:rPr lang="zh-CN" altLang="zh-CN" dirty="0"/>
              <a:t>应交税金</a:t>
            </a:r>
            <a:r>
              <a:rPr lang="en-US" altLang="zh-CN" dirty="0"/>
              <a:t>-</a:t>
            </a:r>
            <a:r>
              <a:rPr lang="zh-CN" altLang="zh-CN" dirty="0"/>
              <a:t>进项税额</a:t>
            </a:r>
            <a:r>
              <a:rPr lang="en-US" altLang="zh-CN" dirty="0"/>
              <a:t>  132</a:t>
            </a:r>
            <a:endParaRPr lang="zh-CN" altLang="zh-CN" dirty="0"/>
          </a:p>
          <a:p>
            <a:r>
              <a:rPr lang="en-US" altLang="zh-CN" dirty="0"/>
              <a:t>      </a:t>
            </a:r>
            <a:r>
              <a:rPr lang="zh-CN" altLang="zh-CN" dirty="0"/>
              <a:t>贷： 应交增值税</a:t>
            </a:r>
            <a:r>
              <a:rPr lang="en-US" altLang="zh-CN" dirty="0"/>
              <a:t>-</a:t>
            </a:r>
            <a:r>
              <a:rPr lang="zh-CN" altLang="zh-CN" dirty="0"/>
              <a:t>待认证进项税额</a:t>
            </a:r>
            <a:r>
              <a:rPr lang="en-US" altLang="zh-CN" dirty="0"/>
              <a:t>     132</a:t>
            </a:r>
            <a:endParaRPr lang="zh-CN" altLang="zh-CN" dirty="0"/>
          </a:p>
          <a:p>
            <a:r>
              <a:rPr lang="zh-CN" altLang="zh-CN" dirty="0"/>
              <a:t>同时餐饮支出不可以抵扣进项税额</a:t>
            </a:r>
          </a:p>
          <a:p>
            <a:r>
              <a:rPr lang="zh-CN" altLang="zh-CN" dirty="0">
                <a:solidFill>
                  <a:srgbClr val="FFC000"/>
                </a:solidFill>
              </a:rPr>
              <a:t>财务会计</a:t>
            </a:r>
            <a:r>
              <a:rPr lang="zh-CN" altLang="en-US" dirty="0">
                <a:solidFill>
                  <a:srgbClr val="FFC000"/>
                </a:solidFill>
              </a:rPr>
              <a:t>：</a:t>
            </a:r>
            <a:endParaRPr lang="en-US" altLang="zh-CN" dirty="0">
              <a:solidFill>
                <a:srgbClr val="FFC000"/>
              </a:solidFill>
            </a:endParaRPr>
          </a:p>
          <a:p>
            <a:r>
              <a:rPr lang="zh-CN" altLang="zh-CN" dirty="0"/>
              <a:t>借：业务活动费用</a:t>
            </a:r>
            <a:r>
              <a:rPr lang="en-US" altLang="zh-CN" dirty="0"/>
              <a:t>                                     132</a:t>
            </a:r>
            <a:endParaRPr lang="zh-CN" altLang="zh-CN" dirty="0"/>
          </a:p>
          <a:p>
            <a:r>
              <a:rPr lang="en-US" altLang="zh-CN" dirty="0"/>
              <a:t>      </a:t>
            </a:r>
            <a:r>
              <a:rPr lang="zh-CN" altLang="zh-CN" dirty="0"/>
              <a:t>贷：应交增值税</a:t>
            </a:r>
            <a:r>
              <a:rPr lang="en-US" altLang="zh-CN" dirty="0"/>
              <a:t>-</a:t>
            </a:r>
            <a:r>
              <a:rPr lang="zh-CN" altLang="zh-CN" dirty="0"/>
              <a:t>应交税金</a:t>
            </a:r>
            <a:r>
              <a:rPr lang="en-US" altLang="zh-CN" dirty="0"/>
              <a:t>-</a:t>
            </a:r>
            <a:r>
              <a:rPr lang="zh-CN" altLang="zh-CN" dirty="0"/>
              <a:t>进项税额转出</a:t>
            </a:r>
            <a:r>
              <a:rPr lang="en-US" altLang="zh-CN" dirty="0"/>
              <a:t>    132</a:t>
            </a:r>
            <a:endParaRPr lang="zh-CN" altLang="zh-CN" dirty="0"/>
          </a:p>
          <a:p>
            <a:r>
              <a:rPr lang="zh-CN" altLang="zh-CN" dirty="0"/>
              <a:t>预算会计不需要做分录</a:t>
            </a:r>
          </a:p>
        </p:txBody>
      </p:sp>
    </p:spTree>
    <p:extLst>
      <p:ext uri="{BB962C8B-B14F-4D97-AF65-F5344CB8AC3E}">
        <p14:creationId xmlns:p14="http://schemas.microsoft.com/office/powerpoint/2010/main" val="35391411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9DF6033-17C7-4F25-8DFC-8B1F1298ABF0}"/>
              </a:ext>
            </a:extLst>
          </p:cNvPr>
          <p:cNvSpPr>
            <a:spLocks noGrp="1"/>
          </p:cNvSpPr>
          <p:nvPr>
            <p:ph type="title"/>
          </p:nvPr>
        </p:nvSpPr>
        <p:spPr/>
        <p:txBody>
          <a:bodyPr/>
          <a:lstStyle/>
          <a:p>
            <a:r>
              <a:rPr lang="zh-CN" altLang="zh-CN" dirty="0"/>
              <a:t>三、应交增值税操作实务</a:t>
            </a:r>
            <a:endParaRPr lang="zh-CN" altLang="en-US" dirty="0"/>
          </a:p>
        </p:txBody>
      </p:sp>
      <p:sp>
        <p:nvSpPr>
          <p:cNvPr id="3" name="内容占位符 2">
            <a:extLst>
              <a:ext uri="{FF2B5EF4-FFF2-40B4-BE49-F238E27FC236}">
                <a16:creationId xmlns:a16="http://schemas.microsoft.com/office/drawing/2014/main" id="{98212499-449F-472B-99A8-9A96302C5C4F}"/>
              </a:ext>
            </a:extLst>
          </p:cNvPr>
          <p:cNvSpPr>
            <a:spLocks noGrp="1"/>
          </p:cNvSpPr>
          <p:nvPr>
            <p:ph sz="quarter" idx="13"/>
          </p:nvPr>
        </p:nvSpPr>
        <p:spPr/>
        <p:txBody>
          <a:bodyPr/>
          <a:lstStyle/>
          <a:p>
            <a:pPr lvl="0"/>
            <a:r>
              <a:rPr lang="zh-CN" altLang="zh-CN" dirty="0"/>
              <a:t>购进不动产或不动产在建工程按照规定进项税额分年抵扣</a:t>
            </a:r>
          </a:p>
          <a:p>
            <a:r>
              <a:rPr lang="zh-CN" altLang="zh-CN" dirty="0">
                <a:solidFill>
                  <a:srgbClr val="FFC000"/>
                </a:solidFill>
              </a:rPr>
              <a:t>税法规定：</a:t>
            </a:r>
            <a:r>
              <a:rPr lang="zh-CN" altLang="zh-CN" dirty="0"/>
              <a:t>适用一般纳税人计税方法的试点纳税人，</a:t>
            </a:r>
            <a:r>
              <a:rPr lang="en-US" altLang="zh-CN" dirty="0"/>
              <a:t>2016</a:t>
            </a:r>
            <a:r>
              <a:rPr lang="zh-CN" altLang="zh-CN" dirty="0"/>
              <a:t>年</a:t>
            </a:r>
            <a:r>
              <a:rPr lang="en-US" altLang="zh-CN" dirty="0"/>
              <a:t>5</a:t>
            </a:r>
            <a:r>
              <a:rPr lang="zh-CN" altLang="zh-CN" dirty="0"/>
              <a:t>月</a:t>
            </a:r>
            <a:r>
              <a:rPr lang="en-US" altLang="zh-CN" dirty="0"/>
              <a:t>1</a:t>
            </a:r>
            <a:r>
              <a:rPr lang="zh-CN" altLang="zh-CN" dirty="0"/>
              <a:t>日后单位取得并在会计制度上按固定资产核算的不动产获证不动产在建工程，其进项税额应自取得之日起分两年从销项税额中抵扣，第一年抵扣比例为</a:t>
            </a:r>
            <a:r>
              <a:rPr lang="en-US" altLang="zh-CN" dirty="0"/>
              <a:t>60%</a:t>
            </a:r>
            <a:r>
              <a:rPr lang="zh-CN" altLang="zh-CN" dirty="0"/>
              <a:t>，第二年抵扣比例为</a:t>
            </a:r>
            <a:r>
              <a:rPr lang="en-US" altLang="zh-CN" dirty="0"/>
              <a:t>40%</a:t>
            </a:r>
            <a:r>
              <a:rPr lang="zh-CN" altLang="en-US" dirty="0"/>
              <a:t>；</a:t>
            </a:r>
            <a:endParaRPr lang="zh-CN" altLang="zh-CN" dirty="0"/>
          </a:p>
          <a:p>
            <a:r>
              <a:rPr lang="zh-CN" altLang="zh-CN" dirty="0"/>
              <a:t>涉及“应交增值税</a:t>
            </a:r>
            <a:r>
              <a:rPr lang="en-US" altLang="zh-CN" dirty="0"/>
              <a:t>-</a:t>
            </a:r>
            <a:r>
              <a:rPr lang="zh-CN" altLang="zh-CN" dirty="0"/>
              <a:t>应交税金</a:t>
            </a:r>
            <a:r>
              <a:rPr lang="en-US" altLang="zh-CN" dirty="0"/>
              <a:t>-</a:t>
            </a:r>
            <a:r>
              <a:rPr lang="zh-CN" altLang="zh-CN" dirty="0"/>
              <a:t>进项税额”“应交增值税</a:t>
            </a:r>
            <a:r>
              <a:rPr lang="en-US" altLang="zh-CN" dirty="0"/>
              <a:t>-</a:t>
            </a:r>
            <a:r>
              <a:rPr lang="zh-CN" altLang="zh-CN" dirty="0"/>
              <a:t>待抵扣进项税额”两个科目</a:t>
            </a:r>
            <a:r>
              <a:rPr lang="zh-CN" altLang="en-US" dirty="0"/>
              <a:t>。</a:t>
            </a:r>
            <a:endParaRPr lang="zh-CN" altLang="zh-CN" dirty="0"/>
          </a:p>
        </p:txBody>
      </p:sp>
    </p:spTree>
    <p:extLst>
      <p:ext uri="{BB962C8B-B14F-4D97-AF65-F5344CB8AC3E}">
        <p14:creationId xmlns:p14="http://schemas.microsoft.com/office/powerpoint/2010/main" val="29953224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5841884-B8F7-4D31-8B6E-A51A137E1737}"/>
              </a:ext>
            </a:extLst>
          </p:cNvPr>
          <p:cNvSpPr>
            <a:spLocks noGrp="1"/>
          </p:cNvSpPr>
          <p:nvPr>
            <p:ph type="title"/>
          </p:nvPr>
        </p:nvSpPr>
        <p:spPr/>
        <p:txBody>
          <a:bodyPr/>
          <a:lstStyle/>
          <a:p>
            <a:r>
              <a:rPr lang="zh-CN" altLang="zh-CN" dirty="0"/>
              <a:t>三、应交增值税操作实务</a:t>
            </a:r>
            <a:endParaRPr lang="zh-CN" altLang="en-US" dirty="0"/>
          </a:p>
        </p:txBody>
      </p:sp>
      <p:sp>
        <p:nvSpPr>
          <p:cNvPr id="3" name="内容占位符 2">
            <a:extLst>
              <a:ext uri="{FF2B5EF4-FFF2-40B4-BE49-F238E27FC236}">
                <a16:creationId xmlns:a16="http://schemas.microsoft.com/office/drawing/2014/main" id="{9046701A-DC47-4E37-8774-6041D87D6E74}"/>
              </a:ext>
            </a:extLst>
          </p:cNvPr>
          <p:cNvSpPr>
            <a:spLocks noGrp="1"/>
          </p:cNvSpPr>
          <p:nvPr>
            <p:ph sz="quarter" idx="13"/>
          </p:nvPr>
        </p:nvSpPr>
        <p:spPr/>
        <p:txBody>
          <a:bodyPr/>
          <a:lstStyle/>
          <a:p>
            <a:r>
              <a:rPr lang="zh-CN" altLang="zh-CN" dirty="0">
                <a:solidFill>
                  <a:srgbClr val="FFC000"/>
                </a:solidFill>
              </a:rPr>
              <a:t>例【</a:t>
            </a:r>
            <a:r>
              <a:rPr lang="en-US" altLang="zh-CN" dirty="0">
                <a:solidFill>
                  <a:srgbClr val="FFC000"/>
                </a:solidFill>
              </a:rPr>
              <a:t>3-16</a:t>
            </a:r>
            <a:r>
              <a:rPr lang="zh-CN" altLang="zh-CN" dirty="0">
                <a:solidFill>
                  <a:srgbClr val="FFC000"/>
                </a:solidFill>
              </a:rPr>
              <a:t>】</a:t>
            </a:r>
            <a:r>
              <a:rPr lang="en-US" altLang="zh-CN" dirty="0"/>
              <a:t>2018</a:t>
            </a:r>
            <a:r>
              <a:rPr lang="zh-CN" altLang="zh-CN" dirty="0"/>
              <a:t>年</a:t>
            </a:r>
            <a:r>
              <a:rPr lang="en-US" altLang="zh-CN" dirty="0"/>
              <a:t>3</a:t>
            </a:r>
            <a:r>
              <a:rPr lang="zh-CN" altLang="zh-CN" dirty="0"/>
              <a:t>月</a:t>
            </a:r>
            <a:r>
              <a:rPr lang="en-US" altLang="zh-CN" dirty="0"/>
              <a:t>28</a:t>
            </a:r>
            <a:r>
              <a:rPr lang="zh-CN" altLang="zh-CN" dirty="0"/>
              <a:t>日，滨海市第九中学购进一栋不动产，并作为固定资产核算，取得销售方开具的增值税专用发票上记载的金额为</a:t>
            </a:r>
            <a:r>
              <a:rPr lang="en-US" altLang="zh-CN" dirty="0"/>
              <a:t>1 000 000</a:t>
            </a:r>
            <a:r>
              <a:rPr lang="zh-CN" altLang="zh-CN" dirty="0"/>
              <a:t>元，税额为</a:t>
            </a:r>
            <a:r>
              <a:rPr lang="en-US" altLang="zh-CN" dirty="0"/>
              <a:t>110 000</a:t>
            </a:r>
            <a:r>
              <a:rPr lang="zh-CN" altLang="zh-CN" dirty="0"/>
              <a:t>元，款项已通过银行存款支付</a:t>
            </a:r>
          </a:p>
          <a:p>
            <a:r>
              <a:rPr lang="zh-CN" altLang="zh-CN" dirty="0">
                <a:solidFill>
                  <a:srgbClr val="FFC000"/>
                </a:solidFill>
              </a:rPr>
              <a:t>①取得专用发票且认证抵扣时同时抵扣</a:t>
            </a:r>
            <a:r>
              <a:rPr lang="en-US" altLang="zh-CN" dirty="0">
                <a:solidFill>
                  <a:srgbClr val="FFC000"/>
                </a:solidFill>
              </a:rPr>
              <a:t>60%</a:t>
            </a:r>
            <a:r>
              <a:rPr lang="zh-CN" altLang="zh-CN" dirty="0">
                <a:solidFill>
                  <a:srgbClr val="FFC000"/>
                </a:solidFill>
              </a:rPr>
              <a:t>部分：</a:t>
            </a:r>
          </a:p>
        </p:txBody>
      </p:sp>
    </p:spTree>
    <p:extLst>
      <p:ext uri="{BB962C8B-B14F-4D97-AF65-F5344CB8AC3E}">
        <p14:creationId xmlns:p14="http://schemas.microsoft.com/office/powerpoint/2010/main" val="40476863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3F7540A-E2B2-4AD7-8F96-A21D2D937712}"/>
              </a:ext>
            </a:extLst>
          </p:cNvPr>
          <p:cNvSpPr>
            <a:spLocks noGrp="1"/>
          </p:cNvSpPr>
          <p:nvPr>
            <p:ph type="title"/>
          </p:nvPr>
        </p:nvSpPr>
        <p:spPr/>
        <p:txBody>
          <a:bodyPr/>
          <a:lstStyle/>
          <a:p>
            <a:r>
              <a:rPr lang="zh-CN" altLang="zh-CN" dirty="0"/>
              <a:t>三、应交增值税操作实务</a:t>
            </a:r>
            <a:endParaRPr lang="zh-CN" altLang="en-US" dirty="0"/>
          </a:p>
        </p:txBody>
      </p:sp>
      <p:sp>
        <p:nvSpPr>
          <p:cNvPr id="3" name="内容占位符 2">
            <a:extLst>
              <a:ext uri="{FF2B5EF4-FFF2-40B4-BE49-F238E27FC236}">
                <a16:creationId xmlns:a16="http://schemas.microsoft.com/office/drawing/2014/main" id="{23430407-1E85-4DAE-BA9B-87212E84E3B1}"/>
              </a:ext>
            </a:extLst>
          </p:cNvPr>
          <p:cNvSpPr>
            <a:spLocks noGrp="1"/>
          </p:cNvSpPr>
          <p:nvPr>
            <p:ph sz="quarter" idx="13"/>
          </p:nvPr>
        </p:nvSpPr>
        <p:spPr/>
        <p:txBody>
          <a:bodyPr/>
          <a:lstStyle/>
          <a:p>
            <a:r>
              <a:rPr lang="zh-CN" altLang="zh-CN" dirty="0">
                <a:solidFill>
                  <a:srgbClr val="FFC000"/>
                </a:solidFill>
              </a:rPr>
              <a:t>财务会计</a:t>
            </a:r>
            <a:r>
              <a:rPr lang="zh-CN" altLang="en-US" dirty="0">
                <a:solidFill>
                  <a:srgbClr val="FFC000"/>
                </a:solidFill>
              </a:rPr>
              <a:t>：</a:t>
            </a:r>
            <a:endParaRPr lang="en-US" altLang="zh-CN" dirty="0">
              <a:solidFill>
                <a:srgbClr val="FFC000"/>
              </a:solidFill>
            </a:endParaRPr>
          </a:p>
          <a:p>
            <a:r>
              <a:rPr lang="zh-CN" altLang="zh-CN" dirty="0"/>
              <a:t>借：固定资产</a:t>
            </a:r>
            <a:r>
              <a:rPr lang="en-US" altLang="zh-CN" dirty="0"/>
              <a:t>                               1 000 000</a:t>
            </a:r>
            <a:endParaRPr lang="zh-CN" altLang="zh-CN" dirty="0"/>
          </a:p>
          <a:p>
            <a:r>
              <a:rPr lang="en-US" altLang="zh-CN" dirty="0"/>
              <a:t>       </a:t>
            </a:r>
            <a:r>
              <a:rPr lang="zh-CN" altLang="zh-CN" dirty="0"/>
              <a:t>应交增值税</a:t>
            </a:r>
            <a:r>
              <a:rPr lang="en-US" altLang="zh-CN" dirty="0"/>
              <a:t>-</a:t>
            </a:r>
            <a:r>
              <a:rPr lang="zh-CN" altLang="zh-CN" dirty="0"/>
              <a:t>应交税金</a:t>
            </a:r>
            <a:r>
              <a:rPr lang="en-US" altLang="zh-CN" dirty="0"/>
              <a:t>-</a:t>
            </a:r>
            <a:r>
              <a:rPr lang="zh-CN" altLang="zh-CN" dirty="0"/>
              <a:t>进项税额</a:t>
            </a:r>
            <a:r>
              <a:rPr lang="en-US" altLang="zh-CN" dirty="0"/>
              <a:t>  66 000</a:t>
            </a:r>
            <a:endParaRPr lang="zh-CN" altLang="zh-CN" dirty="0"/>
          </a:p>
          <a:p>
            <a:r>
              <a:rPr lang="en-US" altLang="zh-CN" dirty="0"/>
              <a:t>       </a:t>
            </a:r>
            <a:r>
              <a:rPr lang="zh-CN" altLang="zh-CN" dirty="0"/>
              <a:t>应交增值税</a:t>
            </a:r>
            <a:r>
              <a:rPr lang="en-US" altLang="zh-CN" dirty="0"/>
              <a:t>-</a:t>
            </a:r>
            <a:r>
              <a:rPr lang="zh-CN" altLang="zh-CN" dirty="0"/>
              <a:t>待认证进项税额</a:t>
            </a:r>
            <a:r>
              <a:rPr lang="en-US" altLang="zh-CN" dirty="0"/>
              <a:t>       44 000            </a:t>
            </a:r>
            <a:endParaRPr lang="zh-CN" altLang="zh-CN" dirty="0"/>
          </a:p>
          <a:p>
            <a:r>
              <a:rPr lang="en-US" altLang="zh-CN" dirty="0"/>
              <a:t>      </a:t>
            </a:r>
            <a:r>
              <a:rPr lang="zh-CN" altLang="zh-CN" dirty="0"/>
              <a:t>贷：银行存款</a:t>
            </a:r>
            <a:r>
              <a:rPr lang="en-US" altLang="zh-CN" dirty="0"/>
              <a:t>                                1 110 000</a:t>
            </a:r>
            <a:endParaRPr lang="zh-CN" altLang="zh-CN" dirty="0"/>
          </a:p>
          <a:p>
            <a:r>
              <a:rPr lang="zh-CN" altLang="zh-CN" dirty="0">
                <a:solidFill>
                  <a:srgbClr val="FFC000"/>
                </a:solidFill>
              </a:rPr>
              <a:t>预算会计</a:t>
            </a:r>
            <a:r>
              <a:rPr lang="zh-CN" altLang="en-US" dirty="0">
                <a:solidFill>
                  <a:srgbClr val="FFC000"/>
                </a:solidFill>
              </a:rPr>
              <a:t>：</a:t>
            </a:r>
            <a:endParaRPr lang="en-US" altLang="zh-CN" dirty="0">
              <a:solidFill>
                <a:srgbClr val="FFC000"/>
              </a:solidFill>
            </a:endParaRPr>
          </a:p>
          <a:p>
            <a:r>
              <a:rPr lang="zh-CN" altLang="zh-CN" dirty="0"/>
              <a:t>借：事业支出</a:t>
            </a:r>
            <a:r>
              <a:rPr lang="en-US" altLang="zh-CN" dirty="0"/>
              <a:t>                  1 110 000</a:t>
            </a:r>
            <a:endParaRPr lang="zh-CN" altLang="zh-CN" dirty="0"/>
          </a:p>
          <a:p>
            <a:r>
              <a:rPr lang="en-US" altLang="zh-CN" dirty="0"/>
              <a:t>      </a:t>
            </a:r>
            <a:r>
              <a:rPr lang="zh-CN" altLang="zh-CN" dirty="0"/>
              <a:t>贷：资金结存</a:t>
            </a:r>
            <a:r>
              <a:rPr lang="en-US" altLang="zh-CN" dirty="0"/>
              <a:t>-</a:t>
            </a:r>
            <a:r>
              <a:rPr lang="zh-CN" altLang="zh-CN" dirty="0"/>
              <a:t>货币资金</a:t>
            </a:r>
            <a:r>
              <a:rPr lang="en-US" altLang="zh-CN" dirty="0"/>
              <a:t>    1 110 000</a:t>
            </a:r>
            <a:endParaRPr lang="zh-CN" altLang="zh-CN" dirty="0"/>
          </a:p>
          <a:p>
            <a:endParaRPr lang="zh-CN" altLang="en-US" dirty="0"/>
          </a:p>
        </p:txBody>
      </p:sp>
    </p:spTree>
    <p:extLst>
      <p:ext uri="{BB962C8B-B14F-4D97-AF65-F5344CB8AC3E}">
        <p14:creationId xmlns:p14="http://schemas.microsoft.com/office/powerpoint/2010/main" val="35100156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5203E21-3088-48EF-8859-3CBF64B95C04}"/>
              </a:ext>
            </a:extLst>
          </p:cNvPr>
          <p:cNvSpPr>
            <a:spLocks noGrp="1"/>
          </p:cNvSpPr>
          <p:nvPr>
            <p:ph type="title"/>
          </p:nvPr>
        </p:nvSpPr>
        <p:spPr/>
        <p:txBody>
          <a:bodyPr/>
          <a:lstStyle/>
          <a:p>
            <a:r>
              <a:rPr lang="zh-CN" altLang="zh-CN" dirty="0"/>
              <a:t>三、应交增值税操作实务</a:t>
            </a:r>
            <a:endParaRPr lang="zh-CN" altLang="en-US" dirty="0"/>
          </a:p>
        </p:txBody>
      </p:sp>
      <p:sp>
        <p:nvSpPr>
          <p:cNvPr id="3" name="内容占位符 2">
            <a:extLst>
              <a:ext uri="{FF2B5EF4-FFF2-40B4-BE49-F238E27FC236}">
                <a16:creationId xmlns:a16="http://schemas.microsoft.com/office/drawing/2014/main" id="{DD4BA739-9B40-40BA-9D62-CB7B45B8B7B4}"/>
              </a:ext>
            </a:extLst>
          </p:cNvPr>
          <p:cNvSpPr>
            <a:spLocks noGrp="1"/>
          </p:cNvSpPr>
          <p:nvPr>
            <p:ph sz="quarter" idx="13"/>
          </p:nvPr>
        </p:nvSpPr>
        <p:spPr/>
        <p:txBody>
          <a:bodyPr/>
          <a:lstStyle/>
          <a:p>
            <a:r>
              <a:rPr lang="zh-CN" altLang="zh-CN" dirty="0">
                <a:solidFill>
                  <a:srgbClr val="FFC000"/>
                </a:solidFill>
              </a:rPr>
              <a:t>②取得抵扣凭证的当月起第</a:t>
            </a:r>
            <a:r>
              <a:rPr lang="en-US" altLang="zh-CN" dirty="0">
                <a:solidFill>
                  <a:srgbClr val="FFC000"/>
                </a:solidFill>
              </a:rPr>
              <a:t>13</a:t>
            </a:r>
            <a:r>
              <a:rPr lang="zh-CN" altLang="zh-CN" dirty="0">
                <a:solidFill>
                  <a:srgbClr val="FFC000"/>
                </a:solidFill>
              </a:rPr>
              <a:t>个月，待抵扣进项税额允许抵扣</a:t>
            </a:r>
          </a:p>
          <a:p>
            <a:r>
              <a:rPr lang="zh-CN" altLang="zh-CN" dirty="0">
                <a:solidFill>
                  <a:srgbClr val="FFC000"/>
                </a:solidFill>
              </a:rPr>
              <a:t>财务会计：</a:t>
            </a:r>
          </a:p>
          <a:p>
            <a:r>
              <a:rPr lang="zh-CN" altLang="zh-CN" dirty="0"/>
              <a:t>借：应交增值税</a:t>
            </a:r>
            <a:r>
              <a:rPr lang="en-US" altLang="zh-CN" dirty="0"/>
              <a:t>-</a:t>
            </a:r>
            <a:r>
              <a:rPr lang="zh-CN" altLang="zh-CN" dirty="0"/>
              <a:t>应交税金</a:t>
            </a:r>
            <a:r>
              <a:rPr lang="en-US" altLang="zh-CN" dirty="0"/>
              <a:t>-</a:t>
            </a:r>
            <a:r>
              <a:rPr lang="zh-CN" altLang="zh-CN" dirty="0"/>
              <a:t>进项税额</a:t>
            </a:r>
            <a:r>
              <a:rPr lang="en-US" altLang="zh-CN" dirty="0"/>
              <a:t>  44 000</a:t>
            </a:r>
            <a:endParaRPr lang="zh-CN" altLang="zh-CN" dirty="0"/>
          </a:p>
          <a:p>
            <a:r>
              <a:rPr lang="en-US" altLang="zh-CN" dirty="0"/>
              <a:t>       </a:t>
            </a:r>
            <a:r>
              <a:rPr lang="zh-CN" altLang="zh-CN" dirty="0"/>
              <a:t>贷：应交增值税</a:t>
            </a:r>
            <a:r>
              <a:rPr lang="en-US" altLang="zh-CN" dirty="0"/>
              <a:t>-</a:t>
            </a:r>
            <a:r>
              <a:rPr lang="zh-CN" altLang="zh-CN" dirty="0"/>
              <a:t>待抵扣进项税额</a:t>
            </a:r>
            <a:r>
              <a:rPr lang="en-US" altLang="zh-CN" dirty="0"/>
              <a:t>       44 000</a:t>
            </a:r>
            <a:endParaRPr lang="zh-CN" altLang="zh-CN" dirty="0"/>
          </a:p>
          <a:p>
            <a:r>
              <a:rPr lang="zh-CN" altLang="zh-CN" dirty="0"/>
              <a:t>预算会计不需要做分录</a:t>
            </a:r>
          </a:p>
          <a:p>
            <a:endParaRPr lang="zh-CN" altLang="en-US" dirty="0"/>
          </a:p>
        </p:txBody>
      </p:sp>
    </p:spTree>
    <p:extLst>
      <p:ext uri="{BB962C8B-B14F-4D97-AF65-F5344CB8AC3E}">
        <p14:creationId xmlns:p14="http://schemas.microsoft.com/office/powerpoint/2010/main" val="2694667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44942D4-4B1E-455D-902D-73114AED6223}"/>
              </a:ext>
            </a:extLst>
          </p:cNvPr>
          <p:cNvSpPr>
            <a:spLocks noGrp="1"/>
          </p:cNvSpPr>
          <p:nvPr>
            <p:ph type="title"/>
          </p:nvPr>
        </p:nvSpPr>
        <p:spPr/>
        <p:txBody>
          <a:bodyPr/>
          <a:lstStyle/>
          <a:p>
            <a:r>
              <a:rPr lang="zh-CN" altLang="en-US" dirty="0"/>
              <a:t>购买书籍：</a:t>
            </a:r>
          </a:p>
        </p:txBody>
      </p:sp>
      <p:pic>
        <p:nvPicPr>
          <p:cNvPr id="4" name="图片 3">
            <a:extLst>
              <a:ext uri="{FF2B5EF4-FFF2-40B4-BE49-F238E27FC236}">
                <a16:creationId xmlns:a16="http://schemas.microsoft.com/office/drawing/2014/main" id="{2252FE9A-40F5-4E67-A326-2228BB861D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0372" y="962108"/>
            <a:ext cx="3529148" cy="4933784"/>
          </a:xfrm>
          <a:prstGeom prst="rect">
            <a:avLst/>
          </a:prstGeom>
        </p:spPr>
      </p:pic>
      <p:pic>
        <p:nvPicPr>
          <p:cNvPr id="5" name="图片 4">
            <a:extLst>
              <a:ext uri="{FF2B5EF4-FFF2-40B4-BE49-F238E27FC236}">
                <a16:creationId xmlns:a16="http://schemas.microsoft.com/office/drawing/2014/main" id="{0069E7A1-5764-4E81-9F51-69C72BD7632B}"/>
              </a:ext>
            </a:extLst>
          </p:cNvPr>
          <p:cNvPicPr>
            <a:picLocks noChangeAspect="1"/>
          </p:cNvPicPr>
          <p:nvPr/>
        </p:nvPicPr>
        <p:blipFill>
          <a:blip r:embed="rId3"/>
          <a:stretch>
            <a:fillRect/>
          </a:stretch>
        </p:blipFill>
        <p:spPr>
          <a:xfrm>
            <a:off x="5485356" y="1729096"/>
            <a:ext cx="2371725" cy="2362200"/>
          </a:xfrm>
          <a:prstGeom prst="rect">
            <a:avLst/>
          </a:prstGeom>
        </p:spPr>
      </p:pic>
    </p:spTree>
    <p:extLst>
      <p:ext uri="{BB962C8B-B14F-4D97-AF65-F5344CB8AC3E}">
        <p14:creationId xmlns:p14="http://schemas.microsoft.com/office/powerpoint/2010/main" val="3246206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E9C6851-6214-4A21-9193-4C8CE7B8FB50}"/>
              </a:ext>
            </a:extLst>
          </p:cNvPr>
          <p:cNvSpPr>
            <a:spLocks noGrp="1"/>
          </p:cNvSpPr>
          <p:nvPr>
            <p:ph type="title"/>
          </p:nvPr>
        </p:nvSpPr>
        <p:spPr/>
        <p:txBody>
          <a:bodyPr/>
          <a:lstStyle/>
          <a:p>
            <a:r>
              <a:rPr lang="zh-CN" altLang="zh-CN" dirty="0"/>
              <a:t>三、应交增值税操作实务</a:t>
            </a:r>
            <a:endParaRPr lang="zh-CN" altLang="en-US" dirty="0"/>
          </a:p>
        </p:txBody>
      </p:sp>
      <p:sp>
        <p:nvSpPr>
          <p:cNvPr id="3" name="内容占位符 2">
            <a:extLst>
              <a:ext uri="{FF2B5EF4-FFF2-40B4-BE49-F238E27FC236}">
                <a16:creationId xmlns:a16="http://schemas.microsoft.com/office/drawing/2014/main" id="{990AC445-DD78-44F9-B925-8C05BE389D23}"/>
              </a:ext>
            </a:extLst>
          </p:cNvPr>
          <p:cNvSpPr>
            <a:spLocks noGrp="1"/>
          </p:cNvSpPr>
          <p:nvPr>
            <p:ph sz="quarter" idx="13"/>
          </p:nvPr>
        </p:nvSpPr>
        <p:spPr/>
        <p:txBody>
          <a:bodyPr>
            <a:normAutofit fontScale="92500"/>
          </a:bodyPr>
          <a:lstStyle/>
          <a:p>
            <a:pPr lvl="0"/>
            <a:r>
              <a:rPr lang="zh-CN" altLang="en-US" dirty="0"/>
              <a:t>（</a:t>
            </a:r>
            <a:r>
              <a:rPr lang="en-US" altLang="zh-CN" dirty="0"/>
              <a:t>4</a:t>
            </a:r>
            <a:r>
              <a:rPr lang="zh-CN" altLang="en-US" dirty="0"/>
              <a:t>）</a:t>
            </a:r>
            <a:r>
              <a:rPr lang="zh-CN" altLang="zh-CN" dirty="0"/>
              <a:t>进项税额抵扣情况发生变化</a:t>
            </a:r>
          </a:p>
          <a:p>
            <a:pPr lvl="0"/>
            <a:r>
              <a:rPr lang="zh-CN" altLang="en-US" dirty="0"/>
              <a:t>①</a:t>
            </a:r>
            <a:r>
              <a:rPr lang="zh-CN" altLang="zh-CN" dirty="0"/>
              <a:t>单位因发生非正常损失或改变用途等，原已计入进项税额，待抵扣进项税额或待认证税额，税法固定不得从销项税额中抵扣</a:t>
            </a:r>
            <a:r>
              <a:rPr lang="zh-CN" altLang="en-US" dirty="0"/>
              <a:t>，</a:t>
            </a:r>
            <a:r>
              <a:rPr lang="zh-CN" altLang="zh-CN" dirty="0"/>
              <a:t>应将发生的税额结转到“待处理财产损益”、“固定资产”、“无形资产”等科目中，相反情况做相关的分录即可</a:t>
            </a:r>
            <a:r>
              <a:rPr lang="zh-CN" altLang="en-US" dirty="0"/>
              <a:t>，</a:t>
            </a:r>
            <a:r>
              <a:rPr lang="zh-CN" altLang="zh-CN" dirty="0">
                <a:solidFill>
                  <a:srgbClr val="FFC000"/>
                </a:solidFill>
              </a:rPr>
              <a:t>固定资产、无形资产等经过上述调整后，应按照调整后的账面价值在剩余尚可使用年限内计提折旧或摊销。</a:t>
            </a:r>
          </a:p>
          <a:p>
            <a:r>
              <a:rPr lang="zh-CN" altLang="zh-CN" dirty="0"/>
              <a:t>②单位购进时已全额计入进项税额的货物或服务等转用于不动产在建工程的，对于结转以后期间的进项税额，应借记：应交增值税</a:t>
            </a:r>
            <a:r>
              <a:rPr lang="en-US" altLang="zh-CN" dirty="0"/>
              <a:t>-</a:t>
            </a:r>
            <a:r>
              <a:rPr lang="zh-CN" altLang="zh-CN" dirty="0"/>
              <a:t>待抵扣进项税额，贷记：应交增值税</a:t>
            </a:r>
            <a:r>
              <a:rPr lang="en-US" altLang="zh-CN" dirty="0"/>
              <a:t>-</a:t>
            </a:r>
            <a:r>
              <a:rPr lang="zh-CN" altLang="zh-CN" dirty="0"/>
              <a:t>应交税金</a:t>
            </a:r>
            <a:r>
              <a:rPr lang="en-US" altLang="zh-CN" dirty="0"/>
              <a:t>-</a:t>
            </a:r>
            <a:r>
              <a:rPr lang="zh-CN" altLang="zh-CN" dirty="0"/>
              <a:t>进项税额转出</a:t>
            </a:r>
            <a:r>
              <a:rPr lang="en-US" altLang="zh-CN" dirty="0"/>
              <a:t> </a:t>
            </a:r>
            <a:r>
              <a:rPr lang="zh-CN" altLang="en-US" dirty="0"/>
              <a:t>。</a:t>
            </a:r>
            <a:endParaRPr lang="zh-CN" altLang="zh-CN" dirty="0"/>
          </a:p>
        </p:txBody>
      </p:sp>
    </p:spTree>
    <p:extLst>
      <p:ext uri="{BB962C8B-B14F-4D97-AF65-F5344CB8AC3E}">
        <p14:creationId xmlns:p14="http://schemas.microsoft.com/office/powerpoint/2010/main" val="13596192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0118A4B-6C2F-42EF-B9BF-B87981AEB39D}"/>
              </a:ext>
            </a:extLst>
          </p:cNvPr>
          <p:cNvSpPr>
            <a:spLocks noGrp="1"/>
          </p:cNvSpPr>
          <p:nvPr>
            <p:ph type="title"/>
          </p:nvPr>
        </p:nvSpPr>
        <p:spPr/>
        <p:txBody>
          <a:bodyPr/>
          <a:lstStyle/>
          <a:p>
            <a:r>
              <a:rPr lang="zh-CN" altLang="zh-CN" dirty="0"/>
              <a:t>三、应交增值税操作实务</a:t>
            </a:r>
            <a:endParaRPr lang="zh-CN" altLang="en-US" dirty="0"/>
          </a:p>
        </p:txBody>
      </p:sp>
      <p:sp>
        <p:nvSpPr>
          <p:cNvPr id="3" name="内容占位符 2">
            <a:extLst>
              <a:ext uri="{FF2B5EF4-FFF2-40B4-BE49-F238E27FC236}">
                <a16:creationId xmlns:a16="http://schemas.microsoft.com/office/drawing/2014/main" id="{F16C0CF9-2EB6-4676-B64A-4F2F48E11B25}"/>
              </a:ext>
            </a:extLst>
          </p:cNvPr>
          <p:cNvSpPr>
            <a:spLocks noGrp="1"/>
          </p:cNvSpPr>
          <p:nvPr>
            <p:ph sz="quarter" idx="13"/>
          </p:nvPr>
        </p:nvSpPr>
        <p:spPr>
          <a:xfrm>
            <a:off x="376518" y="852755"/>
            <a:ext cx="9514101" cy="5102557"/>
          </a:xfrm>
        </p:spPr>
        <p:txBody>
          <a:bodyPr/>
          <a:lstStyle/>
          <a:p>
            <a:r>
              <a:rPr lang="zh-CN" altLang="zh-CN" dirty="0">
                <a:solidFill>
                  <a:srgbClr val="FFC000"/>
                </a:solidFill>
              </a:rPr>
              <a:t>例【</a:t>
            </a:r>
            <a:r>
              <a:rPr lang="en-US" altLang="zh-CN" dirty="0">
                <a:solidFill>
                  <a:srgbClr val="FFC000"/>
                </a:solidFill>
              </a:rPr>
              <a:t>3-17</a:t>
            </a:r>
            <a:r>
              <a:rPr lang="zh-CN" altLang="zh-CN" dirty="0">
                <a:solidFill>
                  <a:srgbClr val="FFC000"/>
                </a:solidFill>
              </a:rPr>
              <a:t>】</a:t>
            </a:r>
            <a:r>
              <a:rPr lang="en-US" altLang="zh-CN" dirty="0"/>
              <a:t>2018</a:t>
            </a:r>
            <a:r>
              <a:rPr lang="zh-CN" altLang="zh-CN" dirty="0"/>
              <a:t>年</a:t>
            </a:r>
            <a:r>
              <a:rPr lang="en-US" altLang="zh-CN" dirty="0"/>
              <a:t>4</a:t>
            </a:r>
            <a:r>
              <a:rPr lang="zh-CN" altLang="zh-CN" dirty="0"/>
              <a:t>月</a:t>
            </a:r>
            <a:r>
              <a:rPr lang="en-US" altLang="zh-CN" dirty="0"/>
              <a:t>10</a:t>
            </a:r>
            <a:r>
              <a:rPr lang="zh-CN" altLang="zh-CN" dirty="0"/>
              <a:t>日，滨海市第九中学购进钢材一批，取得增值税专用发票并认证相符，专用发票上注明的金额为</a:t>
            </a:r>
            <a:r>
              <a:rPr lang="en-US" altLang="zh-CN" dirty="0"/>
              <a:t>6 000 000</a:t>
            </a:r>
            <a:r>
              <a:rPr lang="zh-CN" altLang="zh-CN" dirty="0"/>
              <a:t>元，税额</a:t>
            </a:r>
            <a:r>
              <a:rPr lang="en-US" altLang="zh-CN" dirty="0"/>
              <a:t>102 000</a:t>
            </a:r>
            <a:r>
              <a:rPr lang="zh-CN" altLang="zh-CN" dirty="0"/>
              <a:t>元，款项通过银行存款支付，因购进该批钢材时未决定是否用于不动产（可能用于销售）因此在购进的当期全额抵扣进项税额。</a:t>
            </a:r>
            <a:r>
              <a:rPr lang="en-US" altLang="zh-CN" dirty="0"/>
              <a:t>2018</a:t>
            </a:r>
            <a:r>
              <a:rPr lang="zh-CN" altLang="zh-CN" dirty="0"/>
              <a:t>年</a:t>
            </a:r>
            <a:r>
              <a:rPr lang="en-US" altLang="zh-CN" dirty="0"/>
              <a:t>7</a:t>
            </a:r>
            <a:r>
              <a:rPr lang="zh-CN" altLang="zh-CN" dirty="0"/>
              <a:t>月</a:t>
            </a:r>
            <a:r>
              <a:rPr lang="en-US" altLang="zh-CN" dirty="0"/>
              <a:t>10</a:t>
            </a:r>
            <a:r>
              <a:rPr lang="zh-CN" altLang="zh-CN" dirty="0"/>
              <a:t>日，经该批钢材用于原值</a:t>
            </a:r>
            <a:r>
              <a:rPr lang="en-US" altLang="zh-CN" dirty="0"/>
              <a:t>1 000</a:t>
            </a:r>
            <a:r>
              <a:rPr lang="zh-CN" altLang="zh-CN" dirty="0"/>
              <a:t>万元的办公大楼的改造。</a:t>
            </a:r>
          </a:p>
        </p:txBody>
      </p:sp>
    </p:spTree>
    <p:extLst>
      <p:ext uri="{BB962C8B-B14F-4D97-AF65-F5344CB8AC3E}">
        <p14:creationId xmlns:p14="http://schemas.microsoft.com/office/powerpoint/2010/main" val="35120679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A576F84-8DBD-476B-8A86-3BAA59468ED5}"/>
              </a:ext>
            </a:extLst>
          </p:cNvPr>
          <p:cNvSpPr>
            <a:spLocks noGrp="1"/>
          </p:cNvSpPr>
          <p:nvPr>
            <p:ph type="title"/>
          </p:nvPr>
        </p:nvSpPr>
        <p:spPr/>
        <p:txBody>
          <a:bodyPr/>
          <a:lstStyle/>
          <a:p>
            <a:r>
              <a:rPr lang="zh-CN" altLang="zh-CN" dirty="0"/>
              <a:t>三、应交增值税操作实务</a:t>
            </a:r>
            <a:endParaRPr lang="zh-CN" altLang="en-US" dirty="0"/>
          </a:p>
        </p:txBody>
      </p:sp>
      <p:sp>
        <p:nvSpPr>
          <p:cNvPr id="3" name="内容占位符 2">
            <a:extLst>
              <a:ext uri="{FF2B5EF4-FFF2-40B4-BE49-F238E27FC236}">
                <a16:creationId xmlns:a16="http://schemas.microsoft.com/office/drawing/2014/main" id="{F725217E-AFF4-42D9-A019-20ABB5668D61}"/>
              </a:ext>
            </a:extLst>
          </p:cNvPr>
          <p:cNvSpPr>
            <a:spLocks noGrp="1"/>
          </p:cNvSpPr>
          <p:nvPr>
            <p:ph sz="quarter" idx="13"/>
          </p:nvPr>
        </p:nvSpPr>
        <p:spPr/>
        <p:txBody>
          <a:bodyPr/>
          <a:lstStyle/>
          <a:p>
            <a:r>
              <a:rPr lang="zh-CN" altLang="zh-CN" dirty="0"/>
              <a:t>①</a:t>
            </a:r>
            <a:r>
              <a:rPr lang="en-US" altLang="zh-CN" dirty="0"/>
              <a:t>2018</a:t>
            </a:r>
            <a:r>
              <a:rPr lang="zh-CN" altLang="zh-CN" dirty="0"/>
              <a:t>年</a:t>
            </a:r>
            <a:r>
              <a:rPr lang="en-US" altLang="zh-CN" dirty="0"/>
              <a:t>4</a:t>
            </a:r>
            <a:r>
              <a:rPr lang="zh-CN" altLang="zh-CN" dirty="0"/>
              <a:t>月</a:t>
            </a:r>
            <a:r>
              <a:rPr lang="en-US" altLang="zh-CN" dirty="0"/>
              <a:t>10</a:t>
            </a:r>
            <a:r>
              <a:rPr lang="zh-CN" altLang="zh-CN" dirty="0"/>
              <a:t>日，购入钢材取得增值税专用发票并认证相符：</a:t>
            </a:r>
          </a:p>
          <a:p>
            <a:r>
              <a:rPr lang="zh-CN" altLang="zh-CN" dirty="0">
                <a:solidFill>
                  <a:srgbClr val="FFC000"/>
                </a:solidFill>
              </a:rPr>
              <a:t>财务会计</a:t>
            </a:r>
            <a:r>
              <a:rPr lang="zh-CN" altLang="en-US" dirty="0">
                <a:solidFill>
                  <a:srgbClr val="FFC000"/>
                </a:solidFill>
              </a:rPr>
              <a:t>：</a:t>
            </a:r>
            <a:endParaRPr lang="en-US" altLang="zh-CN" dirty="0">
              <a:solidFill>
                <a:srgbClr val="FFC000"/>
              </a:solidFill>
            </a:endParaRPr>
          </a:p>
          <a:p>
            <a:r>
              <a:rPr lang="zh-CN" altLang="zh-CN" dirty="0"/>
              <a:t>借：库存物品</a:t>
            </a:r>
            <a:r>
              <a:rPr lang="en-US" altLang="zh-CN" dirty="0"/>
              <a:t>-</a:t>
            </a:r>
            <a:r>
              <a:rPr lang="zh-CN" altLang="zh-CN" dirty="0"/>
              <a:t>钢材</a:t>
            </a:r>
            <a:r>
              <a:rPr lang="en-US" altLang="zh-CN" dirty="0"/>
              <a:t>                          6 000 000</a:t>
            </a:r>
            <a:endParaRPr lang="zh-CN" altLang="zh-CN" dirty="0"/>
          </a:p>
          <a:p>
            <a:r>
              <a:rPr lang="en-US" altLang="zh-CN" dirty="0"/>
              <a:t>      </a:t>
            </a:r>
            <a:r>
              <a:rPr lang="zh-CN" altLang="zh-CN" dirty="0"/>
              <a:t>应交增值税</a:t>
            </a:r>
            <a:r>
              <a:rPr lang="en-US" altLang="zh-CN" dirty="0"/>
              <a:t>-</a:t>
            </a:r>
            <a:r>
              <a:rPr lang="zh-CN" altLang="zh-CN" dirty="0"/>
              <a:t>应交税金</a:t>
            </a:r>
            <a:r>
              <a:rPr lang="en-US" altLang="zh-CN" dirty="0"/>
              <a:t>-</a:t>
            </a:r>
            <a:r>
              <a:rPr lang="zh-CN" altLang="zh-CN" dirty="0"/>
              <a:t>进项税额</a:t>
            </a:r>
            <a:r>
              <a:rPr lang="en-US" altLang="zh-CN" dirty="0"/>
              <a:t>  1 020 000   </a:t>
            </a:r>
            <a:endParaRPr lang="zh-CN" altLang="zh-CN" dirty="0"/>
          </a:p>
          <a:p>
            <a:r>
              <a:rPr lang="en-US" altLang="zh-CN" dirty="0"/>
              <a:t>      </a:t>
            </a:r>
            <a:r>
              <a:rPr lang="zh-CN" altLang="zh-CN" dirty="0"/>
              <a:t>贷：银行存款</a:t>
            </a:r>
            <a:r>
              <a:rPr lang="en-US" altLang="zh-CN" dirty="0"/>
              <a:t>                                    7 020 000</a:t>
            </a:r>
            <a:endParaRPr lang="zh-CN" altLang="zh-CN" dirty="0"/>
          </a:p>
          <a:p>
            <a:r>
              <a:rPr lang="zh-CN" altLang="zh-CN" dirty="0">
                <a:solidFill>
                  <a:srgbClr val="FFC000"/>
                </a:solidFill>
              </a:rPr>
              <a:t>预算会计</a:t>
            </a:r>
            <a:r>
              <a:rPr lang="zh-CN" altLang="en-US" dirty="0">
                <a:solidFill>
                  <a:srgbClr val="FFC000"/>
                </a:solidFill>
              </a:rPr>
              <a:t>：</a:t>
            </a:r>
            <a:endParaRPr lang="en-US" altLang="zh-CN" dirty="0">
              <a:solidFill>
                <a:srgbClr val="FFC000"/>
              </a:solidFill>
            </a:endParaRPr>
          </a:p>
          <a:p>
            <a:r>
              <a:rPr lang="zh-CN" altLang="zh-CN" dirty="0"/>
              <a:t>借：事业支出</a:t>
            </a:r>
            <a:r>
              <a:rPr lang="en-US" altLang="zh-CN" dirty="0"/>
              <a:t>                 7 020 000</a:t>
            </a:r>
            <a:endParaRPr lang="zh-CN" altLang="zh-CN" dirty="0"/>
          </a:p>
          <a:p>
            <a:r>
              <a:rPr lang="en-US" altLang="zh-CN" dirty="0"/>
              <a:t>      </a:t>
            </a:r>
            <a:r>
              <a:rPr lang="zh-CN" altLang="zh-CN" dirty="0"/>
              <a:t>贷：资金结存</a:t>
            </a:r>
            <a:r>
              <a:rPr lang="en-US" altLang="zh-CN" dirty="0"/>
              <a:t>-</a:t>
            </a:r>
            <a:r>
              <a:rPr lang="zh-CN" altLang="zh-CN" dirty="0"/>
              <a:t>货币资金</a:t>
            </a:r>
            <a:r>
              <a:rPr lang="en-US" altLang="zh-CN" dirty="0"/>
              <a:t>   7 020 000</a:t>
            </a:r>
            <a:endParaRPr lang="zh-CN" altLang="zh-CN" dirty="0"/>
          </a:p>
        </p:txBody>
      </p:sp>
    </p:spTree>
    <p:extLst>
      <p:ext uri="{BB962C8B-B14F-4D97-AF65-F5344CB8AC3E}">
        <p14:creationId xmlns:p14="http://schemas.microsoft.com/office/powerpoint/2010/main" val="11802431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ABA08DC-5C2D-4DD0-B2E6-1E16678F4B3E}"/>
              </a:ext>
            </a:extLst>
          </p:cNvPr>
          <p:cNvSpPr>
            <a:spLocks noGrp="1"/>
          </p:cNvSpPr>
          <p:nvPr>
            <p:ph type="title"/>
          </p:nvPr>
        </p:nvSpPr>
        <p:spPr/>
        <p:txBody>
          <a:bodyPr/>
          <a:lstStyle/>
          <a:p>
            <a:r>
              <a:rPr lang="zh-CN" altLang="zh-CN" dirty="0"/>
              <a:t>三、应交增值税操作实务</a:t>
            </a:r>
            <a:endParaRPr lang="zh-CN" altLang="en-US" dirty="0"/>
          </a:p>
        </p:txBody>
      </p:sp>
      <p:sp>
        <p:nvSpPr>
          <p:cNvPr id="3" name="内容占位符 2">
            <a:extLst>
              <a:ext uri="{FF2B5EF4-FFF2-40B4-BE49-F238E27FC236}">
                <a16:creationId xmlns:a16="http://schemas.microsoft.com/office/drawing/2014/main" id="{A83147EF-2D7E-47A6-AB78-5FE2C9F85054}"/>
              </a:ext>
            </a:extLst>
          </p:cNvPr>
          <p:cNvSpPr>
            <a:spLocks noGrp="1"/>
          </p:cNvSpPr>
          <p:nvPr>
            <p:ph sz="quarter" idx="13"/>
          </p:nvPr>
        </p:nvSpPr>
        <p:spPr/>
        <p:txBody>
          <a:bodyPr/>
          <a:lstStyle/>
          <a:p>
            <a:r>
              <a:rPr lang="zh-CN" altLang="zh-CN" dirty="0"/>
              <a:t>②</a:t>
            </a:r>
            <a:r>
              <a:rPr lang="en-US" altLang="zh-CN" dirty="0"/>
              <a:t>2018</a:t>
            </a:r>
            <a:r>
              <a:rPr lang="zh-CN" altLang="zh-CN" dirty="0"/>
              <a:t>年</a:t>
            </a:r>
            <a:r>
              <a:rPr lang="en-US" altLang="zh-CN" dirty="0"/>
              <a:t>7</a:t>
            </a:r>
            <a:r>
              <a:rPr lang="zh-CN" altLang="zh-CN" dirty="0"/>
              <a:t>月</a:t>
            </a:r>
            <a:r>
              <a:rPr lang="en-US" altLang="zh-CN" dirty="0"/>
              <a:t>10</a:t>
            </a:r>
            <a:r>
              <a:rPr lang="zh-CN" altLang="zh-CN" dirty="0"/>
              <a:t>日，将该批钢材用于原值</a:t>
            </a:r>
            <a:r>
              <a:rPr lang="en-US" altLang="zh-CN" dirty="0"/>
              <a:t>1000</a:t>
            </a:r>
            <a:r>
              <a:rPr lang="zh-CN" altLang="zh-CN" dirty="0"/>
              <a:t>万元的办公大楼的改造</a:t>
            </a:r>
            <a:r>
              <a:rPr lang="zh-CN" altLang="en-US" dirty="0"/>
              <a:t>，</a:t>
            </a:r>
            <a:r>
              <a:rPr lang="en-US" altLang="zh-CN" dirty="0"/>
              <a:t>2018</a:t>
            </a:r>
            <a:r>
              <a:rPr lang="zh-CN" altLang="zh-CN" dirty="0"/>
              <a:t>年</a:t>
            </a:r>
            <a:r>
              <a:rPr lang="en-US" altLang="zh-CN" dirty="0"/>
              <a:t>7</a:t>
            </a:r>
            <a:r>
              <a:rPr lang="zh-CN" altLang="zh-CN" dirty="0"/>
              <a:t>月</a:t>
            </a:r>
            <a:r>
              <a:rPr lang="en-US" altLang="zh-CN" dirty="0"/>
              <a:t>10</a:t>
            </a:r>
            <a:r>
              <a:rPr lang="zh-CN" altLang="zh-CN" dirty="0"/>
              <a:t>日转用时，</a:t>
            </a:r>
            <a:endParaRPr lang="en-US" altLang="zh-CN" dirty="0"/>
          </a:p>
          <a:p>
            <a:r>
              <a:rPr lang="zh-CN" altLang="zh-CN" dirty="0"/>
              <a:t>进项税额转出金额</a:t>
            </a:r>
            <a:r>
              <a:rPr lang="en-US" altLang="zh-CN" dirty="0"/>
              <a:t>=1020000*40%=408000</a:t>
            </a:r>
            <a:endParaRPr lang="zh-CN" altLang="zh-CN" dirty="0"/>
          </a:p>
          <a:p>
            <a:r>
              <a:rPr lang="zh-CN" altLang="zh-CN" dirty="0">
                <a:solidFill>
                  <a:srgbClr val="FFC000"/>
                </a:solidFill>
              </a:rPr>
              <a:t>财务会计</a:t>
            </a:r>
            <a:r>
              <a:rPr lang="zh-CN" altLang="en-US" dirty="0">
                <a:solidFill>
                  <a:srgbClr val="FFC000"/>
                </a:solidFill>
              </a:rPr>
              <a:t>：</a:t>
            </a:r>
            <a:endParaRPr lang="en-US" altLang="zh-CN" dirty="0">
              <a:solidFill>
                <a:srgbClr val="FFC000"/>
              </a:solidFill>
            </a:endParaRPr>
          </a:p>
          <a:p>
            <a:r>
              <a:rPr lang="zh-CN" altLang="zh-CN" dirty="0"/>
              <a:t>借：应交增值税</a:t>
            </a:r>
            <a:r>
              <a:rPr lang="en-US" altLang="zh-CN" dirty="0"/>
              <a:t>-</a:t>
            </a:r>
            <a:r>
              <a:rPr lang="zh-CN" altLang="zh-CN" dirty="0"/>
              <a:t>待抵扣进项税额</a:t>
            </a:r>
            <a:r>
              <a:rPr lang="en-US" altLang="zh-CN" dirty="0"/>
              <a:t>                 408 000</a:t>
            </a:r>
            <a:endParaRPr lang="zh-CN" altLang="zh-CN" dirty="0"/>
          </a:p>
          <a:p>
            <a:r>
              <a:rPr lang="en-US" altLang="zh-CN" dirty="0"/>
              <a:t>        </a:t>
            </a:r>
            <a:r>
              <a:rPr lang="zh-CN" altLang="zh-CN" dirty="0"/>
              <a:t>贷：应交增值税</a:t>
            </a:r>
            <a:r>
              <a:rPr lang="en-US" altLang="zh-CN" dirty="0"/>
              <a:t>-</a:t>
            </a:r>
            <a:r>
              <a:rPr lang="zh-CN" altLang="zh-CN" dirty="0"/>
              <a:t>应交税金</a:t>
            </a:r>
            <a:r>
              <a:rPr lang="en-US" altLang="zh-CN" dirty="0"/>
              <a:t>-</a:t>
            </a:r>
            <a:r>
              <a:rPr lang="zh-CN" altLang="zh-CN" dirty="0"/>
              <a:t>进项税额转出</a:t>
            </a:r>
            <a:r>
              <a:rPr lang="en-US" altLang="zh-CN" dirty="0"/>
              <a:t>    408 000</a:t>
            </a:r>
            <a:endParaRPr lang="zh-CN" altLang="zh-CN" dirty="0"/>
          </a:p>
          <a:p>
            <a:r>
              <a:rPr lang="zh-CN" altLang="zh-CN" dirty="0"/>
              <a:t>预算会计不用做分录</a:t>
            </a:r>
          </a:p>
        </p:txBody>
      </p:sp>
    </p:spTree>
    <p:extLst>
      <p:ext uri="{BB962C8B-B14F-4D97-AF65-F5344CB8AC3E}">
        <p14:creationId xmlns:p14="http://schemas.microsoft.com/office/powerpoint/2010/main" val="24491670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6D1F96E-B95D-4859-BB4A-71FD5EDFB70E}"/>
              </a:ext>
            </a:extLst>
          </p:cNvPr>
          <p:cNvSpPr>
            <a:spLocks noGrp="1"/>
          </p:cNvSpPr>
          <p:nvPr>
            <p:ph type="title"/>
          </p:nvPr>
        </p:nvSpPr>
        <p:spPr/>
        <p:txBody>
          <a:bodyPr/>
          <a:lstStyle/>
          <a:p>
            <a:r>
              <a:rPr lang="zh-CN" altLang="zh-CN" dirty="0"/>
              <a:t>三、应交增值税操作实务</a:t>
            </a:r>
            <a:endParaRPr lang="zh-CN" altLang="en-US" dirty="0"/>
          </a:p>
        </p:txBody>
      </p:sp>
      <p:sp>
        <p:nvSpPr>
          <p:cNvPr id="3" name="内容占位符 2">
            <a:extLst>
              <a:ext uri="{FF2B5EF4-FFF2-40B4-BE49-F238E27FC236}">
                <a16:creationId xmlns:a16="http://schemas.microsoft.com/office/drawing/2014/main" id="{C719B07F-875C-4F2A-AFF4-45F078FDC0DB}"/>
              </a:ext>
            </a:extLst>
          </p:cNvPr>
          <p:cNvSpPr>
            <a:spLocks noGrp="1"/>
          </p:cNvSpPr>
          <p:nvPr>
            <p:ph sz="quarter" idx="13"/>
          </p:nvPr>
        </p:nvSpPr>
        <p:spPr/>
        <p:txBody>
          <a:bodyPr/>
          <a:lstStyle/>
          <a:p>
            <a:r>
              <a:rPr lang="zh-CN" altLang="zh-CN" dirty="0"/>
              <a:t>③</a:t>
            </a:r>
            <a:r>
              <a:rPr lang="en-US" altLang="zh-CN" dirty="0"/>
              <a:t>2019</a:t>
            </a:r>
            <a:r>
              <a:rPr lang="zh-CN" altLang="zh-CN" dirty="0"/>
              <a:t>年</a:t>
            </a:r>
            <a:r>
              <a:rPr lang="en-US" altLang="zh-CN" dirty="0"/>
              <a:t>7</a:t>
            </a:r>
            <a:r>
              <a:rPr lang="zh-CN" altLang="zh-CN" dirty="0"/>
              <a:t>月尚未抵扣的进项税额允许抵扣时</a:t>
            </a:r>
          </a:p>
          <a:p>
            <a:r>
              <a:rPr lang="zh-CN" altLang="zh-CN" dirty="0">
                <a:solidFill>
                  <a:srgbClr val="FFC000"/>
                </a:solidFill>
              </a:rPr>
              <a:t>财务会计</a:t>
            </a:r>
            <a:r>
              <a:rPr lang="zh-CN" altLang="en-US" dirty="0">
                <a:solidFill>
                  <a:srgbClr val="FFC000"/>
                </a:solidFill>
              </a:rPr>
              <a:t>：</a:t>
            </a:r>
            <a:endParaRPr lang="en-US" altLang="zh-CN" dirty="0">
              <a:solidFill>
                <a:srgbClr val="FFC000"/>
              </a:solidFill>
            </a:endParaRPr>
          </a:p>
          <a:p>
            <a:r>
              <a:rPr lang="zh-CN" altLang="zh-CN" dirty="0"/>
              <a:t>借：应交增值税</a:t>
            </a:r>
            <a:r>
              <a:rPr lang="en-US" altLang="zh-CN" dirty="0"/>
              <a:t>-</a:t>
            </a:r>
            <a:r>
              <a:rPr lang="zh-CN" altLang="zh-CN" dirty="0"/>
              <a:t>应交税金</a:t>
            </a:r>
            <a:r>
              <a:rPr lang="en-US" altLang="zh-CN" dirty="0"/>
              <a:t>-</a:t>
            </a:r>
            <a:r>
              <a:rPr lang="zh-CN" altLang="zh-CN" dirty="0"/>
              <a:t>进项税额</a:t>
            </a:r>
            <a:r>
              <a:rPr lang="en-US" altLang="zh-CN" dirty="0"/>
              <a:t>    408 000</a:t>
            </a:r>
            <a:endParaRPr lang="zh-CN" altLang="zh-CN" dirty="0"/>
          </a:p>
          <a:p>
            <a:r>
              <a:rPr lang="en-US" altLang="zh-CN" dirty="0"/>
              <a:t>       </a:t>
            </a:r>
            <a:r>
              <a:rPr lang="zh-CN" altLang="zh-CN" dirty="0"/>
              <a:t>贷：应交增值税</a:t>
            </a:r>
            <a:r>
              <a:rPr lang="en-US" altLang="zh-CN" dirty="0"/>
              <a:t>-</a:t>
            </a:r>
            <a:r>
              <a:rPr lang="zh-CN" altLang="zh-CN" dirty="0"/>
              <a:t>待抵扣进项税额</a:t>
            </a:r>
            <a:r>
              <a:rPr lang="en-US" altLang="zh-CN" dirty="0"/>
              <a:t>         408 000</a:t>
            </a:r>
            <a:endParaRPr lang="zh-CN" altLang="zh-CN" dirty="0"/>
          </a:p>
          <a:p>
            <a:r>
              <a:rPr lang="zh-CN" altLang="zh-CN" dirty="0"/>
              <a:t>预算会计不需要做分录</a:t>
            </a:r>
          </a:p>
        </p:txBody>
      </p:sp>
    </p:spTree>
    <p:extLst>
      <p:ext uri="{BB962C8B-B14F-4D97-AF65-F5344CB8AC3E}">
        <p14:creationId xmlns:p14="http://schemas.microsoft.com/office/powerpoint/2010/main" val="21524937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4FA8641-B732-4AAF-9828-CCB7ED8687D1}"/>
              </a:ext>
            </a:extLst>
          </p:cNvPr>
          <p:cNvSpPr>
            <a:spLocks noGrp="1"/>
          </p:cNvSpPr>
          <p:nvPr>
            <p:ph type="title"/>
          </p:nvPr>
        </p:nvSpPr>
        <p:spPr/>
        <p:txBody>
          <a:bodyPr/>
          <a:lstStyle/>
          <a:p>
            <a:r>
              <a:rPr lang="zh-CN" altLang="zh-CN" dirty="0"/>
              <a:t>三、应交增值税操作实务</a:t>
            </a:r>
            <a:endParaRPr lang="zh-CN" altLang="en-US" dirty="0"/>
          </a:p>
        </p:txBody>
      </p:sp>
      <p:sp>
        <p:nvSpPr>
          <p:cNvPr id="3" name="内容占位符 2">
            <a:extLst>
              <a:ext uri="{FF2B5EF4-FFF2-40B4-BE49-F238E27FC236}">
                <a16:creationId xmlns:a16="http://schemas.microsoft.com/office/drawing/2014/main" id="{BDE44A49-E318-4D95-AD3C-24706144785D}"/>
              </a:ext>
            </a:extLst>
          </p:cNvPr>
          <p:cNvSpPr>
            <a:spLocks noGrp="1"/>
          </p:cNvSpPr>
          <p:nvPr>
            <p:ph sz="quarter" idx="13"/>
          </p:nvPr>
        </p:nvSpPr>
        <p:spPr/>
        <p:txBody>
          <a:bodyPr/>
          <a:lstStyle/>
          <a:p>
            <a:pPr lvl="0"/>
            <a:r>
              <a:rPr lang="zh-CN" altLang="en-US" dirty="0"/>
              <a:t>（</a:t>
            </a:r>
            <a:r>
              <a:rPr lang="en-US" altLang="zh-CN" dirty="0"/>
              <a:t>5</a:t>
            </a:r>
            <a:r>
              <a:rPr lang="zh-CN" altLang="en-US" dirty="0"/>
              <a:t>）</a:t>
            </a:r>
            <a:r>
              <a:rPr lang="zh-CN" altLang="zh-CN" dirty="0"/>
              <a:t>购买方作为扣缴义务人</a:t>
            </a:r>
          </a:p>
          <a:p>
            <a:r>
              <a:rPr lang="zh-CN" altLang="zh-CN" dirty="0">
                <a:solidFill>
                  <a:srgbClr val="FFC000"/>
                </a:solidFill>
              </a:rPr>
              <a:t>例【</a:t>
            </a:r>
            <a:r>
              <a:rPr lang="en-US" altLang="zh-CN" dirty="0">
                <a:solidFill>
                  <a:srgbClr val="FFC000"/>
                </a:solidFill>
              </a:rPr>
              <a:t>3-18</a:t>
            </a:r>
            <a:r>
              <a:rPr lang="zh-CN" altLang="zh-CN" dirty="0">
                <a:solidFill>
                  <a:srgbClr val="FFC000"/>
                </a:solidFill>
              </a:rPr>
              <a:t>】</a:t>
            </a:r>
            <a:r>
              <a:rPr lang="en-US" altLang="zh-CN" dirty="0"/>
              <a:t>2018</a:t>
            </a:r>
            <a:r>
              <a:rPr lang="zh-CN" altLang="zh-CN" dirty="0"/>
              <a:t>年</a:t>
            </a:r>
            <a:r>
              <a:rPr lang="en-US" altLang="zh-CN" dirty="0"/>
              <a:t>4</a:t>
            </a:r>
            <a:r>
              <a:rPr lang="zh-CN" altLang="zh-CN" dirty="0"/>
              <a:t>月</a:t>
            </a:r>
            <a:r>
              <a:rPr lang="en-US" altLang="zh-CN" dirty="0"/>
              <a:t>10</a:t>
            </a:r>
            <a:r>
              <a:rPr lang="zh-CN" altLang="zh-CN" dirty="0"/>
              <a:t>日，滨海市第九中学支付境外单位咨询费</a:t>
            </a:r>
            <a:r>
              <a:rPr lang="en-US" altLang="zh-CN" dirty="0"/>
              <a:t>106 000</a:t>
            </a:r>
            <a:r>
              <a:rPr lang="zh-CN" altLang="zh-CN" dirty="0"/>
              <a:t>元，该项服务属于在境内发生应税行为，境外单位在境内未设有经营机构，由该一般纳税人代扣代缴增值税的税额为</a:t>
            </a:r>
            <a:r>
              <a:rPr lang="en-US" altLang="zh-CN" dirty="0"/>
              <a:t>6 000</a:t>
            </a:r>
            <a:r>
              <a:rPr lang="zh-CN" altLang="zh-CN" dirty="0"/>
              <a:t>元，取得代收代缴款凭证和完税证明。</a:t>
            </a:r>
          </a:p>
        </p:txBody>
      </p:sp>
    </p:spTree>
    <p:extLst>
      <p:ext uri="{BB962C8B-B14F-4D97-AF65-F5344CB8AC3E}">
        <p14:creationId xmlns:p14="http://schemas.microsoft.com/office/powerpoint/2010/main" val="20329730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F07A0FB-1647-49C2-ACE9-8239DFBA0F57}"/>
              </a:ext>
            </a:extLst>
          </p:cNvPr>
          <p:cNvSpPr>
            <a:spLocks noGrp="1"/>
          </p:cNvSpPr>
          <p:nvPr>
            <p:ph type="title"/>
          </p:nvPr>
        </p:nvSpPr>
        <p:spPr/>
        <p:txBody>
          <a:bodyPr/>
          <a:lstStyle/>
          <a:p>
            <a:r>
              <a:rPr lang="zh-CN" altLang="zh-CN" dirty="0"/>
              <a:t>三、应交增值税操作实务</a:t>
            </a:r>
            <a:endParaRPr lang="zh-CN" altLang="en-US" dirty="0"/>
          </a:p>
        </p:txBody>
      </p:sp>
      <p:sp>
        <p:nvSpPr>
          <p:cNvPr id="3" name="内容占位符 2">
            <a:extLst>
              <a:ext uri="{FF2B5EF4-FFF2-40B4-BE49-F238E27FC236}">
                <a16:creationId xmlns:a16="http://schemas.microsoft.com/office/drawing/2014/main" id="{6C157620-F921-4568-9737-0AF6CED87314}"/>
              </a:ext>
            </a:extLst>
          </p:cNvPr>
          <p:cNvSpPr>
            <a:spLocks noGrp="1"/>
          </p:cNvSpPr>
          <p:nvPr>
            <p:ph sz="quarter" idx="13"/>
          </p:nvPr>
        </p:nvSpPr>
        <p:spPr/>
        <p:txBody>
          <a:bodyPr>
            <a:normAutofit/>
          </a:bodyPr>
          <a:lstStyle/>
          <a:p>
            <a:r>
              <a:rPr lang="zh-CN" altLang="zh-CN" dirty="0"/>
              <a:t>①发生代扣代缴义务时：</a:t>
            </a:r>
          </a:p>
          <a:p>
            <a:r>
              <a:rPr lang="zh-CN" altLang="zh-CN" dirty="0">
                <a:solidFill>
                  <a:srgbClr val="FFC000"/>
                </a:solidFill>
              </a:rPr>
              <a:t>财务会计</a:t>
            </a:r>
            <a:r>
              <a:rPr lang="zh-CN" altLang="en-US" dirty="0">
                <a:solidFill>
                  <a:srgbClr val="FFC000"/>
                </a:solidFill>
              </a:rPr>
              <a:t>：</a:t>
            </a:r>
            <a:endParaRPr lang="en-US" altLang="zh-CN" dirty="0">
              <a:solidFill>
                <a:srgbClr val="FFC000"/>
              </a:solidFill>
            </a:endParaRPr>
          </a:p>
          <a:p>
            <a:r>
              <a:rPr lang="zh-CN" altLang="zh-CN" dirty="0"/>
              <a:t>借：业务活动费用</a:t>
            </a:r>
            <a:r>
              <a:rPr lang="en-US" altLang="zh-CN" dirty="0"/>
              <a:t>                            100 000</a:t>
            </a:r>
            <a:endParaRPr lang="zh-CN" altLang="zh-CN" dirty="0"/>
          </a:p>
          <a:p>
            <a:r>
              <a:rPr lang="en-US" altLang="zh-CN" dirty="0"/>
              <a:t>      </a:t>
            </a:r>
            <a:r>
              <a:rPr lang="zh-CN" altLang="zh-CN" dirty="0"/>
              <a:t>应交增值税</a:t>
            </a:r>
            <a:r>
              <a:rPr lang="en-US" altLang="zh-CN" dirty="0"/>
              <a:t>-</a:t>
            </a:r>
            <a:r>
              <a:rPr lang="zh-CN" altLang="zh-CN" dirty="0"/>
              <a:t>应交税金</a:t>
            </a:r>
            <a:r>
              <a:rPr lang="en-US" altLang="zh-CN" dirty="0"/>
              <a:t>-</a:t>
            </a:r>
            <a:r>
              <a:rPr lang="zh-CN" altLang="zh-CN" dirty="0"/>
              <a:t>进项税额</a:t>
            </a:r>
            <a:r>
              <a:rPr lang="en-US" altLang="zh-CN" dirty="0"/>
              <a:t>      6 000</a:t>
            </a:r>
            <a:endParaRPr lang="zh-CN" altLang="zh-CN" dirty="0"/>
          </a:p>
          <a:p>
            <a:r>
              <a:rPr lang="en-US" altLang="zh-CN" dirty="0"/>
              <a:t>      </a:t>
            </a:r>
            <a:r>
              <a:rPr lang="zh-CN" altLang="zh-CN" dirty="0"/>
              <a:t>贷：银行存款</a:t>
            </a:r>
            <a:r>
              <a:rPr lang="en-US" altLang="zh-CN" dirty="0"/>
              <a:t>                                   100 000</a:t>
            </a:r>
            <a:endParaRPr lang="zh-CN" altLang="zh-CN" dirty="0"/>
          </a:p>
          <a:p>
            <a:r>
              <a:rPr lang="en-US" altLang="zh-CN" dirty="0"/>
              <a:t>            </a:t>
            </a:r>
            <a:r>
              <a:rPr lang="zh-CN" altLang="zh-CN" dirty="0"/>
              <a:t>应交增值税</a:t>
            </a:r>
            <a:r>
              <a:rPr lang="en-US" altLang="zh-CN" dirty="0"/>
              <a:t>-</a:t>
            </a:r>
            <a:r>
              <a:rPr lang="zh-CN" altLang="zh-CN" dirty="0"/>
              <a:t>代扣代交增值税</a:t>
            </a:r>
            <a:r>
              <a:rPr lang="en-US" altLang="zh-CN" dirty="0"/>
              <a:t>           6 000</a:t>
            </a:r>
            <a:endParaRPr lang="zh-CN" altLang="zh-CN" dirty="0"/>
          </a:p>
          <a:p>
            <a:r>
              <a:rPr lang="zh-CN" altLang="zh-CN" dirty="0">
                <a:solidFill>
                  <a:srgbClr val="FFC000"/>
                </a:solidFill>
              </a:rPr>
              <a:t>预算会计</a:t>
            </a:r>
            <a:r>
              <a:rPr lang="zh-CN" altLang="en-US" dirty="0">
                <a:solidFill>
                  <a:srgbClr val="FFC000"/>
                </a:solidFill>
              </a:rPr>
              <a:t>：</a:t>
            </a:r>
            <a:endParaRPr lang="en-US" altLang="zh-CN" dirty="0">
              <a:solidFill>
                <a:srgbClr val="FFC000"/>
              </a:solidFill>
            </a:endParaRPr>
          </a:p>
          <a:p>
            <a:r>
              <a:rPr lang="zh-CN" altLang="zh-CN" dirty="0"/>
              <a:t>借：事业支出</a:t>
            </a:r>
            <a:r>
              <a:rPr lang="en-US" altLang="zh-CN" dirty="0"/>
              <a:t>                 100 000</a:t>
            </a:r>
            <a:endParaRPr lang="zh-CN" altLang="zh-CN" dirty="0"/>
          </a:p>
          <a:p>
            <a:r>
              <a:rPr lang="en-US" altLang="zh-CN" dirty="0"/>
              <a:t>      </a:t>
            </a:r>
            <a:r>
              <a:rPr lang="zh-CN" altLang="zh-CN" dirty="0"/>
              <a:t>贷：资金结存</a:t>
            </a:r>
            <a:r>
              <a:rPr lang="en-US" altLang="zh-CN" dirty="0"/>
              <a:t>-</a:t>
            </a:r>
            <a:r>
              <a:rPr lang="zh-CN" altLang="zh-CN" dirty="0"/>
              <a:t>货币资金</a:t>
            </a:r>
            <a:r>
              <a:rPr lang="en-US" altLang="zh-CN" dirty="0"/>
              <a:t>   100 000</a:t>
            </a:r>
            <a:endParaRPr lang="zh-CN" altLang="zh-CN" dirty="0"/>
          </a:p>
          <a:p>
            <a:endParaRPr lang="zh-CN" altLang="en-US" dirty="0"/>
          </a:p>
        </p:txBody>
      </p:sp>
    </p:spTree>
    <p:extLst>
      <p:ext uri="{BB962C8B-B14F-4D97-AF65-F5344CB8AC3E}">
        <p14:creationId xmlns:p14="http://schemas.microsoft.com/office/powerpoint/2010/main" val="3430279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898D789-E272-4375-BD89-14F86E1413CF}"/>
              </a:ext>
            </a:extLst>
          </p:cNvPr>
          <p:cNvSpPr>
            <a:spLocks noGrp="1"/>
          </p:cNvSpPr>
          <p:nvPr>
            <p:ph type="title"/>
          </p:nvPr>
        </p:nvSpPr>
        <p:spPr/>
        <p:txBody>
          <a:bodyPr/>
          <a:lstStyle/>
          <a:p>
            <a:r>
              <a:rPr lang="zh-CN" altLang="zh-CN" dirty="0"/>
              <a:t>三、应交增值税操作实务</a:t>
            </a:r>
            <a:endParaRPr lang="zh-CN" altLang="en-US" dirty="0"/>
          </a:p>
        </p:txBody>
      </p:sp>
      <p:sp>
        <p:nvSpPr>
          <p:cNvPr id="3" name="内容占位符 2">
            <a:extLst>
              <a:ext uri="{FF2B5EF4-FFF2-40B4-BE49-F238E27FC236}">
                <a16:creationId xmlns:a16="http://schemas.microsoft.com/office/drawing/2014/main" id="{4B2251E9-87F2-4FE4-9C77-017011826F6A}"/>
              </a:ext>
            </a:extLst>
          </p:cNvPr>
          <p:cNvSpPr>
            <a:spLocks noGrp="1"/>
          </p:cNvSpPr>
          <p:nvPr>
            <p:ph sz="quarter" idx="13"/>
          </p:nvPr>
        </p:nvSpPr>
        <p:spPr/>
        <p:txBody>
          <a:bodyPr/>
          <a:lstStyle/>
          <a:p>
            <a:pPr lvl="0"/>
            <a:r>
              <a:rPr lang="zh-CN" altLang="en-US" dirty="0"/>
              <a:t>②</a:t>
            </a:r>
            <a:r>
              <a:rPr lang="zh-CN" altLang="zh-CN" dirty="0"/>
              <a:t>实际缴纳代扣代缴税款时：</a:t>
            </a:r>
          </a:p>
          <a:p>
            <a:r>
              <a:rPr lang="zh-CN" altLang="zh-CN" dirty="0">
                <a:solidFill>
                  <a:srgbClr val="FFC000"/>
                </a:solidFill>
              </a:rPr>
              <a:t>财务会计：</a:t>
            </a:r>
            <a:r>
              <a:rPr lang="en-US" altLang="zh-CN" dirty="0">
                <a:solidFill>
                  <a:srgbClr val="FFC000"/>
                </a:solidFill>
              </a:rPr>
              <a:t>    </a:t>
            </a:r>
            <a:endParaRPr lang="zh-CN" altLang="zh-CN" dirty="0">
              <a:solidFill>
                <a:srgbClr val="FFC000"/>
              </a:solidFill>
            </a:endParaRPr>
          </a:p>
          <a:p>
            <a:r>
              <a:rPr lang="zh-CN" altLang="zh-CN" dirty="0"/>
              <a:t>借： 应交增值税</a:t>
            </a:r>
            <a:r>
              <a:rPr lang="en-US" altLang="zh-CN" dirty="0"/>
              <a:t>-</a:t>
            </a:r>
            <a:r>
              <a:rPr lang="zh-CN" altLang="zh-CN" dirty="0"/>
              <a:t>代扣代交增值税</a:t>
            </a:r>
            <a:r>
              <a:rPr lang="en-US" altLang="zh-CN" dirty="0"/>
              <a:t>   6 000</a:t>
            </a:r>
            <a:endParaRPr lang="zh-CN" altLang="zh-CN" dirty="0"/>
          </a:p>
          <a:p>
            <a:r>
              <a:rPr lang="en-US" altLang="zh-CN" dirty="0"/>
              <a:t>        </a:t>
            </a:r>
            <a:r>
              <a:rPr lang="zh-CN" altLang="zh-CN" dirty="0"/>
              <a:t>贷：银行存款</a:t>
            </a:r>
            <a:r>
              <a:rPr lang="en-US" altLang="zh-CN" dirty="0"/>
              <a:t>                               6 000             </a:t>
            </a:r>
            <a:endParaRPr lang="zh-CN" altLang="zh-CN" dirty="0"/>
          </a:p>
          <a:p>
            <a:r>
              <a:rPr lang="zh-CN" altLang="zh-CN" dirty="0">
                <a:solidFill>
                  <a:srgbClr val="FFC000"/>
                </a:solidFill>
              </a:rPr>
              <a:t>预算会计</a:t>
            </a:r>
            <a:r>
              <a:rPr lang="zh-CN" altLang="en-US" dirty="0">
                <a:solidFill>
                  <a:srgbClr val="FFC000"/>
                </a:solidFill>
              </a:rPr>
              <a:t>：</a:t>
            </a:r>
            <a:endParaRPr lang="en-US" altLang="zh-CN" dirty="0">
              <a:solidFill>
                <a:srgbClr val="FFC000"/>
              </a:solidFill>
            </a:endParaRPr>
          </a:p>
          <a:p>
            <a:r>
              <a:rPr lang="zh-CN" altLang="zh-CN" dirty="0"/>
              <a:t>借：事业支出</a:t>
            </a:r>
            <a:r>
              <a:rPr lang="en-US" altLang="zh-CN" dirty="0"/>
              <a:t>                  6 000</a:t>
            </a:r>
            <a:endParaRPr lang="zh-CN" altLang="zh-CN" dirty="0"/>
          </a:p>
          <a:p>
            <a:r>
              <a:rPr lang="en-US" altLang="zh-CN" dirty="0"/>
              <a:t>      </a:t>
            </a:r>
            <a:r>
              <a:rPr lang="zh-CN" altLang="zh-CN" dirty="0"/>
              <a:t>贷：资金结存</a:t>
            </a:r>
            <a:r>
              <a:rPr lang="en-US" altLang="zh-CN" dirty="0"/>
              <a:t>-</a:t>
            </a:r>
            <a:r>
              <a:rPr lang="zh-CN" altLang="zh-CN" dirty="0"/>
              <a:t>货币资金</a:t>
            </a:r>
            <a:r>
              <a:rPr lang="en-US" altLang="zh-CN" dirty="0"/>
              <a:t>    6 000</a:t>
            </a:r>
            <a:endParaRPr lang="zh-CN" altLang="zh-CN" dirty="0"/>
          </a:p>
          <a:p>
            <a:endParaRPr lang="zh-CN" altLang="en-US" dirty="0"/>
          </a:p>
        </p:txBody>
      </p:sp>
    </p:spTree>
    <p:extLst>
      <p:ext uri="{BB962C8B-B14F-4D97-AF65-F5344CB8AC3E}">
        <p14:creationId xmlns:p14="http://schemas.microsoft.com/office/powerpoint/2010/main" val="41022493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1CA67AE-1EDA-4383-95FE-CB95C55DE914}"/>
              </a:ext>
            </a:extLst>
          </p:cNvPr>
          <p:cNvSpPr>
            <a:spLocks noGrp="1"/>
          </p:cNvSpPr>
          <p:nvPr>
            <p:ph type="title"/>
          </p:nvPr>
        </p:nvSpPr>
        <p:spPr/>
        <p:txBody>
          <a:bodyPr/>
          <a:lstStyle/>
          <a:p>
            <a:r>
              <a:rPr lang="zh-CN" altLang="zh-CN" dirty="0"/>
              <a:t>三、应交增值税操作实务</a:t>
            </a:r>
            <a:endParaRPr lang="zh-CN" altLang="en-US" dirty="0"/>
          </a:p>
        </p:txBody>
      </p:sp>
      <p:sp>
        <p:nvSpPr>
          <p:cNvPr id="3" name="内容占位符 2">
            <a:extLst>
              <a:ext uri="{FF2B5EF4-FFF2-40B4-BE49-F238E27FC236}">
                <a16:creationId xmlns:a16="http://schemas.microsoft.com/office/drawing/2014/main" id="{112FE29C-0A09-4821-8DD1-BC1DC9FA5EE6}"/>
              </a:ext>
            </a:extLst>
          </p:cNvPr>
          <p:cNvSpPr>
            <a:spLocks noGrp="1"/>
          </p:cNvSpPr>
          <p:nvPr>
            <p:ph sz="quarter" idx="13"/>
          </p:nvPr>
        </p:nvSpPr>
        <p:spPr/>
        <p:txBody>
          <a:bodyPr/>
          <a:lstStyle/>
          <a:p>
            <a:pPr lvl="0"/>
            <a:r>
              <a:rPr lang="en-US" altLang="zh-CN" dirty="0"/>
              <a:t>2</a:t>
            </a:r>
            <a:r>
              <a:rPr lang="zh-CN" altLang="en-US" dirty="0"/>
              <a:t>、</a:t>
            </a:r>
            <a:r>
              <a:rPr lang="zh-CN" altLang="zh-CN" dirty="0"/>
              <a:t>单位销售资产或提供服务等业务</a:t>
            </a:r>
          </a:p>
          <a:p>
            <a:pPr lvl="0"/>
            <a:r>
              <a:rPr lang="zh-CN" altLang="en-US" dirty="0"/>
              <a:t>（</a:t>
            </a:r>
            <a:r>
              <a:rPr lang="en-US" altLang="zh-CN" dirty="0"/>
              <a:t>1</a:t>
            </a:r>
            <a:r>
              <a:rPr lang="zh-CN" altLang="en-US" dirty="0"/>
              <a:t>）</a:t>
            </a:r>
            <a:r>
              <a:rPr lang="zh-CN" altLang="zh-CN" dirty="0"/>
              <a:t>销售资产或提供服务业务</a:t>
            </a:r>
          </a:p>
          <a:p>
            <a:r>
              <a:rPr lang="zh-CN" altLang="zh-CN" dirty="0">
                <a:solidFill>
                  <a:srgbClr val="FFC000"/>
                </a:solidFill>
              </a:rPr>
              <a:t>例【</a:t>
            </a:r>
            <a:r>
              <a:rPr lang="en-US" altLang="zh-CN" dirty="0">
                <a:solidFill>
                  <a:srgbClr val="FFC000"/>
                </a:solidFill>
              </a:rPr>
              <a:t>3-19</a:t>
            </a:r>
            <a:r>
              <a:rPr lang="zh-CN" altLang="zh-CN" dirty="0">
                <a:solidFill>
                  <a:srgbClr val="FFC000"/>
                </a:solidFill>
              </a:rPr>
              <a:t>】</a:t>
            </a:r>
            <a:r>
              <a:rPr lang="en-US" altLang="zh-CN" dirty="0"/>
              <a:t>2018</a:t>
            </a:r>
            <a:r>
              <a:rPr lang="zh-CN" altLang="zh-CN" dirty="0"/>
              <a:t>年</a:t>
            </a:r>
            <a:r>
              <a:rPr lang="en-US" altLang="zh-CN" dirty="0"/>
              <a:t>4</a:t>
            </a:r>
            <a:r>
              <a:rPr lang="zh-CN" altLang="zh-CN" dirty="0"/>
              <a:t>月</a:t>
            </a:r>
            <a:r>
              <a:rPr lang="en-US" altLang="zh-CN" dirty="0"/>
              <a:t>20</a:t>
            </a:r>
            <a:r>
              <a:rPr lang="zh-CN" altLang="zh-CN" dirty="0"/>
              <a:t>日，滨海市第九中学外卖本单位参与生产加工过程的食品，取得收入</a:t>
            </a:r>
            <a:r>
              <a:rPr lang="en-US" altLang="zh-CN" dirty="0"/>
              <a:t>53 000</a:t>
            </a:r>
            <a:r>
              <a:rPr lang="zh-CN" altLang="zh-CN" dirty="0"/>
              <a:t>元（含税），款项已存入银行：</a:t>
            </a:r>
          </a:p>
        </p:txBody>
      </p:sp>
    </p:spTree>
    <p:extLst>
      <p:ext uri="{BB962C8B-B14F-4D97-AF65-F5344CB8AC3E}">
        <p14:creationId xmlns:p14="http://schemas.microsoft.com/office/powerpoint/2010/main" val="42057525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505693E-A2E9-4CF1-B5D6-D7D55994A86C}"/>
              </a:ext>
            </a:extLst>
          </p:cNvPr>
          <p:cNvSpPr>
            <a:spLocks noGrp="1"/>
          </p:cNvSpPr>
          <p:nvPr>
            <p:ph type="title"/>
          </p:nvPr>
        </p:nvSpPr>
        <p:spPr/>
        <p:txBody>
          <a:bodyPr/>
          <a:lstStyle/>
          <a:p>
            <a:r>
              <a:rPr lang="zh-CN" altLang="zh-CN" dirty="0"/>
              <a:t>三、应交增值税操作实务</a:t>
            </a:r>
            <a:endParaRPr lang="zh-CN" altLang="en-US" dirty="0"/>
          </a:p>
        </p:txBody>
      </p:sp>
      <p:sp>
        <p:nvSpPr>
          <p:cNvPr id="3" name="内容占位符 2">
            <a:extLst>
              <a:ext uri="{FF2B5EF4-FFF2-40B4-BE49-F238E27FC236}">
                <a16:creationId xmlns:a16="http://schemas.microsoft.com/office/drawing/2014/main" id="{D8F748B0-F835-41C7-B195-8B83875DB6A7}"/>
              </a:ext>
            </a:extLst>
          </p:cNvPr>
          <p:cNvSpPr>
            <a:spLocks noGrp="1"/>
          </p:cNvSpPr>
          <p:nvPr>
            <p:ph sz="quarter" idx="13"/>
          </p:nvPr>
        </p:nvSpPr>
        <p:spPr/>
        <p:txBody>
          <a:bodyPr/>
          <a:lstStyle/>
          <a:p>
            <a:r>
              <a:rPr lang="zh-CN" altLang="zh-CN" dirty="0">
                <a:solidFill>
                  <a:srgbClr val="FFC000"/>
                </a:solidFill>
              </a:rPr>
              <a:t>财务会计</a:t>
            </a:r>
            <a:r>
              <a:rPr lang="zh-CN" altLang="en-US" dirty="0">
                <a:solidFill>
                  <a:srgbClr val="FFC000"/>
                </a:solidFill>
              </a:rPr>
              <a:t>：</a:t>
            </a:r>
            <a:endParaRPr lang="en-US" altLang="zh-CN" dirty="0">
              <a:solidFill>
                <a:srgbClr val="FFC000"/>
              </a:solidFill>
            </a:endParaRPr>
          </a:p>
          <a:p>
            <a:r>
              <a:rPr lang="zh-CN" altLang="zh-CN" dirty="0"/>
              <a:t>借：银行存款</a:t>
            </a:r>
            <a:r>
              <a:rPr lang="en-US" altLang="zh-CN" dirty="0"/>
              <a:t>                                  53 000</a:t>
            </a:r>
            <a:endParaRPr lang="zh-CN" altLang="zh-CN" dirty="0"/>
          </a:p>
          <a:p>
            <a:r>
              <a:rPr lang="en-US" altLang="zh-CN" dirty="0"/>
              <a:t>      </a:t>
            </a:r>
            <a:r>
              <a:rPr lang="zh-CN" altLang="zh-CN" dirty="0"/>
              <a:t>贷：经营收入</a:t>
            </a:r>
            <a:r>
              <a:rPr lang="en-US" altLang="zh-CN" dirty="0"/>
              <a:t>                                   50 000</a:t>
            </a:r>
            <a:endParaRPr lang="zh-CN" altLang="zh-CN" dirty="0"/>
          </a:p>
          <a:p>
            <a:r>
              <a:rPr lang="en-US" altLang="zh-CN" dirty="0"/>
              <a:t>            </a:t>
            </a:r>
            <a:r>
              <a:rPr lang="zh-CN" altLang="zh-CN" dirty="0"/>
              <a:t>应交增值税</a:t>
            </a:r>
            <a:r>
              <a:rPr lang="en-US" altLang="zh-CN" dirty="0"/>
              <a:t>-</a:t>
            </a:r>
            <a:r>
              <a:rPr lang="zh-CN" altLang="zh-CN" dirty="0"/>
              <a:t>应交税金</a:t>
            </a:r>
            <a:r>
              <a:rPr lang="en-US" altLang="zh-CN" dirty="0"/>
              <a:t>-</a:t>
            </a:r>
            <a:r>
              <a:rPr lang="zh-CN" altLang="zh-CN" dirty="0"/>
              <a:t>销项税额</a:t>
            </a:r>
            <a:r>
              <a:rPr lang="en-US" altLang="zh-CN" dirty="0"/>
              <a:t>    3 000</a:t>
            </a:r>
            <a:endParaRPr lang="zh-CN" altLang="zh-CN" dirty="0"/>
          </a:p>
          <a:p>
            <a:r>
              <a:rPr lang="zh-CN" altLang="zh-CN" dirty="0">
                <a:solidFill>
                  <a:srgbClr val="FFC000"/>
                </a:solidFill>
              </a:rPr>
              <a:t>预算会计</a:t>
            </a:r>
            <a:r>
              <a:rPr lang="zh-CN" altLang="en-US" dirty="0">
                <a:solidFill>
                  <a:srgbClr val="FFC000"/>
                </a:solidFill>
              </a:rPr>
              <a:t>：</a:t>
            </a:r>
            <a:endParaRPr lang="en-US" altLang="zh-CN" dirty="0">
              <a:solidFill>
                <a:srgbClr val="FFC000"/>
              </a:solidFill>
            </a:endParaRPr>
          </a:p>
          <a:p>
            <a:r>
              <a:rPr lang="zh-CN" altLang="zh-CN" dirty="0"/>
              <a:t>借：资金结存</a:t>
            </a:r>
            <a:r>
              <a:rPr lang="en-US" altLang="zh-CN" dirty="0"/>
              <a:t>-</a:t>
            </a:r>
            <a:r>
              <a:rPr lang="zh-CN" altLang="zh-CN" dirty="0"/>
              <a:t>货币资金</a:t>
            </a:r>
            <a:r>
              <a:rPr lang="en-US" altLang="zh-CN" dirty="0"/>
              <a:t>    53 000</a:t>
            </a:r>
            <a:endParaRPr lang="zh-CN" altLang="zh-CN" dirty="0"/>
          </a:p>
          <a:p>
            <a:r>
              <a:rPr lang="en-US" altLang="zh-CN" dirty="0"/>
              <a:t>      </a:t>
            </a:r>
            <a:r>
              <a:rPr lang="zh-CN" altLang="zh-CN" dirty="0"/>
              <a:t>贷：经营预算收入</a:t>
            </a:r>
            <a:r>
              <a:rPr lang="en-US" altLang="zh-CN" dirty="0"/>
              <a:t>             53 000</a:t>
            </a:r>
            <a:endParaRPr lang="zh-CN" altLang="zh-CN" dirty="0"/>
          </a:p>
        </p:txBody>
      </p:sp>
    </p:spTree>
    <p:extLst>
      <p:ext uri="{BB962C8B-B14F-4D97-AF65-F5344CB8AC3E}">
        <p14:creationId xmlns:p14="http://schemas.microsoft.com/office/powerpoint/2010/main" val="688037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EE6C230-CCD0-4ADD-8977-87C7263F6E35}"/>
              </a:ext>
            </a:extLst>
          </p:cNvPr>
          <p:cNvSpPr>
            <a:spLocks noGrp="1"/>
          </p:cNvSpPr>
          <p:nvPr>
            <p:ph type="title"/>
          </p:nvPr>
        </p:nvSpPr>
        <p:spPr/>
        <p:txBody>
          <a:bodyPr>
            <a:normAutofit/>
          </a:bodyPr>
          <a:lstStyle/>
          <a:p>
            <a:r>
              <a:rPr lang="zh-CN" altLang="zh-CN" dirty="0"/>
              <a:t>三、应交增值税操作实务</a:t>
            </a:r>
            <a:endParaRPr lang="zh-CN" altLang="en-US" dirty="0"/>
          </a:p>
        </p:txBody>
      </p:sp>
      <p:sp>
        <p:nvSpPr>
          <p:cNvPr id="3" name="内容占位符 2">
            <a:extLst>
              <a:ext uri="{FF2B5EF4-FFF2-40B4-BE49-F238E27FC236}">
                <a16:creationId xmlns:a16="http://schemas.microsoft.com/office/drawing/2014/main" id="{E45B2468-9A17-4025-9317-59F54B7D8A23}"/>
              </a:ext>
            </a:extLst>
          </p:cNvPr>
          <p:cNvSpPr>
            <a:spLocks noGrp="1"/>
          </p:cNvSpPr>
          <p:nvPr>
            <p:ph sz="quarter" idx="13"/>
          </p:nvPr>
        </p:nvSpPr>
        <p:spPr/>
        <p:txBody>
          <a:bodyPr/>
          <a:lstStyle/>
          <a:p>
            <a:r>
              <a:rPr lang="zh-CN" altLang="zh-CN" dirty="0"/>
              <a:t>（一）应交增值税的内容</a:t>
            </a:r>
          </a:p>
          <a:p>
            <a:r>
              <a:rPr lang="zh-CN" altLang="zh-CN" dirty="0"/>
              <a:t>是指政府会计主体按照税法规定计算应交纳的增值税。期末若贷方余额，反映单位应交未交的增值税，期末如为借方余额，反映单位尚未抵扣或多交的增值税。</a:t>
            </a:r>
            <a:r>
              <a:rPr lang="en-US" altLang="zh-CN" dirty="0"/>
              <a:t>  </a:t>
            </a:r>
            <a:endParaRPr lang="zh-CN" altLang="zh-CN" dirty="0"/>
          </a:p>
          <a:p>
            <a:endParaRPr lang="zh-CN" altLang="en-US" dirty="0"/>
          </a:p>
        </p:txBody>
      </p:sp>
    </p:spTree>
    <p:extLst>
      <p:ext uri="{BB962C8B-B14F-4D97-AF65-F5344CB8AC3E}">
        <p14:creationId xmlns:p14="http://schemas.microsoft.com/office/powerpoint/2010/main" val="28530548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21D125B-C5DE-4D91-8F98-325446D1BF0D}"/>
              </a:ext>
            </a:extLst>
          </p:cNvPr>
          <p:cNvSpPr>
            <a:spLocks noGrp="1"/>
          </p:cNvSpPr>
          <p:nvPr>
            <p:ph type="title"/>
          </p:nvPr>
        </p:nvSpPr>
        <p:spPr/>
        <p:txBody>
          <a:bodyPr/>
          <a:lstStyle/>
          <a:p>
            <a:r>
              <a:rPr lang="zh-CN" altLang="zh-CN" dirty="0"/>
              <a:t>三、应交增值税操作实务</a:t>
            </a:r>
            <a:endParaRPr lang="zh-CN" altLang="en-US" dirty="0"/>
          </a:p>
        </p:txBody>
      </p:sp>
      <p:sp>
        <p:nvSpPr>
          <p:cNvPr id="3" name="内容占位符 2">
            <a:extLst>
              <a:ext uri="{FF2B5EF4-FFF2-40B4-BE49-F238E27FC236}">
                <a16:creationId xmlns:a16="http://schemas.microsoft.com/office/drawing/2014/main" id="{81187D65-DDFD-4B60-A574-C546C44134CC}"/>
              </a:ext>
            </a:extLst>
          </p:cNvPr>
          <p:cNvSpPr>
            <a:spLocks noGrp="1"/>
          </p:cNvSpPr>
          <p:nvPr>
            <p:ph sz="quarter" idx="13"/>
          </p:nvPr>
        </p:nvSpPr>
        <p:spPr/>
        <p:txBody>
          <a:bodyPr/>
          <a:lstStyle/>
          <a:p>
            <a:r>
              <a:rPr lang="zh-CN" altLang="zh-CN" dirty="0">
                <a:solidFill>
                  <a:srgbClr val="FFC000"/>
                </a:solidFill>
              </a:rPr>
              <a:t>若选择简易计税办法计税</a:t>
            </a:r>
            <a:r>
              <a:rPr lang="zh-CN" altLang="zh-CN" dirty="0"/>
              <a:t>，把上列</a:t>
            </a:r>
            <a:r>
              <a:rPr lang="en-US" altLang="zh-CN" dirty="0"/>
              <a:t>  </a:t>
            </a:r>
            <a:r>
              <a:rPr lang="zh-CN" altLang="zh-CN" dirty="0"/>
              <a:t>“应交增值税</a:t>
            </a:r>
            <a:r>
              <a:rPr lang="en-US" altLang="zh-CN" dirty="0"/>
              <a:t>-</a:t>
            </a:r>
            <a:r>
              <a:rPr lang="zh-CN" altLang="zh-CN" dirty="0"/>
              <a:t>应交税金</a:t>
            </a:r>
            <a:r>
              <a:rPr lang="en-US" altLang="zh-CN" dirty="0"/>
              <a:t>-</a:t>
            </a:r>
            <a:r>
              <a:rPr lang="zh-CN" altLang="zh-CN" dirty="0"/>
              <a:t>销项税额</a:t>
            </a:r>
            <a:r>
              <a:rPr lang="en-US" altLang="zh-CN" dirty="0"/>
              <a:t> </a:t>
            </a:r>
            <a:r>
              <a:rPr lang="zh-CN" altLang="zh-CN" dirty="0"/>
              <a:t>”科目，转为“应交增值税</a:t>
            </a:r>
            <a:r>
              <a:rPr lang="en-US" altLang="zh-CN" dirty="0"/>
              <a:t>-</a:t>
            </a:r>
            <a:r>
              <a:rPr lang="zh-CN" altLang="zh-CN" dirty="0"/>
              <a:t>简易计税”科目</a:t>
            </a:r>
            <a:r>
              <a:rPr lang="zh-CN" altLang="en-US" dirty="0"/>
              <a:t>；</a:t>
            </a:r>
            <a:endParaRPr lang="zh-CN" altLang="zh-CN" dirty="0"/>
          </a:p>
          <a:p>
            <a:r>
              <a:rPr lang="zh-CN" altLang="zh-CN" dirty="0">
                <a:solidFill>
                  <a:srgbClr val="FFC000"/>
                </a:solidFill>
              </a:rPr>
              <a:t>若发生销售退回的</a:t>
            </a:r>
            <a:r>
              <a:rPr lang="zh-CN" altLang="zh-CN" dirty="0"/>
              <a:t>，按照规定开具的红字增值税专用发票做相反的会计分录</a:t>
            </a:r>
            <a:r>
              <a:rPr lang="zh-CN" altLang="en-US" dirty="0"/>
              <a:t>。</a:t>
            </a:r>
            <a:endParaRPr lang="zh-CN" altLang="zh-CN" dirty="0"/>
          </a:p>
          <a:p>
            <a:r>
              <a:rPr lang="zh-CN" altLang="zh-CN" dirty="0">
                <a:solidFill>
                  <a:srgbClr val="FFC000"/>
                </a:solidFill>
              </a:rPr>
              <a:t>财税收入确认时间不同时财务处理</a:t>
            </a:r>
          </a:p>
          <a:p>
            <a:r>
              <a:rPr lang="zh-CN" altLang="zh-CN" dirty="0"/>
              <a:t>①按照本制度及相关政府会计准则确认收入的时点早于按照增值税制度确认增值税纳税义务发生时点的，先通过“应交增值税</a:t>
            </a:r>
            <a:r>
              <a:rPr lang="en-US" altLang="zh-CN" dirty="0"/>
              <a:t>-</a:t>
            </a:r>
            <a:r>
              <a:rPr lang="zh-CN" altLang="zh-CN" dirty="0"/>
              <a:t>待转销项税额”科目核算。</a:t>
            </a:r>
          </a:p>
          <a:p>
            <a:endParaRPr lang="zh-CN" altLang="en-US" dirty="0"/>
          </a:p>
        </p:txBody>
      </p:sp>
    </p:spTree>
    <p:extLst>
      <p:ext uri="{BB962C8B-B14F-4D97-AF65-F5344CB8AC3E}">
        <p14:creationId xmlns:p14="http://schemas.microsoft.com/office/powerpoint/2010/main" val="29428945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05EDD19-4A09-4ABD-9DC7-373A103332CE}"/>
              </a:ext>
            </a:extLst>
          </p:cNvPr>
          <p:cNvSpPr>
            <a:spLocks noGrp="1"/>
          </p:cNvSpPr>
          <p:nvPr>
            <p:ph type="title"/>
          </p:nvPr>
        </p:nvSpPr>
        <p:spPr/>
        <p:txBody>
          <a:bodyPr/>
          <a:lstStyle/>
          <a:p>
            <a:r>
              <a:rPr lang="zh-CN" altLang="zh-CN" dirty="0"/>
              <a:t>三、应交增值税操作实务</a:t>
            </a:r>
            <a:endParaRPr lang="zh-CN" altLang="en-US" dirty="0"/>
          </a:p>
        </p:txBody>
      </p:sp>
      <p:sp>
        <p:nvSpPr>
          <p:cNvPr id="3" name="内容占位符 2">
            <a:extLst>
              <a:ext uri="{FF2B5EF4-FFF2-40B4-BE49-F238E27FC236}">
                <a16:creationId xmlns:a16="http://schemas.microsoft.com/office/drawing/2014/main" id="{C9225ECC-AA15-433B-8E75-CC3D1F076973}"/>
              </a:ext>
            </a:extLst>
          </p:cNvPr>
          <p:cNvSpPr>
            <a:spLocks noGrp="1"/>
          </p:cNvSpPr>
          <p:nvPr>
            <p:ph sz="quarter" idx="13"/>
          </p:nvPr>
        </p:nvSpPr>
        <p:spPr/>
        <p:txBody>
          <a:bodyPr/>
          <a:lstStyle/>
          <a:p>
            <a:r>
              <a:rPr lang="zh-CN" altLang="zh-CN" dirty="0">
                <a:solidFill>
                  <a:srgbClr val="FFC000"/>
                </a:solidFill>
              </a:rPr>
              <a:t>例【</a:t>
            </a:r>
            <a:r>
              <a:rPr lang="en-US" altLang="zh-CN" dirty="0">
                <a:solidFill>
                  <a:srgbClr val="FFC000"/>
                </a:solidFill>
              </a:rPr>
              <a:t>3-20</a:t>
            </a:r>
            <a:r>
              <a:rPr lang="zh-CN" altLang="zh-CN" dirty="0">
                <a:solidFill>
                  <a:srgbClr val="FFC000"/>
                </a:solidFill>
              </a:rPr>
              <a:t>】</a:t>
            </a:r>
            <a:r>
              <a:rPr lang="en-US" altLang="zh-CN" dirty="0"/>
              <a:t>2018</a:t>
            </a:r>
            <a:r>
              <a:rPr lang="zh-CN" altLang="zh-CN" dirty="0"/>
              <a:t>年</a:t>
            </a:r>
            <a:r>
              <a:rPr lang="en-US" altLang="zh-CN" dirty="0"/>
              <a:t>3</a:t>
            </a:r>
            <a:r>
              <a:rPr lang="zh-CN" altLang="zh-CN" dirty="0"/>
              <a:t>月</a:t>
            </a:r>
            <a:r>
              <a:rPr lang="en-US" altLang="zh-CN" dirty="0"/>
              <a:t>1</a:t>
            </a:r>
            <a:r>
              <a:rPr lang="zh-CN" altLang="zh-CN" dirty="0"/>
              <a:t>日，滨海市第九中学整体租入一幢商住楼，</a:t>
            </a:r>
            <a:r>
              <a:rPr lang="en-US" altLang="zh-CN" dirty="0"/>
              <a:t>2018</a:t>
            </a:r>
            <a:r>
              <a:rPr lang="zh-CN" altLang="zh-CN" dirty="0"/>
              <a:t>年</a:t>
            </a:r>
            <a:r>
              <a:rPr lang="en-US" altLang="zh-CN" dirty="0"/>
              <a:t>6</a:t>
            </a:r>
            <a:r>
              <a:rPr lang="zh-CN" altLang="zh-CN" dirty="0"/>
              <a:t>月</a:t>
            </a:r>
            <a:r>
              <a:rPr lang="en-US" altLang="zh-CN" dirty="0"/>
              <a:t>1</a:t>
            </a:r>
            <a:r>
              <a:rPr lang="zh-CN" altLang="zh-CN" dirty="0"/>
              <a:t>日将三楼出租给某餐饮企业，每年含税租金</a:t>
            </a:r>
            <a:r>
              <a:rPr lang="en-US" altLang="zh-CN" dirty="0"/>
              <a:t>1 332 000</a:t>
            </a:r>
            <a:r>
              <a:rPr lang="zh-CN" altLang="zh-CN" dirty="0"/>
              <a:t>元，适用税率为</a:t>
            </a:r>
            <a:r>
              <a:rPr lang="en-US" altLang="zh-CN" dirty="0"/>
              <a:t>11%</a:t>
            </a:r>
            <a:r>
              <a:rPr lang="zh-CN" altLang="zh-CN" dirty="0"/>
              <a:t>，约定租金按年租金支付，于</a:t>
            </a:r>
            <a:r>
              <a:rPr lang="en-US" altLang="zh-CN" dirty="0"/>
              <a:t>1</a:t>
            </a:r>
            <a:r>
              <a:rPr lang="zh-CN" altLang="zh-CN" dirty="0"/>
              <a:t>年租期的期末</a:t>
            </a:r>
            <a:r>
              <a:rPr lang="en-US" altLang="zh-CN" dirty="0"/>
              <a:t>1</a:t>
            </a:r>
            <a:r>
              <a:rPr lang="zh-CN" altLang="zh-CN" dirty="0"/>
              <a:t>个月支付，该学校</a:t>
            </a:r>
            <a:r>
              <a:rPr lang="en-US" altLang="zh-CN" dirty="0"/>
              <a:t>2019</a:t>
            </a:r>
            <a:r>
              <a:rPr lang="zh-CN" altLang="zh-CN" dirty="0"/>
              <a:t>年</a:t>
            </a:r>
            <a:r>
              <a:rPr lang="en-US" altLang="zh-CN" dirty="0"/>
              <a:t>5</a:t>
            </a:r>
            <a:r>
              <a:rPr lang="zh-CN" altLang="zh-CN" dirty="0"/>
              <a:t>月收取</a:t>
            </a:r>
            <a:r>
              <a:rPr lang="en-US" altLang="zh-CN" dirty="0"/>
              <a:t>2018</a:t>
            </a:r>
            <a:r>
              <a:rPr lang="zh-CN" altLang="zh-CN" dirty="0"/>
              <a:t>年</a:t>
            </a:r>
            <a:r>
              <a:rPr lang="en-US" altLang="zh-CN" dirty="0"/>
              <a:t>6</a:t>
            </a:r>
            <a:r>
              <a:rPr lang="zh-CN" altLang="zh-CN" dirty="0"/>
              <a:t>月</a:t>
            </a:r>
            <a:r>
              <a:rPr lang="en-US" altLang="zh-CN" dirty="0"/>
              <a:t>-2019</a:t>
            </a:r>
            <a:r>
              <a:rPr lang="zh-CN" altLang="zh-CN" dirty="0"/>
              <a:t>年</a:t>
            </a:r>
            <a:r>
              <a:rPr lang="en-US" altLang="zh-CN" dirty="0"/>
              <a:t>5</a:t>
            </a:r>
            <a:r>
              <a:rPr lang="zh-CN" altLang="zh-CN" dirty="0"/>
              <a:t>月租金，按规定开具增值税专用发票</a:t>
            </a:r>
            <a:r>
              <a:rPr lang="zh-CN" altLang="en-US" dirty="0"/>
              <a:t>。</a:t>
            </a:r>
            <a:endParaRPr lang="zh-CN" altLang="zh-CN" dirty="0"/>
          </a:p>
          <a:p>
            <a:endParaRPr lang="zh-CN" altLang="en-US" dirty="0"/>
          </a:p>
        </p:txBody>
      </p:sp>
    </p:spTree>
    <p:extLst>
      <p:ext uri="{BB962C8B-B14F-4D97-AF65-F5344CB8AC3E}">
        <p14:creationId xmlns:p14="http://schemas.microsoft.com/office/powerpoint/2010/main" val="34827687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7F8864D-3CF5-4CA6-A993-A00FA8B3936D}"/>
              </a:ext>
            </a:extLst>
          </p:cNvPr>
          <p:cNvSpPr>
            <a:spLocks noGrp="1"/>
          </p:cNvSpPr>
          <p:nvPr>
            <p:ph type="title"/>
          </p:nvPr>
        </p:nvSpPr>
        <p:spPr/>
        <p:txBody>
          <a:bodyPr/>
          <a:lstStyle/>
          <a:p>
            <a:r>
              <a:rPr lang="zh-CN" altLang="zh-CN" dirty="0"/>
              <a:t>三、应交增值税操作实务</a:t>
            </a:r>
            <a:endParaRPr lang="zh-CN" altLang="en-US" dirty="0"/>
          </a:p>
        </p:txBody>
      </p:sp>
      <p:sp>
        <p:nvSpPr>
          <p:cNvPr id="3" name="内容占位符 2">
            <a:extLst>
              <a:ext uri="{FF2B5EF4-FFF2-40B4-BE49-F238E27FC236}">
                <a16:creationId xmlns:a16="http://schemas.microsoft.com/office/drawing/2014/main" id="{A5928D3C-6985-4DBA-9DE1-21D7E6AC1B55}"/>
              </a:ext>
            </a:extLst>
          </p:cNvPr>
          <p:cNvSpPr>
            <a:spLocks noGrp="1"/>
          </p:cNvSpPr>
          <p:nvPr>
            <p:ph sz="quarter" idx="13"/>
          </p:nvPr>
        </p:nvSpPr>
        <p:spPr/>
        <p:txBody>
          <a:bodyPr/>
          <a:lstStyle/>
          <a:p>
            <a:r>
              <a:rPr lang="en-US" altLang="zh-CN" dirty="0"/>
              <a:t>2018</a:t>
            </a:r>
            <a:r>
              <a:rPr lang="zh-CN" altLang="zh-CN" dirty="0"/>
              <a:t>年</a:t>
            </a:r>
            <a:r>
              <a:rPr lang="en-US" altLang="zh-CN" dirty="0"/>
              <a:t>6</a:t>
            </a:r>
            <a:r>
              <a:rPr lang="zh-CN" altLang="zh-CN" dirty="0"/>
              <a:t>月</a:t>
            </a:r>
            <a:r>
              <a:rPr lang="en-US" altLang="zh-CN" dirty="0"/>
              <a:t>-2019</a:t>
            </a:r>
            <a:r>
              <a:rPr lang="zh-CN" altLang="zh-CN" dirty="0"/>
              <a:t>年</a:t>
            </a:r>
            <a:r>
              <a:rPr lang="en-US" altLang="zh-CN" dirty="0"/>
              <a:t>5</a:t>
            </a:r>
            <a:r>
              <a:rPr lang="zh-CN" altLang="zh-CN" dirty="0"/>
              <a:t>月每月账务处理</a:t>
            </a:r>
          </a:p>
          <a:p>
            <a:r>
              <a:rPr lang="zh-CN" altLang="zh-CN" dirty="0">
                <a:solidFill>
                  <a:srgbClr val="FFC000"/>
                </a:solidFill>
              </a:rPr>
              <a:t>财务会计</a:t>
            </a:r>
            <a:r>
              <a:rPr lang="zh-CN" altLang="en-US" dirty="0">
                <a:solidFill>
                  <a:srgbClr val="FFC000"/>
                </a:solidFill>
              </a:rPr>
              <a:t>：</a:t>
            </a:r>
            <a:endParaRPr lang="en-US" altLang="zh-CN" dirty="0">
              <a:solidFill>
                <a:srgbClr val="FFC000"/>
              </a:solidFill>
            </a:endParaRPr>
          </a:p>
          <a:p>
            <a:r>
              <a:rPr lang="zh-CN" altLang="zh-CN" dirty="0"/>
              <a:t>借：应收账款</a:t>
            </a:r>
            <a:r>
              <a:rPr lang="en-US" altLang="zh-CN" dirty="0"/>
              <a:t>                         111 000</a:t>
            </a:r>
            <a:endParaRPr lang="zh-CN" altLang="zh-CN" dirty="0"/>
          </a:p>
          <a:p>
            <a:r>
              <a:rPr lang="en-US" altLang="zh-CN" dirty="0"/>
              <a:t>       </a:t>
            </a:r>
            <a:r>
              <a:rPr lang="zh-CN" altLang="zh-CN" dirty="0"/>
              <a:t>贷：租金收入</a:t>
            </a:r>
            <a:r>
              <a:rPr lang="en-US" altLang="zh-CN" dirty="0"/>
              <a:t>                         100 000</a:t>
            </a:r>
            <a:endParaRPr lang="zh-CN" altLang="zh-CN" dirty="0"/>
          </a:p>
          <a:p>
            <a:r>
              <a:rPr lang="en-US" altLang="zh-CN" dirty="0"/>
              <a:t>              </a:t>
            </a:r>
            <a:r>
              <a:rPr lang="zh-CN" altLang="zh-CN" dirty="0"/>
              <a:t>应交增值税</a:t>
            </a:r>
            <a:r>
              <a:rPr lang="en-US" altLang="zh-CN" dirty="0"/>
              <a:t>-</a:t>
            </a:r>
            <a:r>
              <a:rPr lang="zh-CN" altLang="zh-CN" dirty="0"/>
              <a:t>待转销税额</a:t>
            </a:r>
            <a:r>
              <a:rPr lang="en-US" altLang="zh-CN" dirty="0"/>
              <a:t>     11 000</a:t>
            </a:r>
            <a:endParaRPr lang="zh-CN" altLang="zh-CN" dirty="0"/>
          </a:p>
          <a:p>
            <a:r>
              <a:rPr lang="zh-CN" altLang="zh-CN" dirty="0"/>
              <a:t>预算会计不需要做分录</a:t>
            </a:r>
          </a:p>
        </p:txBody>
      </p:sp>
    </p:spTree>
    <p:extLst>
      <p:ext uri="{BB962C8B-B14F-4D97-AF65-F5344CB8AC3E}">
        <p14:creationId xmlns:p14="http://schemas.microsoft.com/office/powerpoint/2010/main" val="11452537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CB85184-DC96-4914-83BE-0F91C26C106D}"/>
              </a:ext>
            </a:extLst>
          </p:cNvPr>
          <p:cNvSpPr>
            <a:spLocks noGrp="1"/>
          </p:cNvSpPr>
          <p:nvPr>
            <p:ph type="title"/>
          </p:nvPr>
        </p:nvSpPr>
        <p:spPr/>
        <p:txBody>
          <a:bodyPr/>
          <a:lstStyle/>
          <a:p>
            <a:r>
              <a:rPr lang="zh-CN" altLang="zh-CN" dirty="0"/>
              <a:t>三、应交增值税操作实务</a:t>
            </a:r>
            <a:endParaRPr lang="zh-CN" altLang="en-US" dirty="0"/>
          </a:p>
        </p:txBody>
      </p:sp>
      <p:sp>
        <p:nvSpPr>
          <p:cNvPr id="3" name="内容占位符 2">
            <a:extLst>
              <a:ext uri="{FF2B5EF4-FFF2-40B4-BE49-F238E27FC236}">
                <a16:creationId xmlns:a16="http://schemas.microsoft.com/office/drawing/2014/main" id="{351661FD-5728-4042-877D-B60FF4ABC942}"/>
              </a:ext>
            </a:extLst>
          </p:cNvPr>
          <p:cNvSpPr>
            <a:spLocks noGrp="1"/>
          </p:cNvSpPr>
          <p:nvPr>
            <p:ph sz="quarter" idx="13"/>
          </p:nvPr>
        </p:nvSpPr>
        <p:spPr/>
        <p:txBody>
          <a:bodyPr/>
          <a:lstStyle/>
          <a:p>
            <a:r>
              <a:rPr lang="en-US" altLang="zh-CN" dirty="0"/>
              <a:t>2019</a:t>
            </a:r>
            <a:r>
              <a:rPr lang="zh-CN" altLang="zh-CN" dirty="0"/>
              <a:t>年</a:t>
            </a:r>
            <a:r>
              <a:rPr lang="en-US" altLang="zh-CN" dirty="0"/>
              <a:t>5</a:t>
            </a:r>
            <a:r>
              <a:rPr lang="zh-CN" altLang="zh-CN" dirty="0"/>
              <a:t>月收到租金后开具增值税专用发票时，</a:t>
            </a:r>
          </a:p>
          <a:p>
            <a:r>
              <a:rPr lang="zh-CN" altLang="zh-CN" dirty="0">
                <a:solidFill>
                  <a:srgbClr val="FFC000"/>
                </a:solidFill>
              </a:rPr>
              <a:t>财务会计</a:t>
            </a:r>
            <a:r>
              <a:rPr lang="zh-CN" altLang="en-US" dirty="0">
                <a:solidFill>
                  <a:srgbClr val="FFC000"/>
                </a:solidFill>
              </a:rPr>
              <a:t>：</a:t>
            </a:r>
            <a:endParaRPr lang="en-US" altLang="zh-CN" dirty="0">
              <a:solidFill>
                <a:srgbClr val="FFC000"/>
              </a:solidFill>
            </a:endParaRPr>
          </a:p>
          <a:p>
            <a:r>
              <a:rPr lang="zh-CN" altLang="zh-CN" dirty="0"/>
              <a:t>借：银行存款</a:t>
            </a:r>
            <a:r>
              <a:rPr lang="en-US" altLang="zh-CN" dirty="0"/>
              <a:t>       1 332 000</a:t>
            </a:r>
            <a:endParaRPr lang="zh-CN" altLang="zh-CN" dirty="0"/>
          </a:p>
          <a:p>
            <a:r>
              <a:rPr lang="en-US" altLang="zh-CN" dirty="0"/>
              <a:t>       </a:t>
            </a:r>
            <a:r>
              <a:rPr lang="zh-CN" altLang="zh-CN" dirty="0"/>
              <a:t>贷：应收账款</a:t>
            </a:r>
            <a:r>
              <a:rPr lang="en-US" altLang="zh-CN" dirty="0"/>
              <a:t>       1 332 000</a:t>
            </a:r>
            <a:endParaRPr lang="zh-CN" altLang="zh-CN" dirty="0"/>
          </a:p>
          <a:p>
            <a:r>
              <a:rPr lang="zh-CN" altLang="zh-CN" dirty="0">
                <a:solidFill>
                  <a:srgbClr val="FFC000"/>
                </a:solidFill>
              </a:rPr>
              <a:t>预算会计</a:t>
            </a:r>
            <a:r>
              <a:rPr lang="zh-CN" altLang="en-US" dirty="0">
                <a:solidFill>
                  <a:srgbClr val="FFC000"/>
                </a:solidFill>
              </a:rPr>
              <a:t>：</a:t>
            </a:r>
            <a:endParaRPr lang="zh-CN" altLang="zh-CN" dirty="0">
              <a:solidFill>
                <a:srgbClr val="FFC000"/>
              </a:solidFill>
            </a:endParaRPr>
          </a:p>
          <a:p>
            <a:r>
              <a:rPr lang="zh-CN" altLang="zh-CN" dirty="0"/>
              <a:t>借：资金结存</a:t>
            </a:r>
            <a:r>
              <a:rPr lang="en-US" altLang="zh-CN" dirty="0"/>
              <a:t>-</a:t>
            </a:r>
            <a:r>
              <a:rPr lang="zh-CN" altLang="zh-CN" dirty="0"/>
              <a:t>货币资金</a:t>
            </a:r>
            <a:r>
              <a:rPr lang="en-US" altLang="zh-CN" dirty="0"/>
              <a:t>    1 332 000</a:t>
            </a:r>
            <a:endParaRPr lang="zh-CN" altLang="zh-CN" dirty="0"/>
          </a:p>
          <a:p>
            <a:r>
              <a:rPr lang="en-US" altLang="zh-CN" dirty="0"/>
              <a:t>      </a:t>
            </a:r>
            <a:r>
              <a:rPr lang="zh-CN" altLang="zh-CN" dirty="0"/>
              <a:t>贷：其他预算收入</a:t>
            </a:r>
            <a:r>
              <a:rPr lang="en-US" altLang="zh-CN" dirty="0"/>
              <a:t>             1 332 000</a:t>
            </a:r>
            <a:endParaRPr lang="zh-CN" altLang="zh-CN" dirty="0"/>
          </a:p>
        </p:txBody>
      </p:sp>
    </p:spTree>
    <p:extLst>
      <p:ext uri="{BB962C8B-B14F-4D97-AF65-F5344CB8AC3E}">
        <p14:creationId xmlns:p14="http://schemas.microsoft.com/office/powerpoint/2010/main" val="14260674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5FEA7D9-4881-4223-BE6C-38B97E67366B}"/>
              </a:ext>
            </a:extLst>
          </p:cNvPr>
          <p:cNvSpPr>
            <a:spLocks noGrp="1"/>
          </p:cNvSpPr>
          <p:nvPr>
            <p:ph type="title"/>
          </p:nvPr>
        </p:nvSpPr>
        <p:spPr/>
        <p:txBody>
          <a:bodyPr/>
          <a:lstStyle/>
          <a:p>
            <a:r>
              <a:rPr lang="zh-CN" altLang="zh-CN" dirty="0"/>
              <a:t>三、应交增值税操作实务</a:t>
            </a:r>
            <a:endParaRPr lang="zh-CN" altLang="en-US" dirty="0"/>
          </a:p>
        </p:txBody>
      </p:sp>
      <p:sp>
        <p:nvSpPr>
          <p:cNvPr id="3" name="内容占位符 2">
            <a:extLst>
              <a:ext uri="{FF2B5EF4-FFF2-40B4-BE49-F238E27FC236}">
                <a16:creationId xmlns:a16="http://schemas.microsoft.com/office/drawing/2014/main" id="{E665EB99-A254-4637-AE59-F1C874229041}"/>
              </a:ext>
            </a:extLst>
          </p:cNvPr>
          <p:cNvSpPr>
            <a:spLocks noGrp="1"/>
          </p:cNvSpPr>
          <p:nvPr>
            <p:ph sz="quarter" idx="13"/>
          </p:nvPr>
        </p:nvSpPr>
        <p:spPr/>
        <p:txBody>
          <a:bodyPr/>
          <a:lstStyle/>
          <a:p>
            <a:r>
              <a:rPr lang="zh-CN" altLang="zh-CN" dirty="0"/>
              <a:t>②按照本制度及相关政府会计准则确认收入的时点晚于按照增值税制度确认增值税纳税义务发生时点的，先将 “应交增值税</a:t>
            </a:r>
            <a:r>
              <a:rPr lang="en-US" altLang="zh-CN" dirty="0"/>
              <a:t>-</a:t>
            </a:r>
            <a:r>
              <a:rPr lang="zh-CN" altLang="zh-CN" dirty="0"/>
              <a:t>应交税金</a:t>
            </a:r>
            <a:r>
              <a:rPr lang="en-US" altLang="zh-CN" dirty="0"/>
              <a:t>-</a:t>
            </a:r>
            <a:r>
              <a:rPr lang="zh-CN" altLang="zh-CN" dirty="0"/>
              <a:t>销项税额”科目、“应交增值税</a:t>
            </a:r>
            <a:r>
              <a:rPr lang="en-US" altLang="zh-CN" dirty="0"/>
              <a:t>-</a:t>
            </a:r>
            <a:r>
              <a:rPr lang="zh-CN" altLang="zh-CN" dirty="0"/>
              <a:t>简易计税”科目计入“应收账款”科目核算。</a:t>
            </a:r>
          </a:p>
        </p:txBody>
      </p:sp>
    </p:spTree>
    <p:extLst>
      <p:ext uri="{BB962C8B-B14F-4D97-AF65-F5344CB8AC3E}">
        <p14:creationId xmlns:p14="http://schemas.microsoft.com/office/powerpoint/2010/main" val="29089365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6D4AB4F-F0D3-40BA-A8CE-819EB0B7DA95}"/>
              </a:ext>
            </a:extLst>
          </p:cNvPr>
          <p:cNvSpPr>
            <a:spLocks noGrp="1"/>
          </p:cNvSpPr>
          <p:nvPr>
            <p:ph type="title"/>
          </p:nvPr>
        </p:nvSpPr>
        <p:spPr/>
        <p:txBody>
          <a:bodyPr/>
          <a:lstStyle/>
          <a:p>
            <a:r>
              <a:rPr lang="zh-CN" altLang="zh-CN" dirty="0"/>
              <a:t>三、应交增值税操作实务</a:t>
            </a:r>
            <a:endParaRPr lang="zh-CN" altLang="en-US" dirty="0"/>
          </a:p>
        </p:txBody>
      </p:sp>
      <p:sp>
        <p:nvSpPr>
          <p:cNvPr id="3" name="内容占位符 2">
            <a:extLst>
              <a:ext uri="{FF2B5EF4-FFF2-40B4-BE49-F238E27FC236}">
                <a16:creationId xmlns:a16="http://schemas.microsoft.com/office/drawing/2014/main" id="{2BCFCEB1-3663-4989-8685-4DF519DA3067}"/>
              </a:ext>
            </a:extLst>
          </p:cNvPr>
          <p:cNvSpPr>
            <a:spLocks noGrp="1"/>
          </p:cNvSpPr>
          <p:nvPr>
            <p:ph sz="quarter" idx="13"/>
          </p:nvPr>
        </p:nvSpPr>
        <p:spPr>
          <a:xfrm>
            <a:off x="376519" y="852756"/>
            <a:ext cx="9305364" cy="5438988"/>
          </a:xfrm>
        </p:spPr>
        <p:txBody>
          <a:bodyPr>
            <a:normAutofit fontScale="92500" lnSpcReduction="10000"/>
          </a:bodyPr>
          <a:lstStyle/>
          <a:p>
            <a:r>
              <a:rPr lang="zh-CN" altLang="zh-CN" dirty="0">
                <a:solidFill>
                  <a:srgbClr val="FFC000"/>
                </a:solidFill>
              </a:rPr>
              <a:t>例【</a:t>
            </a:r>
            <a:r>
              <a:rPr lang="en-US" altLang="zh-CN" dirty="0">
                <a:solidFill>
                  <a:srgbClr val="FFC000"/>
                </a:solidFill>
              </a:rPr>
              <a:t>3-21</a:t>
            </a:r>
            <a:r>
              <a:rPr lang="zh-CN" altLang="zh-CN" dirty="0">
                <a:solidFill>
                  <a:srgbClr val="FFC000"/>
                </a:solidFill>
              </a:rPr>
              <a:t>】</a:t>
            </a:r>
            <a:r>
              <a:rPr lang="en-US" altLang="zh-CN" dirty="0"/>
              <a:t>2019</a:t>
            </a:r>
            <a:r>
              <a:rPr lang="zh-CN" altLang="zh-CN" dirty="0"/>
              <a:t>年</a:t>
            </a:r>
            <a:r>
              <a:rPr lang="en-US" altLang="zh-CN" dirty="0"/>
              <a:t>6</a:t>
            </a:r>
            <a:r>
              <a:rPr lang="zh-CN" altLang="zh-CN" dirty="0"/>
              <a:t>月</a:t>
            </a:r>
            <a:r>
              <a:rPr lang="en-US" altLang="zh-CN" dirty="0"/>
              <a:t>1</a:t>
            </a:r>
            <a:r>
              <a:rPr lang="zh-CN" altLang="zh-CN" dirty="0"/>
              <a:t>日，滨海市第九中学出租一栋不动产收取</a:t>
            </a:r>
            <a:r>
              <a:rPr lang="en-US" altLang="zh-CN" dirty="0"/>
              <a:t>2</a:t>
            </a:r>
            <a:r>
              <a:rPr lang="zh-CN" altLang="zh-CN" dirty="0"/>
              <a:t>年租金</a:t>
            </a:r>
            <a:r>
              <a:rPr lang="en-US" altLang="zh-CN" dirty="0"/>
              <a:t>532 800</a:t>
            </a:r>
            <a:r>
              <a:rPr lang="zh-CN" altLang="zh-CN" dirty="0"/>
              <a:t>元，适用一般纳税方法计税，已向承租方开具增值税专用发票，金额为</a:t>
            </a:r>
            <a:r>
              <a:rPr lang="en-US" altLang="zh-CN" dirty="0"/>
              <a:t>480 000</a:t>
            </a:r>
            <a:r>
              <a:rPr lang="zh-CN" altLang="zh-CN" dirty="0"/>
              <a:t>元，税额为</a:t>
            </a:r>
            <a:r>
              <a:rPr lang="en-US" altLang="zh-CN" dirty="0"/>
              <a:t>52 800</a:t>
            </a:r>
            <a:r>
              <a:rPr lang="zh-CN" altLang="zh-CN" dirty="0"/>
              <a:t>元</a:t>
            </a:r>
            <a:r>
              <a:rPr lang="zh-CN" altLang="en-US" dirty="0"/>
              <a:t>。</a:t>
            </a:r>
            <a:endParaRPr lang="zh-CN" altLang="zh-CN" dirty="0"/>
          </a:p>
          <a:p>
            <a:r>
              <a:rPr lang="en-US" altLang="zh-CN" dirty="0"/>
              <a:t>2019</a:t>
            </a:r>
            <a:r>
              <a:rPr lang="zh-CN" altLang="zh-CN" dirty="0"/>
              <a:t>年</a:t>
            </a:r>
            <a:r>
              <a:rPr lang="en-US" altLang="zh-CN" dirty="0"/>
              <a:t>6</a:t>
            </a:r>
            <a:r>
              <a:rPr lang="zh-CN" altLang="zh-CN" dirty="0"/>
              <a:t>月</a:t>
            </a:r>
            <a:r>
              <a:rPr lang="en-US" altLang="zh-CN" dirty="0"/>
              <a:t>1</a:t>
            </a:r>
            <a:r>
              <a:rPr lang="zh-CN" altLang="zh-CN" dirty="0"/>
              <a:t>日开具发票，</a:t>
            </a:r>
          </a:p>
          <a:p>
            <a:r>
              <a:rPr lang="zh-CN" altLang="zh-CN" dirty="0">
                <a:solidFill>
                  <a:srgbClr val="FFC000"/>
                </a:solidFill>
              </a:rPr>
              <a:t>财务会计</a:t>
            </a:r>
            <a:r>
              <a:rPr lang="zh-CN" altLang="en-US" dirty="0">
                <a:solidFill>
                  <a:srgbClr val="FFC000"/>
                </a:solidFill>
              </a:rPr>
              <a:t>：</a:t>
            </a:r>
            <a:endParaRPr lang="en-US" altLang="zh-CN" dirty="0">
              <a:solidFill>
                <a:srgbClr val="FFC000"/>
              </a:solidFill>
            </a:endParaRPr>
          </a:p>
          <a:p>
            <a:r>
              <a:rPr lang="zh-CN" altLang="zh-CN" dirty="0"/>
              <a:t>借：银行存款</a:t>
            </a:r>
            <a:r>
              <a:rPr lang="en-US" altLang="zh-CN" dirty="0"/>
              <a:t>                                 532 800</a:t>
            </a:r>
            <a:endParaRPr lang="zh-CN" altLang="zh-CN" dirty="0"/>
          </a:p>
          <a:p>
            <a:r>
              <a:rPr lang="en-US" altLang="zh-CN" dirty="0"/>
              <a:t>       </a:t>
            </a:r>
            <a:r>
              <a:rPr lang="zh-CN" altLang="zh-CN" dirty="0"/>
              <a:t>贷：预收账款</a:t>
            </a:r>
            <a:r>
              <a:rPr lang="en-US" altLang="zh-CN" dirty="0"/>
              <a:t>                                 480 000</a:t>
            </a:r>
            <a:endParaRPr lang="zh-CN" altLang="zh-CN" dirty="0"/>
          </a:p>
          <a:p>
            <a:r>
              <a:rPr lang="en-US" altLang="zh-CN" dirty="0"/>
              <a:t>             </a:t>
            </a:r>
            <a:r>
              <a:rPr lang="zh-CN" altLang="zh-CN" dirty="0"/>
              <a:t>应交增值税</a:t>
            </a:r>
            <a:r>
              <a:rPr lang="en-US" altLang="zh-CN" dirty="0"/>
              <a:t>-</a:t>
            </a:r>
            <a:r>
              <a:rPr lang="zh-CN" altLang="zh-CN" dirty="0"/>
              <a:t>应交税金</a:t>
            </a:r>
            <a:r>
              <a:rPr lang="en-US" altLang="zh-CN" dirty="0"/>
              <a:t>-</a:t>
            </a:r>
            <a:r>
              <a:rPr lang="zh-CN" altLang="zh-CN" dirty="0"/>
              <a:t>销项税额</a:t>
            </a:r>
            <a:r>
              <a:rPr lang="en-US" altLang="zh-CN" dirty="0"/>
              <a:t>   52 800</a:t>
            </a:r>
            <a:endParaRPr lang="zh-CN" altLang="zh-CN" dirty="0"/>
          </a:p>
          <a:p>
            <a:r>
              <a:rPr lang="zh-CN" altLang="zh-CN" dirty="0">
                <a:solidFill>
                  <a:srgbClr val="FFC000"/>
                </a:solidFill>
              </a:rPr>
              <a:t>预算会计</a:t>
            </a:r>
            <a:r>
              <a:rPr lang="zh-CN" altLang="en-US" dirty="0">
                <a:solidFill>
                  <a:srgbClr val="FFC000"/>
                </a:solidFill>
              </a:rPr>
              <a:t>：</a:t>
            </a:r>
            <a:endParaRPr lang="en-US" altLang="zh-CN" dirty="0">
              <a:solidFill>
                <a:srgbClr val="FFC000"/>
              </a:solidFill>
            </a:endParaRPr>
          </a:p>
          <a:p>
            <a:r>
              <a:rPr lang="zh-CN" altLang="zh-CN" dirty="0"/>
              <a:t>借：资金结存</a:t>
            </a:r>
            <a:r>
              <a:rPr lang="en-US" altLang="zh-CN" dirty="0"/>
              <a:t>-</a:t>
            </a:r>
            <a:r>
              <a:rPr lang="zh-CN" altLang="zh-CN" dirty="0"/>
              <a:t>货币资金</a:t>
            </a:r>
            <a:r>
              <a:rPr lang="en-US" altLang="zh-CN" dirty="0"/>
              <a:t>   532 800</a:t>
            </a:r>
            <a:endParaRPr lang="zh-CN" altLang="zh-CN" dirty="0"/>
          </a:p>
          <a:p>
            <a:r>
              <a:rPr lang="en-US" altLang="zh-CN" dirty="0"/>
              <a:t>      </a:t>
            </a:r>
            <a:r>
              <a:rPr lang="zh-CN" altLang="zh-CN" dirty="0"/>
              <a:t>贷：其他预算收入</a:t>
            </a:r>
            <a:r>
              <a:rPr lang="en-US" altLang="zh-CN" dirty="0"/>
              <a:t>            532 800</a:t>
            </a:r>
            <a:endParaRPr lang="zh-CN" altLang="zh-CN" dirty="0"/>
          </a:p>
          <a:p>
            <a:endParaRPr lang="zh-CN" altLang="en-US" dirty="0"/>
          </a:p>
        </p:txBody>
      </p:sp>
    </p:spTree>
    <p:extLst>
      <p:ext uri="{BB962C8B-B14F-4D97-AF65-F5344CB8AC3E}">
        <p14:creationId xmlns:p14="http://schemas.microsoft.com/office/powerpoint/2010/main" val="24217396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146AF2D-D55F-449C-B5D7-C9A50F2D3992}"/>
              </a:ext>
            </a:extLst>
          </p:cNvPr>
          <p:cNvSpPr>
            <a:spLocks noGrp="1"/>
          </p:cNvSpPr>
          <p:nvPr>
            <p:ph type="title"/>
          </p:nvPr>
        </p:nvSpPr>
        <p:spPr/>
        <p:txBody>
          <a:bodyPr/>
          <a:lstStyle/>
          <a:p>
            <a:r>
              <a:rPr lang="zh-CN" altLang="zh-CN" dirty="0"/>
              <a:t>三、应交增值税操作实务</a:t>
            </a:r>
            <a:endParaRPr lang="zh-CN" altLang="en-US" dirty="0"/>
          </a:p>
        </p:txBody>
      </p:sp>
      <p:sp>
        <p:nvSpPr>
          <p:cNvPr id="3" name="内容占位符 2">
            <a:extLst>
              <a:ext uri="{FF2B5EF4-FFF2-40B4-BE49-F238E27FC236}">
                <a16:creationId xmlns:a16="http://schemas.microsoft.com/office/drawing/2014/main" id="{6D20FD09-CBAE-470D-830C-66C4EDBCED70}"/>
              </a:ext>
            </a:extLst>
          </p:cNvPr>
          <p:cNvSpPr>
            <a:spLocks noGrp="1"/>
          </p:cNvSpPr>
          <p:nvPr>
            <p:ph sz="quarter" idx="13"/>
          </p:nvPr>
        </p:nvSpPr>
        <p:spPr/>
        <p:txBody>
          <a:bodyPr/>
          <a:lstStyle/>
          <a:p>
            <a:r>
              <a:rPr lang="zh-CN" altLang="zh-CN" dirty="0"/>
              <a:t>每月确认的收入</a:t>
            </a:r>
            <a:r>
              <a:rPr lang="en-US" altLang="zh-CN" dirty="0"/>
              <a:t>=480 000/24=20 000</a:t>
            </a:r>
            <a:endParaRPr lang="zh-CN" altLang="zh-CN" dirty="0"/>
          </a:p>
          <a:p>
            <a:r>
              <a:rPr lang="zh-CN" altLang="zh-CN" dirty="0">
                <a:solidFill>
                  <a:srgbClr val="FFC000"/>
                </a:solidFill>
              </a:rPr>
              <a:t>财务会计</a:t>
            </a:r>
            <a:r>
              <a:rPr lang="zh-CN" altLang="en-US" dirty="0">
                <a:solidFill>
                  <a:srgbClr val="FFC000"/>
                </a:solidFill>
              </a:rPr>
              <a:t>：</a:t>
            </a:r>
            <a:endParaRPr lang="en-US" altLang="zh-CN" dirty="0">
              <a:solidFill>
                <a:srgbClr val="FFC000"/>
              </a:solidFill>
            </a:endParaRPr>
          </a:p>
          <a:p>
            <a:r>
              <a:rPr lang="zh-CN" altLang="zh-CN" dirty="0"/>
              <a:t>借：预收账款</a:t>
            </a:r>
            <a:r>
              <a:rPr lang="en-US" altLang="zh-CN" dirty="0"/>
              <a:t>     20 000</a:t>
            </a:r>
            <a:endParaRPr lang="zh-CN" altLang="zh-CN" dirty="0"/>
          </a:p>
          <a:p>
            <a:r>
              <a:rPr lang="en-US" altLang="zh-CN" dirty="0"/>
              <a:t>      </a:t>
            </a:r>
            <a:r>
              <a:rPr lang="zh-CN" altLang="zh-CN" dirty="0"/>
              <a:t>贷：租金收入</a:t>
            </a:r>
            <a:r>
              <a:rPr lang="en-US" altLang="zh-CN" dirty="0"/>
              <a:t>      20 000</a:t>
            </a:r>
            <a:endParaRPr lang="zh-CN" altLang="zh-CN" dirty="0"/>
          </a:p>
          <a:p>
            <a:r>
              <a:rPr lang="zh-CN" altLang="zh-CN" dirty="0"/>
              <a:t>预算会计不需要做分录</a:t>
            </a:r>
          </a:p>
        </p:txBody>
      </p:sp>
    </p:spTree>
    <p:extLst>
      <p:ext uri="{BB962C8B-B14F-4D97-AF65-F5344CB8AC3E}">
        <p14:creationId xmlns:p14="http://schemas.microsoft.com/office/powerpoint/2010/main" val="12395610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7201193-5322-4E5A-A647-FD60C2213428}"/>
              </a:ext>
            </a:extLst>
          </p:cNvPr>
          <p:cNvSpPr>
            <a:spLocks noGrp="1"/>
          </p:cNvSpPr>
          <p:nvPr>
            <p:ph type="title"/>
          </p:nvPr>
        </p:nvSpPr>
        <p:spPr/>
        <p:txBody>
          <a:bodyPr/>
          <a:lstStyle/>
          <a:p>
            <a:r>
              <a:rPr lang="zh-CN" altLang="zh-CN" dirty="0"/>
              <a:t>三、应交增值税操作实务</a:t>
            </a:r>
            <a:endParaRPr lang="zh-CN" altLang="en-US" dirty="0"/>
          </a:p>
        </p:txBody>
      </p:sp>
      <p:sp>
        <p:nvSpPr>
          <p:cNvPr id="3" name="内容占位符 2">
            <a:extLst>
              <a:ext uri="{FF2B5EF4-FFF2-40B4-BE49-F238E27FC236}">
                <a16:creationId xmlns:a16="http://schemas.microsoft.com/office/drawing/2014/main" id="{BC44F28E-043C-415E-B7CC-97FE070792F0}"/>
              </a:ext>
            </a:extLst>
          </p:cNvPr>
          <p:cNvSpPr>
            <a:spLocks noGrp="1"/>
          </p:cNvSpPr>
          <p:nvPr>
            <p:ph sz="quarter" idx="13"/>
          </p:nvPr>
        </p:nvSpPr>
        <p:spPr/>
        <p:txBody>
          <a:bodyPr/>
          <a:lstStyle/>
          <a:p>
            <a:pPr lvl="0"/>
            <a:r>
              <a:rPr lang="zh-CN" altLang="en-US" dirty="0"/>
              <a:t>（</a:t>
            </a:r>
            <a:r>
              <a:rPr lang="en-US" altLang="zh-CN" dirty="0"/>
              <a:t>2</a:t>
            </a:r>
            <a:r>
              <a:rPr lang="zh-CN" altLang="en-US" dirty="0"/>
              <a:t>）</a:t>
            </a:r>
            <a:r>
              <a:rPr lang="zh-CN" altLang="zh-CN" dirty="0"/>
              <a:t>月末转出多交增值税和未交增值税</a:t>
            </a:r>
          </a:p>
          <a:p>
            <a:r>
              <a:rPr lang="zh-CN" altLang="zh-CN" dirty="0"/>
              <a:t>月度终了，单位应当将当月应交未交或多交的增值税自应交税金明细科目转入未交税金明细科目</a:t>
            </a:r>
            <a:r>
              <a:rPr lang="zh-CN" altLang="en-US" dirty="0"/>
              <a:t>。</a:t>
            </a:r>
            <a:endParaRPr lang="zh-CN" altLang="zh-CN" dirty="0"/>
          </a:p>
          <a:p>
            <a:pPr lvl="0"/>
            <a:r>
              <a:rPr lang="zh-CN" altLang="en-US" dirty="0">
                <a:solidFill>
                  <a:srgbClr val="FFC000"/>
                </a:solidFill>
              </a:rPr>
              <a:t>①</a:t>
            </a:r>
            <a:r>
              <a:rPr lang="zh-CN" altLang="zh-CN" dirty="0">
                <a:solidFill>
                  <a:srgbClr val="FFC000"/>
                </a:solidFill>
              </a:rPr>
              <a:t>对于当月应交未交的增值税</a:t>
            </a:r>
          </a:p>
          <a:p>
            <a:r>
              <a:rPr lang="zh-CN" altLang="zh-CN" dirty="0">
                <a:solidFill>
                  <a:srgbClr val="FFC000"/>
                </a:solidFill>
              </a:rPr>
              <a:t>财务会计</a:t>
            </a:r>
            <a:r>
              <a:rPr lang="zh-CN" altLang="en-US" dirty="0">
                <a:solidFill>
                  <a:srgbClr val="FFC000"/>
                </a:solidFill>
              </a:rPr>
              <a:t>：</a:t>
            </a:r>
            <a:endParaRPr lang="en-US" altLang="zh-CN" dirty="0">
              <a:solidFill>
                <a:srgbClr val="FFC000"/>
              </a:solidFill>
            </a:endParaRPr>
          </a:p>
          <a:p>
            <a:r>
              <a:rPr lang="zh-CN" altLang="zh-CN" dirty="0"/>
              <a:t>借 ： 应交增值税</a:t>
            </a:r>
            <a:r>
              <a:rPr lang="en-US" altLang="zh-CN" dirty="0"/>
              <a:t>-</a:t>
            </a:r>
            <a:r>
              <a:rPr lang="zh-CN" altLang="zh-CN" dirty="0"/>
              <a:t>应交税金</a:t>
            </a:r>
            <a:r>
              <a:rPr lang="en-US" altLang="zh-CN" dirty="0"/>
              <a:t>-</a:t>
            </a:r>
            <a:r>
              <a:rPr lang="zh-CN" altLang="zh-CN" dirty="0"/>
              <a:t>转出未交增值税</a:t>
            </a:r>
          </a:p>
          <a:p>
            <a:r>
              <a:rPr lang="en-US" altLang="zh-CN" dirty="0"/>
              <a:t>         </a:t>
            </a:r>
            <a:r>
              <a:rPr lang="zh-CN" altLang="zh-CN" dirty="0"/>
              <a:t>贷：应交增值税</a:t>
            </a:r>
            <a:r>
              <a:rPr lang="en-US" altLang="zh-CN" dirty="0"/>
              <a:t>-</a:t>
            </a:r>
            <a:r>
              <a:rPr lang="zh-CN" altLang="zh-CN" dirty="0"/>
              <a:t>未交税金</a:t>
            </a:r>
            <a:r>
              <a:rPr lang="en-US" altLang="zh-CN" dirty="0"/>
              <a:t>   </a:t>
            </a:r>
            <a:endParaRPr lang="zh-CN" altLang="zh-CN" dirty="0"/>
          </a:p>
          <a:p>
            <a:endParaRPr lang="zh-CN" altLang="en-US" dirty="0"/>
          </a:p>
        </p:txBody>
      </p:sp>
    </p:spTree>
    <p:extLst>
      <p:ext uri="{BB962C8B-B14F-4D97-AF65-F5344CB8AC3E}">
        <p14:creationId xmlns:p14="http://schemas.microsoft.com/office/powerpoint/2010/main" val="41042878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48F1E96-8705-44FB-8B6C-12C68D446354}"/>
              </a:ext>
            </a:extLst>
          </p:cNvPr>
          <p:cNvSpPr>
            <a:spLocks noGrp="1"/>
          </p:cNvSpPr>
          <p:nvPr>
            <p:ph type="title"/>
          </p:nvPr>
        </p:nvSpPr>
        <p:spPr/>
        <p:txBody>
          <a:bodyPr/>
          <a:lstStyle/>
          <a:p>
            <a:r>
              <a:rPr lang="zh-CN" altLang="zh-CN" dirty="0"/>
              <a:t>三、应交增值税操作实务</a:t>
            </a:r>
            <a:endParaRPr lang="zh-CN" altLang="en-US" dirty="0"/>
          </a:p>
        </p:txBody>
      </p:sp>
      <p:sp>
        <p:nvSpPr>
          <p:cNvPr id="3" name="内容占位符 2">
            <a:extLst>
              <a:ext uri="{FF2B5EF4-FFF2-40B4-BE49-F238E27FC236}">
                <a16:creationId xmlns:a16="http://schemas.microsoft.com/office/drawing/2014/main" id="{3F378A71-030E-497D-BD85-2667CE3C8904}"/>
              </a:ext>
            </a:extLst>
          </p:cNvPr>
          <p:cNvSpPr>
            <a:spLocks noGrp="1"/>
          </p:cNvSpPr>
          <p:nvPr>
            <p:ph sz="quarter" idx="13"/>
          </p:nvPr>
        </p:nvSpPr>
        <p:spPr/>
        <p:txBody>
          <a:bodyPr/>
          <a:lstStyle/>
          <a:p>
            <a:r>
              <a:rPr lang="zh-CN" altLang="zh-CN" dirty="0">
                <a:solidFill>
                  <a:srgbClr val="FFC000"/>
                </a:solidFill>
              </a:rPr>
              <a:t>例【</a:t>
            </a:r>
            <a:r>
              <a:rPr lang="en-US" altLang="zh-CN" dirty="0">
                <a:solidFill>
                  <a:srgbClr val="FFC000"/>
                </a:solidFill>
              </a:rPr>
              <a:t>3-22</a:t>
            </a:r>
            <a:r>
              <a:rPr lang="zh-CN" altLang="zh-CN" dirty="0">
                <a:solidFill>
                  <a:srgbClr val="FFC000"/>
                </a:solidFill>
              </a:rPr>
              <a:t>】</a:t>
            </a:r>
            <a:r>
              <a:rPr lang="en-US" altLang="zh-CN" dirty="0"/>
              <a:t>2019</a:t>
            </a:r>
            <a:r>
              <a:rPr lang="zh-CN" altLang="zh-CN" dirty="0"/>
              <a:t>年</a:t>
            </a:r>
            <a:r>
              <a:rPr lang="en-US" altLang="zh-CN" dirty="0"/>
              <a:t>6</a:t>
            </a:r>
            <a:r>
              <a:rPr lang="zh-CN" altLang="zh-CN" dirty="0"/>
              <a:t>月，滨海市第九中学本月发生的增值税销项税额为</a:t>
            </a:r>
            <a:r>
              <a:rPr lang="en-US" altLang="zh-CN" dirty="0"/>
              <a:t>51 000</a:t>
            </a:r>
            <a:r>
              <a:rPr lang="zh-CN" altLang="zh-CN" dirty="0"/>
              <a:t>元，进项税额为</a:t>
            </a:r>
            <a:r>
              <a:rPr lang="en-US" altLang="zh-CN" dirty="0"/>
              <a:t>34 000</a:t>
            </a:r>
            <a:r>
              <a:rPr lang="zh-CN" altLang="zh-CN" dirty="0"/>
              <a:t>元，假设不考虑其他情况：</a:t>
            </a:r>
          </a:p>
          <a:p>
            <a:r>
              <a:rPr lang="en-US" altLang="zh-CN" dirty="0">
                <a:solidFill>
                  <a:srgbClr val="FFC000"/>
                </a:solidFill>
              </a:rPr>
              <a:t>  </a:t>
            </a:r>
            <a:r>
              <a:rPr lang="zh-CN" altLang="zh-CN" dirty="0">
                <a:solidFill>
                  <a:srgbClr val="FFC000"/>
                </a:solidFill>
              </a:rPr>
              <a:t>财务会计</a:t>
            </a:r>
            <a:r>
              <a:rPr lang="zh-CN" altLang="en-US" dirty="0">
                <a:solidFill>
                  <a:srgbClr val="FFC000"/>
                </a:solidFill>
              </a:rPr>
              <a:t>：</a:t>
            </a:r>
            <a:endParaRPr lang="en-US" altLang="zh-CN" dirty="0">
              <a:solidFill>
                <a:srgbClr val="FFC000"/>
              </a:solidFill>
            </a:endParaRPr>
          </a:p>
          <a:p>
            <a:r>
              <a:rPr lang="zh-CN" altLang="zh-CN" dirty="0"/>
              <a:t>借 ： 应交增值税</a:t>
            </a:r>
            <a:r>
              <a:rPr lang="en-US" altLang="zh-CN" dirty="0"/>
              <a:t>-</a:t>
            </a:r>
            <a:r>
              <a:rPr lang="zh-CN" altLang="zh-CN" dirty="0"/>
              <a:t>应交税金</a:t>
            </a:r>
            <a:r>
              <a:rPr lang="en-US" altLang="zh-CN" dirty="0"/>
              <a:t>-</a:t>
            </a:r>
            <a:r>
              <a:rPr lang="zh-CN" altLang="zh-CN" dirty="0"/>
              <a:t>转出未交增值税</a:t>
            </a:r>
            <a:r>
              <a:rPr lang="en-US" altLang="zh-CN" dirty="0"/>
              <a:t>  17 000</a:t>
            </a:r>
            <a:endParaRPr lang="zh-CN" altLang="zh-CN" dirty="0"/>
          </a:p>
          <a:p>
            <a:r>
              <a:rPr lang="en-US" altLang="zh-CN" dirty="0"/>
              <a:t>        </a:t>
            </a:r>
            <a:r>
              <a:rPr lang="zh-CN" altLang="zh-CN" dirty="0"/>
              <a:t>贷：应交增值税</a:t>
            </a:r>
            <a:r>
              <a:rPr lang="en-US" altLang="zh-CN" dirty="0"/>
              <a:t>-</a:t>
            </a:r>
            <a:r>
              <a:rPr lang="zh-CN" altLang="zh-CN" dirty="0"/>
              <a:t>未交税金</a:t>
            </a:r>
            <a:r>
              <a:rPr lang="en-US" altLang="zh-CN" dirty="0"/>
              <a:t>                            17 000</a:t>
            </a:r>
            <a:endParaRPr lang="zh-CN" altLang="zh-CN" dirty="0"/>
          </a:p>
          <a:p>
            <a:r>
              <a:rPr lang="zh-CN" altLang="zh-CN" dirty="0"/>
              <a:t>预算会计不需要做分录</a:t>
            </a:r>
          </a:p>
          <a:p>
            <a:endParaRPr lang="zh-CN" altLang="en-US" dirty="0"/>
          </a:p>
        </p:txBody>
      </p:sp>
    </p:spTree>
    <p:extLst>
      <p:ext uri="{BB962C8B-B14F-4D97-AF65-F5344CB8AC3E}">
        <p14:creationId xmlns:p14="http://schemas.microsoft.com/office/powerpoint/2010/main" val="10074708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7E7BD23-1A83-4589-B9EB-78C8362ACC03}"/>
              </a:ext>
            </a:extLst>
          </p:cNvPr>
          <p:cNvSpPr>
            <a:spLocks noGrp="1"/>
          </p:cNvSpPr>
          <p:nvPr>
            <p:ph type="title"/>
          </p:nvPr>
        </p:nvSpPr>
        <p:spPr/>
        <p:txBody>
          <a:bodyPr/>
          <a:lstStyle/>
          <a:p>
            <a:r>
              <a:rPr lang="zh-CN" altLang="zh-CN" dirty="0"/>
              <a:t>三、应交增值税操作实务</a:t>
            </a:r>
            <a:endParaRPr lang="zh-CN" altLang="en-US" dirty="0"/>
          </a:p>
        </p:txBody>
      </p:sp>
      <p:sp>
        <p:nvSpPr>
          <p:cNvPr id="3" name="内容占位符 2">
            <a:extLst>
              <a:ext uri="{FF2B5EF4-FFF2-40B4-BE49-F238E27FC236}">
                <a16:creationId xmlns:a16="http://schemas.microsoft.com/office/drawing/2014/main" id="{127DF57E-EF96-48DF-891F-0883F2484B89}"/>
              </a:ext>
            </a:extLst>
          </p:cNvPr>
          <p:cNvSpPr>
            <a:spLocks noGrp="1"/>
          </p:cNvSpPr>
          <p:nvPr>
            <p:ph sz="quarter" idx="13"/>
          </p:nvPr>
        </p:nvSpPr>
        <p:spPr/>
        <p:txBody>
          <a:bodyPr/>
          <a:lstStyle/>
          <a:p>
            <a:pPr lvl="0"/>
            <a:r>
              <a:rPr lang="zh-CN" altLang="en-US" dirty="0"/>
              <a:t>②</a:t>
            </a:r>
            <a:r>
              <a:rPr lang="zh-CN" altLang="zh-CN" dirty="0"/>
              <a:t>对于当月多交的增值税，</a:t>
            </a:r>
          </a:p>
          <a:p>
            <a:r>
              <a:rPr lang="zh-CN" altLang="zh-CN" dirty="0">
                <a:solidFill>
                  <a:srgbClr val="FFC000"/>
                </a:solidFill>
              </a:rPr>
              <a:t>财务会计</a:t>
            </a:r>
            <a:r>
              <a:rPr lang="zh-CN" altLang="en-US" dirty="0">
                <a:solidFill>
                  <a:srgbClr val="FFC000"/>
                </a:solidFill>
              </a:rPr>
              <a:t>：</a:t>
            </a:r>
            <a:endParaRPr lang="en-US" altLang="zh-CN" dirty="0">
              <a:solidFill>
                <a:srgbClr val="FFC000"/>
              </a:solidFill>
            </a:endParaRPr>
          </a:p>
          <a:p>
            <a:r>
              <a:rPr lang="zh-CN" altLang="zh-CN" dirty="0"/>
              <a:t>借 ：应交增值税</a:t>
            </a:r>
            <a:r>
              <a:rPr lang="en-US" altLang="zh-CN" dirty="0"/>
              <a:t>-</a:t>
            </a:r>
            <a:r>
              <a:rPr lang="zh-CN" altLang="zh-CN" dirty="0"/>
              <a:t>应交税金</a:t>
            </a:r>
            <a:r>
              <a:rPr lang="en-US" altLang="zh-CN" dirty="0"/>
              <a:t>-</a:t>
            </a:r>
            <a:r>
              <a:rPr lang="zh-CN" altLang="zh-CN" dirty="0"/>
              <a:t>未交税金</a:t>
            </a:r>
          </a:p>
          <a:p>
            <a:r>
              <a:rPr lang="en-US" altLang="zh-CN" dirty="0"/>
              <a:t>        </a:t>
            </a:r>
            <a:r>
              <a:rPr lang="zh-CN" altLang="zh-CN" dirty="0"/>
              <a:t>贷：应交增值税</a:t>
            </a:r>
            <a:r>
              <a:rPr lang="en-US" altLang="zh-CN" dirty="0"/>
              <a:t>-</a:t>
            </a:r>
            <a:r>
              <a:rPr lang="zh-CN" altLang="zh-CN" dirty="0"/>
              <a:t>应交税金</a:t>
            </a:r>
            <a:r>
              <a:rPr lang="en-US" altLang="zh-CN" dirty="0"/>
              <a:t>-</a:t>
            </a:r>
            <a:r>
              <a:rPr lang="zh-CN" altLang="zh-CN" dirty="0"/>
              <a:t>转出多交增值税</a:t>
            </a:r>
            <a:r>
              <a:rPr lang="en-US" altLang="zh-CN" dirty="0"/>
              <a:t> </a:t>
            </a:r>
            <a:endParaRPr lang="zh-CN" altLang="en-US" dirty="0"/>
          </a:p>
        </p:txBody>
      </p:sp>
    </p:spTree>
    <p:extLst>
      <p:ext uri="{BB962C8B-B14F-4D97-AF65-F5344CB8AC3E}">
        <p14:creationId xmlns:p14="http://schemas.microsoft.com/office/powerpoint/2010/main" val="420150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0DE4A1F-7DC6-4379-AF62-206B62FFEDEF}"/>
              </a:ext>
            </a:extLst>
          </p:cNvPr>
          <p:cNvSpPr>
            <a:spLocks noGrp="1"/>
          </p:cNvSpPr>
          <p:nvPr>
            <p:ph type="title"/>
          </p:nvPr>
        </p:nvSpPr>
        <p:spPr/>
        <p:txBody>
          <a:bodyPr/>
          <a:lstStyle/>
          <a:p>
            <a:r>
              <a:rPr lang="zh-CN" altLang="zh-CN" dirty="0"/>
              <a:t>三、应交增值税操作实务</a:t>
            </a:r>
            <a:endParaRPr lang="zh-CN" altLang="en-US" dirty="0"/>
          </a:p>
        </p:txBody>
      </p:sp>
      <p:sp>
        <p:nvSpPr>
          <p:cNvPr id="3" name="内容占位符 2">
            <a:extLst>
              <a:ext uri="{FF2B5EF4-FFF2-40B4-BE49-F238E27FC236}">
                <a16:creationId xmlns:a16="http://schemas.microsoft.com/office/drawing/2014/main" id="{BA024495-7221-4CA5-8E34-7BA3F3BD353B}"/>
              </a:ext>
            </a:extLst>
          </p:cNvPr>
          <p:cNvSpPr>
            <a:spLocks noGrp="1"/>
          </p:cNvSpPr>
          <p:nvPr>
            <p:ph sz="quarter" idx="13"/>
          </p:nvPr>
        </p:nvSpPr>
        <p:spPr/>
        <p:txBody>
          <a:bodyPr/>
          <a:lstStyle/>
          <a:p>
            <a:r>
              <a:rPr lang="zh-CN" altLang="en-US" dirty="0"/>
              <a:t>（二）</a:t>
            </a:r>
            <a:r>
              <a:rPr lang="zh-CN" altLang="zh-CN" dirty="0"/>
              <a:t>应交增值税的科目设置</a:t>
            </a:r>
            <a:endParaRPr lang="zh-CN" altLang="en-US" dirty="0"/>
          </a:p>
        </p:txBody>
      </p:sp>
      <p:sp>
        <p:nvSpPr>
          <p:cNvPr id="4" name="文本框 3">
            <a:extLst>
              <a:ext uri="{FF2B5EF4-FFF2-40B4-BE49-F238E27FC236}">
                <a16:creationId xmlns:a16="http://schemas.microsoft.com/office/drawing/2014/main" id="{5546C1E0-6EF9-4F21-9D09-5D7CC2A4CEEB}"/>
              </a:ext>
            </a:extLst>
          </p:cNvPr>
          <p:cNvSpPr txBox="1"/>
          <p:nvPr/>
        </p:nvSpPr>
        <p:spPr>
          <a:xfrm>
            <a:off x="4512146" y="1702965"/>
            <a:ext cx="1729263" cy="461665"/>
          </a:xfrm>
          <a:prstGeom prst="rect">
            <a:avLst/>
          </a:prstGeom>
          <a:noFill/>
          <a:ln>
            <a:solidFill>
              <a:srgbClr val="FFC000"/>
            </a:solidFill>
          </a:ln>
        </p:spPr>
        <p:txBody>
          <a:bodyPr wrap="square" rtlCol="0">
            <a:spAutoFit/>
          </a:bodyPr>
          <a:lstStyle/>
          <a:p>
            <a:pPr algn="ctr"/>
            <a:r>
              <a:rPr lang="zh-CN" altLang="en-US" sz="2400" dirty="0">
                <a:solidFill>
                  <a:schemeClr val="bg1"/>
                </a:solidFill>
                <a:latin typeface="微软雅黑" panose="020B0503020204020204" pitchFamily="34" charset="-122"/>
                <a:ea typeface="微软雅黑" panose="020B0503020204020204" pitchFamily="34" charset="-122"/>
              </a:rPr>
              <a:t>应交增值税</a:t>
            </a:r>
          </a:p>
        </p:txBody>
      </p:sp>
      <p:sp>
        <p:nvSpPr>
          <p:cNvPr id="5" name="文本框 4">
            <a:extLst>
              <a:ext uri="{FF2B5EF4-FFF2-40B4-BE49-F238E27FC236}">
                <a16:creationId xmlns:a16="http://schemas.microsoft.com/office/drawing/2014/main" id="{F40ED98F-132D-4F17-8FCB-B09B0129BD7C}"/>
              </a:ext>
            </a:extLst>
          </p:cNvPr>
          <p:cNvSpPr txBox="1"/>
          <p:nvPr/>
        </p:nvSpPr>
        <p:spPr>
          <a:xfrm>
            <a:off x="6481892" y="4374788"/>
            <a:ext cx="3593286" cy="461665"/>
          </a:xfrm>
          <a:prstGeom prst="rect">
            <a:avLst/>
          </a:prstGeom>
          <a:noFill/>
          <a:ln>
            <a:solidFill>
              <a:srgbClr val="FFC000"/>
            </a:solidFill>
          </a:ln>
        </p:spPr>
        <p:txBody>
          <a:bodyPr wrap="square" rtlCol="0">
            <a:spAutoFit/>
          </a:bodyPr>
          <a:lstStyle/>
          <a:p>
            <a:pPr algn="ctr"/>
            <a:r>
              <a:rPr lang="zh-CN" altLang="en-US" sz="2400" dirty="0">
                <a:solidFill>
                  <a:schemeClr val="bg1"/>
                </a:solidFill>
                <a:latin typeface="微软雅黑" panose="020B0503020204020204" pitchFamily="34" charset="-122"/>
                <a:ea typeface="微软雅黑" panose="020B0503020204020204" pitchFamily="34" charset="-122"/>
              </a:rPr>
              <a:t>转让金融商品应交增值税</a:t>
            </a:r>
          </a:p>
        </p:txBody>
      </p:sp>
      <p:sp>
        <p:nvSpPr>
          <p:cNvPr id="6" name="文本框 5">
            <a:extLst>
              <a:ext uri="{FF2B5EF4-FFF2-40B4-BE49-F238E27FC236}">
                <a16:creationId xmlns:a16="http://schemas.microsoft.com/office/drawing/2014/main" id="{3DA92C59-6402-42A5-A4E6-3ABB5B179E7E}"/>
              </a:ext>
            </a:extLst>
          </p:cNvPr>
          <p:cNvSpPr txBox="1"/>
          <p:nvPr/>
        </p:nvSpPr>
        <p:spPr>
          <a:xfrm>
            <a:off x="6481893" y="2312564"/>
            <a:ext cx="2373090" cy="461665"/>
          </a:xfrm>
          <a:prstGeom prst="rect">
            <a:avLst/>
          </a:prstGeom>
          <a:noFill/>
          <a:ln>
            <a:solidFill>
              <a:srgbClr val="FFC000"/>
            </a:solidFill>
          </a:ln>
        </p:spPr>
        <p:txBody>
          <a:bodyPr wrap="square" rtlCol="0">
            <a:spAutoFit/>
          </a:bodyPr>
          <a:lstStyle/>
          <a:p>
            <a:pPr algn="ctr"/>
            <a:r>
              <a:rPr lang="zh-CN" altLang="en-US" sz="2400" dirty="0">
                <a:solidFill>
                  <a:schemeClr val="bg1"/>
                </a:solidFill>
                <a:latin typeface="微软雅黑" panose="020B0503020204020204" pitchFamily="34" charset="-122"/>
                <a:ea typeface="微软雅黑" panose="020B0503020204020204" pitchFamily="34" charset="-122"/>
              </a:rPr>
              <a:t>未交税金</a:t>
            </a:r>
          </a:p>
        </p:txBody>
      </p:sp>
      <p:sp>
        <p:nvSpPr>
          <p:cNvPr id="7" name="文本框 6">
            <a:extLst>
              <a:ext uri="{FF2B5EF4-FFF2-40B4-BE49-F238E27FC236}">
                <a16:creationId xmlns:a16="http://schemas.microsoft.com/office/drawing/2014/main" id="{9F22C6F2-9ECF-412C-B6DD-F0E8D01734EC}"/>
              </a:ext>
            </a:extLst>
          </p:cNvPr>
          <p:cNvSpPr txBox="1"/>
          <p:nvPr/>
        </p:nvSpPr>
        <p:spPr>
          <a:xfrm>
            <a:off x="6481892" y="3688529"/>
            <a:ext cx="2376881" cy="461665"/>
          </a:xfrm>
          <a:prstGeom prst="rect">
            <a:avLst/>
          </a:prstGeom>
          <a:noFill/>
          <a:ln>
            <a:solidFill>
              <a:srgbClr val="FFC000"/>
            </a:solidFill>
          </a:ln>
        </p:spPr>
        <p:txBody>
          <a:bodyPr wrap="square" rtlCol="0">
            <a:spAutoFit/>
          </a:bodyPr>
          <a:lstStyle/>
          <a:p>
            <a:pPr algn="ctr"/>
            <a:r>
              <a:rPr lang="zh-CN" altLang="en-US" sz="2400" dirty="0">
                <a:solidFill>
                  <a:schemeClr val="bg1"/>
                </a:solidFill>
                <a:latin typeface="微软雅黑" panose="020B0503020204020204" pitchFamily="34" charset="-122"/>
                <a:ea typeface="微软雅黑" panose="020B0503020204020204" pitchFamily="34" charset="-122"/>
              </a:rPr>
              <a:t>待转销项税额</a:t>
            </a:r>
          </a:p>
        </p:txBody>
      </p:sp>
      <p:sp>
        <p:nvSpPr>
          <p:cNvPr id="8" name="文本框 7">
            <a:extLst>
              <a:ext uri="{FF2B5EF4-FFF2-40B4-BE49-F238E27FC236}">
                <a16:creationId xmlns:a16="http://schemas.microsoft.com/office/drawing/2014/main" id="{877C5D32-ECE4-4DE8-9097-58E2577F1E29}"/>
              </a:ext>
            </a:extLst>
          </p:cNvPr>
          <p:cNvSpPr txBox="1"/>
          <p:nvPr/>
        </p:nvSpPr>
        <p:spPr>
          <a:xfrm>
            <a:off x="6481893" y="3002270"/>
            <a:ext cx="2376881" cy="461665"/>
          </a:xfrm>
          <a:prstGeom prst="rect">
            <a:avLst/>
          </a:prstGeom>
          <a:noFill/>
          <a:ln>
            <a:solidFill>
              <a:srgbClr val="FFC000"/>
            </a:solidFill>
          </a:ln>
        </p:spPr>
        <p:txBody>
          <a:bodyPr wrap="square" rtlCol="0">
            <a:spAutoFit/>
          </a:bodyPr>
          <a:lstStyle/>
          <a:p>
            <a:pPr algn="ctr"/>
            <a:r>
              <a:rPr lang="zh-CN" altLang="en-US" sz="2400" dirty="0">
                <a:solidFill>
                  <a:schemeClr val="bg1"/>
                </a:solidFill>
                <a:latin typeface="微软雅黑" panose="020B0503020204020204" pitchFamily="34" charset="-122"/>
                <a:ea typeface="微软雅黑" panose="020B0503020204020204" pitchFamily="34" charset="-122"/>
              </a:rPr>
              <a:t>待抵扣进项税额</a:t>
            </a:r>
          </a:p>
        </p:txBody>
      </p:sp>
      <p:sp>
        <p:nvSpPr>
          <p:cNvPr id="9" name="文本框 8">
            <a:extLst>
              <a:ext uri="{FF2B5EF4-FFF2-40B4-BE49-F238E27FC236}">
                <a16:creationId xmlns:a16="http://schemas.microsoft.com/office/drawing/2014/main" id="{143D65D9-183E-4F89-A490-8BED641E6A6C}"/>
              </a:ext>
            </a:extLst>
          </p:cNvPr>
          <p:cNvSpPr txBox="1"/>
          <p:nvPr/>
        </p:nvSpPr>
        <p:spPr>
          <a:xfrm>
            <a:off x="1996577" y="5170621"/>
            <a:ext cx="2370290" cy="461665"/>
          </a:xfrm>
          <a:prstGeom prst="rect">
            <a:avLst/>
          </a:prstGeom>
          <a:noFill/>
          <a:ln>
            <a:solidFill>
              <a:srgbClr val="FFC000"/>
            </a:solidFill>
          </a:ln>
        </p:spPr>
        <p:txBody>
          <a:bodyPr wrap="square" rtlCol="0">
            <a:spAutoFit/>
          </a:bodyPr>
          <a:lstStyle/>
          <a:p>
            <a:pPr algn="ctr"/>
            <a:r>
              <a:rPr lang="zh-CN" altLang="en-US" sz="2400" dirty="0">
                <a:solidFill>
                  <a:schemeClr val="bg1"/>
                </a:solidFill>
                <a:latin typeface="微软雅黑" panose="020B0503020204020204" pitchFamily="34" charset="-122"/>
                <a:ea typeface="微软雅黑" panose="020B0503020204020204" pitchFamily="34" charset="-122"/>
              </a:rPr>
              <a:t>代扣代缴增值税</a:t>
            </a:r>
          </a:p>
        </p:txBody>
      </p:sp>
      <p:sp>
        <p:nvSpPr>
          <p:cNvPr id="10" name="文本框 9">
            <a:extLst>
              <a:ext uri="{FF2B5EF4-FFF2-40B4-BE49-F238E27FC236}">
                <a16:creationId xmlns:a16="http://schemas.microsoft.com/office/drawing/2014/main" id="{D4D6726F-810D-47F3-A1A9-BCF1D96E0ADB}"/>
              </a:ext>
            </a:extLst>
          </p:cNvPr>
          <p:cNvSpPr txBox="1"/>
          <p:nvPr/>
        </p:nvSpPr>
        <p:spPr>
          <a:xfrm>
            <a:off x="2015716" y="4374787"/>
            <a:ext cx="2370290" cy="461665"/>
          </a:xfrm>
          <a:prstGeom prst="rect">
            <a:avLst/>
          </a:prstGeom>
          <a:noFill/>
          <a:ln>
            <a:solidFill>
              <a:srgbClr val="FFC000"/>
            </a:solidFill>
          </a:ln>
        </p:spPr>
        <p:txBody>
          <a:bodyPr wrap="square" rtlCol="0">
            <a:spAutoFit/>
          </a:bodyPr>
          <a:lstStyle/>
          <a:p>
            <a:pPr algn="ctr"/>
            <a:r>
              <a:rPr lang="zh-CN" altLang="en-US" sz="2400" dirty="0">
                <a:solidFill>
                  <a:schemeClr val="bg1"/>
                </a:solidFill>
                <a:latin typeface="微软雅黑" panose="020B0503020204020204" pitchFamily="34" charset="-122"/>
                <a:ea typeface="微软雅黑" panose="020B0503020204020204" pitchFamily="34" charset="-122"/>
              </a:rPr>
              <a:t>简易计征</a:t>
            </a:r>
          </a:p>
        </p:txBody>
      </p:sp>
      <p:sp>
        <p:nvSpPr>
          <p:cNvPr id="11" name="文本框 10">
            <a:extLst>
              <a:ext uri="{FF2B5EF4-FFF2-40B4-BE49-F238E27FC236}">
                <a16:creationId xmlns:a16="http://schemas.microsoft.com/office/drawing/2014/main" id="{FD9F1074-F0F9-47B0-BD06-C9A9449323A0}"/>
              </a:ext>
            </a:extLst>
          </p:cNvPr>
          <p:cNvSpPr txBox="1"/>
          <p:nvPr/>
        </p:nvSpPr>
        <p:spPr>
          <a:xfrm>
            <a:off x="1996577" y="3694809"/>
            <a:ext cx="2370290" cy="461665"/>
          </a:xfrm>
          <a:prstGeom prst="rect">
            <a:avLst/>
          </a:prstGeom>
          <a:noFill/>
          <a:ln>
            <a:solidFill>
              <a:srgbClr val="FFC000"/>
            </a:solidFill>
          </a:ln>
        </p:spPr>
        <p:txBody>
          <a:bodyPr wrap="square" rtlCol="0">
            <a:spAutoFit/>
          </a:bodyPr>
          <a:lstStyle/>
          <a:p>
            <a:pPr algn="ctr"/>
            <a:r>
              <a:rPr lang="zh-CN" altLang="en-US" sz="2400" dirty="0">
                <a:solidFill>
                  <a:schemeClr val="bg1"/>
                </a:solidFill>
                <a:latin typeface="微软雅黑" panose="020B0503020204020204" pitchFamily="34" charset="-122"/>
                <a:ea typeface="微软雅黑" panose="020B0503020204020204" pitchFamily="34" charset="-122"/>
              </a:rPr>
              <a:t>待认证进项税额</a:t>
            </a:r>
          </a:p>
        </p:txBody>
      </p:sp>
      <p:sp>
        <p:nvSpPr>
          <p:cNvPr id="12" name="文本框 11">
            <a:extLst>
              <a:ext uri="{FF2B5EF4-FFF2-40B4-BE49-F238E27FC236}">
                <a16:creationId xmlns:a16="http://schemas.microsoft.com/office/drawing/2014/main" id="{0BF10593-2266-4CF8-A982-E449F0449E02}"/>
              </a:ext>
            </a:extLst>
          </p:cNvPr>
          <p:cNvSpPr txBox="1"/>
          <p:nvPr/>
        </p:nvSpPr>
        <p:spPr>
          <a:xfrm>
            <a:off x="1999377" y="3003687"/>
            <a:ext cx="2370290" cy="461665"/>
          </a:xfrm>
          <a:prstGeom prst="rect">
            <a:avLst/>
          </a:prstGeom>
          <a:noFill/>
          <a:ln>
            <a:solidFill>
              <a:srgbClr val="FFC000"/>
            </a:solidFill>
          </a:ln>
        </p:spPr>
        <p:txBody>
          <a:bodyPr wrap="square" rtlCol="0">
            <a:spAutoFit/>
          </a:bodyPr>
          <a:lstStyle/>
          <a:p>
            <a:pPr algn="ctr"/>
            <a:r>
              <a:rPr lang="zh-CN" altLang="en-US" sz="2400" dirty="0">
                <a:solidFill>
                  <a:schemeClr val="bg1"/>
                </a:solidFill>
                <a:latin typeface="微软雅黑" panose="020B0503020204020204" pitchFamily="34" charset="-122"/>
                <a:ea typeface="微软雅黑" panose="020B0503020204020204" pitchFamily="34" charset="-122"/>
              </a:rPr>
              <a:t>预交税金</a:t>
            </a:r>
          </a:p>
        </p:txBody>
      </p:sp>
      <p:sp>
        <p:nvSpPr>
          <p:cNvPr id="13" name="文本框 12">
            <a:extLst>
              <a:ext uri="{FF2B5EF4-FFF2-40B4-BE49-F238E27FC236}">
                <a16:creationId xmlns:a16="http://schemas.microsoft.com/office/drawing/2014/main" id="{66AB910D-EC69-47D7-8265-3B2D6DE42033}"/>
              </a:ext>
            </a:extLst>
          </p:cNvPr>
          <p:cNvSpPr txBox="1"/>
          <p:nvPr/>
        </p:nvSpPr>
        <p:spPr>
          <a:xfrm>
            <a:off x="1996577" y="2312565"/>
            <a:ext cx="2373090" cy="461665"/>
          </a:xfrm>
          <a:prstGeom prst="rect">
            <a:avLst/>
          </a:prstGeom>
          <a:noFill/>
          <a:ln>
            <a:solidFill>
              <a:srgbClr val="FFC000"/>
            </a:solidFill>
          </a:ln>
        </p:spPr>
        <p:txBody>
          <a:bodyPr wrap="square" rtlCol="0">
            <a:spAutoFit/>
          </a:bodyPr>
          <a:lstStyle/>
          <a:p>
            <a:pPr algn="ctr"/>
            <a:r>
              <a:rPr lang="zh-CN" altLang="en-US" sz="2400" dirty="0">
                <a:solidFill>
                  <a:schemeClr val="bg1"/>
                </a:solidFill>
                <a:latin typeface="微软雅黑" panose="020B0503020204020204" pitchFamily="34" charset="-122"/>
                <a:ea typeface="微软雅黑" panose="020B0503020204020204" pitchFamily="34" charset="-122"/>
              </a:rPr>
              <a:t>应交税金</a:t>
            </a:r>
          </a:p>
        </p:txBody>
      </p:sp>
      <p:cxnSp>
        <p:nvCxnSpPr>
          <p:cNvPr id="15" name="直接连接符 14">
            <a:extLst>
              <a:ext uri="{FF2B5EF4-FFF2-40B4-BE49-F238E27FC236}">
                <a16:creationId xmlns:a16="http://schemas.microsoft.com/office/drawing/2014/main" id="{E65F1D49-DA18-4E57-9EB9-6E5A05D742C9}"/>
              </a:ext>
            </a:extLst>
          </p:cNvPr>
          <p:cNvCxnSpPr>
            <a:cxnSpLocks/>
            <a:stCxn id="4" idx="2"/>
          </p:cNvCxnSpPr>
          <p:nvPr/>
        </p:nvCxnSpPr>
        <p:spPr>
          <a:xfrm>
            <a:off x="5376778" y="2164630"/>
            <a:ext cx="0" cy="3236823"/>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7" name="直接连接符 16">
            <a:extLst>
              <a:ext uri="{FF2B5EF4-FFF2-40B4-BE49-F238E27FC236}">
                <a16:creationId xmlns:a16="http://schemas.microsoft.com/office/drawing/2014/main" id="{3AB4B089-C5CF-4164-A289-D4ADCB4773AE}"/>
              </a:ext>
            </a:extLst>
          </p:cNvPr>
          <p:cNvCxnSpPr>
            <a:stCxn id="13" idx="3"/>
            <a:endCxn id="6" idx="1"/>
          </p:cNvCxnSpPr>
          <p:nvPr/>
        </p:nvCxnSpPr>
        <p:spPr>
          <a:xfrm flipV="1">
            <a:off x="4369667" y="2543397"/>
            <a:ext cx="2112226" cy="1"/>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直接连接符 17">
            <a:extLst>
              <a:ext uri="{FF2B5EF4-FFF2-40B4-BE49-F238E27FC236}">
                <a16:creationId xmlns:a16="http://schemas.microsoft.com/office/drawing/2014/main" id="{1475871B-460C-4B71-AB21-44CA75AA7D45}"/>
              </a:ext>
            </a:extLst>
          </p:cNvPr>
          <p:cNvCxnSpPr/>
          <p:nvPr/>
        </p:nvCxnSpPr>
        <p:spPr>
          <a:xfrm flipV="1">
            <a:off x="4369667" y="3273748"/>
            <a:ext cx="2112226" cy="1"/>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直接连接符 18">
            <a:extLst>
              <a:ext uri="{FF2B5EF4-FFF2-40B4-BE49-F238E27FC236}">
                <a16:creationId xmlns:a16="http://schemas.microsoft.com/office/drawing/2014/main" id="{2DE51247-1615-4CCD-98BC-680CB4AF8482}"/>
              </a:ext>
            </a:extLst>
          </p:cNvPr>
          <p:cNvCxnSpPr>
            <a:cxnSpLocks/>
          </p:cNvCxnSpPr>
          <p:nvPr/>
        </p:nvCxnSpPr>
        <p:spPr>
          <a:xfrm flipV="1">
            <a:off x="4386006" y="3960252"/>
            <a:ext cx="2112226" cy="1"/>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直接连接符 19">
            <a:extLst>
              <a:ext uri="{FF2B5EF4-FFF2-40B4-BE49-F238E27FC236}">
                <a16:creationId xmlns:a16="http://schemas.microsoft.com/office/drawing/2014/main" id="{9489946E-5087-4A48-9BEB-17B510E00ECF}"/>
              </a:ext>
            </a:extLst>
          </p:cNvPr>
          <p:cNvCxnSpPr>
            <a:cxnSpLocks/>
            <a:stCxn id="10" idx="3"/>
            <a:endCxn id="5" idx="1"/>
          </p:cNvCxnSpPr>
          <p:nvPr/>
        </p:nvCxnSpPr>
        <p:spPr>
          <a:xfrm>
            <a:off x="4386006" y="4605620"/>
            <a:ext cx="2095886" cy="1"/>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8" name="直接连接符 27">
            <a:extLst>
              <a:ext uri="{FF2B5EF4-FFF2-40B4-BE49-F238E27FC236}">
                <a16:creationId xmlns:a16="http://schemas.microsoft.com/office/drawing/2014/main" id="{5A49B01D-F1B2-499B-9091-21C3D88E0C5C}"/>
              </a:ext>
            </a:extLst>
          </p:cNvPr>
          <p:cNvCxnSpPr>
            <a:stCxn id="9" idx="3"/>
          </p:cNvCxnSpPr>
          <p:nvPr/>
        </p:nvCxnSpPr>
        <p:spPr>
          <a:xfrm flipV="1">
            <a:off x="4366867" y="5401453"/>
            <a:ext cx="1009910" cy="1"/>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7545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57E2445-0213-4E4B-85AA-A35EF9BFB68E}"/>
              </a:ext>
            </a:extLst>
          </p:cNvPr>
          <p:cNvSpPr>
            <a:spLocks noGrp="1"/>
          </p:cNvSpPr>
          <p:nvPr>
            <p:ph type="title"/>
          </p:nvPr>
        </p:nvSpPr>
        <p:spPr/>
        <p:txBody>
          <a:bodyPr/>
          <a:lstStyle/>
          <a:p>
            <a:r>
              <a:rPr lang="zh-CN" altLang="zh-CN" dirty="0"/>
              <a:t>三、应交增值税操作实务</a:t>
            </a:r>
            <a:endParaRPr lang="zh-CN" altLang="en-US" dirty="0"/>
          </a:p>
        </p:txBody>
      </p:sp>
      <p:sp>
        <p:nvSpPr>
          <p:cNvPr id="3" name="内容占位符 2">
            <a:extLst>
              <a:ext uri="{FF2B5EF4-FFF2-40B4-BE49-F238E27FC236}">
                <a16:creationId xmlns:a16="http://schemas.microsoft.com/office/drawing/2014/main" id="{EDDEC67F-CBE5-4276-AF00-CE950E59C15D}"/>
              </a:ext>
            </a:extLst>
          </p:cNvPr>
          <p:cNvSpPr>
            <a:spLocks noGrp="1"/>
          </p:cNvSpPr>
          <p:nvPr>
            <p:ph sz="quarter" idx="13"/>
          </p:nvPr>
        </p:nvSpPr>
        <p:spPr>
          <a:xfrm>
            <a:off x="376519" y="852755"/>
            <a:ext cx="9305364" cy="5438988"/>
          </a:xfrm>
        </p:spPr>
        <p:txBody>
          <a:bodyPr>
            <a:normAutofit/>
          </a:bodyPr>
          <a:lstStyle/>
          <a:p>
            <a:r>
              <a:rPr lang="zh-CN" altLang="zh-CN" dirty="0">
                <a:solidFill>
                  <a:srgbClr val="FFC000"/>
                </a:solidFill>
              </a:rPr>
              <a:t>例【</a:t>
            </a:r>
            <a:r>
              <a:rPr lang="en-US" altLang="zh-CN" dirty="0">
                <a:solidFill>
                  <a:srgbClr val="FFC000"/>
                </a:solidFill>
              </a:rPr>
              <a:t>3-23</a:t>
            </a:r>
            <a:r>
              <a:rPr lang="zh-CN" altLang="zh-CN" dirty="0">
                <a:solidFill>
                  <a:srgbClr val="FFC000"/>
                </a:solidFill>
              </a:rPr>
              <a:t>】</a:t>
            </a:r>
            <a:r>
              <a:rPr lang="en-US" altLang="zh-CN" dirty="0"/>
              <a:t>2019</a:t>
            </a:r>
            <a:r>
              <a:rPr lang="zh-CN" altLang="zh-CN" dirty="0"/>
              <a:t>年</a:t>
            </a:r>
            <a:r>
              <a:rPr lang="en-US" altLang="zh-CN" dirty="0"/>
              <a:t>6</a:t>
            </a:r>
            <a:r>
              <a:rPr lang="zh-CN" altLang="zh-CN" dirty="0"/>
              <a:t>月，滨海市第九中学本月发生的增值税销项税额为</a:t>
            </a:r>
            <a:r>
              <a:rPr lang="en-US" altLang="zh-CN" dirty="0"/>
              <a:t>51 000</a:t>
            </a:r>
            <a:r>
              <a:rPr lang="zh-CN" altLang="zh-CN" dirty="0"/>
              <a:t>元，进项税额为</a:t>
            </a:r>
            <a:r>
              <a:rPr lang="en-US" altLang="zh-CN" dirty="0"/>
              <a:t>34 000</a:t>
            </a:r>
            <a:r>
              <a:rPr lang="zh-CN" altLang="zh-CN" dirty="0"/>
              <a:t>元，已交税金</a:t>
            </a:r>
            <a:r>
              <a:rPr lang="en-US" altLang="zh-CN" dirty="0"/>
              <a:t>30 000</a:t>
            </a:r>
            <a:r>
              <a:rPr lang="zh-CN" altLang="zh-CN" dirty="0"/>
              <a:t>元，假设不考虑其他情况：</a:t>
            </a:r>
          </a:p>
          <a:p>
            <a:r>
              <a:rPr lang="zh-CN" altLang="zh-CN" dirty="0">
                <a:solidFill>
                  <a:srgbClr val="FFC000"/>
                </a:solidFill>
              </a:rPr>
              <a:t>财务会计</a:t>
            </a:r>
            <a:r>
              <a:rPr lang="zh-CN" altLang="en-US" dirty="0">
                <a:solidFill>
                  <a:srgbClr val="FFC000"/>
                </a:solidFill>
              </a:rPr>
              <a:t>：</a:t>
            </a:r>
            <a:endParaRPr lang="en-US" altLang="zh-CN" dirty="0">
              <a:solidFill>
                <a:srgbClr val="FFC000"/>
              </a:solidFill>
            </a:endParaRPr>
          </a:p>
          <a:p>
            <a:r>
              <a:rPr lang="zh-CN" altLang="zh-CN" dirty="0"/>
              <a:t>借 ：应交增值税</a:t>
            </a:r>
            <a:r>
              <a:rPr lang="en-US" altLang="zh-CN" dirty="0"/>
              <a:t>-</a:t>
            </a:r>
            <a:r>
              <a:rPr lang="zh-CN" altLang="zh-CN" dirty="0"/>
              <a:t>应交税金</a:t>
            </a:r>
            <a:r>
              <a:rPr lang="en-US" altLang="zh-CN" dirty="0"/>
              <a:t>-</a:t>
            </a:r>
            <a:r>
              <a:rPr lang="zh-CN" altLang="zh-CN" dirty="0"/>
              <a:t>未交税金</a:t>
            </a:r>
            <a:r>
              <a:rPr lang="en-US" altLang="zh-CN" dirty="0"/>
              <a:t>   13 000</a:t>
            </a:r>
            <a:endParaRPr lang="zh-CN" altLang="zh-CN" dirty="0"/>
          </a:p>
          <a:p>
            <a:r>
              <a:rPr lang="en-US" altLang="zh-CN" dirty="0"/>
              <a:t>        </a:t>
            </a:r>
            <a:r>
              <a:rPr lang="zh-CN" altLang="zh-CN" dirty="0"/>
              <a:t>贷：应交增值税</a:t>
            </a:r>
            <a:r>
              <a:rPr lang="en-US" altLang="zh-CN" dirty="0"/>
              <a:t>-</a:t>
            </a:r>
            <a:r>
              <a:rPr lang="zh-CN" altLang="zh-CN" dirty="0"/>
              <a:t>应交税金</a:t>
            </a:r>
            <a:r>
              <a:rPr lang="en-US" altLang="zh-CN" dirty="0"/>
              <a:t>-</a:t>
            </a:r>
            <a:r>
              <a:rPr lang="zh-CN" altLang="zh-CN" dirty="0"/>
              <a:t>转出多交增值税</a:t>
            </a:r>
            <a:r>
              <a:rPr lang="en-US" altLang="zh-CN" dirty="0"/>
              <a:t>     13 000</a:t>
            </a:r>
            <a:endParaRPr lang="zh-CN" altLang="zh-CN" dirty="0"/>
          </a:p>
          <a:p>
            <a:r>
              <a:rPr lang="zh-CN" altLang="zh-CN" dirty="0"/>
              <a:t>预算会计不需要做分录</a:t>
            </a:r>
          </a:p>
          <a:p>
            <a:r>
              <a:rPr lang="zh-CN" altLang="zh-CN" dirty="0"/>
              <a:t>单位交纳当月应交的增值税，通过“应交增值税</a:t>
            </a:r>
            <a:r>
              <a:rPr lang="en-US" altLang="zh-CN" dirty="0"/>
              <a:t>-</a:t>
            </a:r>
            <a:r>
              <a:rPr lang="zh-CN" altLang="zh-CN" dirty="0"/>
              <a:t>应交税金</a:t>
            </a:r>
            <a:r>
              <a:rPr lang="en-US" altLang="zh-CN" dirty="0"/>
              <a:t>-</a:t>
            </a:r>
            <a:r>
              <a:rPr lang="zh-CN" altLang="zh-CN" dirty="0"/>
              <a:t>已交税金”科目核算</a:t>
            </a:r>
            <a:r>
              <a:rPr lang="en-US" altLang="zh-CN" dirty="0"/>
              <a:t>/</a:t>
            </a:r>
            <a:r>
              <a:rPr lang="zh-CN" altLang="zh-CN" dirty="0"/>
              <a:t>“应交增值税”科目</a:t>
            </a:r>
            <a:r>
              <a:rPr lang="zh-CN" altLang="en-US" dirty="0"/>
              <a:t>。</a:t>
            </a:r>
            <a:endParaRPr lang="zh-CN" altLang="zh-CN" dirty="0"/>
          </a:p>
        </p:txBody>
      </p:sp>
    </p:spTree>
    <p:extLst>
      <p:ext uri="{BB962C8B-B14F-4D97-AF65-F5344CB8AC3E}">
        <p14:creationId xmlns:p14="http://schemas.microsoft.com/office/powerpoint/2010/main" val="3470384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658A6EF-DFEB-44F9-9B7E-6D9C79E052F0}"/>
              </a:ext>
            </a:extLst>
          </p:cNvPr>
          <p:cNvSpPr>
            <a:spLocks noGrp="1"/>
          </p:cNvSpPr>
          <p:nvPr>
            <p:ph type="title"/>
          </p:nvPr>
        </p:nvSpPr>
        <p:spPr/>
        <p:txBody>
          <a:bodyPr/>
          <a:lstStyle/>
          <a:p>
            <a:r>
              <a:rPr lang="zh-CN" altLang="zh-CN" dirty="0"/>
              <a:t>三、应交增值税操作实务</a:t>
            </a:r>
            <a:endParaRPr lang="zh-CN" altLang="en-US" dirty="0"/>
          </a:p>
        </p:txBody>
      </p:sp>
      <p:sp>
        <p:nvSpPr>
          <p:cNvPr id="3" name="内容占位符 2">
            <a:extLst>
              <a:ext uri="{FF2B5EF4-FFF2-40B4-BE49-F238E27FC236}">
                <a16:creationId xmlns:a16="http://schemas.microsoft.com/office/drawing/2014/main" id="{8CCA7D15-4742-4C42-A8CA-C3BE0CE44A5E}"/>
              </a:ext>
            </a:extLst>
          </p:cNvPr>
          <p:cNvSpPr>
            <a:spLocks noGrp="1"/>
          </p:cNvSpPr>
          <p:nvPr>
            <p:ph sz="quarter" idx="13"/>
          </p:nvPr>
        </p:nvSpPr>
        <p:spPr/>
        <p:txBody>
          <a:bodyPr/>
          <a:lstStyle/>
          <a:p>
            <a:r>
              <a:rPr lang="zh-CN" altLang="zh-CN" dirty="0">
                <a:solidFill>
                  <a:srgbClr val="FFC000"/>
                </a:solidFill>
              </a:rPr>
              <a:t>例【</a:t>
            </a:r>
            <a:r>
              <a:rPr lang="en-US" altLang="zh-CN" dirty="0">
                <a:solidFill>
                  <a:srgbClr val="FFC000"/>
                </a:solidFill>
              </a:rPr>
              <a:t>3-24</a:t>
            </a:r>
            <a:r>
              <a:rPr lang="zh-CN" altLang="zh-CN" dirty="0">
                <a:solidFill>
                  <a:srgbClr val="FFC000"/>
                </a:solidFill>
              </a:rPr>
              <a:t>】</a:t>
            </a:r>
            <a:r>
              <a:rPr lang="en-US" altLang="zh-CN" dirty="0"/>
              <a:t>2019</a:t>
            </a:r>
            <a:r>
              <a:rPr lang="zh-CN" altLang="zh-CN" dirty="0"/>
              <a:t>年</a:t>
            </a:r>
            <a:r>
              <a:rPr lang="en-US" altLang="zh-CN" dirty="0"/>
              <a:t>6</a:t>
            </a:r>
            <a:r>
              <a:rPr lang="zh-CN" altLang="zh-CN" dirty="0"/>
              <a:t>月</a:t>
            </a:r>
            <a:r>
              <a:rPr lang="en-US" altLang="zh-CN" dirty="0"/>
              <a:t>30</a:t>
            </a:r>
            <a:r>
              <a:rPr lang="zh-CN" altLang="zh-CN" dirty="0"/>
              <a:t>日，滨海市第九中学本月发生的增值税销项税额为</a:t>
            </a:r>
            <a:r>
              <a:rPr lang="en-US" altLang="zh-CN" dirty="0"/>
              <a:t>51 000</a:t>
            </a:r>
            <a:r>
              <a:rPr lang="zh-CN" altLang="zh-CN" dirty="0"/>
              <a:t>元，进项税额为</a:t>
            </a:r>
            <a:r>
              <a:rPr lang="en-US" altLang="zh-CN" dirty="0"/>
              <a:t>34 000</a:t>
            </a:r>
            <a:r>
              <a:rPr lang="zh-CN" altLang="zh-CN" dirty="0"/>
              <a:t>元，应交增值税</a:t>
            </a:r>
            <a:r>
              <a:rPr lang="en-US" altLang="zh-CN" dirty="0"/>
              <a:t>17 000</a:t>
            </a:r>
            <a:r>
              <a:rPr lang="zh-CN" altLang="zh-CN" dirty="0"/>
              <a:t>元，用银行存款缴纳</a:t>
            </a:r>
            <a:r>
              <a:rPr lang="en-US" altLang="zh-CN" dirty="0"/>
              <a:t>10 000</a:t>
            </a:r>
            <a:r>
              <a:rPr lang="zh-CN" altLang="zh-CN" dirty="0"/>
              <a:t>元，还有</a:t>
            </a:r>
            <a:r>
              <a:rPr lang="en-US" altLang="zh-CN" dirty="0"/>
              <a:t>7 000</a:t>
            </a:r>
            <a:r>
              <a:rPr lang="zh-CN" altLang="zh-CN" dirty="0"/>
              <a:t>元应交增值税未缴纳，假设不考虑其他情况：</a:t>
            </a:r>
          </a:p>
          <a:p>
            <a:r>
              <a:rPr lang="zh-CN" altLang="zh-CN" dirty="0"/>
              <a:t>本月应纳税额</a:t>
            </a:r>
            <a:r>
              <a:rPr lang="en-US" altLang="zh-CN" dirty="0"/>
              <a:t>=54 000-34 000=17 000</a:t>
            </a:r>
            <a:r>
              <a:rPr lang="zh-CN" altLang="zh-CN" dirty="0"/>
              <a:t>元</a:t>
            </a:r>
          </a:p>
          <a:p>
            <a:r>
              <a:rPr lang="zh-CN" altLang="zh-CN" dirty="0">
                <a:solidFill>
                  <a:srgbClr val="FFC000"/>
                </a:solidFill>
              </a:rPr>
              <a:t>财务会计</a:t>
            </a:r>
            <a:r>
              <a:rPr lang="zh-CN" altLang="en-US" dirty="0">
                <a:solidFill>
                  <a:srgbClr val="FFC000"/>
                </a:solidFill>
              </a:rPr>
              <a:t>：</a:t>
            </a:r>
            <a:endParaRPr lang="en-US" altLang="zh-CN" dirty="0">
              <a:solidFill>
                <a:srgbClr val="FFC000"/>
              </a:solidFill>
            </a:endParaRPr>
          </a:p>
          <a:p>
            <a:r>
              <a:rPr lang="zh-CN" altLang="zh-CN" dirty="0"/>
              <a:t>借 ： 应交增值税</a:t>
            </a:r>
            <a:r>
              <a:rPr lang="en-US" altLang="zh-CN" dirty="0"/>
              <a:t>-</a:t>
            </a:r>
            <a:r>
              <a:rPr lang="zh-CN" altLang="zh-CN" dirty="0"/>
              <a:t>应交税金</a:t>
            </a:r>
            <a:r>
              <a:rPr lang="en-US" altLang="zh-CN" dirty="0"/>
              <a:t>-</a:t>
            </a:r>
            <a:r>
              <a:rPr lang="zh-CN" altLang="zh-CN" dirty="0"/>
              <a:t>转出未交增值税</a:t>
            </a:r>
            <a:r>
              <a:rPr lang="en-US" altLang="zh-CN" dirty="0"/>
              <a:t>   17 000</a:t>
            </a:r>
            <a:endParaRPr lang="zh-CN" altLang="zh-CN" dirty="0"/>
          </a:p>
          <a:p>
            <a:r>
              <a:rPr lang="en-US" altLang="zh-CN" dirty="0"/>
              <a:t>         </a:t>
            </a:r>
            <a:r>
              <a:rPr lang="zh-CN" altLang="zh-CN" dirty="0"/>
              <a:t>贷：应交增值税</a:t>
            </a:r>
            <a:r>
              <a:rPr lang="en-US" altLang="zh-CN" dirty="0"/>
              <a:t>-</a:t>
            </a:r>
            <a:r>
              <a:rPr lang="zh-CN" altLang="zh-CN" dirty="0"/>
              <a:t>未交税金</a:t>
            </a:r>
            <a:r>
              <a:rPr lang="en-US" altLang="zh-CN" dirty="0"/>
              <a:t>                            17 000</a:t>
            </a:r>
            <a:endParaRPr lang="zh-CN" altLang="zh-CN" dirty="0"/>
          </a:p>
        </p:txBody>
      </p:sp>
    </p:spTree>
    <p:extLst>
      <p:ext uri="{BB962C8B-B14F-4D97-AF65-F5344CB8AC3E}">
        <p14:creationId xmlns:p14="http://schemas.microsoft.com/office/powerpoint/2010/main" val="26239945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68F94BC-381A-489E-906A-C6E10EBD9C0C}"/>
              </a:ext>
            </a:extLst>
          </p:cNvPr>
          <p:cNvSpPr>
            <a:spLocks noGrp="1"/>
          </p:cNvSpPr>
          <p:nvPr>
            <p:ph type="title"/>
          </p:nvPr>
        </p:nvSpPr>
        <p:spPr/>
        <p:txBody>
          <a:bodyPr/>
          <a:lstStyle/>
          <a:p>
            <a:r>
              <a:rPr lang="zh-CN" altLang="zh-CN" dirty="0"/>
              <a:t>三、应交增值税操作实务</a:t>
            </a:r>
            <a:endParaRPr lang="zh-CN" altLang="en-US" dirty="0"/>
          </a:p>
        </p:txBody>
      </p:sp>
      <p:sp>
        <p:nvSpPr>
          <p:cNvPr id="3" name="内容占位符 2">
            <a:extLst>
              <a:ext uri="{FF2B5EF4-FFF2-40B4-BE49-F238E27FC236}">
                <a16:creationId xmlns:a16="http://schemas.microsoft.com/office/drawing/2014/main" id="{00CF37D2-2674-45AF-8418-DCD2222437A2}"/>
              </a:ext>
            </a:extLst>
          </p:cNvPr>
          <p:cNvSpPr>
            <a:spLocks noGrp="1"/>
          </p:cNvSpPr>
          <p:nvPr>
            <p:ph sz="quarter" idx="13"/>
          </p:nvPr>
        </p:nvSpPr>
        <p:spPr>
          <a:xfrm>
            <a:off x="376519" y="852755"/>
            <a:ext cx="9305364" cy="5514489"/>
          </a:xfrm>
        </p:spPr>
        <p:txBody>
          <a:bodyPr>
            <a:normAutofit/>
          </a:bodyPr>
          <a:lstStyle/>
          <a:p>
            <a:r>
              <a:rPr lang="zh-CN" altLang="zh-CN" dirty="0">
                <a:solidFill>
                  <a:srgbClr val="FFC000"/>
                </a:solidFill>
              </a:rPr>
              <a:t>本月已缴纳</a:t>
            </a:r>
            <a:r>
              <a:rPr lang="en-US" altLang="zh-CN" dirty="0">
                <a:solidFill>
                  <a:srgbClr val="FFC000"/>
                </a:solidFill>
              </a:rPr>
              <a:t>10000</a:t>
            </a:r>
            <a:r>
              <a:rPr lang="zh-CN" altLang="zh-CN" dirty="0">
                <a:solidFill>
                  <a:srgbClr val="FFC000"/>
                </a:solidFill>
              </a:rPr>
              <a:t>元</a:t>
            </a:r>
          </a:p>
          <a:p>
            <a:r>
              <a:rPr lang="zh-CN" altLang="zh-CN" dirty="0">
                <a:solidFill>
                  <a:srgbClr val="FFC000"/>
                </a:solidFill>
              </a:rPr>
              <a:t>财务会计</a:t>
            </a:r>
            <a:r>
              <a:rPr lang="zh-CN" altLang="en-US" dirty="0">
                <a:solidFill>
                  <a:srgbClr val="FFC000"/>
                </a:solidFill>
              </a:rPr>
              <a:t>：</a:t>
            </a:r>
            <a:endParaRPr lang="en-US" altLang="zh-CN" dirty="0">
              <a:solidFill>
                <a:srgbClr val="FFC000"/>
              </a:solidFill>
            </a:endParaRPr>
          </a:p>
          <a:p>
            <a:r>
              <a:rPr lang="zh-CN" altLang="zh-CN" dirty="0"/>
              <a:t>借：应交增值税</a:t>
            </a:r>
            <a:r>
              <a:rPr lang="en-US" altLang="zh-CN" dirty="0"/>
              <a:t>-</a:t>
            </a:r>
            <a:r>
              <a:rPr lang="zh-CN" altLang="zh-CN" dirty="0"/>
              <a:t>应交税金</a:t>
            </a:r>
            <a:r>
              <a:rPr lang="en-US" altLang="zh-CN" dirty="0"/>
              <a:t>-</a:t>
            </a:r>
            <a:r>
              <a:rPr lang="zh-CN" altLang="zh-CN" dirty="0"/>
              <a:t>已交税金</a:t>
            </a:r>
            <a:r>
              <a:rPr lang="en-US" altLang="zh-CN" dirty="0"/>
              <a:t>   10 000</a:t>
            </a:r>
            <a:endParaRPr lang="zh-CN" altLang="zh-CN" dirty="0"/>
          </a:p>
          <a:p>
            <a:r>
              <a:rPr lang="en-US" altLang="zh-CN" dirty="0"/>
              <a:t>       </a:t>
            </a:r>
            <a:r>
              <a:rPr lang="zh-CN" altLang="zh-CN" dirty="0"/>
              <a:t>贷：银行存款</a:t>
            </a:r>
            <a:r>
              <a:rPr lang="en-US" altLang="zh-CN" dirty="0"/>
              <a:t>                                    10 000</a:t>
            </a:r>
            <a:endParaRPr lang="zh-CN" altLang="zh-CN" dirty="0"/>
          </a:p>
          <a:p>
            <a:r>
              <a:rPr lang="zh-CN" altLang="zh-CN" dirty="0">
                <a:solidFill>
                  <a:srgbClr val="FFC000"/>
                </a:solidFill>
              </a:rPr>
              <a:t>预算会计</a:t>
            </a:r>
            <a:r>
              <a:rPr lang="zh-CN" altLang="en-US" dirty="0">
                <a:solidFill>
                  <a:srgbClr val="FFC000"/>
                </a:solidFill>
              </a:rPr>
              <a:t>：</a:t>
            </a:r>
            <a:endParaRPr lang="en-US" altLang="zh-CN" dirty="0">
              <a:solidFill>
                <a:srgbClr val="FFC000"/>
              </a:solidFill>
            </a:endParaRPr>
          </a:p>
          <a:p>
            <a:r>
              <a:rPr lang="zh-CN" altLang="zh-CN" dirty="0"/>
              <a:t>借：事业支出</a:t>
            </a:r>
            <a:r>
              <a:rPr lang="en-US" altLang="zh-CN" dirty="0"/>
              <a:t>                  10 000</a:t>
            </a:r>
            <a:endParaRPr lang="zh-CN" altLang="zh-CN" dirty="0"/>
          </a:p>
          <a:p>
            <a:r>
              <a:rPr lang="en-US" altLang="zh-CN" dirty="0"/>
              <a:t>      </a:t>
            </a:r>
            <a:r>
              <a:rPr lang="zh-CN" altLang="zh-CN" dirty="0"/>
              <a:t>贷：资金结存</a:t>
            </a:r>
            <a:r>
              <a:rPr lang="en-US" altLang="zh-CN" dirty="0"/>
              <a:t>-</a:t>
            </a:r>
            <a:r>
              <a:rPr lang="zh-CN" altLang="zh-CN" dirty="0"/>
              <a:t>货币资金</a:t>
            </a:r>
            <a:r>
              <a:rPr lang="en-US" altLang="zh-CN" dirty="0"/>
              <a:t>    10 000</a:t>
            </a:r>
            <a:endParaRPr lang="zh-CN" altLang="zh-CN" dirty="0"/>
          </a:p>
        </p:txBody>
      </p:sp>
    </p:spTree>
    <p:extLst>
      <p:ext uri="{BB962C8B-B14F-4D97-AF65-F5344CB8AC3E}">
        <p14:creationId xmlns:p14="http://schemas.microsoft.com/office/powerpoint/2010/main" val="22166561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C041A4D-7CAF-4616-B1B6-D98B37FB57E6}"/>
              </a:ext>
            </a:extLst>
          </p:cNvPr>
          <p:cNvSpPr>
            <a:spLocks noGrp="1"/>
          </p:cNvSpPr>
          <p:nvPr>
            <p:ph type="title"/>
          </p:nvPr>
        </p:nvSpPr>
        <p:spPr/>
        <p:txBody>
          <a:bodyPr/>
          <a:lstStyle/>
          <a:p>
            <a:r>
              <a:rPr lang="zh-CN" altLang="zh-CN" dirty="0"/>
              <a:t>三、应交增值税操作实务</a:t>
            </a:r>
            <a:endParaRPr lang="zh-CN" altLang="en-US" dirty="0"/>
          </a:p>
        </p:txBody>
      </p:sp>
      <p:sp>
        <p:nvSpPr>
          <p:cNvPr id="3" name="内容占位符 2">
            <a:extLst>
              <a:ext uri="{FF2B5EF4-FFF2-40B4-BE49-F238E27FC236}">
                <a16:creationId xmlns:a16="http://schemas.microsoft.com/office/drawing/2014/main" id="{F898ADEA-8FA3-444C-9758-21443B072014}"/>
              </a:ext>
            </a:extLst>
          </p:cNvPr>
          <p:cNvSpPr>
            <a:spLocks noGrp="1"/>
          </p:cNvSpPr>
          <p:nvPr>
            <p:ph sz="quarter" idx="13"/>
          </p:nvPr>
        </p:nvSpPr>
        <p:spPr/>
        <p:txBody>
          <a:bodyPr/>
          <a:lstStyle/>
          <a:p>
            <a:r>
              <a:rPr lang="zh-CN" altLang="zh-CN" dirty="0">
                <a:solidFill>
                  <a:srgbClr val="FFC000"/>
                </a:solidFill>
              </a:rPr>
              <a:t>本月应交未交增值税</a:t>
            </a:r>
            <a:r>
              <a:rPr lang="en-US" altLang="zh-CN" dirty="0">
                <a:solidFill>
                  <a:srgbClr val="FFC000"/>
                </a:solidFill>
              </a:rPr>
              <a:t> 7000</a:t>
            </a:r>
            <a:r>
              <a:rPr lang="zh-CN" altLang="zh-CN" dirty="0">
                <a:solidFill>
                  <a:srgbClr val="FFC000"/>
                </a:solidFill>
              </a:rPr>
              <a:t>元</a:t>
            </a:r>
          </a:p>
          <a:p>
            <a:r>
              <a:rPr lang="zh-CN" altLang="zh-CN" dirty="0">
                <a:solidFill>
                  <a:srgbClr val="FFC000"/>
                </a:solidFill>
              </a:rPr>
              <a:t>财务会计</a:t>
            </a:r>
            <a:r>
              <a:rPr lang="zh-CN" altLang="en-US" dirty="0">
                <a:solidFill>
                  <a:srgbClr val="FFC000"/>
                </a:solidFill>
              </a:rPr>
              <a:t>：</a:t>
            </a:r>
            <a:endParaRPr lang="en-US" altLang="zh-CN" dirty="0">
              <a:solidFill>
                <a:srgbClr val="FFC000"/>
              </a:solidFill>
            </a:endParaRPr>
          </a:p>
          <a:p>
            <a:r>
              <a:rPr lang="zh-CN" altLang="zh-CN" dirty="0"/>
              <a:t>借：应交增值税</a:t>
            </a:r>
            <a:r>
              <a:rPr lang="en-US" altLang="zh-CN" dirty="0"/>
              <a:t>-</a:t>
            </a:r>
            <a:r>
              <a:rPr lang="zh-CN" altLang="zh-CN" dirty="0"/>
              <a:t>应交税金</a:t>
            </a:r>
            <a:r>
              <a:rPr lang="en-US" altLang="zh-CN" dirty="0"/>
              <a:t>-</a:t>
            </a:r>
            <a:r>
              <a:rPr lang="zh-CN" altLang="zh-CN" dirty="0"/>
              <a:t>转出未交增值税</a:t>
            </a:r>
            <a:r>
              <a:rPr lang="en-US" altLang="zh-CN" dirty="0"/>
              <a:t>   7 000</a:t>
            </a:r>
            <a:endParaRPr lang="zh-CN" altLang="zh-CN" dirty="0"/>
          </a:p>
          <a:p>
            <a:r>
              <a:rPr lang="en-US" altLang="zh-CN" dirty="0"/>
              <a:t>        </a:t>
            </a:r>
            <a:r>
              <a:rPr lang="zh-CN" altLang="zh-CN" dirty="0"/>
              <a:t>贷：应交增值税</a:t>
            </a:r>
            <a:r>
              <a:rPr lang="en-US" altLang="zh-CN" dirty="0"/>
              <a:t>-</a:t>
            </a:r>
            <a:r>
              <a:rPr lang="zh-CN" altLang="zh-CN" dirty="0"/>
              <a:t>未交税金</a:t>
            </a:r>
            <a:r>
              <a:rPr lang="en-US" altLang="zh-CN" dirty="0"/>
              <a:t>                           7 000</a:t>
            </a:r>
            <a:endParaRPr lang="zh-CN" altLang="zh-CN" dirty="0"/>
          </a:p>
          <a:p>
            <a:r>
              <a:rPr lang="zh-CN" altLang="zh-CN" dirty="0"/>
              <a:t>预算会计不需要做分录</a:t>
            </a:r>
          </a:p>
          <a:p>
            <a:r>
              <a:rPr lang="zh-CN" altLang="zh-CN" dirty="0"/>
              <a:t>单位交纳以前期间未交的增值税，通过“应交增值税</a:t>
            </a:r>
            <a:r>
              <a:rPr lang="en-US" altLang="zh-CN" dirty="0"/>
              <a:t>-</a:t>
            </a:r>
            <a:r>
              <a:rPr lang="zh-CN" altLang="zh-CN" dirty="0"/>
              <a:t>未交税金”科目核算</a:t>
            </a:r>
            <a:r>
              <a:rPr lang="zh-CN" altLang="en-US" dirty="0"/>
              <a:t>。</a:t>
            </a:r>
            <a:endParaRPr lang="zh-CN" altLang="zh-CN" dirty="0"/>
          </a:p>
        </p:txBody>
      </p:sp>
    </p:spTree>
    <p:extLst>
      <p:ext uri="{BB962C8B-B14F-4D97-AF65-F5344CB8AC3E}">
        <p14:creationId xmlns:p14="http://schemas.microsoft.com/office/powerpoint/2010/main" val="23873883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8DBA4D3-050D-480A-97FB-187A913C798E}"/>
              </a:ext>
            </a:extLst>
          </p:cNvPr>
          <p:cNvSpPr>
            <a:spLocks noGrp="1"/>
          </p:cNvSpPr>
          <p:nvPr>
            <p:ph type="title"/>
          </p:nvPr>
        </p:nvSpPr>
        <p:spPr/>
        <p:txBody>
          <a:bodyPr/>
          <a:lstStyle/>
          <a:p>
            <a:r>
              <a:rPr lang="zh-CN" altLang="zh-CN" dirty="0"/>
              <a:t>三、应交增值税操作实务</a:t>
            </a:r>
            <a:endParaRPr lang="zh-CN" altLang="en-US" dirty="0"/>
          </a:p>
        </p:txBody>
      </p:sp>
      <p:sp>
        <p:nvSpPr>
          <p:cNvPr id="3" name="内容占位符 2">
            <a:extLst>
              <a:ext uri="{FF2B5EF4-FFF2-40B4-BE49-F238E27FC236}">
                <a16:creationId xmlns:a16="http://schemas.microsoft.com/office/drawing/2014/main" id="{EE167DE2-2CD3-4C4C-811E-9DB0C20D4C9A}"/>
              </a:ext>
            </a:extLst>
          </p:cNvPr>
          <p:cNvSpPr>
            <a:spLocks noGrp="1"/>
          </p:cNvSpPr>
          <p:nvPr>
            <p:ph sz="quarter" idx="13"/>
          </p:nvPr>
        </p:nvSpPr>
        <p:spPr/>
        <p:txBody>
          <a:bodyPr/>
          <a:lstStyle/>
          <a:p>
            <a:r>
              <a:rPr lang="zh-CN" altLang="zh-CN" dirty="0">
                <a:solidFill>
                  <a:srgbClr val="FFC000"/>
                </a:solidFill>
              </a:rPr>
              <a:t>例【</a:t>
            </a:r>
            <a:r>
              <a:rPr lang="en-US" altLang="zh-CN" dirty="0">
                <a:solidFill>
                  <a:srgbClr val="FFC000"/>
                </a:solidFill>
              </a:rPr>
              <a:t>3-25</a:t>
            </a:r>
            <a:r>
              <a:rPr lang="zh-CN" altLang="zh-CN" dirty="0">
                <a:solidFill>
                  <a:srgbClr val="FFC000"/>
                </a:solidFill>
              </a:rPr>
              <a:t>】</a:t>
            </a:r>
            <a:r>
              <a:rPr lang="en-US" altLang="zh-CN" dirty="0"/>
              <a:t>2019</a:t>
            </a:r>
            <a:r>
              <a:rPr lang="zh-CN" altLang="zh-CN" dirty="0"/>
              <a:t>年</a:t>
            </a:r>
            <a:r>
              <a:rPr lang="en-US" altLang="zh-CN" dirty="0"/>
              <a:t>7</a:t>
            </a:r>
            <a:r>
              <a:rPr lang="zh-CN" altLang="zh-CN" dirty="0"/>
              <a:t>月</a:t>
            </a:r>
            <a:r>
              <a:rPr lang="en-US" altLang="zh-CN" dirty="0"/>
              <a:t>10</a:t>
            </a:r>
            <a:r>
              <a:rPr lang="zh-CN" altLang="zh-CN" dirty="0"/>
              <a:t>日，滨海市第九中学</a:t>
            </a:r>
            <a:r>
              <a:rPr lang="en-US" altLang="zh-CN" dirty="0"/>
              <a:t>7</a:t>
            </a:r>
            <a:r>
              <a:rPr lang="zh-CN" altLang="zh-CN" dirty="0"/>
              <a:t>月份发生的增值税销项税额为</a:t>
            </a:r>
            <a:r>
              <a:rPr lang="en-US" altLang="zh-CN" dirty="0"/>
              <a:t>20 000</a:t>
            </a:r>
            <a:r>
              <a:rPr lang="zh-CN" altLang="zh-CN" dirty="0"/>
              <a:t>元，进项税额为</a:t>
            </a:r>
            <a:r>
              <a:rPr lang="en-US" altLang="zh-CN" dirty="0"/>
              <a:t>25 000</a:t>
            </a:r>
            <a:r>
              <a:rPr lang="zh-CN" altLang="zh-CN" dirty="0"/>
              <a:t>元，已用银行存款交纳</a:t>
            </a:r>
            <a:r>
              <a:rPr lang="en-US" altLang="zh-CN" dirty="0"/>
              <a:t>6</a:t>
            </a:r>
            <a:r>
              <a:rPr lang="zh-CN" altLang="zh-CN" dirty="0"/>
              <a:t>月份增值税</a:t>
            </a:r>
            <a:r>
              <a:rPr lang="en-US" altLang="zh-CN" dirty="0"/>
              <a:t>7 000</a:t>
            </a:r>
            <a:r>
              <a:rPr lang="zh-CN" altLang="zh-CN" dirty="0"/>
              <a:t>元</a:t>
            </a:r>
          </a:p>
          <a:p>
            <a:r>
              <a:rPr lang="zh-CN" altLang="zh-CN" dirty="0">
                <a:solidFill>
                  <a:srgbClr val="FFC000"/>
                </a:solidFill>
              </a:rPr>
              <a:t>财务会计</a:t>
            </a:r>
            <a:r>
              <a:rPr lang="zh-CN" altLang="en-US" dirty="0">
                <a:solidFill>
                  <a:srgbClr val="FFC000"/>
                </a:solidFill>
              </a:rPr>
              <a:t>：</a:t>
            </a:r>
            <a:endParaRPr lang="en-US" altLang="zh-CN" dirty="0">
              <a:solidFill>
                <a:srgbClr val="FFC000"/>
              </a:solidFill>
            </a:endParaRPr>
          </a:p>
          <a:p>
            <a:r>
              <a:rPr lang="zh-CN" altLang="zh-CN" dirty="0"/>
              <a:t>借：应交增值税</a:t>
            </a:r>
            <a:r>
              <a:rPr lang="en-US" altLang="zh-CN" dirty="0"/>
              <a:t>-</a:t>
            </a:r>
            <a:r>
              <a:rPr lang="zh-CN" altLang="zh-CN" dirty="0"/>
              <a:t>未交税金</a:t>
            </a:r>
            <a:r>
              <a:rPr lang="en-US" altLang="zh-CN" dirty="0"/>
              <a:t>      7 000</a:t>
            </a:r>
            <a:endParaRPr lang="zh-CN" altLang="zh-CN" dirty="0"/>
          </a:p>
          <a:p>
            <a:r>
              <a:rPr lang="en-US" altLang="zh-CN" dirty="0"/>
              <a:t>       </a:t>
            </a:r>
            <a:r>
              <a:rPr lang="zh-CN" altLang="zh-CN" dirty="0"/>
              <a:t>贷：银行存款</a:t>
            </a:r>
            <a:r>
              <a:rPr lang="en-US" altLang="zh-CN" dirty="0"/>
              <a:t>                        7 000</a:t>
            </a:r>
            <a:endParaRPr lang="zh-CN" altLang="zh-CN" dirty="0"/>
          </a:p>
          <a:p>
            <a:r>
              <a:rPr lang="zh-CN" altLang="zh-CN" dirty="0">
                <a:solidFill>
                  <a:srgbClr val="FFC000"/>
                </a:solidFill>
              </a:rPr>
              <a:t>预算会计</a:t>
            </a:r>
            <a:r>
              <a:rPr lang="zh-CN" altLang="en-US" dirty="0">
                <a:solidFill>
                  <a:srgbClr val="FFC000"/>
                </a:solidFill>
              </a:rPr>
              <a:t>：</a:t>
            </a:r>
            <a:endParaRPr lang="en-US" altLang="zh-CN" dirty="0">
              <a:solidFill>
                <a:srgbClr val="FFC000"/>
              </a:solidFill>
            </a:endParaRPr>
          </a:p>
          <a:p>
            <a:r>
              <a:rPr lang="zh-CN" altLang="zh-CN" dirty="0"/>
              <a:t>借：事业支出</a:t>
            </a:r>
            <a:r>
              <a:rPr lang="en-US" altLang="zh-CN" dirty="0"/>
              <a:t>                   7 000</a:t>
            </a:r>
            <a:endParaRPr lang="zh-CN" altLang="zh-CN" dirty="0"/>
          </a:p>
          <a:p>
            <a:r>
              <a:rPr lang="en-US" altLang="zh-CN" dirty="0"/>
              <a:t>      </a:t>
            </a:r>
            <a:r>
              <a:rPr lang="zh-CN" altLang="zh-CN" dirty="0"/>
              <a:t>贷：资金结存</a:t>
            </a:r>
            <a:r>
              <a:rPr lang="en-US" altLang="zh-CN" dirty="0"/>
              <a:t>-</a:t>
            </a:r>
            <a:r>
              <a:rPr lang="zh-CN" altLang="zh-CN" dirty="0"/>
              <a:t>货币资金</a:t>
            </a:r>
            <a:r>
              <a:rPr lang="en-US" altLang="zh-CN" dirty="0"/>
              <a:t>     7 000</a:t>
            </a:r>
            <a:endParaRPr lang="zh-CN" altLang="zh-CN" dirty="0"/>
          </a:p>
        </p:txBody>
      </p:sp>
    </p:spTree>
    <p:extLst>
      <p:ext uri="{BB962C8B-B14F-4D97-AF65-F5344CB8AC3E}">
        <p14:creationId xmlns:p14="http://schemas.microsoft.com/office/powerpoint/2010/main" val="6698987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8A5D14C-9334-4089-8A45-DF76785237FE}"/>
              </a:ext>
            </a:extLst>
          </p:cNvPr>
          <p:cNvSpPr>
            <a:spLocks noGrp="1"/>
          </p:cNvSpPr>
          <p:nvPr>
            <p:ph type="title"/>
          </p:nvPr>
        </p:nvSpPr>
        <p:spPr/>
        <p:txBody>
          <a:bodyPr/>
          <a:lstStyle/>
          <a:p>
            <a:r>
              <a:rPr lang="zh-CN" altLang="zh-CN" dirty="0"/>
              <a:t>三、应交增值税操作实务</a:t>
            </a:r>
            <a:endParaRPr lang="zh-CN" altLang="en-US" dirty="0"/>
          </a:p>
        </p:txBody>
      </p:sp>
      <p:sp>
        <p:nvSpPr>
          <p:cNvPr id="3" name="内容占位符 2">
            <a:extLst>
              <a:ext uri="{FF2B5EF4-FFF2-40B4-BE49-F238E27FC236}">
                <a16:creationId xmlns:a16="http://schemas.microsoft.com/office/drawing/2014/main" id="{D41684CC-4E90-4753-AEFA-16C215B2B98C}"/>
              </a:ext>
            </a:extLst>
          </p:cNvPr>
          <p:cNvSpPr>
            <a:spLocks noGrp="1"/>
          </p:cNvSpPr>
          <p:nvPr>
            <p:ph sz="quarter" idx="13"/>
          </p:nvPr>
        </p:nvSpPr>
        <p:spPr/>
        <p:txBody>
          <a:bodyPr/>
          <a:lstStyle/>
          <a:p>
            <a:r>
              <a:rPr lang="en-US" altLang="zh-CN" dirty="0"/>
              <a:t>3</a:t>
            </a:r>
            <a:r>
              <a:rPr lang="zh-CN" altLang="zh-CN" dirty="0"/>
              <a:t>、预交增值税</a:t>
            </a:r>
            <a:r>
              <a:rPr lang="en-US" altLang="zh-CN" dirty="0"/>
              <a:t>   </a:t>
            </a:r>
            <a:endParaRPr lang="zh-CN" altLang="zh-CN" dirty="0"/>
          </a:p>
          <a:p>
            <a:r>
              <a:rPr lang="zh-CN" altLang="zh-CN" dirty="0"/>
              <a:t>预交增值税时，借“应交增值税</a:t>
            </a:r>
            <a:r>
              <a:rPr lang="en-US" altLang="zh-CN" dirty="0"/>
              <a:t>-</a:t>
            </a:r>
            <a:r>
              <a:rPr lang="zh-CN" altLang="zh-CN" dirty="0"/>
              <a:t>预交税金”科目，月末，将其账面余额转入“应交增值税</a:t>
            </a:r>
            <a:r>
              <a:rPr lang="en-US" altLang="zh-CN" dirty="0"/>
              <a:t>-</a:t>
            </a:r>
            <a:r>
              <a:rPr lang="zh-CN" altLang="zh-CN" dirty="0"/>
              <a:t>未交税金”科目</a:t>
            </a:r>
            <a:r>
              <a:rPr lang="zh-CN" altLang="en-US" dirty="0"/>
              <a:t>。</a:t>
            </a:r>
            <a:endParaRPr lang="zh-CN" altLang="zh-CN" dirty="0"/>
          </a:p>
          <a:p>
            <a:r>
              <a:rPr lang="zh-CN" altLang="zh-CN" dirty="0">
                <a:solidFill>
                  <a:srgbClr val="FFC000"/>
                </a:solidFill>
              </a:rPr>
              <a:t>例【</a:t>
            </a:r>
            <a:r>
              <a:rPr lang="en-US" altLang="zh-CN" dirty="0">
                <a:solidFill>
                  <a:srgbClr val="FFC000"/>
                </a:solidFill>
              </a:rPr>
              <a:t>3-26</a:t>
            </a:r>
            <a:r>
              <a:rPr lang="zh-CN" altLang="zh-CN" dirty="0">
                <a:solidFill>
                  <a:srgbClr val="FFC000"/>
                </a:solidFill>
              </a:rPr>
              <a:t>】</a:t>
            </a:r>
            <a:r>
              <a:rPr lang="en-US" altLang="zh-CN" dirty="0"/>
              <a:t>2019</a:t>
            </a:r>
            <a:r>
              <a:rPr lang="zh-CN" altLang="zh-CN" dirty="0"/>
              <a:t>年</a:t>
            </a:r>
            <a:r>
              <a:rPr lang="en-US" altLang="zh-CN" dirty="0"/>
              <a:t>5</a:t>
            </a:r>
            <a:r>
              <a:rPr lang="zh-CN" altLang="zh-CN" dirty="0"/>
              <a:t>月</a:t>
            </a:r>
            <a:r>
              <a:rPr lang="en-US" altLang="zh-CN" dirty="0"/>
              <a:t>31</a:t>
            </a:r>
            <a:r>
              <a:rPr lang="zh-CN" altLang="zh-CN" dirty="0"/>
              <a:t>日，事业单位开发房地产项目，预售房屋一套，售价</a:t>
            </a:r>
            <a:r>
              <a:rPr lang="en-US" altLang="zh-CN" dirty="0"/>
              <a:t>1 000 000</a:t>
            </a:r>
            <a:r>
              <a:rPr lang="zh-CN" altLang="zh-CN" dirty="0"/>
              <a:t>元，同时收到客户预付的预售款</a:t>
            </a:r>
            <a:r>
              <a:rPr lang="en-US" altLang="zh-CN" dirty="0"/>
              <a:t>800 000</a:t>
            </a:r>
            <a:r>
              <a:rPr lang="zh-CN" altLang="zh-CN" dirty="0"/>
              <a:t>元，单位采用一般计税方法计税</a:t>
            </a:r>
            <a:r>
              <a:rPr lang="zh-CN" altLang="en-US" dirty="0"/>
              <a:t>。</a:t>
            </a:r>
            <a:endParaRPr lang="zh-CN" altLang="zh-CN" dirty="0"/>
          </a:p>
        </p:txBody>
      </p:sp>
    </p:spTree>
    <p:extLst>
      <p:ext uri="{BB962C8B-B14F-4D97-AF65-F5344CB8AC3E}">
        <p14:creationId xmlns:p14="http://schemas.microsoft.com/office/powerpoint/2010/main" val="41582196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325F65E-7EEE-4662-B103-3C261B165701}"/>
              </a:ext>
            </a:extLst>
          </p:cNvPr>
          <p:cNvSpPr>
            <a:spLocks noGrp="1"/>
          </p:cNvSpPr>
          <p:nvPr>
            <p:ph type="title"/>
          </p:nvPr>
        </p:nvSpPr>
        <p:spPr/>
        <p:txBody>
          <a:bodyPr/>
          <a:lstStyle/>
          <a:p>
            <a:r>
              <a:rPr lang="zh-CN" altLang="zh-CN" dirty="0"/>
              <a:t>三、应交增值税操作实务</a:t>
            </a:r>
            <a:endParaRPr lang="zh-CN" altLang="en-US" dirty="0"/>
          </a:p>
        </p:txBody>
      </p:sp>
      <p:sp>
        <p:nvSpPr>
          <p:cNvPr id="3" name="内容占位符 2">
            <a:extLst>
              <a:ext uri="{FF2B5EF4-FFF2-40B4-BE49-F238E27FC236}">
                <a16:creationId xmlns:a16="http://schemas.microsoft.com/office/drawing/2014/main" id="{D0A04BCD-7CA2-4C39-BDAE-BD5E71C5892B}"/>
              </a:ext>
            </a:extLst>
          </p:cNvPr>
          <p:cNvSpPr>
            <a:spLocks noGrp="1"/>
          </p:cNvSpPr>
          <p:nvPr>
            <p:ph sz="quarter" idx="13"/>
          </p:nvPr>
        </p:nvSpPr>
        <p:spPr/>
        <p:txBody>
          <a:bodyPr/>
          <a:lstStyle/>
          <a:p>
            <a:pPr lvl="0"/>
            <a:r>
              <a:rPr lang="zh-CN" altLang="en-US" dirty="0"/>
              <a:t>（</a:t>
            </a:r>
            <a:r>
              <a:rPr lang="en-US" altLang="zh-CN" dirty="0"/>
              <a:t>1</a:t>
            </a:r>
            <a:r>
              <a:rPr lang="zh-CN" altLang="en-US" dirty="0"/>
              <a:t>）</a:t>
            </a:r>
            <a:r>
              <a:rPr lang="zh-CN" altLang="zh-CN" dirty="0"/>
              <a:t>预收房款</a:t>
            </a:r>
          </a:p>
          <a:p>
            <a:r>
              <a:rPr lang="zh-CN" altLang="zh-CN" dirty="0">
                <a:solidFill>
                  <a:srgbClr val="FFC000"/>
                </a:solidFill>
              </a:rPr>
              <a:t>财务会计</a:t>
            </a:r>
            <a:r>
              <a:rPr lang="zh-CN" altLang="en-US" dirty="0">
                <a:solidFill>
                  <a:srgbClr val="FFC000"/>
                </a:solidFill>
              </a:rPr>
              <a:t>：</a:t>
            </a:r>
            <a:endParaRPr lang="en-US" altLang="zh-CN" dirty="0">
              <a:solidFill>
                <a:srgbClr val="FFC000"/>
              </a:solidFill>
            </a:endParaRPr>
          </a:p>
          <a:p>
            <a:r>
              <a:rPr lang="zh-CN" altLang="zh-CN" dirty="0"/>
              <a:t>借：银行存款</a:t>
            </a:r>
            <a:r>
              <a:rPr lang="en-US" altLang="zh-CN" dirty="0"/>
              <a:t>    800 000</a:t>
            </a:r>
            <a:endParaRPr lang="zh-CN" altLang="zh-CN" dirty="0"/>
          </a:p>
          <a:p>
            <a:r>
              <a:rPr lang="en-US" altLang="zh-CN" dirty="0"/>
              <a:t>      </a:t>
            </a:r>
            <a:r>
              <a:rPr lang="zh-CN" altLang="zh-CN" dirty="0"/>
              <a:t>贷：预收账款</a:t>
            </a:r>
            <a:r>
              <a:rPr lang="en-US" altLang="zh-CN" dirty="0"/>
              <a:t>     800 000</a:t>
            </a:r>
            <a:endParaRPr lang="zh-CN" altLang="zh-CN" dirty="0"/>
          </a:p>
          <a:p>
            <a:r>
              <a:rPr lang="zh-CN" altLang="zh-CN" dirty="0">
                <a:solidFill>
                  <a:srgbClr val="FFC000"/>
                </a:solidFill>
              </a:rPr>
              <a:t>预算会计</a:t>
            </a:r>
            <a:r>
              <a:rPr lang="zh-CN" altLang="en-US" dirty="0">
                <a:solidFill>
                  <a:srgbClr val="FFC000"/>
                </a:solidFill>
              </a:rPr>
              <a:t>：</a:t>
            </a:r>
            <a:endParaRPr lang="en-US" altLang="zh-CN" dirty="0">
              <a:solidFill>
                <a:srgbClr val="FFC000"/>
              </a:solidFill>
            </a:endParaRPr>
          </a:p>
          <a:p>
            <a:r>
              <a:rPr lang="zh-CN" altLang="zh-CN" dirty="0"/>
              <a:t>借：资金结存</a:t>
            </a:r>
            <a:r>
              <a:rPr lang="en-US" altLang="zh-CN" dirty="0"/>
              <a:t>-</a:t>
            </a:r>
            <a:r>
              <a:rPr lang="zh-CN" altLang="zh-CN" dirty="0"/>
              <a:t>货币资金</a:t>
            </a:r>
            <a:r>
              <a:rPr lang="en-US" altLang="zh-CN" dirty="0"/>
              <a:t>    800 000</a:t>
            </a:r>
            <a:endParaRPr lang="zh-CN" altLang="zh-CN" dirty="0"/>
          </a:p>
          <a:p>
            <a:r>
              <a:rPr lang="en-US" altLang="zh-CN" dirty="0"/>
              <a:t>       </a:t>
            </a:r>
            <a:r>
              <a:rPr lang="zh-CN" altLang="zh-CN" dirty="0"/>
              <a:t>贷：事业预算收入</a:t>
            </a:r>
            <a:r>
              <a:rPr lang="en-US" altLang="zh-CN" dirty="0"/>
              <a:t>            800 000</a:t>
            </a:r>
            <a:endParaRPr lang="zh-CN" altLang="zh-CN" dirty="0"/>
          </a:p>
          <a:p>
            <a:endParaRPr lang="zh-CN" altLang="en-US" dirty="0"/>
          </a:p>
        </p:txBody>
      </p:sp>
    </p:spTree>
    <p:extLst>
      <p:ext uri="{BB962C8B-B14F-4D97-AF65-F5344CB8AC3E}">
        <p14:creationId xmlns:p14="http://schemas.microsoft.com/office/powerpoint/2010/main" val="23252994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D2A658C-31BA-4AA0-A0D4-2EB07B47B052}"/>
              </a:ext>
            </a:extLst>
          </p:cNvPr>
          <p:cNvSpPr>
            <a:spLocks noGrp="1"/>
          </p:cNvSpPr>
          <p:nvPr>
            <p:ph type="title"/>
          </p:nvPr>
        </p:nvSpPr>
        <p:spPr/>
        <p:txBody>
          <a:bodyPr/>
          <a:lstStyle/>
          <a:p>
            <a:r>
              <a:rPr lang="zh-CN" altLang="zh-CN" dirty="0"/>
              <a:t>三、应交增值税操作实务</a:t>
            </a:r>
            <a:endParaRPr lang="zh-CN" altLang="en-US" dirty="0"/>
          </a:p>
        </p:txBody>
      </p:sp>
      <p:sp>
        <p:nvSpPr>
          <p:cNvPr id="3" name="内容占位符 2">
            <a:extLst>
              <a:ext uri="{FF2B5EF4-FFF2-40B4-BE49-F238E27FC236}">
                <a16:creationId xmlns:a16="http://schemas.microsoft.com/office/drawing/2014/main" id="{D85BAA32-F9B0-4D42-BBAA-BB83DD1FC2C7}"/>
              </a:ext>
            </a:extLst>
          </p:cNvPr>
          <p:cNvSpPr>
            <a:spLocks noGrp="1"/>
          </p:cNvSpPr>
          <p:nvPr>
            <p:ph sz="quarter" idx="13"/>
          </p:nvPr>
        </p:nvSpPr>
        <p:spPr>
          <a:xfrm>
            <a:off x="376518" y="852755"/>
            <a:ext cx="9782549" cy="5102557"/>
          </a:xfrm>
        </p:spPr>
        <p:txBody>
          <a:bodyPr/>
          <a:lstStyle/>
          <a:p>
            <a:pPr lvl="0"/>
            <a:r>
              <a:rPr lang="zh-CN" altLang="en-US" dirty="0"/>
              <a:t>（</a:t>
            </a:r>
            <a:r>
              <a:rPr lang="en-US" altLang="zh-CN" dirty="0"/>
              <a:t>2</a:t>
            </a:r>
            <a:r>
              <a:rPr lang="zh-CN" altLang="en-US" dirty="0"/>
              <a:t>）</a:t>
            </a:r>
            <a:r>
              <a:rPr lang="zh-CN" altLang="zh-CN" dirty="0"/>
              <a:t>预交增值税 一般计税方法预缴增值税按</a:t>
            </a:r>
            <a:r>
              <a:rPr lang="en-US" altLang="zh-CN" dirty="0"/>
              <a:t>11%</a:t>
            </a:r>
            <a:r>
              <a:rPr lang="zh-CN" altLang="zh-CN" dirty="0"/>
              <a:t>的适用税率和</a:t>
            </a:r>
            <a:r>
              <a:rPr lang="en-US" altLang="zh-CN" dirty="0"/>
              <a:t>3%</a:t>
            </a:r>
            <a:r>
              <a:rPr lang="zh-CN" altLang="zh-CN" dirty="0"/>
              <a:t>的预征率计算，应预缴增值税</a:t>
            </a:r>
            <a:r>
              <a:rPr lang="en-US" altLang="zh-CN" dirty="0"/>
              <a:t>=800 000/</a:t>
            </a:r>
            <a:r>
              <a:rPr lang="zh-CN" altLang="zh-CN" dirty="0"/>
              <a:t>（</a:t>
            </a:r>
            <a:r>
              <a:rPr lang="en-US" altLang="zh-CN" dirty="0"/>
              <a:t>1+11%</a:t>
            </a:r>
            <a:r>
              <a:rPr lang="zh-CN" altLang="zh-CN" dirty="0"/>
              <a:t>）</a:t>
            </a:r>
            <a:r>
              <a:rPr lang="en-US" altLang="zh-CN" dirty="0"/>
              <a:t>*3%=21 621.62</a:t>
            </a:r>
            <a:endParaRPr lang="zh-CN" altLang="zh-CN" dirty="0"/>
          </a:p>
          <a:p>
            <a:r>
              <a:rPr lang="zh-CN" altLang="zh-CN" dirty="0">
                <a:solidFill>
                  <a:srgbClr val="FFC000"/>
                </a:solidFill>
              </a:rPr>
              <a:t>财务会计</a:t>
            </a:r>
            <a:r>
              <a:rPr lang="zh-CN" altLang="en-US" dirty="0">
                <a:solidFill>
                  <a:srgbClr val="FFC000"/>
                </a:solidFill>
              </a:rPr>
              <a:t>：</a:t>
            </a:r>
            <a:endParaRPr lang="en-US" altLang="zh-CN" dirty="0">
              <a:solidFill>
                <a:srgbClr val="FFC000"/>
              </a:solidFill>
            </a:endParaRPr>
          </a:p>
          <a:p>
            <a:r>
              <a:rPr lang="zh-CN" altLang="zh-CN" dirty="0"/>
              <a:t>借：应交增值税</a:t>
            </a:r>
            <a:r>
              <a:rPr lang="en-US" altLang="zh-CN" dirty="0"/>
              <a:t>-</a:t>
            </a:r>
            <a:r>
              <a:rPr lang="zh-CN" altLang="zh-CN" dirty="0"/>
              <a:t>预交税金</a:t>
            </a:r>
            <a:r>
              <a:rPr lang="en-US" altLang="zh-CN" dirty="0"/>
              <a:t>  21 621.62</a:t>
            </a:r>
            <a:endParaRPr lang="zh-CN" altLang="zh-CN" dirty="0"/>
          </a:p>
          <a:p>
            <a:r>
              <a:rPr lang="en-US" altLang="zh-CN" dirty="0"/>
              <a:t>      </a:t>
            </a:r>
            <a:r>
              <a:rPr lang="zh-CN" altLang="zh-CN" dirty="0"/>
              <a:t>贷：银行存款</a:t>
            </a:r>
            <a:r>
              <a:rPr lang="en-US" altLang="zh-CN" dirty="0"/>
              <a:t>                     21 621.62</a:t>
            </a:r>
            <a:endParaRPr lang="zh-CN" altLang="zh-CN" dirty="0"/>
          </a:p>
          <a:p>
            <a:r>
              <a:rPr lang="zh-CN" altLang="zh-CN" dirty="0">
                <a:solidFill>
                  <a:srgbClr val="FFC000"/>
                </a:solidFill>
              </a:rPr>
              <a:t>预算会计</a:t>
            </a:r>
            <a:r>
              <a:rPr lang="zh-CN" altLang="en-US" dirty="0">
                <a:solidFill>
                  <a:srgbClr val="FFC000"/>
                </a:solidFill>
              </a:rPr>
              <a:t>：</a:t>
            </a:r>
            <a:endParaRPr lang="en-US" altLang="zh-CN" dirty="0">
              <a:solidFill>
                <a:srgbClr val="FFC000"/>
              </a:solidFill>
            </a:endParaRPr>
          </a:p>
          <a:p>
            <a:r>
              <a:rPr lang="zh-CN" altLang="zh-CN" dirty="0"/>
              <a:t>借：事业支出</a:t>
            </a:r>
            <a:r>
              <a:rPr lang="en-US" altLang="zh-CN" dirty="0"/>
              <a:t>               21 621.62</a:t>
            </a:r>
            <a:endParaRPr lang="zh-CN" altLang="zh-CN" dirty="0"/>
          </a:p>
          <a:p>
            <a:r>
              <a:rPr lang="en-US" altLang="zh-CN" dirty="0"/>
              <a:t>       </a:t>
            </a:r>
            <a:r>
              <a:rPr lang="zh-CN" altLang="zh-CN" dirty="0"/>
              <a:t>贷：资金结存</a:t>
            </a:r>
            <a:r>
              <a:rPr lang="en-US" altLang="zh-CN" dirty="0"/>
              <a:t>-</a:t>
            </a:r>
            <a:r>
              <a:rPr lang="zh-CN" altLang="zh-CN" dirty="0"/>
              <a:t>货币资金</a:t>
            </a:r>
            <a:r>
              <a:rPr lang="en-US" altLang="zh-CN" dirty="0"/>
              <a:t>     21 621.62</a:t>
            </a:r>
            <a:endParaRPr lang="zh-CN" altLang="zh-CN" dirty="0"/>
          </a:p>
        </p:txBody>
      </p:sp>
    </p:spTree>
    <p:extLst>
      <p:ext uri="{BB962C8B-B14F-4D97-AF65-F5344CB8AC3E}">
        <p14:creationId xmlns:p14="http://schemas.microsoft.com/office/powerpoint/2010/main" val="28288828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5C0B1A2-0849-40B0-8A2A-01EE878A5FC1}"/>
              </a:ext>
            </a:extLst>
          </p:cNvPr>
          <p:cNvSpPr>
            <a:spLocks noGrp="1"/>
          </p:cNvSpPr>
          <p:nvPr>
            <p:ph type="title"/>
          </p:nvPr>
        </p:nvSpPr>
        <p:spPr/>
        <p:txBody>
          <a:bodyPr/>
          <a:lstStyle/>
          <a:p>
            <a:r>
              <a:rPr lang="zh-CN" altLang="zh-CN" dirty="0"/>
              <a:t>三、应交增值税操作实务</a:t>
            </a:r>
            <a:endParaRPr lang="zh-CN" altLang="en-US" dirty="0"/>
          </a:p>
        </p:txBody>
      </p:sp>
      <p:sp>
        <p:nvSpPr>
          <p:cNvPr id="3" name="内容占位符 2">
            <a:extLst>
              <a:ext uri="{FF2B5EF4-FFF2-40B4-BE49-F238E27FC236}">
                <a16:creationId xmlns:a16="http://schemas.microsoft.com/office/drawing/2014/main" id="{DC135479-3D0E-444B-B571-BADBF68B42B6}"/>
              </a:ext>
            </a:extLst>
          </p:cNvPr>
          <p:cNvSpPr>
            <a:spLocks noGrp="1"/>
          </p:cNvSpPr>
          <p:nvPr>
            <p:ph sz="quarter" idx="13"/>
          </p:nvPr>
        </p:nvSpPr>
        <p:spPr/>
        <p:txBody>
          <a:bodyPr/>
          <a:lstStyle/>
          <a:p>
            <a:pPr lvl="0"/>
            <a:r>
              <a:rPr lang="zh-CN" altLang="en-US" dirty="0"/>
              <a:t>（</a:t>
            </a:r>
            <a:r>
              <a:rPr lang="en-US" altLang="zh-CN" dirty="0"/>
              <a:t>3</a:t>
            </a:r>
            <a:r>
              <a:rPr lang="zh-CN" altLang="en-US" dirty="0"/>
              <a:t>）</a:t>
            </a:r>
            <a:r>
              <a:rPr lang="zh-CN" altLang="zh-CN" dirty="0"/>
              <a:t>销售房屋</a:t>
            </a:r>
            <a:r>
              <a:rPr lang="en-US" altLang="zh-CN" dirty="0"/>
              <a:t>  </a:t>
            </a:r>
            <a:endParaRPr lang="zh-CN" altLang="zh-CN" dirty="0"/>
          </a:p>
          <a:p>
            <a:r>
              <a:rPr lang="zh-CN" altLang="zh-CN" dirty="0">
                <a:solidFill>
                  <a:srgbClr val="FFC000"/>
                </a:solidFill>
              </a:rPr>
              <a:t>财务会计</a:t>
            </a:r>
            <a:r>
              <a:rPr lang="zh-CN" altLang="en-US" dirty="0">
                <a:solidFill>
                  <a:srgbClr val="FFC000"/>
                </a:solidFill>
              </a:rPr>
              <a:t>：</a:t>
            </a:r>
            <a:endParaRPr lang="en-US" altLang="zh-CN" dirty="0">
              <a:solidFill>
                <a:srgbClr val="FFC000"/>
              </a:solidFill>
            </a:endParaRPr>
          </a:p>
          <a:p>
            <a:r>
              <a:rPr lang="zh-CN" altLang="zh-CN" dirty="0"/>
              <a:t>借： 银行存款</a:t>
            </a:r>
            <a:r>
              <a:rPr lang="en-US" altLang="zh-CN" dirty="0"/>
              <a:t>                                 200 000</a:t>
            </a:r>
            <a:endParaRPr lang="zh-CN" altLang="zh-CN" dirty="0"/>
          </a:p>
          <a:p>
            <a:r>
              <a:rPr lang="en-US" altLang="zh-CN" dirty="0"/>
              <a:t>        </a:t>
            </a:r>
            <a:r>
              <a:rPr lang="zh-CN" altLang="zh-CN" dirty="0"/>
              <a:t>预收账款</a:t>
            </a:r>
            <a:r>
              <a:rPr lang="en-US" altLang="zh-CN" dirty="0"/>
              <a:t>                                 800 000</a:t>
            </a:r>
            <a:endParaRPr lang="zh-CN" altLang="zh-CN" dirty="0"/>
          </a:p>
          <a:p>
            <a:r>
              <a:rPr lang="en-US" altLang="zh-CN" dirty="0"/>
              <a:t>        </a:t>
            </a:r>
            <a:r>
              <a:rPr lang="zh-CN" altLang="zh-CN" dirty="0"/>
              <a:t>贷：其他收入</a:t>
            </a:r>
            <a:r>
              <a:rPr lang="en-US" altLang="zh-CN" dirty="0"/>
              <a:t>                                 900 900</a:t>
            </a:r>
            <a:endParaRPr lang="zh-CN" altLang="zh-CN" dirty="0"/>
          </a:p>
          <a:p>
            <a:r>
              <a:rPr lang="en-US" altLang="zh-CN" dirty="0"/>
              <a:t>              </a:t>
            </a:r>
            <a:r>
              <a:rPr lang="zh-CN" altLang="zh-CN" dirty="0"/>
              <a:t>应交增值税</a:t>
            </a:r>
            <a:r>
              <a:rPr lang="en-US" altLang="zh-CN" dirty="0"/>
              <a:t>-</a:t>
            </a:r>
            <a:r>
              <a:rPr lang="zh-CN" altLang="zh-CN" dirty="0"/>
              <a:t>应交税金</a:t>
            </a:r>
            <a:r>
              <a:rPr lang="en-US" altLang="zh-CN" dirty="0"/>
              <a:t>-</a:t>
            </a:r>
            <a:r>
              <a:rPr lang="zh-CN" altLang="zh-CN" dirty="0"/>
              <a:t>销项税额</a:t>
            </a:r>
            <a:r>
              <a:rPr lang="en-US" altLang="zh-CN" dirty="0"/>
              <a:t>   99 100</a:t>
            </a:r>
            <a:endParaRPr lang="zh-CN" altLang="zh-CN" dirty="0"/>
          </a:p>
          <a:p>
            <a:r>
              <a:rPr lang="en-US" altLang="zh-CN" dirty="0">
                <a:solidFill>
                  <a:srgbClr val="FFC000"/>
                </a:solidFill>
              </a:rPr>
              <a:t> </a:t>
            </a:r>
            <a:r>
              <a:rPr lang="zh-CN" altLang="zh-CN" dirty="0">
                <a:solidFill>
                  <a:srgbClr val="FFC000"/>
                </a:solidFill>
              </a:rPr>
              <a:t>预算会计</a:t>
            </a:r>
            <a:r>
              <a:rPr lang="zh-CN" altLang="en-US" dirty="0">
                <a:solidFill>
                  <a:srgbClr val="FFC000"/>
                </a:solidFill>
              </a:rPr>
              <a:t>：</a:t>
            </a:r>
            <a:endParaRPr lang="en-US" altLang="zh-CN" dirty="0">
              <a:solidFill>
                <a:srgbClr val="FFC000"/>
              </a:solidFill>
            </a:endParaRPr>
          </a:p>
          <a:p>
            <a:r>
              <a:rPr lang="zh-CN" altLang="zh-CN" dirty="0"/>
              <a:t>借：资金结存</a:t>
            </a:r>
            <a:r>
              <a:rPr lang="en-US" altLang="zh-CN" dirty="0"/>
              <a:t>-</a:t>
            </a:r>
            <a:r>
              <a:rPr lang="zh-CN" altLang="zh-CN" dirty="0"/>
              <a:t>货币资金</a:t>
            </a:r>
            <a:r>
              <a:rPr lang="en-US" altLang="zh-CN" dirty="0"/>
              <a:t>    200 000</a:t>
            </a:r>
            <a:endParaRPr lang="zh-CN" altLang="zh-CN" dirty="0"/>
          </a:p>
          <a:p>
            <a:r>
              <a:rPr lang="en-US" altLang="zh-CN" dirty="0"/>
              <a:t>      </a:t>
            </a:r>
            <a:r>
              <a:rPr lang="zh-CN" altLang="zh-CN" dirty="0"/>
              <a:t>贷：事业预算收入</a:t>
            </a:r>
            <a:r>
              <a:rPr lang="en-US" altLang="zh-CN" dirty="0"/>
              <a:t>             200 000</a:t>
            </a:r>
            <a:endParaRPr lang="zh-CN" altLang="zh-CN" dirty="0"/>
          </a:p>
        </p:txBody>
      </p:sp>
    </p:spTree>
    <p:extLst>
      <p:ext uri="{BB962C8B-B14F-4D97-AF65-F5344CB8AC3E}">
        <p14:creationId xmlns:p14="http://schemas.microsoft.com/office/powerpoint/2010/main" val="4894711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72EAAFA-59E8-4AE6-AC55-F6030EC6A2C4}"/>
              </a:ext>
            </a:extLst>
          </p:cNvPr>
          <p:cNvSpPr>
            <a:spLocks noGrp="1"/>
          </p:cNvSpPr>
          <p:nvPr>
            <p:ph type="title"/>
          </p:nvPr>
        </p:nvSpPr>
        <p:spPr/>
        <p:txBody>
          <a:bodyPr/>
          <a:lstStyle/>
          <a:p>
            <a:r>
              <a:rPr lang="zh-CN" altLang="zh-CN" dirty="0"/>
              <a:t>三、应交增值税操作实务</a:t>
            </a:r>
            <a:endParaRPr lang="zh-CN" altLang="en-US" dirty="0"/>
          </a:p>
        </p:txBody>
      </p:sp>
      <p:sp>
        <p:nvSpPr>
          <p:cNvPr id="3" name="内容占位符 2">
            <a:extLst>
              <a:ext uri="{FF2B5EF4-FFF2-40B4-BE49-F238E27FC236}">
                <a16:creationId xmlns:a16="http://schemas.microsoft.com/office/drawing/2014/main" id="{2664A89E-A3E9-434B-A25F-C037DA22A253}"/>
              </a:ext>
            </a:extLst>
          </p:cNvPr>
          <p:cNvSpPr>
            <a:spLocks noGrp="1"/>
          </p:cNvSpPr>
          <p:nvPr>
            <p:ph sz="quarter" idx="13"/>
          </p:nvPr>
        </p:nvSpPr>
        <p:spPr/>
        <p:txBody>
          <a:bodyPr/>
          <a:lstStyle/>
          <a:p>
            <a:pPr lvl="0"/>
            <a:r>
              <a:rPr lang="zh-CN" altLang="en-US" dirty="0"/>
              <a:t>（</a:t>
            </a:r>
            <a:r>
              <a:rPr lang="en-US" altLang="zh-CN" dirty="0"/>
              <a:t>4</a:t>
            </a:r>
            <a:r>
              <a:rPr lang="zh-CN" altLang="en-US" dirty="0"/>
              <a:t>）</a:t>
            </a:r>
            <a:r>
              <a:rPr lang="zh-CN" altLang="zh-CN" dirty="0"/>
              <a:t>预缴税款抵减</a:t>
            </a:r>
          </a:p>
          <a:p>
            <a:r>
              <a:rPr lang="zh-CN" altLang="zh-CN" dirty="0">
                <a:solidFill>
                  <a:srgbClr val="FFC000"/>
                </a:solidFill>
              </a:rPr>
              <a:t>财务会计</a:t>
            </a:r>
            <a:r>
              <a:rPr lang="zh-CN" altLang="en-US" dirty="0">
                <a:solidFill>
                  <a:srgbClr val="FFC000"/>
                </a:solidFill>
              </a:rPr>
              <a:t>：</a:t>
            </a:r>
            <a:endParaRPr lang="en-US" altLang="zh-CN" dirty="0">
              <a:solidFill>
                <a:srgbClr val="FFC000"/>
              </a:solidFill>
            </a:endParaRPr>
          </a:p>
          <a:p>
            <a:r>
              <a:rPr lang="zh-CN" altLang="zh-CN" dirty="0"/>
              <a:t>借：应交增值税</a:t>
            </a:r>
            <a:r>
              <a:rPr lang="en-US" altLang="zh-CN" dirty="0"/>
              <a:t>-</a:t>
            </a:r>
            <a:r>
              <a:rPr lang="zh-CN" altLang="zh-CN" dirty="0"/>
              <a:t>预交税金</a:t>
            </a:r>
            <a:r>
              <a:rPr lang="en-US" altLang="zh-CN" dirty="0"/>
              <a:t>    21 621.62</a:t>
            </a:r>
            <a:endParaRPr lang="zh-CN" altLang="zh-CN" dirty="0"/>
          </a:p>
          <a:p>
            <a:r>
              <a:rPr lang="en-US" altLang="zh-CN" dirty="0"/>
              <a:t>      </a:t>
            </a:r>
            <a:r>
              <a:rPr lang="zh-CN" altLang="zh-CN" dirty="0"/>
              <a:t>贷：应交增值税</a:t>
            </a:r>
            <a:r>
              <a:rPr lang="en-US" altLang="zh-CN" dirty="0"/>
              <a:t>-</a:t>
            </a:r>
            <a:r>
              <a:rPr lang="zh-CN" altLang="zh-CN" dirty="0"/>
              <a:t>未交税金</a:t>
            </a:r>
            <a:r>
              <a:rPr lang="en-US" altLang="zh-CN" dirty="0"/>
              <a:t>     21 621.62</a:t>
            </a:r>
            <a:endParaRPr lang="zh-CN" altLang="zh-CN" dirty="0"/>
          </a:p>
          <a:p>
            <a:r>
              <a:rPr lang="zh-CN" altLang="zh-CN" dirty="0"/>
              <a:t>预算会计不用做分录</a:t>
            </a:r>
          </a:p>
          <a:p>
            <a:endParaRPr lang="zh-CN" altLang="en-US" dirty="0"/>
          </a:p>
        </p:txBody>
      </p:sp>
    </p:spTree>
    <p:extLst>
      <p:ext uri="{BB962C8B-B14F-4D97-AF65-F5344CB8AC3E}">
        <p14:creationId xmlns:p14="http://schemas.microsoft.com/office/powerpoint/2010/main" val="2973964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15C6564-4C51-49AD-A0FF-1B50FF490740}"/>
              </a:ext>
            </a:extLst>
          </p:cNvPr>
          <p:cNvSpPr>
            <a:spLocks noGrp="1"/>
          </p:cNvSpPr>
          <p:nvPr>
            <p:ph type="title"/>
          </p:nvPr>
        </p:nvSpPr>
        <p:spPr/>
        <p:txBody>
          <a:bodyPr/>
          <a:lstStyle/>
          <a:p>
            <a:r>
              <a:rPr lang="zh-CN" altLang="zh-CN" dirty="0"/>
              <a:t>三、应交增值税操作实务</a:t>
            </a:r>
            <a:endParaRPr lang="zh-CN" altLang="en-US" dirty="0"/>
          </a:p>
        </p:txBody>
      </p:sp>
      <p:sp>
        <p:nvSpPr>
          <p:cNvPr id="3" name="内容占位符 2">
            <a:extLst>
              <a:ext uri="{FF2B5EF4-FFF2-40B4-BE49-F238E27FC236}">
                <a16:creationId xmlns:a16="http://schemas.microsoft.com/office/drawing/2014/main" id="{3D497C02-920D-4D1B-B6F3-CD02E169DAF5}"/>
              </a:ext>
            </a:extLst>
          </p:cNvPr>
          <p:cNvSpPr>
            <a:spLocks noGrp="1"/>
          </p:cNvSpPr>
          <p:nvPr>
            <p:ph sz="quarter" idx="13"/>
          </p:nvPr>
        </p:nvSpPr>
        <p:spPr/>
        <p:txBody>
          <a:bodyPr/>
          <a:lstStyle/>
          <a:p>
            <a:r>
              <a:rPr lang="zh-CN" altLang="zh-CN" dirty="0"/>
              <a:t>其中应交税金明细科目如下：</a:t>
            </a:r>
          </a:p>
          <a:p>
            <a:endParaRPr lang="zh-CN" altLang="en-US" dirty="0"/>
          </a:p>
        </p:txBody>
      </p:sp>
      <p:sp>
        <p:nvSpPr>
          <p:cNvPr id="4" name="文本框 3">
            <a:extLst>
              <a:ext uri="{FF2B5EF4-FFF2-40B4-BE49-F238E27FC236}">
                <a16:creationId xmlns:a16="http://schemas.microsoft.com/office/drawing/2014/main" id="{B4EE5958-65A9-43B9-BAC9-321D73E0AD4C}"/>
              </a:ext>
            </a:extLst>
          </p:cNvPr>
          <p:cNvSpPr txBox="1"/>
          <p:nvPr/>
        </p:nvSpPr>
        <p:spPr>
          <a:xfrm>
            <a:off x="4512145" y="1711045"/>
            <a:ext cx="1729263" cy="461665"/>
          </a:xfrm>
          <a:prstGeom prst="rect">
            <a:avLst/>
          </a:prstGeom>
          <a:noFill/>
          <a:ln>
            <a:solidFill>
              <a:srgbClr val="FFC000"/>
            </a:solidFill>
          </a:ln>
        </p:spPr>
        <p:txBody>
          <a:bodyPr wrap="square" rtlCol="0">
            <a:spAutoFit/>
          </a:bodyPr>
          <a:lstStyle/>
          <a:p>
            <a:pPr algn="ctr"/>
            <a:r>
              <a:rPr lang="zh-CN" altLang="en-US" sz="2400" dirty="0">
                <a:solidFill>
                  <a:schemeClr val="bg1"/>
                </a:solidFill>
                <a:latin typeface="微软雅黑" panose="020B0503020204020204" pitchFamily="34" charset="-122"/>
                <a:ea typeface="微软雅黑" panose="020B0503020204020204" pitchFamily="34" charset="-122"/>
              </a:rPr>
              <a:t>应交税金</a:t>
            </a:r>
          </a:p>
        </p:txBody>
      </p:sp>
      <p:sp>
        <p:nvSpPr>
          <p:cNvPr id="5" name="文本框 4">
            <a:extLst>
              <a:ext uri="{FF2B5EF4-FFF2-40B4-BE49-F238E27FC236}">
                <a16:creationId xmlns:a16="http://schemas.microsoft.com/office/drawing/2014/main" id="{CF7F480B-9195-4B08-B3C0-3693142ADB1E}"/>
              </a:ext>
            </a:extLst>
          </p:cNvPr>
          <p:cNvSpPr txBox="1"/>
          <p:nvPr/>
        </p:nvSpPr>
        <p:spPr>
          <a:xfrm>
            <a:off x="6481893" y="2312564"/>
            <a:ext cx="2373090" cy="461665"/>
          </a:xfrm>
          <a:prstGeom prst="rect">
            <a:avLst/>
          </a:prstGeom>
          <a:noFill/>
          <a:ln>
            <a:solidFill>
              <a:srgbClr val="FFC000"/>
            </a:solidFill>
          </a:ln>
        </p:spPr>
        <p:txBody>
          <a:bodyPr wrap="square" rtlCol="0">
            <a:spAutoFit/>
          </a:bodyPr>
          <a:lstStyle/>
          <a:p>
            <a:pPr algn="ctr"/>
            <a:r>
              <a:rPr lang="zh-CN" altLang="en-US" sz="2400" dirty="0">
                <a:solidFill>
                  <a:schemeClr val="bg1"/>
                </a:solidFill>
                <a:latin typeface="微软雅黑" panose="020B0503020204020204" pitchFamily="34" charset="-122"/>
                <a:ea typeface="微软雅黑" panose="020B0503020204020204" pitchFamily="34" charset="-122"/>
              </a:rPr>
              <a:t>已交税金</a:t>
            </a:r>
          </a:p>
        </p:txBody>
      </p:sp>
      <p:sp>
        <p:nvSpPr>
          <p:cNvPr id="6" name="文本框 5">
            <a:extLst>
              <a:ext uri="{FF2B5EF4-FFF2-40B4-BE49-F238E27FC236}">
                <a16:creationId xmlns:a16="http://schemas.microsoft.com/office/drawing/2014/main" id="{64E3388C-95AF-4561-8C32-A13A00EAA6A1}"/>
              </a:ext>
            </a:extLst>
          </p:cNvPr>
          <p:cNvSpPr txBox="1"/>
          <p:nvPr/>
        </p:nvSpPr>
        <p:spPr>
          <a:xfrm>
            <a:off x="6481892" y="3688529"/>
            <a:ext cx="2376881" cy="461665"/>
          </a:xfrm>
          <a:prstGeom prst="rect">
            <a:avLst/>
          </a:prstGeom>
          <a:noFill/>
          <a:ln>
            <a:solidFill>
              <a:srgbClr val="FFC000"/>
            </a:solidFill>
          </a:ln>
        </p:spPr>
        <p:txBody>
          <a:bodyPr wrap="square" rtlCol="0">
            <a:spAutoFit/>
          </a:bodyPr>
          <a:lstStyle/>
          <a:p>
            <a:pPr algn="ctr"/>
            <a:r>
              <a:rPr lang="zh-CN" altLang="en-US" sz="2400" dirty="0">
                <a:solidFill>
                  <a:schemeClr val="bg1"/>
                </a:solidFill>
                <a:latin typeface="微软雅黑" panose="020B0503020204020204" pitchFamily="34" charset="-122"/>
                <a:ea typeface="微软雅黑" panose="020B0503020204020204" pitchFamily="34" charset="-122"/>
              </a:rPr>
              <a:t>进项税额转出</a:t>
            </a:r>
          </a:p>
        </p:txBody>
      </p:sp>
      <p:sp>
        <p:nvSpPr>
          <p:cNvPr id="7" name="文本框 6">
            <a:extLst>
              <a:ext uri="{FF2B5EF4-FFF2-40B4-BE49-F238E27FC236}">
                <a16:creationId xmlns:a16="http://schemas.microsoft.com/office/drawing/2014/main" id="{63BE0804-A062-4283-A433-81F1563FF903}"/>
              </a:ext>
            </a:extLst>
          </p:cNvPr>
          <p:cNvSpPr txBox="1"/>
          <p:nvPr/>
        </p:nvSpPr>
        <p:spPr>
          <a:xfrm>
            <a:off x="6481893" y="3002270"/>
            <a:ext cx="2376881" cy="461665"/>
          </a:xfrm>
          <a:prstGeom prst="rect">
            <a:avLst/>
          </a:prstGeom>
          <a:noFill/>
          <a:ln>
            <a:solidFill>
              <a:srgbClr val="FFC000"/>
            </a:solidFill>
          </a:ln>
        </p:spPr>
        <p:txBody>
          <a:bodyPr wrap="square" rtlCol="0">
            <a:spAutoFit/>
          </a:bodyPr>
          <a:lstStyle/>
          <a:p>
            <a:pPr algn="ctr"/>
            <a:r>
              <a:rPr lang="zh-CN" altLang="en-US" sz="2400" dirty="0">
                <a:solidFill>
                  <a:schemeClr val="bg1"/>
                </a:solidFill>
                <a:latin typeface="微软雅黑" panose="020B0503020204020204" pitchFamily="34" charset="-122"/>
                <a:ea typeface="微软雅黑" panose="020B0503020204020204" pitchFamily="34" charset="-122"/>
              </a:rPr>
              <a:t>转出多交增值税</a:t>
            </a:r>
          </a:p>
        </p:txBody>
      </p:sp>
      <p:sp>
        <p:nvSpPr>
          <p:cNvPr id="8" name="文本框 7">
            <a:extLst>
              <a:ext uri="{FF2B5EF4-FFF2-40B4-BE49-F238E27FC236}">
                <a16:creationId xmlns:a16="http://schemas.microsoft.com/office/drawing/2014/main" id="{BCE043B7-5F8A-44A3-9FC4-F11485ADCCC6}"/>
              </a:ext>
            </a:extLst>
          </p:cNvPr>
          <p:cNvSpPr txBox="1"/>
          <p:nvPr/>
        </p:nvSpPr>
        <p:spPr>
          <a:xfrm>
            <a:off x="2015716" y="4374787"/>
            <a:ext cx="2370290" cy="461665"/>
          </a:xfrm>
          <a:prstGeom prst="rect">
            <a:avLst/>
          </a:prstGeom>
          <a:noFill/>
          <a:ln>
            <a:solidFill>
              <a:srgbClr val="FFC000"/>
            </a:solidFill>
          </a:ln>
        </p:spPr>
        <p:txBody>
          <a:bodyPr wrap="square" rtlCol="0">
            <a:spAutoFit/>
          </a:bodyPr>
          <a:lstStyle/>
          <a:p>
            <a:pPr algn="ctr"/>
            <a:r>
              <a:rPr lang="zh-CN" altLang="en-US" sz="2400" dirty="0">
                <a:solidFill>
                  <a:schemeClr val="bg1"/>
                </a:solidFill>
                <a:latin typeface="微软雅黑" panose="020B0503020204020204" pitchFamily="34" charset="-122"/>
                <a:ea typeface="微软雅黑" panose="020B0503020204020204" pitchFamily="34" charset="-122"/>
              </a:rPr>
              <a:t>减免税款</a:t>
            </a:r>
          </a:p>
        </p:txBody>
      </p:sp>
      <p:sp>
        <p:nvSpPr>
          <p:cNvPr id="9" name="文本框 8">
            <a:extLst>
              <a:ext uri="{FF2B5EF4-FFF2-40B4-BE49-F238E27FC236}">
                <a16:creationId xmlns:a16="http://schemas.microsoft.com/office/drawing/2014/main" id="{0BF7C951-D823-467D-B609-9F217E3E0430}"/>
              </a:ext>
            </a:extLst>
          </p:cNvPr>
          <p:cNvSpPr txBox="1"/>
          <p:nvPr/>
        </p:nvSpPr>
        <p:spPr>
          <a:xfrm>
            <a:off x="1996577" y="3694809"/>
            <a:ext cx="2370290" cy="461665"/>
          </a:xfrm>
          <a:prstGeom prst="rect">
            <a:avLst/>
          </a:prstGeom>
          <a:noFill/>
          <a:ln>
            <a:solidFill>
              <a:srgbClr val="FFC000"/>
            </a:solidFill>
          </a:ln>
        </p:spPr>
        <p:txBody>
          <a:bodyPr wrap="square" rtlCol="0">
            <a:spAutoFit/>
          </a:bodyPr>
          <a:lstStyle/>
          <a:p>
            <a:pPr algn="ctr"/>
            <a:r>
              <a:rPr lang="zh-CN" altLang="en-US" sz="2400" dirty="0">
                <a:solidFill>
                  <a:schemeClr val="bg1"/>
                </a:solidFill>
                <a:latin typeface="微软雅黑" panose="020B0503020204020204" pitchFamily="34" charset="-122"/>
                <a:ea typeface="微软雅黑" panose="020B0503020204020204" pitchFamily="34" charset="-122"/>
              </a:rPr>
              <a:t>销项税额</a:t>
            </a:r>
          </a:p>
        </p:txBody>
      </p:sp>
      <p:sp>
        <p:nvSpPr>
          <p:cNvPr id="10" name="文本框 9">
            <a:extLst>
              <a:ext uri="{FF2B5EF4-FFF2-40B4-BE49-F238E27FC236}">
                <a16:creationId xmlns:a16="http://schemas.microsoft.com/office/drawing/2014/main" id="{452DE0E3-8D53-4A60-9D88-C6FFA610F882}"/>
              </a:ext>
            </a:extLst>
          </p:cNvPr>
          <p:cNvSpPr txBox="1"/>
          <p:nvPr/>
        </p:nvSpPr>
        <p:spPr>
          <a:xfrm>
            <a:off x="1999377" y="3003687"/>
            <a:ext cx="2370290" cy="461665"/>
          </a:xfrm>
          <a:prstGeom prst="rect">
            <a:avLst/>
          </a:prstGeom>
          <a:noFill/>
          <a:ln>
            <a:solidFill>
              <a:srgbClr val="FFC000"/>
            </a:solidFill>
          </a:ln>
        </p:spPr>
        <p:txBody>
          <a:bodyPr wrap="square" rtlCol="0">
            <a:spAutoFit/>
          </a:bodyPr>
          <a:lstStyle/>
          <a:p>
            <a:pPr algn="ctr"/>
            <a:r>
              <a:rPr lang="zh-CN" altLang="en-US" sz="2400" dirty="0">
                <a:solidFill>
                  <a:schemeClr val="bg1"/>
                </a:solidFill>
                <a:latin typeface="微软雅黑" panose="020B0503020204020204" pitchFamily="34" charset="-122"/>
                <a:ea typeface="微软雅黑" panose="020B0503020204020204" pitchFamily="34" charset="-122"/>
              </a:rPr>
              <a:t>转出未交增值税</a:t>
            </a:r>
          </a:p>
        </p:txBody>
      </p:sp>
      <p:sp>
        <p:nvSpPr>
          <p:cNvPr id="11" name="文本框 10">
            <a:extLst>
              <a:ext uri="{FF2B5EF4-FFF2-40B4-BE49-F238E27FC236}">
                <a16:creationId xmlns:a16="http://schemas.microsoft.com/office/drawing/2014/main" id="{5933DCDD-2A0F-4B97-9F9B-CEC8CD321DC1}"/>
              </a:ext>
            </a:extLst>
          </p:cNvPr>
          <p:cNvSpPr txBox="1"/>
          <p:nvPr/>
        </p:nvSpPr>
        <p:spPr>
          <a:xfrm>
            <a:off x="1996577" y="2312565"/>
            <a:ext cx="2373090" cy="461665"/>
          </a:xfrm>
          <a:prstGeom prst="rect">
            <a:avLst/>
          </a:prstGeom>
          <a:noFill/>
          <a:ln>
            <a:solidFill>
              <a:srgbClr val="FFC000"/>
            </a:solidFill>
          </a:ln>
        </p:spPr>
        <p:txBody>
          <a:bodyPr wrap="square" rtlCol="0">
            <a:spAutoFit/>
          </a:bodyPr>
          <a:lstStyle/>
          <a:p>
            <a:pPr algn="ctr"/>
            <a:r>
              <a:rPr lang="zh-CN" altLang="en-US" sz="2400" dirty="0">
                <a:solidFill>
                  <a:schemeClr val="bg1"/>
                </a:solidFill>
                <a:latin typeface="微软雅黑" panose="020B0503020204020204" pitchFamily="34" charset="-122"/>
                <a:ea typeface="微软雅黑" panose="020B0503020204020204" pitchFamily="34" charset="-122"/>
              </a:rPr>
              <a:t>进项税额</a:t>
            </a:r>
          </a:p>
        </p:txBody>
      </p:sp>
      <p:cxnSp>
        <p:nvCxnSpPr>
          <p:cNvPr id="12" name="直接连接符 11">
            <a:extLst>
              <a:ext uri="{FF2B5EF4-FFF2-40B4-BE49-F238E27FC236}">
                <a16:creationId xmlns:a16="http://schemas.microsoft.com/office/drawing/2014/main" id="{D274EBC0-78D5-4547-BC5D-40FBBC4975B3}"/>
              </a:ext>
            </a:extLst>
          </p:cNvPr>
          <p:cNvCxnSpPr>
            <a:cxnSpLocks/>
            <a:stCxn id="4" idx="2"/>
          </p:cNvCxnSpPr>
          <p:nvPr/>
        </p:nvCxnSpPr>
        <p:spPr>
          <a:xfrm>
            <a:off x="5376777" y="2172710"/>
            <a:ext cx="0" cy="246429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3" name="直接连接符 12">
            <a:extLst>
              <a:ext uri="{FF2B5EF4-FFF2-40B4-BE49-F238E27FC236}">
                <a16:creationId xmlns:a16="http://schemas.microsoft.com/office/drawing/2014/main" id="{7C774FCC-179C-49BD-8AE1-B3B00DE1C063}"/>
              </a:ext>
            </a:extLst>
          </p:cNvPr>
          <p:cNvCxnSpPr/>
          <p:nvPr/>
        </p:nvCxnSpPr>
        <p:spPr>
          <a:xfrm flipV="1">
            <a:off x="4369667" y="3273748"/>
            <a:ext cx="2112226" cy="1"/>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4" name="直接连接符 13">
            <a:extLst>
              <a:ext uri="{FF2B5EF4-FFF2-40B4-BE49-F238E27FC236}">
                <a16:creationId xmlns:a16="http://schemas.microsoft.com/office/drawing/2014/main" id="{F8801DB3-7AEF-4B22-B3E7-7F022981B331}"/>
              </a:ext>
            </a:extLst>
          </p:cNvPr>
          <p:cNvCxnSpPr>
            <a:cxnSpLocks/>
          </p:cNvCxnSpPr>
          <p:nvPr/>
        </p:nvCxnSpPr>
        <p:spPr>
          <a:xfrm flipV="1">
            <a:off x="4386006" y="3960252"/>
            <a:ext cx="2112226" cy="1"/>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5" name="直接连接符 14">
            <a:extLst>
              <a:ext uri="{FF2B5EF4-FFF2-40B4-BE49-F238E27FC236}">
                <a16:creationId xmlns:a16="http://schemas.microsoft.com/office/drawing/2014/main" id="{BC06E909-4D3B-45AA-9859-0895AF7C3843}"/>
              </a:ext>
            </a:extLst>
          </p:cNvPr>
          <p:cNvCxnSpPr>
            <a:cxnSpLocks/>
          </p:cNvCxnSpPr>
          <p:nvPr/>
        </p:nvCxnSpPr>
        <p:spPr>
          <a:xfrm flipV="1">
            <a:off x="4386006" y="4628921"/>
            <a:ext cx="990771" cy="1"/>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2679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49CDCA8-AD23-4B25-968C-F5CA4E6631FE}"/>
              </a:ext>
            </a:extLst>
          </p:cNvPr>
          <p:cNvSpPr>
            <a:spLocks noGrp="1"/>
          </p:cNvSpPr>
          <p:nvPr>
            <p:ph type="title"/>
          </p:nvPr>
        </p:nvSpPr>
        <p:spPr/>
        <p:txBody>
          <a:bodyPr/>
          <a:lstStyle/>
          <a:p>
            <a:r>
              <a:rPr lang="zh-CN" altLang="zh-CN" dirty="0"/>
              <a:t>三、应交增值税操作实务</a:t>
            </a:r>
            <a:endParaRPr lang="zh-CN" altLang="en-US" dirty="0"/>
          </a:p>
        </p:txBody>
      </p:sp>
      <p:sp>
        <p:nvSpPr>
          <p:cNvPr id="3" name="内容占位符 2">
            <a:extLst>
              <a:ext uri="{FF2B5EF4-FFF2-40B4-BE49-F238E27FC236}">
                <a16:creationId xmlns:a16="http://schemas.microsoft.com/office/drawing/2014/main" id="{581258D5-4ADE-4C6A-A44F-2F28EA5F6780}"/>
              </a:ext>
            </a:extLst>
          </p:cNvPr>
          <p:cNvSpPr>
            <a:spLocks noGrp="1"/>
          </p:cNvSpPr>
          <p:nvPr>
            <p:ph sz="quarter" idx="13"/>
          </p:nvPr>
        </p:nvSpPr>
        <p:spPr>
          <a:xfrm>
            <a:off x="376518" y="852755"/>
            <a:ext cx="9480545" cy="5102557"/>
          </a:xfrm>
        </p:spPr>
        <p:txBody>
          <a:bodyPr/>
          <a:lstStyle/>
          <a:p>
            <a:pPr lvl="0"/>
            <a:r>
              <a:rPr lang="en-US" altLang="zh-CN" dirty="0"/>
              <a:t>3</a:t>
            </a:r>
            <a:r>
              <a:rPr lang="zh-CN" altLang="en-US" dirty="0"/>
              <a:t>、</a:t>
            </a:r>
            <a:r>
              <a:rPr lang="zh-CN" altLang="zh-CN" dirty="0"/>
              <a:t>减免增值税</a:t>
            </a:r>
          </a:p>
          <a:p>
            <a:r>
              <a:rPr lang="zh-CN" altLang="zh-CN" dirty="0"/>
              <a:t>通过“应交增值税</a:t>
            </a:r>
            <a:r>
              <a:rPr lang="en-US" altLang="zh-CN" dirty="0"/>
              <a:t>-</a:t>
            </a:r>
            <a:r>
              <a:rPr lang="zh-CN" altLang="zh-CN" dirty="0"/>
              <a:t>应交税金</a:t>
            </a:r>
            <a:r>
              <a:rPr lang="en-US" altLang="zh-CN" dirty="0"/>
              <a:t>-</a:t>
            </a:r>
            <a:r>
              <a:rPr lang="zh-CN" altLang="zh-CN" dirty="0"/>
              <a:t>减免税额”科目核算</a:t>
            </a:r>
            <a:r>
              <a:rPr lang="zh-CN" altLang="en-US" dirty="0"/>
              <a:t>。</a:t>
            </a:r>
            <a:endParaRPr lang="zh-CN" altLang="zh-CN" dirty="0"/>
          </a:p>
          <a:p>
            <a:r>
              <a:rPr lang="zh-CN" altLang="zh-CN" dirty="0">
                <a:solidFill>
                  <a:srgbClr val="FFC000"/>
                </a:solidFill>
              </a:rPr>
              <a:t>例【</a:t>
            </a:r>
            <a:r>
              <a:rPr lang="en-US" altLang="zh-CN" dirty="0">
                <a:solidFill>
                  <a:srgbClr val="FFC000"/>
                </a:solidFill>
              </a:rPr>
              <a:t>3-27</a:t>
            </a:r>
            <a:r>
              <a:rPr lang="zh-CN" altLang="zh-CN" dirty="0">
                <a:solidFill>
                  <a:srgbClr val="FFC000"/>
                </a:solidFill>
              </a:rPr>
              <a:t>】</a:t>
            </a:r>
            <a:r>
              <a:rPr lang="en-US" altLang="zh-CN" dirty="0"/>
              <a:t>2019</a:t>
            </a:r>
            <a:r>
              <a:rPr lang="zh-CN" altLang="zh-CN" dirty="0"/>
              <a:t>年</a:t>
            </a:r>
            <a:r>
              <a:rPr lang="en-US" altLang="zh-CN" dirty="0"/>
              <a:t>6</a:t>
            </a:r>
            <a:r>
              <a:rPr lang="zh-CN" altLang="zh-CN" dirty="0"/>
              <a:t>月</a:t>
            </a:r>
            <a:r>
              <a:rPr lang="en-US" altLang="zh-CN" dirty="0"/>
              <a:t>1</a:t>
            </a:r>
            <a:r>
              <a:rPr lang="zh-CN" altLang="zh-CN" dirty="0"/>
              <a:t>日，滨海市第九中学用银行存款支付初次购买增值税税控系统专用设备支付的费用</a:t>
            </a:r>
            <a:r>
              <a:rPr lang="en-US" altLang="zh-CN" dirty="0"/>
              <a:t>880</a:t>
            </a:r>
            <a:r>
              <a:rPr lang="zh-CN" altLang="zh-CN" dirty="0"/>
              <a:t>元，购买打印机</a:t>
            </a:r>
            <a:r>
              <a:rPr lang="en-US" altLang="zh-CN" dirty="0"/>
              <a:t>2 340</a:t>
            </a:r>
            <a:r>
              <a:rPr lang="zh-CN" altLang="zh-CN" dirty="0"/>
              <a:t>元以及缴纳技术维护费</a:t>
            </a:r>
            <a:r>
              <a:rPr lang="en-US" altLang="zh-CN" dirty="0"/>
              <a:t>400</a:t>
            </a:r>
            <a:r>
              <a:rPr lang="zh-CN" altLang="zh-CN" dirty="0"/>
              <a:t>，取得增值税专用发票</a:t>
            </a:r>
            <a:r>
              <a:rPr lang="zh-CN" altLang="en-US" dirty="0"/>
              <a:t>。</a:t>
            </a:r>
            <a:endParaRPr lang="zh-CN" altLang="zh-CN" dirty="0"/>
          </a:p>
          <a:p>
            <a:r>
              <a:rPr lang="zh-CN" altLang="zh-CN" dirty="0"/>
              <a:t>不含税金额</a:t>
            </a:r>
            <a:r>
              <a:rPr lang="en-US" altLang="zh-CN" dirty="0"/>
              <a:t>=880/1.16+2 340/1.16+400/1.06=3 153.22</a:t>
            </a:r>
            <a:endParaRPr lang="zh-CN" altLang="zh-CN" dirty="0"/>
          </a:p>
          <a:p>
            <a:r>
              <a:rPr lang="zh-CN" altLang="zh-CN" dirty="0"/>
              <a:t>税额</a:t>
            </a:r>
            <a:r>
              <a:rPr lang="en-US" altLang="zh-CN" dirty="0"/>
              <a:t>=880+2 340+400-3 153.22=466.78</a:t>
            </a:r>
            <a:endParaRPr lang="zh-CN" altLang="zh-CN" dirty="0"/>
          </a:p>
        </p:txBody>
      </p:sp>
    </p:spTree>
    <p:extLst>
      <p:ext uri="{BB962C8B-B14F-4D97-AF65-F5344CB8AC3E}">
        <p14:creationId xmlns:p14="http://schemas.microsoft.com/office/powerpoint/2010/main" val="15017611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A43F78F-ECBD-4820-A7E9-34EECD982DEA}"/>
              </a:ext>
            </a:extLst>
          </p:cNvPr>
          <p:cNvSpPr>
            <a:spLocks noGrp="1"/>
          </p:cNvSpPr>
          <p:nvPr>
            <p:ph type="title"/>
          </p:nvPr>
        </p:nvSpPr>
        <p:spPr/>
        <p:txBody>
          <a:bodyPr/>
          <a:lstStyle/>
          <a:p>
            <a:r>
              <a:rPr lang="zh-CN" altLang="zh-CN" dirty="0"/>
              <a:t>三、应交增值税操作实务</a:t>
            </a:r>
            <a:endParaRPr lang="zh-CN" altLang="en-US" dirty="0"/>
          </a:p>
        </p:txBody>
      </p:sp>
      <p:sp>
        <p:nvSpPr>
          <p:cNvPr id="3" name="内容占位符 2">
            <a:extLst>
              <a:ext uri="{FF2B5EF4-FFF2-40B4-BE49-F238E27FC236}">
                <a16:creationId xmlns:a16="http://schemas.microsoft.com/office/drawing/2014/main" id="{B9119782-CC08-40E6-BB68-49FD306A6EFE}"/>
              </a:ext>
            </a:extLst>
          </p:cNvPr>
          <p:cNvSpPr>
            <a:spLocks noGrp="1"/>
          </p:cNvSpPr>
          <p:nvPr>
            <p:ph sz="quarter" idx="13"/>
          </p:nvPr>
        </p:nvSpPr>
        <p:spPr>
          <a:xfrm>
            <a:off x="376519" y="852755"/>
            <a:ext cx="9305364" cy="5522878"/>
          </a:xfrm>
        </p:spPr>
        <p:txBody>
          <a:bodyPr>
            <a:normAutofit/>
          </a:bodyPr>
          <a:lstStyle/>
          <a:p>
            <a:pPr lvl="0"/>
            <a:r>
              <a:rPr lang="zh-CN" altLang="en-US" dirty="0"/>
              <a:t>（</a:t>
            </a:r>
            <a:r>
              <a:rPr lang="en-US" altLang="zh-CN" dirty="0"/>
              <a:t>1</a:t>
            </a:r>
            <a:r>
              <a:rPr lang="zh-CN" altLang="en-US" dirty="0"/>
              <a:t>）</a:t>
            </a:r>
            <a:r>
              <a:rPr lang="zh-CN" altLang="zh-CN" dirty="0"/>
              <a:t>初次购买时</a:t>
            </a:r>
          </a:p>
          <a:p>
            <a:r>
              <a:rPr lang="zh-CN" altLang="zh-CN" dirty="0">
                <a:solidFill>
                  <a:srgbClr val="FFC000"/>
                </a:solidFill>
              </a:rPr>
              <a:t>财务会计</a:t>
            </a:r>
            <a:r>
              <a:rPr lang="zh-CN" altLang="en-US" dirty="0">
                <a:solidFill>
                  <a:srgbClr val="FFC000"/>
                </a:solidFill>
              </a:rPr>
              <a:t>：</a:t>
            </a:r>
            <a:endParaRPr lang="en-US" altLang="zh-CN" dirty="0">
              <a:solidFill>
                <a:srgbClr val="FFC000"/>
              </a:solidFill>
            </a:endParaRPr>
          </a:p>
          <a:p>
            <a:r>
              <a:rPr lang="zh-CN" altLang="zh-CN" dirty="0"/>
              <a:t>借：业务活动费用</a:t>
            </a:r>
            <a:r>
              <a:rPr lang="en-US" altLang="zh-CN" dirty="0"/>
              <a:t>                                           377.30</a:t>
            </a:r>
          </a:p>
          <a:p>
            <a:r>
              <a:rPr lang="en-US" altLang="zh-CN" dirty="0"/>
              <a:t>       </a:t>
            </a:r>
            <a:r>
              <a:rPr lang="zh-CN" altLang="zh-CN" dirty="0"/>
              <a:t>固定资产</a:t>
            </a:r>
            <a:r>
              <a:rPr lang="en-US" altLang="zh-CN" dirty="0"/>
              <a:t>                                               2 775.86</a:t>
            </a:r>
            <a:endParaRPr lang="zh-CN" altLang="zh-CN" dirty="0"/>
          </a:p>
          <a:p>
            <a:r>
              <a:rPr lang="en-US" altLang="zh-CN" dirty="0"/>
              <a:t>       </a:t>
            </a:r>
            <a:r>
              <a:rPr lang="zh-CN" altLang="zh-CN" dirty="0"/>
              <a:t>应交增值税</a:t>
            </a:r>
            <a:r>
              <a:rPr lang="en-US" altLang="zh-CN" dirty="0"/>
              <a:t>-</a:t>
            </a:r>
            <a:r>
              <a:rPr lang="zh-CN" altLang="zh-CN" dirty="0"/>
              <a:t>应交税金</a:t>
            </a:r>
            <a:r>
              <a:rPr lang="en-US" altLang="zh-CN" dirty="0"/>
              <a:t>-</a:t>
            </a:r>
            <a:r>
              <a:rPr lang="zh-CN" altLang="zh-CN" dirty="0"/>
              <a:t>进项税额（</a:t>
            </a:r>
            <a:r>
              <a:rPr lang="en-US" altLang="zh-CN" dirty="0"/>
              <a:t>16%</a:t>
            </a:r>
            <a:r>
              <a:rPr lang="zh-CN" altLang="zh-CN" dirty="0"/>
              <a:t>）</a:t>
            </a:r>
            <a:r>
              <a:rPr lang="en-US" altLang="zh-CN" dirty="0"/>
              <a:t>   444.14</a:t>
            </a:r>
            <a:endParaRPr lang="zh-CN" altLang="zh-CN" dirty="0"/>
          </a:p>
          <a:p>
            <a:r>
              <a:rPr lang="en-US" altLang="zh-CN" dirty="0"/>
              <a:t>       </a:t>
            </a:r>
            <a:r>
              <a:rPr lang="zh-CN" altLang="zh-CN" dirty="0"/>
              <a:t>应交增值税</a:t>
            </a:r>
            <a:r>
              <a:rPr lang="en-US" altLang="zh-CN" dirty="0"/>
              <a:t>-</a:t>
            </a:r>
            <a:r>
              <a:rPr lang="zh-CN" altLang="zh-CN" dirty="0"/>
              <a:t>应交税金</a:t>
            </a:r>
            <a:r>
              <a:rPr lang="en-US" altLang="zh-CN" dirty="0"/>
              <a:t>-</a:t>
            </a:r>
            <a:r>
              <a:rPr lang="zh-CN" altLang="zh-CN" dirty="0"/>
              <a:t>进项税额（</a:t>
            </a:r>
            <a:r>
              <a:rPr lang="en-US" altLang="zh-CN" dirty="0"/>
              <a:t>6%</a:t>
            </a:r>
            <a:r>
              <a:rPr lang="zh-CN" altLang="zh-CN" dirty="0"/>
              <a:t>）</a:t>
            </a:r>
            <a:r>
              <a:rPr lang="en-US" altLang="zh-CN" dirty="0"/>
              <a:t>       22.64</a:t>
            </a:r>
            <a:endParaRPr lang="zh-CN" altLang="zh-CN" dirty="0"/>
          </a:p>
          <a:p>
            <a:r>
              <a:rPr lang="en-US" altLang="zh-CN" dirty="0"/>
              <a:t>      </a:t>
            </a:r>
            <a:r>
              <a:rPr lang="zh-CN" altLang="zh-CN" dirty="0"/>
              <a:t>贷：银行存款</a:t>
            </a:r>
            <a:r>
              <a:rPr lang="en-US" altLang="zh-CN" dirty="0"/>
              <a:t>                                                3 620</a:t>
            </a:r>
            <a:endParaRPr lang="zh-CN" altLang="zh-CN" dirty="0"/>
          </a:p>
          <a:p>
            <a:r>
              <a:rPr lang="zh-CN" altLang="zh-CN" dirty="0">
                <a:solidFill>
                  <a:srgbClr val="FFC000"/>
                </a:solidFill>
              </a:rPr>
              <a:t>同时</a:t>
            </a:r>
            <a:r>
              <a:rPr lang="zh-CN" altLang="en-US" dirty="0">
                <a:solidFill>
                  <a:srgbClr val="FFC000"/>
                </a:solidFill>
              </a:rPr>
              <a:t>：</a:t>
            </a:r>
            <a:endParaRPr lang="en-US" altLang="zh-CN" dirty="0">
              <a:solidFill>
                <a:srgbClr val="FFC000"/>
              </a:solidFill>
            </a:endParaRPr>
          </a:p>
          <a:p>
            <a:r>
              <a:rPr lang="zh-CN" altLang="zh-CN" dirty="0"/>
              <a:t>借：业务活动费用</a:t>
            </a:r>
            <a:r>
              <a:rPr lang="en-US" altLang="zh-CN" dirty="0"/>
              <a:t>   144.02</a:t>
            </a:r>
            <a:r>
              <a:rPr lang="zh-CN" altLang="zh-CN" dirty="0"/>
              <a:t>（</a:t>
            </a:r>
            <a:r>
              <a:rPr lang="en-US" altLang="zh-CN" dirty="0"/>
              <a:t>880/1.16*0.16+400/1.06*0.06</a:t>
            </a:r>
            <a:r>
              <a:rPr lang="zh-CN" altLang="zh-CN" dirty="0"/>
              <a:t>）</a:t>
            </a:r>
          </a:p>
          <a:p>
            <a:r>
              <a:rPr lang="en-US" altLang="zh-CN" dirty="0"/>
              <a:t>       </a:t>
            </a:r>
            <a:r>
              <a:rPr lang="zh-CN" altLang="zh-CN" dirty="0"/>
              <a:t>贷：应交增值税</a:t>
            </a:r>
            <a:r>
              <a:rPr lang="en-US" altLang="zh-CN" dirty="0"/>
              <a:t>-</a:t>
            </a:r>
            <a:r>
              <a:rPr lang="zh-CN" altLang="zh-CN" dirty="0"/>
              <a:t>应交税金</a:t>
            </a:r>
            <a:r>
              <a:rPr lang="en-US" altLang="zh-CN" dirty="0"/>
              <a:t>-</a:t>
            </a:r>
            <a:r>
              <a:rPr lang="zh-CN" altLang="zh-CN" dirty="0"/>
              <a:t>进项税额转出</a:t>
            </a:r>
            <a:r>
              <a:rPr lang="en-US" altLang="zh-CN" dirty="0"/>
              <a:t>    144.02</a:t>
            </a:r>
            <a:endParaRPr lang="zh-CN" altLang="zh-CN" dirty="0"/>
          </a:p>
        </p:txBody>
      </p:sp>
    </p:spTree>
    <p:extLst>
      <p:ext uri="{BB962C8B-B14F-4D97-AF65-F5344CB8AC3E}">
        <p14:creationId xmlns:p14="http://schemas.microsoft.com/office/powerpoint/2010/main" val="377981551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51F0660-1331-49EC-8BD3-C4EAD7C5FF7C}"/>
              </a:ext>
            </a:extLst>
          </p:cNvPr>
          <p:cNvSpPr>
            <a:spLocks noGrp="1"/>
          </p:cNvSpPr>
          <p:nvPr>
            <p:ph type="title"/>
          </p:nvPr>
        </p:nvSpPr>
        <p:spPr/>
        <p:txBody>
          <a:bodyPr/>
          <a:lstStyle/>
          <a:p>
            <a:r>
              <a:rPr lang="zh-CN" altLang="zh-CN" dirty="0"/>
              <a:t>三、应交增值税操作实务</a:t>
            </a:r>
            <a:endParaRPr lang="zh-CN" altLang="en-US" dirty="0"/>
          </a:p>
        </p:txBody>
      </p:sp>
      <p:sp>
        <p:nvSpPr>
          <p:cNvPr id="3" name="内容占位符 2">
            <a:extLst>
              <a:ext uri="{FF2B5EF4-FFF2-40B4-BE49-F238E27FC236}">
                <a16:creationId xmlns:a16="http://schemas.microsoft.com/office/drawing/2014/main" id="{35F4B162-C4CD-4965-9D50-BACF8488206D}"/>
              </a:ext>
            </a:extLst>
          </p:cNvPr>
          <p:cNvSpPr>
            <a:spLocks noGrp="1"/>
          </p:cNvSpPr>
          <p:nvPr>
            <p:ph sz="quarter" idx="13"/>
          </p:nvPr>
        </p:nvSpPr>
        <p:spPr/>
        <p:txBody>
          <a:bodyPr/>
          <a:lstStyle/>
          <a:p>
            <a:r>
              <a:rPr lang="en-US" altLang="zh-CN" dirty="0"/>
              <a:t> </a:t>
            </a:r>
            <a:r>
              <a:rPr lang="zh-CN" altLang="zh-CN" dirty="0">
                <a:solidFill>
                  <a:srgbClr val="FFC000"/>
                </a:solidFill>
              </a:rPr>
              <a:t>预算会计</a:t>
            </a:r>
            <a:r>
              <a:rPr lang="zh-CN" altLang="en-US" dirty="0">
                <a:solidFill>
                  <a:srgbClr val="FFC000"/>
                </a:solidFill>
              </a:rPr>
              <a:t>：</a:t>
            </a:r>
            <a:endParaRPr lang="en-US" altLang="zh-CN" dirty="0">
              <a:solidFill>
                <a:srgbClr val="FFC000"/>
              </a:solidFill>
            </a:endParaRPr>
          </a:p>
          <a:p>
            <a:r>
              <a:rPr lang="zh-CN" altLang="zh-CN" dirty="0"/>
              <a:t>借：事业支出</a:t>
            </a:r>
            <a:r>
              <a:rPr lang="en-US" altLang="zh-CN" dirty="0"/>
              <a:t>                   3 620</a:t>
            </a:r>
            <a:endParaRPr lang="zh-CN" altLang="zh-CN" dirty="0"/>
          </a:p>
          <a:p>
            <a:r>
              <a:rPr lang="en-US" altLang="zh-CN" dirty="0"/>
              <a:t>      </a:t>
            </a:r>
            <a:r>
              <a:rPr lang="zh-CN" altLang="zh-CN" dirty="0"/>
              <a:t>贷：资金结存</a:t>
            </a:r>
            <a:r>
              <a:rPr lang="en-US" altLang="zh-CN" dirty="0"/>
              <a:t>-</a:t>
            </a:r>
            <a:r>
              <a:rPr lang="zh-CN" altLang="zh-CN" dirty="0"/>
              <a:t>货币资金</a:t>
            </a:r>
            <a:r>
              <a:rPr lang="en-US" altLang="zh-CN" dirty="0"/>
              <a:t>     3 620 </a:t>
            </a:r>
            <a:endParaRPr lang="zh-CN" altLang="zh-CN" dirty="0"/>
          </a:p>
          <a:p>
            <a:endParaRPr lang="zh-CN" altLang="en-US" dirty="0"/>
          </a:p>
        </p:txBody>
      </p:sp>
    </p:spTree>
    <p:extLst>
      <p:ext uri="{BB962C8B-B14F-4D97-AF65-F5344CB8AC3E}">
        <p14:creationId xmlns:p14="http://schemas.microsoft.com/office/powerpoint/2010/main" val="305966077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5F50791-1E2A-487C-96E8-2E9382A0F0C3}"/>
              </a:ext>
            </a:extLst>
          </p:cNvPr>
          <p:cNvSpPr>
            <a:spLocks noGrp="1"/>
          </p:cNvSpPr>
          <p:nvPr>
            <p:ph type="title"/>
          </p:nvPr>
        </p:nvSpPr>
        <p:spPr/>
        <p:txBody>
          <a:bodyPr/>
          <a:lstStyle/>
          <a:p>
            <a:r>
              <a:rPr lang="zh-CN" altLang="zh-CN" dirty="0"/>
              <a:t>三、应交增值税操作实务</a:t>
            </a:r>
            <a:endParaRPr lang="zh-CN" altLang="en-US" dirty="0"/>
          </a:p>
        </p:txBody>
      </p:sp>
      <p:sp>
        <p:nvSpPr>
          <p:cNvPr id="3" name="内容占位符 2">
            <a:extLst>
              <a:ext uri="{FF2B5EF4-FFF2-40B4-BE49-F238E27FC236}">
                <a16:creationId xmlns:a16="http://schemas.microsoft.com/office/drawing/2014/main" id="{04ABDCDE-D7D2-4284-AE8C-3065DBB61588}"/>
              </a:ext>
            </a:extLst>
          </p:cNvPr>
          <p:cNvSpPr>
            <a:spLocks noGrp="1"/>
          </p:cNvSpPr>
          <p:nvPr>
            <p:ph sz="quarter" idx="13"/>
          </p:nvPr>
        </p:nvSpPr>
        <p:spPr/>
        <p:txBody>
          <a:bodyPr/>
          <a:lstStyle/>
          <a:p>
            <a:pPr lvl="0"/>
            <a:r>
              <a:rPr lang="zh-CN" altLang="en-US" dirty="0"/>
              <a:t>（</a:t>
            </a:r>
            <a:r>
              <a:rPr lang="en-US" altLang="zh-CN" dirty="0"/>
              <a:t>2</a:t>
            </a:r>
            <a:r>
              <a:rPr lang="zh-CN" altLang="en-US" dirty="0"/>
              <a:t>）</a:t>
            </a:r>
            <a:r>
              <a:rPr lang="zh-CN" altLang="zh-CN" dirty="0"/>
              <a:t>在增值税应纳税额中全额抵减时，</a:t>
            </a:r>
          </a:p>
          <a:p>
            <a:r>
              <a:rPr lang="zh-CN" altLang="zh-CN" dirty="0">
                <a:solidFill>
                  <a:srgbClr val="FFC000"/>
                </a:solidFill>
              </a:rPr>
              <a:t>财务会计</a:t>
            </a:r>
            <a:r>
              <a:rPr lang="zh-CN" altLang="en-US" dirty="0">
                <a:solidFill>
                  <a:srgbClr val="FFC000"/>
                </a:solidFill>
              </a:rPr>
              <a:t>：</a:t>
            </a:r>
            <a:endParaRPr lang="en-US" altLang="zh-CN" dirty="0">
              <a:solidFill>
                <a:srgbClr val="FFC000"/>
              </a:solidFill>
            </a:endParaRPr>
          </a:p>
          <a:p>
            <a:r>
              <a:rPr lang="zh-CN" altLang="zh-CN" dirty="0"/>
              <a:t>借：应交增值税</a:t>
            </a:r>
            <a:r>
              <a:rPr lang="en-US" altLang="zh-CN" dirty="0"/>
              <a:t>-</a:t>
            </a:r>
            <a:r>
              <a:rPr lang="zh-CN" altLang="zh-CN" dirty="0"/>
              <a:t>应交税金</a:t>
            </a:r>
            <a:r>
              <a:rPr lang="en-US" altLang="zh-CN" dirty="0"/>
              <a:t>-</a:t>
            </a:r>
            <a:r>
              <a:rPr lang="zh-CN" altLang="zh-CN" dirty="0"/>
              <a:t>减免税额</a:t>
            </a:r>
            <a:r>
              <a:rPr lang="en-US" altLang="zh-CN" dirty="0"/>
              <a:t>  1 280</a:t>
            </a:r>
            <a:endParaRPr lang="zh-CN" altLang="zh-CN" dirty="0"/>
          </a:p>
          <a:p>
            <a:r>
              <a:rPr lang="en-US" altLang="zh-CN" dirty="0"/>
              <a:t>       </a:t>
            </a:r>
            <a:r>
              <a:rPr lang="zh-CN" altLang="zh-CN" dirty="0"/>
              <a:t>贷：业务活动费用</a:t>
            </a:r>
            <a:r>
              <a:rPr lang="en-US" altLang="zh-CN" dirty="0"/>
              <a:t>                            1 280</a:t>
            </a:r>
            <a:endParaRPr lang="zh-CN" altLang="zh-CN" dirty="0"/>
          </a:p>
          <a:p>
            <a:r>
              <a:rPr lang="zh-CN" altLang="zh-CN" dirty="0"/>
              <a:t>预算会计不用做分录</a:t>
            </a:r>
          </a:p>
          <a:p>
            <a:endParaRPr lang="zh-CN" altLang="en-US" dirty="0"/>
          </a:p>
        </p:txBody>
      </p:sp>
    </p:spTree>
    <p:extLst>
      <p:ext uri="{BB962C8B-B14F-4D97-AF65-F5344CB8AC3E}">
        <p14:creationId xmlns:p14="http://schemas.microsoft.com/office/powerpoint/2010/main" val="216363890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E048FC2-63A5-4D89-9C4F-3845899A9B4D}"/>
              </a:ext>
            </a:extLst>
          </p:cNvPr>
          <p:cNvSpPr>
            <a:spLocks noGrp="1"/>
          </p:cNvSpPr>
          <p:nvPr>
            <p:ph type="title"/>
          </p:nvPr>
        </p:nvSpPr>
        <p:spPr/>
        <p:txBody>
          <a:bodyPr/>
          <a:lstStyle/>
          <a:p>
            <a:r>
              <a:rPr lang="zh-CN" altLang="zh-CN" dirty="0"/>
              <a:t>三、应交增值税操作实务</a:t>
            </a:r>
            <a:endParaRPr lang="zh-CN" altLang="en-US" dirty="0"/>
          </a:p>
        </p:txBody>
      </p:sp>
      <p:sp>
        <p:nvSpPr>
          <p:cNvPr id="3" name="内容占位符 2">
            <a:extLst>
              <a:ext uri="{FF2B5EF4-FFF2-40B4-BE49-F238E27FC236}">
                <a16:creationId xmlns:a16="http://schemas.microsoft.com/office/drawing/2014/main" id="{AF24B7DF-BAA8-4759-8568-9B0BDE027706}"/>
              </a:ext>
            </a:extLst>
          </p:cNvPr>
          <p:cNvSpPr>
            <a:spLocks noGrp="1"/>
          </p:cNvSpPr>
          <p:nvPr>
            <p:ph sz="quarter" idx="13"/>
          </p:nvPr>
        </p:nvSpPr>
        <p:spPr/>
        <p:txBody>
          <a:bodyPr>
            <a:normAutofit/>
          </a:bodyPr>
          <a:lstStyle/>
          <a:p>
            <a:r>
              <a:rPr lang="zh-CN" altLang="zh-CN" dirty="0"/>
              <a:t>四、其他应交税费的操作实务</a:t>
            </a:r>
          </a:p>
          <a:p>
            <a:r>
              <a:rPr lang="zh-CN" altLang="zh-CN" dirty="0"/>
              <a:t>除了增值税以外的各种税费，城建税、教育费附加、地方教育费、房产税、土地使用税、企业所得税等</a:t>
            </a:r>
            <a:r>
              <a:rPr lang="zh-CN" altLang="en-US" dirty="0"/>
              <a:t>。</a:t>
            </a:r>
            <a:endParaRPr lang="zh-CN" altLang="zh-CN" dirty="0"/>
          </a:p>
          <a:p>
            <a:r>
              <a:rPr lang="zh-CN" altLang="zh-CN" dirty="0"/>
              <a:t>明细科目按照应纳税费种类设置</a:t>
            </a:r>
            <a:r>
              <a:rPr lang="zh-CN" altLang="en-US" dirty="0"/>
              <a:t>：</a:t>
            </a:r>
            <a:endParaRPr lang="zh-CN" altLang="zh-CN" dirty="0"/>
          </a:p>
        </p:txBody>
      </p:sp>
    </p:spTree>
    <p:extLst>
      <p:ext uri="{BB962C8B-B14F-4D97-AF65-F5344CB8AC3E}">
        <p14:creationId xmlns:p14="http://schemas.microsoft.com/office/powerpoint/2010/main" val="205212536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0F5CCEB-7490-4CF8-B074-009E1FE1A072}"/>
              </a:ext>
            </a:extLst>
          </p:cNvPr>
          <p:cNvSpPr>
            <a:spLocks noGrp="1"/>
          </p:cNvSpPr>
          <p:nvPr>
            <p:ph type="title"/>
          </p:nvPr>
        </p:nvSpPr>
        <p:spPr/>
        <p:txBody>
          <a:bodyPr/>
          <a:lstStyle/>
          <a:p>
            <a:r>
              <a:rPr lang="zh-CN" altLang="zh-CN" dirty="0"/>
              <a:t>三、应交增值税操作实务</a:t>
            </a:r>
            <a:endParaRPr lang="zh-CN" altLang="en-US" dirty="0"/>
          </a:p>
        </p:txBody>
      </p:sp>
      <p:sp>
        <p:nvSpPr>
          <p:cNvPr id="3" name="内容占位符 2">
            <a:extLst>
              <a:ext uri="{FF2B5EF4-FFF2-40B4-BE49-F238E27FC236}">
                <a16:creationId xmlns:a16="http://schemas.microsoft.com/office/drawing/2014/main" id="{20A06E74-118D-4750-AF56-377E84C3C90E}"/>
              </a:ext>
            </a:extLst>
          </p:cNvPr>
          <p:cNvSpPr>
            <a:spLocks noGrp="1"/>
          </p:cNvSpPr>
          <p:nvPr>
            <p:ph sz="quarter" idx="13"/>
          </p:nvPr>
        </p:nvSpPr>
        <p:spPr>
          <a:xfrm>
            <a:off x="376519" y="852755"/>
            <a:ext cx="9305364" cy="5556434"/>
          </a:xfrm>
        </p:spPr>
        <p:txBody>
          <a:bodyPr>
            <a:normAutofit/>
          </a:bodyPr>
          <a:lstStyle/>
          <a:p>
            <a:r>
              <a:rPr lang="zh-CN" altLang="zh-CN" dirty="0">
                <a:solidFill>
                  <a:srgbClr val="FFC000"/>
                </a:solidFill>
              </a:rPr>
              <a:t>其他应交税费的平行记账</a:t>
            </a:r>
          </a:p>
          <a:p>
            <a:r>
              <a:rPr lang="zh-CN" altLang="zh-CN" dirty="0">
                <a:solidFill>
                  <a:srgbClr val="FFC000"/>
                </a:solidFill>
              </a:rPr>
              <a:t>发生时</a:t>
            </a:r>
            <a:r>
              <a:rPr lang="zh-CN" altLang="en-US" dirty="0">
                <a:solidFill>
                  <a:srgbClr val="FFC000"/>
                </a:solidFill>
              </a:rPr>
              <a:t>：</a:t>
            </a:r>
            <a:endParaRPr lang="en-US" altLang="zh-CN" dirty="0">
              <a:solidFill>
                <a:srgbClr val="FFC000"/>
              </a:solidFill>
            </a:endParaRPr>
          </a:p>
          <a:p>
            <a:r>
              <a:rPr lang="zh-CN" altLang="zh-CN" dirty="0"/>
              <a:t>借：业务活动费用</a:t>
            </a:r>
            <a:r>
              <a:rPr lang="en-US" altLang="zh-CN" dirty="0"/>
              <a:t>/</a:t>
            </a:r>
            <a:r>
              <a:rPr lang="zh-CN" altLang="zh-CN" dirty="0"/>
              <a:t>单位管理费用</a:t>
            </a:r>
            <a:r>
              <a:rPr lang="en-US" altLang="zh-CN" dirty="0"/>
              <a:t>/</a:t>
            </a:r>
            <a:r>
              <a:rPr lang="zh-CN" altLang="zh-CN" dirty="0"/>
              <a:t>经营费用</a:t>
            </a:r>
            <a:r>
              <a:rPr lang="en-US" altLang="zh-CN" dirty="0"/>
              <a:t>/</a:t>
            </a:r>
            <a:r>
              <a:rPr lang="zh-CN" altLang="zh-CN" dirty="0"/>
              <a:t>所得税费用等</a:t>
            </a:r>
          </a:p>
          <a:p>
            <a:r>
              <a:rPr lang="en-US" altLang="zh-CN" dirty="0"/>
              <a:t>      </a:t>
            </a:r>
            <a:r>
              <a:rPr lang="zh-CN" altLang="zh-CN" dirty="0"/>
              <a:t>贷：其他应交税费</a:t>
            </a:r>
            <a:r>
              <a:rPr lang="en-US" altLang="zh-CN" dirty="0"/>
              <a:t>-</a:t>
            </a:r>
            <a:r>
              <a:rPr lang="zh-CN" altLang="zh-CN" dirty="0"/>
              <a:t>明细科目等</a:t>
            </a:r>
          </a:p>
          <a:p>
            <a:r>
              <a:rPr lang="en-US" altLang="zh-CN" dirty="0">
                <a:solidFill>
                  <a:srgbClr val="FFC000"/>
                </a:solidFill>
              </a:rPr>
              <a:t> </a:t>
            </a:r>
            <a:r>
              <a:rPr lang="zh-CN" altLang="zh-CN" dirty="0">
                <a:solidFill>
                  <a:srgbClr val="FFC000"/>
                </a:solidFill>
              </a:rPr>
              <a:t>交税时</a:t>
            </a:r>
            <a:r>
              <a:rPr lang="zh-CN" altLang="en-US" dirty="0">
                <a:solidFill>
                  <a:srgbClr val="FFC000"/>
                </a:solidFill>
              </a:rPr>
              <a:t>：</a:t>
            </a:r>
            <a:endParaRPr lang="en-US" altLang="zh-CN" dirty="0">
              <a:solidFill>
                <a:srgbClr val="FFC000"/>
              </a:solidFill>
            </a:endParaRPr>
          </a:p>
          <a:p>
            <a:r>
              <a:rPr lang="zh-CN" altLang="zh-CN" dirty="0"/>
              <a:t>借：其他应交税费</a:t>
            </a:r>
            <a:r>
              <a:rPr lang="en-US" altLang="zh-CN" dirty="0"/>
              <a:t>-</a:t>
            </a:r>
            <a:r>
              <a:rPr lang="zh-CN" altLang="zh-CN" dirty="0"/>
              <a:t>明细科目</a:t>
            </a:r>
          </a:p>
          <a:p>
            <a:r>
              <a:rPr lang="en-US" altLang="zh-CN" dirty="0"/>
              <a:t>       </a:t>
            </a:r>
            <a:r>
              <a:rPr lang="zh-CN" altLang="zh-CN" dirty="0"/>
              <a:t>贷：银行存款等</a:t>
            </a:r>
          </a:p>
          <a:p>
            <a:r>
              <a:rPr lang="zh-CN" altLang="zh-CN" dirty="0"/>
              <a:t>单位代扣代缴的个人所得税，虽然纳税义务属于个人，但是单位负有代扣代缴义务，也通过“其他应交税费</a:t>
            </a:r>
            <a:r>
              <a:rPr lang="en-US" altLang="zh-CN" dirty="0"/>
              <a:t>-</a:t>
            </a:r>
            <a:r>
              <a:rPr lang="zh-CN" altLang="zh-CN" dirty="0"/>
              <a:t>应交个人所得税”科目核算</a:t>
            </a:r>
            <a:r>
              <a:rPr lang="zh-CN" altLang="en-US" dirty="0"/>
              <a:t>。</a:t>
            </a:r>
            <a:endParaRPr lang="zh-CN" altLang="zh-CN" dirty="0"/>
          </a:p>
        </p:txBody>
      </p:sp>
    </p:spTree>
    <p:extLst>
      <p:ext uri="{BB962C8B-B14F-4D97-AF65-F5344CB8AC3E}">
        <p14:creationId xmlns:p14="http://schemas.microsoft.com/office/powerpoint/2010/main" val="182135096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79C1466-AEAD-4B21-9A87-AC8BD48F55B8}"/>
              </a:ext>
            </a:extLst>
          </p:cNvPr>
          <p:cNvSpPr>
            <a:spLocks noGrp="1"/>
          </p:cNvSpPr>
          <p:nvPr>
            <p:ph type="title"/>
          </p:nvPr>
        </p:nvSpPr>
        <p:spPr/>
        <p:txBody>
          <a:bodyPr/>
          <a:lstStyle/>
          <a:p>
            <a:r>
              <a:rPr lang="zh-CN" altLang="zh-CN" dirty="0"/>
              <a:t>三、应交增值税操作实务</a:t>
            </a:r>
            <a:endParaRPr lang="zh-CN" altLang="en-US" dirty="0"/>
          </a:p>
        </p:txBody>
      </p:sp>
      <p:sp>
        <p:nvSpPr>
          <p:cNvPr id="3" name="内容占位符 2">
            <a:extLst>
              <a:ext uri="{FF2B5EF4-FFF2-40B4-BE49-F238E27FC236}">
                <a16:creationId xmlns:a16="http://schemas.microsoft.com/office/drawing/2014/main" id="{D31C52B8-BB71-4A94-BDE3-B4E929CFFCB6}"/>
              </a:ext>
            </a:extLst>
          </p:cNvPr>
          <p:cNvSpPr>
            <a:spLocks noGrp="1"/>
          </p:cNvSpPr>
          <p:nvPr>
            <p:ph sz="quarter" idx="13"/>
          </p:nvPr>
        </p:nvSpPr>
        <p:spPr/>
        <p:txBody>
          <a:bodyPr/>
          <a:lstStyle/>
          <a:p>
            <a:r>
              <a:rPr lang="zh-CN" altLang="zh-CN" dirty="0">
                <a:solidFill>
                  <a:srgbClr val="FFC000"/>
                </a:solidFill>
              </a:rPr>
              <a:t>例【</a:t>
            </a:r>
            <a:r>
              <a:rPr lang="en-US" altLang="zh-CN" dirty="0">
                <a:solidFill>
                  <a:srgbClr val="FFC000"/>
                </a:solidFill>
              </a:rPr>
              <a:t>3-28</a:t>
            </a:r>
            <a:r>
              <a:rPr lang="zh-CN" altLang="zh-CN" dirty="0">
                <a:solidFill>
                  <a:srgbClr val="FFC000"/>
                </a:solidFill>
              </a:rPr>
              <a:t>】</a:t>
            </a:r>
            <a:r>
              <a:rPr lang="en-US" altLang="zh-CN" dirty="0"/>
              <a:t>2019</a:t>
            </a:r>
            <a:r>
              <a:rPr lang="zh-CN" altLang="zh-CN" dirty="0"/>
              <a:t>年</a:t>
            </a:r>
            <a:r>
              <a:rPr lang="en-US" altLang="zh-CN" dirty="0"/>
              <a:t>1</a:t>
            </a:r>
            <a:r>
              <a:rPr lang="zh-CN" altLang="zh-CN" dirty="0"/>
              <a:t>月，滨海市第九中学由财政统一发放职工薪酬，代扣代缴个人所得税</a:t>
            </a:r>
            <a:r>
              <a:rPr lang="en-US" altLang="zh-CN" dirty="0"/>
              <a:t>36 000</a:t>
            </a:r>
            <a:r>
              <a:rPr lang="zh-CN" altLang="zh-CN" dirty="0"/>
              <a:t>元</a:t>
            </a:r>
          </a:p>
          <a:p>
            <a:r>
              <a:rPr lang="zh-CN" altLang="zh-CN" dirty="0">
                <a:solidFill>
                  <a:srgbClr val="FFC000"/>
                </a:solidFill>
              </a:rPr>
              <a:t>财务会计</a:t>
            </a:r>
            <a:r>
              <a:rPr lang="zh-CN" altLang="en-US" dirty="0">
                <a:solidFill>
                  <a:srgbClr val="FFC000"/>
                </a:solidFill>
              </a:rPr>
              <a:t>：</a:t>
            </a:r>
            <a:endParaRPr lang="en-US" altLang="zh-CN" dirty="0">
              <a:solidFill>
                <a:srgbClr val="FFC000"/>
              </a:solidFill>
            </a:endParaRPr>
          </a:p>
          <a:p>
            <a:r>
              <a:rPr lang="zh-CN" altLang="zh-CN" dirty="0"/>
              <a:t>借：应付职工薪酬</a:t>
            </a:r>
            <a:r>
              <a:rPr lang="en-US" altLang="zh-CN" dirty="0"/>
              <a:t>-</a:t>
            </a:r>
            <a:r>
              <a:rPr lang="zh-CN" altLang="zh-CN" dirty="0"/>
              <a:t>工资</a:t>
            </a:r>
            <a:r>
              <a:rPr lang="en-US" altLang="zh-CN" dirty="0"/>
              <a:t>  36 000</a:t>
            </a:r>
            <a:endParaRPr lang="zh-CN" altLang="zh-CN" dirty="0"/>
          </a:p>
          <a:p>
            <a:r>
              <a:rPr lang="en-US" altLang="zh-CN" dirty="0"/>
              <a:t>       </a:t>
            </a:r>
            <a:r>
              <a:rPr lang="zh-CN" altLang="zh-CN" dirty="0"/>
              <a:t>贷：其他应交税费</a:t>
            </a:r>
            <a:r>
              <a:rPr lang="en-US" altLang="zh-CN" dirty="0"/>
              <a:t>-</a:t>
            </a:r>
            <a:r>
              <a:rPr lang="zh-CN" altLang="zh-CN" dirty="0"/>
              <a:t>应交个人所得税</a:t>
            </a:r>
            <a:r>
              <a:rPr lang="en-US" altLang="zh-CN" dirty="0"/>
              <a:t>  36 000</a:t>
            </a:r>
            <a:endParaRPr lang="zh-CN" altLang="zh-CN" dirty="0"/>
          </a:p>
          <a:p>
            <a:r>
              <a:rPr lang="zh-CN" altLang="zh-CN" dirty="0"/>
              <a:t>预算会计不用做分录</a:t>
            </a:r>
          </a:p>
          <a:p>
            <a:r>
              <a:rPr lang="zh-CN" altLang="zh-CN" dirty="0">
                <a:solidFill>
                  <a:srgbClr val="FFC000"/>
                </a:solidFill>
              </a:rPr>
              <a:t>单位代扣代缴支付给职工以外人员劳务费的个人所得税，</a:t>
            </a:r>
          </a:p>
          <a:p>
            <a:r>
              <a:rPr lang="zh-CN" altLang="zh-CN" dirty="0"/>
              <a:t>借：业务活动费用</a:t>
            </a:r>
            <a:r>
              <a:rPr lang="en-US" altLang="zh-CN" dirty="0"/>
              <a:t>/</a:t>
            </a:r>
            <a:r>
              <a:rPr lang="zh-CN" altLang="zh-CN" dirty="0"/>
              <a:t>单位管理费用</a:t>
            </a:r>
            <a:r>
              <a:rPr lang="en-US" altLang="zh-CN" dirty="0"/>
              <a:t>/</a:t>
            </a:r>
            <a:r>
              <a:rPr lang="zh-CN" altLang="zh-CN" dirty="0"/>
              <a:t>经营费用</a:t>
            </a:r>
            <a:r>
              <a:rPr lang="en-US" altLang="zh-CN" dirty="0"/>
              <a:t>/</a:t>
            </a:r>
            <a:r>
              <a:rPr lang="zh-CN" altLang="zh-CN" dirty="0"/>
              <a:t>等</a:t>
            </a:r>
          </a:p>
          <a:p>
            <a:r>
              <a:rPr lang="en-US" altLang="zh-CN" dirty="0"/>
              <a:t>      </a:t>
            </a:r>
            <a:r>
              <a:rPr lang="zh-CN" altLang="zh-CN" dirty="0"/>
              <a:t>贷：其他应交税费</a:t>
            </a:r>
            <a:r>
              <a:rPr lang="en-US" altLang="zh-CN" dirty="0"/>
              <a:t>-</a:t>
            </a:r>
            <a:r>
              <a:rPr lang="zh-CN" altLang="zh-CN" dirty="0"/>
              <a:t>应交个人所得税</a:t>
            </a:r>
          </a:p>
        </p:txBody>
      </p:sp>
    </p:spTree>
    <p:extLst>
      <p:ext uri="{BB962C8B-B14F-4D97-AF65-F5344CB8AC3E}">
        <p14:creationId xmlns:p14="http://schemas.microsoft.com/office/powerpoint/2010/main" val="313419298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E142D05-1128-4B6E-AC1F-A245F4D443E7}"/>
              </a:ext>
            </a:extLst>
          </p:cNvPr>
          <p:cNvSpPr>
            <a:spLocks noGrp="1"/>
          </p:cNvSpPr>
          <p:nvPr>
            <p:ph type="title"/>
          </p:nvPr>
        </p:nvSpPr>
        <p:spPr/>
        <p:txBody>
          <a:bodyPr>
            <a:normAutofit fontScale="90000"/>
          </a:bodyPr>
          <a:lstStyle/>
          <a:p>
            <a:r>
              <a:rPr lang="zh-CN" altLang="en-US" dirty="0"/>
              <a:t>答疑时间</a:t>
            </a:r>
          </a:p>
        </p:txBody>
      </p:sp>
      <p:sp>
        <p:nvSpPr>
          <p:cNvPr id="3" name="内容占位符 2">
            <a:extLst>
              <a:ext uri="{FF2B5EF4-FFF2-40B4-BE49-F238E27FC236}">
                <a16:creationId xmlns:a16="http://schemas.microsoft.com/office/drawing/2014/main" id="{F4CAE365-857A-44EA-8C96-49BD345BB364}"/>
              </a:ext>
            </a:extLst>
          </p:cNvPr>
          <p:cNvSpPr>
            <a:spLocks noGrp="1"/>
          </p:cNvSpPr>
          <p:nvPr>
            <p:ph sz="quarter" idx="13"/>
          </p:nvPr>
        </p:nvSpPr>
        <p:spPr/>
        <p:txBody>
          <a:bodyPr/>
          <a:lstStyle/>
          <a:p>
            <a:r>
              <a:rPr lang="en-US" altLang="zh-CN" dirty="0"/>
              <a:t> </a:t>
            </a:r>
            <a:endParaRPr lang="zh-CN" altLang="en-US" dirty="0"/>
          </a:p>
        </p:txBody>
      </p:sp>
    </p:spTree>
    <p:extLst>
      <p:ext uri="{BB962C8B-B14F-4D97-AF65-F5344CB8AC3E}">
        <p14:creationId xmlns:p14="http://schemas.microsoft.com/office/powerpoint/2010/main" val="337540531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2A8EF36-6A6F-4584-8070-94AEB7AF0D5E}"/>
              </a:ext>
            </a:extLst>
          </p:cNvPr>
          <p:cNvSpPr>
            <a:spLocks noGrp="1"/>
          </p:cNvSpPr>
          <p:nvPr>
            <p:ph type="title"/>
          </p:nvPr>
        </p:nvSpPr>
        <p:spPr/>
        <p:txBody>
          <a:bodyPr/>
          <a:lstStyle/>
          <a:p>
            <a:r>
              <a:rPr lang="zh-CN" altLang="zh-CN" dirty="0"/>
              <a:t>三、应交增值税操作实务</a:t>
            </a:r>
            <a:endParaRPr lang="zh-CN" altLang="en-US" dirty="0"/>
          </a:p>
        </p:txBody>
      </p:sp>
      <p:sp>
        <p:nvSpPr>
          <p:cNvPr id="3" name="内容占位符 2">
            <a:extLst>
              <a:ext uri="{FF2B5EF4-FFF2-40B4-BE49-F238E27FC236}">
                <a16:creationId xmlns:a16="http://schemas.microsoft.com/office/drawing/2014/main" id="{46040014-B1FC-4986-BB08-9B1C7881605A}"/>
              </a:ext>
            </a:extLst>
          </p:cNvPr>
          <p:cNvSpPr>
            <a:spLocks noGrp="1"/>
          </p:cNvSpPr>
          <p:nvPr>
            <p:ph sz="quarter" idx="13"/>
          </p:nvPr>
        </p:nvSpPr>
        <p:spPr>
          <a:xfrm>
            <a:off x="376519" y="852755"/>
            <a:ext cx="9438600" cy="5623546"/>
          </a:xfrm>
        </p:spPr>
        <p:txBody>
          <a:bodyPr>
            <a:normAutofit/>
          </a:bodyPr>
          <a:lstStyle/>
          <a:p>
            <a:r>
              <a:rPr lang="zh-CN" altLang="zh-CN" dirty="0">
                <a:solidFill>
                  <a:srgbClr val="FFC000"/>
                </a:solidFill>
              </a:rPr>
              <a:t>（三）应交增值税的平行记账</a:t>
            </a:r>
          </a:p>
          <a:p>
            <a:r>
              <a:rPr lang="en-US" altLang="zh-CN" dirty="0">
                <a:solidFill>
                  <a:srgbClr val="FFC000"/>
                </a:solidFill>
              </a:rPr>
              <a:t>1</a:t>
            </a:r>
            <a:r>
              <a:rPr lang="zh-CN" altLang="zh-CN" dirty="0">
                <a:solidFill>
                  <a:srgbClr val="FFC000"/>
                </a:solidFill>
              </a:rPr>
              <a:t>、单位取得资产或接受劳务等业务</a:t>
            </a:r>
          </a:p>
          <a:p>
            <a:r>
              <a:rPr lang="zh-CN" altLang="zh-CN" dirty="0"/>
              <a:t>（</a:t>
            </a:r>
            <a:r>
              <a:rPr lang="en-US" altLang="zh-CN" dirty="0"/>
              <a:t>1</a:t>
            </a:r>
            <a:r>
              <a:rPr lang="zh-CN" altLang="zh-CN" dirty="0"/>
              <a:t>）采购等业务进项税额允许抵扣</a:t>
            </a:r>
          </a:p>
          <a:p>
            <a:r>
              <a:rPr lang="zh-CN" altLang="zh-CN" dirty="0"/>
              <a:t>单位购买用于增值税应税项目的资产或服务等时，按照应计入相关成本费用或资产的金额</a:t>
            </a:r>
            <a:r>
              <a:rPr lang="zh-CN" altLang="en-US" dirty="0"/>
              <a:t>：</a:t>
            </a:r>
            <a:endParaRPr lang="en-US" altLang="zh-CN" dirty="0"/>
          </a:p>
          <a:p>
            <a:endParaRPr lang="zh-CN" altLang="zh-CN" dirty="0"/>
          </a:p>
          <a:p>
            <a:endParaRPr lang="zh-CN" altLang="zh-CN" dirty="0"/>
          </a:p>
        </p:txBody>
      </p:sp>
    </p:spTree>
    <p:extLst>
      <p:ext uri="{BB962C8B-B14F-4D97-AF65-F5344CB8AC3E}">
        <p14:creationId xmlns:p14="http://schemas.microsoft.com/office/powerpoint/2010/main" val="3219527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E649269-C90E-4774-BB20-2C09C19937E8}"/>
              </a:ext>
            </a:extLst>
          </p:cNvPr>
          <p:cNvSpPr>
            <a:spLocks noGrp="1"/>
          </p:cNvSpPr>
          <p:nvPr>
            <p:ph type="title"/>
          </p:nvPr>
        </p:nvSpPr>
        <p:spPr/>
        <p:txBody>
          <a:bodyPr/>
          <a:lstStyle/>
          <a:p>
            <a:r>
              <a:rPr lang="zh-CN" altLang="zh-CN" dirty="0"/>
              <a:t>三、应交增值税操作实务</a:t>
            </a:r>
            <a:endParaRPr lang="zh-CN" altLang="en-US" dirty="0"/>
          </a:p>
        </p:txBody>
      </p:sp>
      <p:sp>
        <p:nvSpPr>
          <p:cNvPr id="3" name="内容占位符 2">
            <a:extLst>
              <a:ext uri="{FF2B5EF4-FFF2-40B4-BE49-F238E27FC236}">
                <a16:creationId xmlns:a16="http://schemas.microsoft.com/office/drawing/2014/main" id="{6204CABC-EAF1-4CAE-8425-979ED63BB017}"/>
              </a:ext>
            </a:extLst>
          </p:cNvPr>
          <p:cNvSpPr>
            <a:spLocks noGrp="1"/>
          </p:cNvSpPr>
          <p:nvPr>
            <p:ph sz="quarter" idx="13"/>
          </p:nvPr>
        </p:nvSpPr>
        <p:spPr/>
        <p:txBody>
          <a:bodyPr/>
          <a:lstStyle/>
          <a:p>
            <a:r>
              <a:rPr lang="zh-CN" altLang="zh-CN" dirty="0">
                <a:solidFill>
                  <a:srgbClr val="FFC000"/>
                </a:solidFill>
              </a:rPr>
              <a:t>财务会计</a:t>
            </a:r>
            <a:r>
              <a:rPr lang="zh-CN" altLang="en-US" dirty="0">
                <a:solidFill>
                  <a:srgbClr val="FFC000"/>
                </a:solidFill>
              </a:rPr>
              <a:t>：</a:t>
            </a:r>
            <a:endParaRPr lang="en-US" altLang="zh-CN" dirty="0">
              <a:solidFill>
                <a:srgbClr val="FFC000"/>
              </a:solidFill>
            </a:endParaRPr>
          </a:p>
          <a:p>
            <a:r>
              <a:rPr lang="zh-CN" altLang="zh-CN" dirty="0"/>
              <a:t>借：业务活动费用</a:t>
            </a:r>
            <a:r>
              <a:rPr lang="en-US" altLang="zh-CN" dirty="0"/>
              <a:t>/</a:t>
            </a:r>
            <a:r>
              <a:rPr lang="zh-CN" altLang="zh-CN" dirty="0"/>
              <a:t>库存物品</a:t>
            </a:r>
            <a:r>
              <a:rPr lang="en-US" altLang="zh-CN" dirty="0"/>
              <a:t>/</a:t>
            </a:r>
            <a:r>
              <a:rPr lang="zh-CN" altLang="zh-CN" dirty="0"/>
              <a:t>固定资产</a:t>
            </a:r>
            <a:r>
              <a:rPr lang="en-US" altLang="zh-CN" dirty="0"/>
              <a:t>/</a:t>
            </a:r>
            <a:r>
              <a:rPr lang="zh-CN" altLang="zh-CN" dirty="0"/>
              <a:t>在建工程</a:t>
            </a:r>
            <a:r>
              <a:rPr lang="en-US" altLang="zh-CN" dirty="0"/>
              <a:t>/</a:t>
            </a:r>
            <a:r>
              <a:rPr lang="zh-CN" altLang="zh-CN" dirty="0"/>
              <a:t>工程物资等</a:t>
            </a:r>
          </a:p>
          <a:p>
            <a:r>
              <a:rPr lang="en-US" altLang="zh-CN" dirty="0"/>
              <a:t>       </a:t>
            </a:r>
            <a:r>
              <a:rPr lang="zh-CN" altLang="zh-CN" dirty="0"/>
              <a:t>应交增值税</a:t>
            </a:r>
            <a:r>
              <a:rPr lang="en-US" altLang="zh-CN" dirty="0"/>
              <a:t>-</a:t>
            </a:r>
            <a:r>
              <a:rPr lang="zh-CN" altLang="zh-CN" dirty="0"/>
              <a:t>应交税金</a:t>
            </a:r>
            <a:r>
              <a:rPr lang="en-US" altLang="zh-CN" dirty="0"/>
              <a:t>-</a:t>
            </a:r>
            <a:r>
              <a:rPr lang="zh-CN" altLang="zh-CN" dirty="0"/>
              <a:t>进项税额（当月认证当月可抵扣的税额）或</a:t>
            </a:r>
          </a:p>
          <a:p>
            <a:r>
              <a:rPr lang="en-US" altLang="zh-CN" dirty="0"/>
              <a:t>       </a:t>
            </a:r>
            <a:r>
              <a:rPr lang="zh-CN" altLang="zh-CN" dirty="0"/>
              <a:t>应交增值税</a:t>
            </a:r>
            <a:r>
              <a:rPr lang="en-US" altLang="zh-CN" dirty="0"/>
              <a:t>-</a:t>
            </a:r>
            <a:r>
              <a:rPr lang="zh-CN" altLang="zh-CN" dirty="0"/>
              <a:t>待抵扣进项税额（当月未认证的可抵扣的税额）</a:t>
            </a:r>
            <a:r>
              <a:rPr lang="en-US" altLang="zh-CN" dirty="0"/>
              <a:t>  </a:t>
            </a:r>
            <a:endParaRPr lang="zh-CN" altLang="zh-CN" dirty="0"/>
          </a:p>
          <a:p>
            <a:r>
              <a:rPr lang="en-US" altLang="zh-CN" dirty="0"/>
              <a:t>      </a:t>
            </a:r>
            <a:r>
              <a:rPr lang="zh-CN" altLang="zh-CN" dirty="0"/>
              <a:t>贷：应付账款</a:t>
            </a:r>
            <a:r>
              <a:rPr lang="en-US" altLang="zh-CN" dirty="0"/>
              <a:t>/</a:t>
            </a:r>
            <a:r>
              <a:rPr lang="zh-CN" altLang="zh-CN" dirty="0"/>
              <a:t>银行存款</a:t>
            </a:r>
            <a:r>
              <a:rPr lang="en-US" altLang="zh-CN" dirty="0"/>
              <a:t>/</a:t>
            </a:r>
            <a:r>
              <a:rPr lang="zh-CN" altLang="zh-CN" dirty="0"/>
              <a:t>零余额账户用款额度等</a:t>
            </a:r>
            <a:endParaRPr lang="en-US" altLang="zh-CN" dirty="0"/>
          </a:p>
          <a:p>
            <a:r>
              <a:rPr lang="zh-CN" altLang="zh-CN" dirty="0"/>
              <a:t>预算会计按照支付情况进行账务处理</a:t>
            </a:r>
          </a:p>
          <a:p>
            <a:r>
              <a:rPr lang="en-US" altLang="zh-CN" dirty="0"/>
              <a:t> </a:t>
            </a:r>
            <a:endParaRPr lang="zh-CN" altLang="en-US" dirty="0"/>
          </a:p>
        </p:txBody>
      </p:sp>
    </p:spTree>
    <p:extLst>
      <p:ext uri="{BB962C8B-B14F-4D97-AF65-F5344CB8AC3E}">
        <p14:creationId xmlns:p14="http://schemas.microsoft.com/office/powerpoint/2010/main" val="541405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B5875CE-9AC4-49B0-9779-C9741B902C8D}"/>
              </a:ext>
            </a:extLst>
          </p:cNvPr>
          <p:cNvSpPr>
            <a:spLocks noGrp="1"/>
          </p:cNvSpPr>
          <p:nvPr>
            <p:ph type="title"/>
          </p:nvPr>
        </p:nvSpPr>
        <p:spPr/>
        <p:txBody>
          <a:bodyPr/>
          <a:lstStyle/>
          <a:p>
            <a:r>
              <a:rPr lang="zh-CN" altLang="zh-CN" dirty="0"/>
              <a:t>三、应交增值税操作实务</a:t>
            </a:r>
            <a:endParaRPr lang="zh-CN" altLang="en-US" dirty="0"/>
          </a:p>
        </p:txBody>
      </p:sp>
      <p:sp>
        <p:nvSpPr>
          <p:cNvPr id="3" name="内容占位符 2">
            <a:extLst>
              <a:ext uri="{FF2B5EF4-FFF2-40B4-BE49-F238E27FC236}">
                <a16:creationId xmlns:a16="http://schemas.microsoft.com/office/drawing/2014/main" id="{B6E75A03-734D-4EBB-A23B-F8022C89BA24}"/>
              </a:ext>
            </a:extLst>
          </p:cNvPr>
          <p:cNvSpPr>
            <a:spLocks noGrp="1"/>
          </p:cNvSpPr>
          <p:nvPr>
            <p:ph sz="quarter" idx="13"/>
          </p:nvPr>
        </p:nvSpPr>
        <p:spPr/>
        <p:txBody>
          <a:bodyPr/>
          <a:lstStyle/>
          <a:p>
            <a:r>
              <a:rPr lang="zh-CN" altLang="zh-CN" dirty="0">
                <a:solidFill>
                  <a:srgbClr val="FFC000"/>
                </a:solidFill>
              </a:rPr>
              <a:t>例【</a:t>
            </a:r>
            <a:r>
              <a:rPr lang="en-US" altLang="zh-CN" dirty="0">
                <a:solidFill>
                  <a:srgbClr val="FFC000"/>
                </a:solidFill>
              </a:rPr>
              <a:t>3-14</a:t>
            </a:r>
            <a:r>
              <a:rPr lang="zh-CN" altLang="zh-CN" dirty="0">
                <a:solidFill>
                  <a:srgbClr val="FFC000"/>
                </a:solidFill>
              </a:rPr>
              <a:t>】</a:t>
            </a:r>
            <a:r>
              <a:rPr lang="en-US" altLang="zh-CN" dirty="0"/>
              <a:t>2019</a:t>
            </a:r>
            <a:r>
              <a:rPr lang="zh-CN" altLang="zh-CN" dirty="0"/>
              <a:t>年</a:t>
            </a:r>
            <a:r>
              <a:rPr lang="en-US" altLang="zh-CN" dirty="0"/>
              <a:t>3</a:t>
            </a:r>
            <a:r>
              <a:rPr lang="zh-CN" altLang="zh-CN" dirty="0"/>
              <a:t>月</a:t>
            </a:r>
            <a:r>
              <a:rPr lang="en-US" altLang="zh-CN" dirty="0"/>
              <a:t>28</a:t>
            </a:r>
            <a:r>
              <a:rPr lang="zh-CN" altLang="zh-CN" dirty="0"/>
              <a:t>日，滨海市第九中学的管理人员发生住宿费支出，取得一张增值税专用发票，住宿费支出金额</a:t>
            </a:r>
            <a:r>
              <a:rPr lang="en-US" altLang="zh-CN" dirty="0"/>
              <a:t>4 000</a:t>
            </a:r>
            <a:r>
              <a:rPr lang="zh-CN" altLang="zh-CN" dirty="0"/>
              <a:t>元，税额</a:t>
            </a:r>
            <a:r>
              <a:rPr lang="en-US" altLang="zh-CN" dirty="0"/>
              <a:t>240</a:t>
            </a:r>
            <a:r>
              <a:rPr lang="zh-CN" altLang="zh-CN" dirty="0"/>
              <a:t>元，通过银行存款支付，</a:t>
            </a:r>
            <a:r>
              <a:rPr lang="en-US" altLang="zh-CN" dirty="0"/>
              <a:t>2019</a:t>
            </a:r>
            <a:r>
              <a:rPr lang="zh-CN" altLang="zh-CN" dirty="0"/>
              <a:t>年</a:t>
            </a:r>
            <a:r>
              <a:rPr lang="en-US" altLang="zh-CN" dirty="0"/>
              <a:t>3</a:t>
            </a:r>
            <a:r>
              <a:rPr lang="zh-CN" altLang="zh-CN" dirty="0"/>
              <a:t>月</a:t>
            </a:r>
            <a:r>
              <a:rPr lang="en-US" altLang="zh-CN" dirty="0"/>
              <a:t>28</a:t>
            </a:r>
            <a:r>
              <a:rPr lang="zh-CN" altLang="zh-CN" dirty="0"/>
              <a:t>日报销时未认证，在</a:t>
            </a:r>
            <a:r>
              <a:rPr lang="en-US" altLang="zh-CN" dirty="0"/>
              <a:t>2019</a:t>
            </a:r>
            <a:r>
              <a:rPr lang="zh-CN" altLang="zh-CN" dirty="0"/>
              <a:t>年</a:t>
            </a:r>
            <a:r>
              <a:rPr lang="en-US" altLang="zh-CN" dirty="0"/>
              <a:t>4</a:t>
            </a:r>
            <a:r>
              <a:rPr lang="zh-CN" altLang="zh-CN" dirty="0"/>
              <a:t>月</a:t>
            </a:r>
            <a:r>
              <a:rPr lang="en-US" altLang="zh-CN" dirty="0"/>
              <a:t>18</a:t>
            </a:r>
            <a:r>
              <a:rPr lang="zh-CN" altLang="zh-CN" dirty="0"/>
              <a:t>日增值税专用发票认证通过。</a:t>
            </a:r>
          </a:p>
          <a:p>
            <a:endParaRPr lang="zh-CN" altLang="en-US" dirty="0"/>
          </a:p>
        </p:txBody>
      </p:sp>
    </p:spTree>
    <p:extLst>
      <p:ext uri="{BB962C8B-B14F-4D97-AF65-F5344CB8AC3E}">
        <p14:creationId xmlns:p14="http://schemas.microsoft.com/office/powerpoint/2010/main" val="4204202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9CE0E42-0545-44C4-8168-D8BCB19042BA}"/>
              </a:ext>
            </a:extLst>
          </p:cNvPr>
          <p:cNvSpPr>
            <a:spLocks noGrp="1"/>
          </p:cNvSpPr>
          <p:nvPr>
            <p:ph type="title"/>
          </p:nvPr>
        </p:nvSpPr>
        <p:spPr/>
        <p:txBody>
          <a:bodyPr/>
          <a:lstStyle/>
          <a:p>
            <a:r>
              <a:rPr lang="zh-CN" altLang="zh-CN" dirty="0"/>
              <a:t>三、应交增值税操作实务</a:t>
            </a:r>
            <a:endParaRPr lang="zh-CN" altLang="en-US" dirty="0"/>
          </a:p>
        </p:txBody>
      </p:sp>
      <p:sp>
        <p:nvSpPr>
          <p:cNvPr id="3" name="内容占位符 2">
            <a:extLst>
              <a:ext uri="{FF2B5EF4-FFF2-40B4-BE49-F238E27FC236}">
                <a16:creationId xmlns:a16="http://schemas.microsoft.com/office/drawing/2014/main" id="{E3257C7E-30BE-4E0F-BA97-DC7D08A503A0}"/>
              </a:ext>
            </a:extLst>
          </p:cNvPr>
          <p:cNvSpPr>
            <a:spLocks noGrp="1"/>
          </p:cNvSpPr>
          <p:nvPr>
            <p:ph sz="quarter" idx="13"/>
          </p:nvPr>
        </p:nvSpPr>
        <p:spPr/>
        <p:txBody>
          <a:bodyPr/>
          <a:lstStyle/>
          <a:p>
            <a:r>
              <a:rPr lang="zh-CN" altLang="zh-CN" dirty="0"/>
              <a:t>（</a:t>
            </a:r>
            <a:r>
              <a:rPr lang="en-US" altLang="zh-CN" dirty="0"/>
              <a:t>1</a:t>
            </a:r>
            <a:r>
              <a:rPr lang="zh-CN" altLang="zh-CN" dirty="0"/>
              <a:t>）</a:t>
            </a:r>
            <a:r>
              <a:rPr lang="en-US" altLang="zh-CN" dirty="0"/>
              <a:t>2019</a:t>
            </a:r>
            <a:r>
              <a:rPr lang="zh-CN" altLang="zh-CN" dirty="0"/>
              <a:t>年</a:t>
            </a:r>
            <a:r>
              <a:rPr lang="en-US" altLang="zh-CN" dirty="0"/>
              <a:t>3</a:t>
            </a:r>
            <a:r>
              <a:rPr lang="zh-CN" altLang="zh-CN" dirty="0"/>
              <a:t>月</a:t>
            </a:r>
            <a:r>
              <a:rPr lang="en-US" altLang="zh-CN" dirty="0"/>
              <a:t>28</a:t>
            </a:r>
            <a:r>
              <a:rPr lang="zh-CN" altLang="zh-CN" dirty="0"/>
              <a:t>日报销时未认证：</a:t>
            </a:r>
          </a:p>
          <a:p>
            <a:r>
              <a:rPr lang="zh-CN" altLang="zh-CN" dirty="0"/>
              <a:t>财务会计：</a:t>
            </a:r>
            <a:endParaRPr lang="en-US" altLang="zh-CN" dirty="0"/>
          </a:p>
          <a:p>
            <a:r>
              <a:rPr lang="zh-CN" altLang="zh-CN" dirty="0"/>
              <a:t>借：业务活动费用</a:t>
            </a:r>
            <a:r>
              <a:rPr lang="en-US" altLang="zh-CN" dirty="0"/>
              <a:t>                      4 000    </a:t>
            </a:r>
            <a:endParaRPr lang="zh-CN" altLang="zh-CN" dirty="0"/>
          </a:p>
          <a:p>
            <a:r>
              <a:rPr lang="en-US" altLang="zh-CN" dirty="0"/>
              <a:t>      </a:t>
            </a:r>
            <a:r>
              <a:rPr lang="zh-CN" altLang="zh-CN" dirty="0"/>
              <a:t>应交增值税</a:t>
            </a:r>
            <a:r>
              <a:rPr lang="en-US" altLang="zh-CN" dirty="0"/>
              <a:t>-</a:t>
            </a:r>
            <a:r>
              <a:rPr lang="zh-CN" altLang="zh-CN" dirty="0"/>
              <a:t>待抵扣进项税额</a:t>
            </a:r>
            <a:r>
              <a:rPr lang="en-US" altLang="zh-CN" dirty="0"/>
              <a:t>    240</a:t>
            </a:r>
            <a:endParaRPr lang="zh-CN" altLang="zh-CN" dirty="0"/>
          </a:p>
          <a:p>
            <a:r>
              <a:rPr lang="en-US" altLang="zh-CN" dirty="0"/>
              <a:t>      </a:t>
            </a:r>
            <a:r>
              <a:rPr lang="zh-CN" altLang="zh-CN" dirty="0"/>
              <a:t>贷：</a:t>
            </a:r>
            <a:r>
              <a:rPr lang="en-US" altLang="zh-CN" dirty="0"/>
              <a:t>  </a:t>
            </a:r>
            <a:r>
              <a:rPr lang="zh-CN" altLang="zh-CN" dirty="0"/>
              <a:t>银行存款</a:t>
            </a:r>
            <a:r>
              <a:rPr lang="en-US" altLang="zh-CN" dirty="0"/>
              <a:t>                           4 240</a:t>
            </a:r>
            <a:endParaRPr lang="zh-CN" altLang="zh-CN" dirty="0"/>
          </a:p>
          <a:p>
            <a:r>
              <a:rPr lang="zh-CN" altLang="zh-CN" dirty="0"/>
              <a:t>预算会计：</a:t>
            </a:r>
            <a:endParaRPr lang="en-US" altLang="zh-CN" dirty="0"/>
          </a:p>
          <a:p>
            <a:r>
              <a:rPr lang="zh-CN" altLang="zh-CN" dirty="0"/>
              <a:t>借：事业支出</a:t>
            </a:r>
            <a:r>
              <a:rPr lang="en-US" altLang="zh-CN" dirty="0"/>
              <a:t>                 4 240</a:t>
            </a:r>
            <a:endParaRPr lang="zh-CN" altLang="zh-CN" dirty="0"/>
          </a:p>
          <a:p>
            <a:r>
              <a:rPr lang="en-US" altLang="zh-CN" dirty="0"/>
              <a:t>      </a:t>
            </a:r>
            <a:r>
              <a:rPr lang="zh-CN" altLang="zh-CN" dirty="0"/>
              <a:t>贷：资金结存</a:t>
            </a:r>
            <a:r>
              <a:rPr lang="en-US" altLang="zh-CN" dirty="0"/>
              <a:t>-</a:t>
            </a:r>
            <a:r>
              <a:rPr lang="zh-CN" altLang="zh-CN" dirty="0"/>
              <a:t>货币资金</a:t>
            </a:r>
            <a:r>
              <a:rPr lang="en-US" altLang="zh-CN" dirty="0"/>
              <a:t>   4 240</a:t>
            </a:r>
            <a:endParaRPr lang="zh-CN" altLang="zh-CN" dirty="0"/>
          </a:p>
          <a:p>
            <a:endParaRPr lang="zh-CN" altLang="en-US" dirty="0"/>
          </a:p>
        </p:txBody>
      </p:sp>
    </p:spTree>
    <p:extLst>
      <p:ext uri="{BB962C8B-B14F-4D97-AF65-F5344CB8AC3E}">
        <p14:creationId xmlns:p14="http://schemas.microsoft.com/office/powerpoint/2010/main" val="1116887852"/>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15825</TotalTime>
  <Words>4260</Words>
  <Application>Microsoft Office PowerPoint</Application>
  <PresentationFormat>宽屏</PresentationFormat>
  <Paragraphs>367</Paragraphs>
  <Slides>58</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58</vt:i4>
      </vt:variant>
    </vt:vector>
  </HeadingPairs>
  <TitlesOfParts>
    <vt:vector size="65" baseType="lpstr">
      <vt:lpstr>等线</vt:lpstr>
      <vt:lpstr>等线 Light</vt:lpstr>
      <vt:lpstr>宋体</vt:lpstr>
      <vt:lpstr>微软雅黑</vt:lpstr>
      <vt:lpstr>Arial</vt:lpstr>
      <vt:lpstr>Wingdings</vt:lpstr>
      <vt:lpstr>Office 主题​​</vt:lpstr>
      <vt:lpstr>新政府会计准则全面解读与实操指导</vt:lpstr>
      <vt:lpstr>购买书籍：</vt:lpstr>
      <vt:lpstr>三、应交增值税操作实务</vt:lpstr>
      <vt:lpstr>三、应交增值税操作实务</vt:lpstr>
      <vt:lpstr>三、应交增值税操作实务</vt:lpstr>
      <vt:lpstr>三、应交增值税操作实务</vt:lpstr>
      <vt:lpstr>三、应交增值税操作实务</vt:lpstr>
      <vt:lpstr>三、应交增值税操作实务</vt:lpstr>
      <vt:lpstr>三、应交增值税操作实务</vt:lpstr>
      <vt:lpstr>三、应交增值税操作实务</vt:lpstr>
      <vt:lpstr>三、应交增值税操作实务</vt:lpstr>
      <vt:lpstr>三、应交增值税操作实务</vt:lpstr>
      <vt:lpstr>三、应交增值税操作实务</vt:lpstr>
      <vt:lpstr>三、应交增值税操作实务</vt:lpstr>
      <vt:lpstr>三、应交增值税操作实务</vt:lpstr>
      <vt:lpstr>三、应交增值税操作实务</vt:lpstr>
      <vt:lpstr>三、应交增值税操作实务</vt:lpstr>
      <vt:lpstr>三、应交增值税操作实务</vt:lpstr>
      <vt:lpstr>三、应交增值税操作实务</vt:lpstr>
      <vt:lpstr>三、应交增值税操作实务</vt:lpstr>
      <vt:lpstr>三、应交增值税操作实务</vt:lpstr>
      <vt:lpstr>三、应交增值税操作实务</vt:lpstr>
      <vt:lpstr>三、应交增值税操作实务</vt:lpstr>
      <vt:lpstr>三、应交增值税操作实务</vt:lpstr>
      <vt:lpstr>三、应交增值税操作实务</vt:lpstr>
      <vt:lpstr>三、应交增值税操作实务</vt:lpstr>
      <vt:lpstr>三、应交增值税操作实务</vt:lpstr>
      <vt:lpstr>三、应交增值税操作实务</vt:lpstr>
      <vt:lpstr>三、应交增值税操作实务</vt:lpstr>
      <vt:lpstr>三、应交增值税操作实务</vt:lpstr>
      <vt:lpstr>三、应交增值税操作实务</vt:lpstr>
      <vt:lpstr>三、应交增值税操作实务</vt:lpstr>
      <vt:lpstr>三、应交增值税操作实务</vt:lpstr>
      <vt:lpstr>三、应交增值税操作实务</vt:lpstr>
      <vt:lpstr>三、应交增值税操作实务</vt:lpstr>
      <vt:lpstr>三、应交增值税操作实务</vt:lpstr>
      <vt:lpstr>三、应交增值税操作实务</vt:lpstr>
      <vt:lpstr>三、应交增值税操作实务</vt:lpstr>
      <vt:lpstr>三、应交增值税操作实务</vt:lpstr>
      <vt:lpstr>三、应交增值税操作实务</vt:lpstr>
      <vt:lpstr>三、应交增值税操作实务</vt:lpstr>
      <vt:lpstr>三、应交增值税操作实务</vt:lpstr>
      <vt:lpstr>三、应交增值税操作实务</vt:lpstr>
      <vt:lpstr>三、应交增值税操作实务</vt:lpstr>
      <vt:lpstr>三、应交增值税操作实务</vt:lpstr>
      <vt:lpstr>三、应交增值税操作实务</vt:lpstr>
      <vt:lpstr>三、应交增值税操作实务</vt:lpstr>
      <vt:lpstr>三、应交增值税操作实务</vt:lpstr>
      <vt:lpstr>三、应交增值税操作实务</vt:lpstr>
      <vt:lpstr>三、应交增值税操作实务</vt:lpstr>
      <vt:lpstr>三、应交增值税操作实务</vt:lpstr>
      <vt:lpstr>三、应交增值税操作实务</vt:lpstr>
      <vt:lpstr>三、应交增值税操作实务</vt:lpstr>
      <vt:lpstr>三、应交增值税操作实务</vt:lpstr>
      <vt:lpstr>三、应交增值税操作实务</vt:lpstr>
      <vt:lpstr>三、应交增值税操作实务</vt:lpstr>
      <vt:lpstr>答疑时间</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2018新大纲│中级会计职称 《财务管理》</dc:title>
  <dc:creator>Administrator</dc:creator>
  <cp:lastModifiedBy>Administrator</cp:lastModifiedBy>
  <cp:revision>523</cp:revision>
  <dcterms:created xsi:type="dcterms:W3CDTF">2018-02-07T02:07:00Z</dcterms:created>
  <dcterms:modified xsi:type="dcterms:W3CDTF">2018-10-19T10:24:50Z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2052-10.1.0.7224</vt:lpwstr>
  </property>
</Properties>
</file>