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88" r:id="rId2"/>
    <p:sldId id="738" r:id="rId3"/>
    <p:sldId id="784" r:id="rId4"/>
    <p:sldId id="785" r:id="rId5"/>
    <p:sldId id="786" r:id="rId6"/>
    <p:sldId id="787" r:id="rId7"/>
    <p:sldId id="788" r:id="rId8"/>
    <p:sldId id="789" r:id="rId9"/>
    <p:sldId id="790" r:id="rId10"/>
    <p:sldId id="791" r:id="rId11"/>
    <p:sldId id="793" r:id="rId12"/>
    <p:sldId id="792" r:id="rId13"/>
    <p:sldId id="794" r:id="rId14"/>
    <p:sldId id="795" r:id="rId15"/>
    <p:sldId id="796" r:id="rId16"/>
    <p:sldId id="797" r:id="rId17"/>
    <p:sldId id="798" r:id="rId18"/>
    <p:sldId id="799" r:id="rId19"/>
    <p:sldId id="800" r:id="rId20"/>
    <p:sldId id="801" r:id="rId21"/>
    <p:sldId id="802" r:id="rId22"/>
    <p:sldId id="803" r:id="rId23"/>
    <p:sldId id="804" r:id="rId24"/>
    <p:sldId id="805" r:id="rId25"/>
    <p:sldId id="806" r:id="rId26"/>
    <p:sldId id="807" r:id="rId27"/>
    <p:sldId id="808" r:id="rId28"/>
    <p:sldId id="809" r:id="rId29"/>
    <p:sldId id="810" r:id="rId30"/>
    <p:sldId id="811" r:id="rId31"/>
    <p:sldId id="812" r:id="rId32"/>
    <p:sldId id="814" r:id="rId33"/>
    <p:sldId id="815" r:id="rId34"/>
    <p:sldId id="816" r:id="rId35"/>
    <p:sldId id="821" r:id="rId36"/>
    <p:sldId id="820" r:id="rId37"/>
    <p:sldId id="819" r:id="rId38"/>
    <p:sldId id="818" r:id="rId39"/>
    <p:sldId id="817" r:id="rId40"/>
    <p:sldId id="824" r:id="rId41"/>
    <p:sldId id="823" r:id="rId42"/>
    <p:sldId id="822" r:id="rId43"/>
    <p:sldId id="825" r:id="rId44"/>
    <p:sldId id="826" r:id="rId45"/>
    <p:sldId id="827" r:id="rId46"/>
    <p:sldId id="828" r:id="rId47"/>
    <p:sldId id="829" r:id="rId48"/>
    <p:sldId id="830" r:id="rId49"/>
    <p:sldId id="831" r:id="rId50"/>
    <p:sldId id="500" r:id="rId51"/>
    <p:sldId id="262" r:id="rId52"/>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44">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500"/>
    <a:srgbClr val="404040"/>
    <a:srgbClr val="003C3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5758FB7-9AC5-4552-8A53-C91805E547FA}" styleName="主题样式 1 - 强调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7" autoAdjust="0"/>
    <p:restoredTop sz="94660"/>
  </p:normalViewPr>
  <p:slideViewPr>
    <p:cSldViewPr snapToGrid="0">
      <p:cViewPr varScale="1">
        <p:scale>
          <a:sx n="114" d="100"/>
          <a:sy n="114" d="100"/>
        </p:scale>
        <p:origin x="468" y="108"/>
      </p:cViewPr>
      <p:guideLst>
        <p:guide orient="horz" pos="2144"/>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PT制作指导">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4" name="文本框 3"/>
          <p:cNvSpPr txBox="1"/>
          <p:nvPr userDrawn="1"/>
        </p:nvSpPr>
        <p:spPr>
          <a:xfrm>
            <a:off x="449943" y="406400"/>
            <a:ext cx="3962401" cy="1323439"/>
          </a:xfrm>
          <a:prstGeom prst="rect">
            <a:avLst/>
          </a:prstGeom>
          <a:noFill/>
        </p:spPr>
        <p:txBody>
          <a:bodyPr wrap="square" rtlCol="0">
            <a:spAutoFit/>
          </a:bodyPr>
          <a:lstStyle/>
          <a:p>
            <a:r>
              <a:rPr lang="en-US" altLang="zh-CN" sz="4000" b="1" dirty="0">
                <a:solidFill>
                  <a:schemeClr val="bg1"/>
                </a:solidFill>
                <a:latin typeface="微软雅黑" panose="020B0503020204020204" pitchFamily="34" charset="-122"/>
                <a:ea typeface="微软雅黑" panose="020B0503020204020204" pitchFamily="34" charset="-122"/>
              </a:rPr>
              <a:t>PPT</a:t>
            </a:r>
            <a:r>
              <a:rPr lang="zh-CN" altLang="en-US" sz="4000" b="1" dirty="0">
                <a:solidFill>
                  <a:schemeClr val="bg1"/>
                </a:solidFill>
                <a:latin typeface="微软雅黑" panose="020B0503020204020204" pitchFamily="34" charset="-122"/>
                <a:ea typeface="微软雅黑" panose="020B0503020204020204" pitchFamily="34" charset="-122"/>
              </a:rPr>
              <a:t>制作指导</a:t>
            </a:r>
            <a:endParaRPr lang="en-US" altLang="zh-CN" sz="4000" b="1" dirty="0">
              <a:solidFill>
                <a:schemeClr val="bg1"/>
              </a:solidFill>
              <a:latin typeface="微软雅黑" panose="020B0503020204020204" pitchFamily="34" charset="-122"/>
              <a:ea typeface="微软雅黑" panose="020B0503020204020204" pitchFamily="34" charset="-122"/>
            </a:endParaRPr>
          </a:p>
          <a:p>
            <a:r>
              <a:rPr lang="zh-CN" altLang="en-US" sz="4000" b="1" dirty="0">
                <a:solidFill>
                  <a:schemeClr val="bg1"/>
                </a:solidFill>
                <a:latin typeface="微软雅黑" panose="020B0503020204020204" pitchFamily="34" charset="-122"/>
                <a:ea typeface="微软雅黑" panose="020B0503020204020204" pitchFamily="34" charset="-122"/>
              </a:rPr>
              <a:t>此页看完可删除</a:t>
            </a:r>
          </a:p>
        </p:txBody>
      </p:sp>
      <p:sp>
        <p:nvSpPr>
          <p:cNvPr id="5" name="文本框 4"/>
          <p:cNvSpPr txBox="1"/>
          <p:nvPr userDrawn="1"/>
        </p:nvSpPr>
        <p:spPr>
          <a:xfrm>
            <a:off x="6342743" y="503980"/>
            <a:ext cx="5849257" cy="523220"/>
          </a:xfrm>
          <a:prstGeom prst="rect">
            <a:avLst/>
          </a:prstGeom>
          <a:noFill/>
        </p:spPr>
        <p:txBody>
          <a:bodyPr wrap="square" rtlCol="0">
            <a:spAutoFit/>
          </a:bodyPr>
          <a:lstStyle/>
          <a:p>
            <a:pPr marL="457200" indent="-457200">
              <a:buFont typeface="Arial" panose="020B0604020202020204" pitchFamily="34" charset="0"/>
              <a:buChar char="•"/>
            </a:pPr>
            <a:r>
              <a:rPr lang="zh-CN" altLang="en-US" sz="2800" dirty="0">
                <a:solidFill>
                  <a:srgbClr val="FFFF00"/>
                </a:solidFill>
              </a:rPr>
              <a:t>内置模板，根据需求新建添加</a:t>
            </a:r>
          </a:p>
        </p:txBody>
      </p:sp>
      <p:pic>
        <p:nvPicPr>
          <p:cNvPr id="7" name="图片 6"/>
          <p:cNvPicPr>
            <a:picLocks noChangeAspect="1"/>
          </p:cNvPicPr>
          <p:nvPr userDrawn="1"/>
        </p:nvPicPr>
        <p:blipFill rotWithShape="1">
          <a:blip r:embed="rId2" cstate="print">
            <a:extLst>
              <a:ext uri="{28A0092B-C50C-407E-A947-70E740481C1C}">
                <a14:useLocalDpi xmlns:a14="http://schemas.microsoft.com/office/drawing/2010/main" val="0"/>
              </a:ext>
            </a:extLst>
          </a:blip>
          <a:srcRect b="15725"/>
          <a:stretch>
            <a:fillRect/>
          </a:stretch>
        </p:blipFill>
        <p:spPr>
          <a:xfrm>
            <a:off x="6729638" y="1114286"/>
            <a:ext cx="4359275" cy="4981714"/>
          </a:xfrm>
          <a:prstGeom prst="rect">
            <a:avLst/>
          </a:prstGeom>
        </p:spPr>
      </p:pic>
      <p:sp>
        <p:nvSpPr>
          <p:cNvPr id="8" name="文本框 7"/>
          <p:cNvSpPr txBox="1"/>
          <p:nvPr userDrawn="1"/>
        </p:nvSpPr>
        <p:spPr>
          <a:xfrm>
            <a:off x="159657" y="2710152"/>
            <a:ext cx="5849257" cy="523220"/>
          </a:xfrm>
          <a:prstGeom prst="rect">
            <a:avLst/>
          </a:prstGeom>
          <a:noFill/>
        </p:spPr>
        <p:txBody>
          <a:bodyPr wrap="square" rtlCol="0">
            <a:spAutoFit/>
          </a:bodyPr>
          <a:lstStyle/>
          <a:p>
            <a:pPr marL="457200" indent="-457200">
              <a:buFont typeface="Arial" panose="020B0604020202020204" pitchFamily="34" charset="0"/>
              <a:buChar char="•"/>
            </a:pPr>
            <a:r>
              <a:rPr lang="zh-CN" altLang="en-US" sz="2800" dirty="0">
                <a:solidFill>
                  <a:srgbClr val="FFFF00"/>
                </a:solidFill>
              </a:rPr>
              <a:t>做完以后修改小标签</a:t>
            </a:r>
          </a:p>
        </p:txBody>
      </p:sp>
      <p:sp>
        <p:nvSpPr>
          <p:cNvPr id="9" name="文本框 8"/>
          <p:cNvSpPr txBox="1"/>
          <p:nvPr userDrawn="1"/>
        </p:nvSpPr>
        <p:spPr>
          <a:xfrm>
            <a:off x="382813" y="3343533"/>
            <a:ext cx="5402943" cy="830997"/>
          </a:xfrm>
          <a:prstGeom prst="rect">
            <a:avLst/>
          </a:prstGeom>
          <a:noFill/>
        </p:spPr>
        <p:txBody>
          <a:bodyPr wrap="square" rtlCol="0">
            <a:spAutoFit/>
          </a:bodyPr>
          <a:lstStyle/>
          <a:p>
            <a:pPr marL="0" indent="0">
              <a:buFont typeface="Arial" panose="020B0604020202020204" pitchFamily="34" charset="0"/>
              <a:buNone/>
            </a:pPr>
            <a:r>
              <a:rPr lang="zh-CN" altLang="en-US" sz="2400" dirty="0">
                <a:solidFill>
                  <a:schemeClr val="bg1"/>
                </a:solidFill>
              </a:rPr>
              <a:t>点击“视图”</a:t>
            </a:r>
            <a:r>
              <a:rPr lang="en-US" altLang="zh-CN" sz="2400" dirty="0">
                <a:solidFill>
                  <a:schemeClr val="bg1"/>
                </a:solidFill>
              </a:rPr>
              <a:t>-</a:t>
            </a:r>
            <a:r>
              <a:rPr lang="zh-CN" altLang="en-US" sz="2400" dirty="0">
                <a:solidFill>
                  <a:schemeClr val="bg1"/>
                </a:solidFill>
              </a:rPr>
              <a:t>“幻灯片模板”修改第一张模板的小标签内容，然后返回即可。</a:t>
            </a:r>
          </a:p>
        </p:txBody>
      </p:sp>
      <p:pic>
        <p:nvPicPr>
          <p:cNvPr id="11" name="图片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49943" y="4486234"/>
            <a:ext cx="5505450" cy="1133475"/>
          </a:xfrm>
          <a:prstGeom prst="rect">
            <a:avLst/>
          </a:prstGeom>
          <a:ln w="38100">
            <a:solidFill>
              <a:schemeClr val="bg1"/>
            </a:solidFill>
          </a:ln>
        </p:spPr>
      </p:pic>
      <p:sp>
        <p:nvSpPr>
          <p:cNvPr id="12" name="矩形 11"/>
          <p:cNvSpPr/>
          <p:nvPr userDrawn="1"/>
        </p:nvSpPr>
        <p:spPr>
          <a:xfrm>
            <a:off x="0" y="6235700"/>
            <a:ext cx="2286000" cy="6223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直播页">
    <p:spTree>
      <p:nvGrpSpPr>
        <p:cNvPr id="1" name=""/>
        <p:cNvGrpSpPr/>
        <p:nvPr/>
      </p:nvGrpSpPr>
      <p:grpSpPr>
        <a:xfrm>
          <a:off x="0" y="0"/>
          <a:ext cx="0" cy="0"/>
          <a:chOff x="0" y="0"/>
          <a:chExt cx="0" cy="0"/>
        </a:xfrm>
      </p:grpSpPr>
      <p:sp>
        <p:nvSpPr>
          <p:cNvPr id="11" name="TextBox 6"/>
          <p:cNvSpPr txBox="1">
            <a:spLocks noChangeArrowheads="1"/>
          </p:cNvSpPr>
          <p:nvPr userDrawn="1"/>
        </p:nvSpPr>
        <p:spPr bwMode="auto">
          <a:xfrm>
            <a:off x="954314" y="4462999"/>
            <a:ext cx="1075940" cy="523220"/>
          </a:xfrm>
          <a:prstGeom prst="rect">
            <a:avLst/>
          </a:prstGeom>
          <a:noFill/>
          <a:ln w="9525">
            <a:noFill/>
            <a:miter lim="800000"/>
          </a:ln>
        </p:spPr>
        <p:txBody>
          <a:bodyPr wrap="square">
            <a:spAutoFit/>
          </a:bodyPr>
          <a:lstStyle/>
          <a:p>
            <a:pPr>
              <a:defRPr/>
            </a:pPr>
            <a:r>
              <a:rPr lang="zh-CN" altLang="en-US" sz="2800" dirty="0">
                <a:solidFill>
                  <a:schemeClr val="bg1"/>
                </a:solidFill>
                <a:latin typeface="微软雅黑" panose="020B0503020204020204" pitchFamily="34" charset="-122"/>
                <a:ea typeface="微软雅黑" panose="020B0503020204020204" pitchFamily="34" charset="-122"/>
              </a:rPr>
              <a:t>讲师：</a:t>
            </a:r>
          </a:p>
        </p:txBody>
      </p:sp>
      <p:sp>
        <p:nvSpPr>
          <p:cNvPr id="15" name="文本占位符 14"/>
          <p:cNvSpPr>
            <a:spLocks noGrp="1"/>
          </p:cNvSpPr>
          <p:nvPr>
            <p:ph type="body" sz="quarter" idx="10" hasCustomPrompt="1"/>
          </p:nvPr>
        </p:nvSpPr>
        <p:spPr>
          <a:xfrm>
            <a:off x="2030254" y="4453359"/>
            <a:ext cx="2206307" cy="570893"/>
          </a:xfrm>
        </p:spPr>
        <p:txBody>
          <a:bodyPr>
            <a:normAutofit/>
          </a:bodyPr>
          <a:lstStyle>
            <a:lvl1pPr marL="0" indent="0" algn="l" defTabSz="914400" rtl="0" eaLnBrk="1" latinLnBrk="0" hangingPunct="1">
              <a:lnSpc>
                <a:spcPct val="100000"/>
              </a:lnSpc>
              <a:buNone/>
              <a:defRPr lang="zh-CN" altLang="en-US" sz="2800" kern="1200" dirty="0">
                <a:solidFill>
                  <a:schemeClr val="bg1"/>
                </a:solidFill>
                <a:latin typeface="微软雅黑" panose="020B0503020204020204" pitchFamily="34" charset="-122"/>
                <a:ea typeface="微软雅黑" panose="020B0503020204020204" pitchFamily="34" charset="-122"/>
                <a:cs typeface="+mn-cs"/>
              </a:defRPr>
            </a:lvl1pPr>
          </a:lstStyle>
          <a:p>
            <a:pPr lvl="0"/>
            <a:r>
              <a:rPr lang="zh-CN" altLang="en-US" dirty="0"/>
              <a:t>老师姓名</a:t>
            </a:r>
          </a:p>
        </p:txBody>
      </p:sp>
      <p:sp>
        <p:nvSpPr>
          <p:cNvPr id="2" name="标题 1"/>
          <p:cNvSpPr>
            <a:spLocks noGrp="1"/>
          </p:cNvSpPr>
          <p:nvPr>
            <p:ph type="title" hasCustomPrompt="1"/>
          </p:nvPr>
        </p:nvSpPr>
        <p:spPr>
          <a:xfrm>
            <a:off x="952409" y="2598681"/>
            <a:ext cx="10296162" cy="1637989"/>
          </a:xfrm>
        </p:spPr>
        <p:txBody>
          <a:bodyPr>
            <a:normAutofit/>
          </a:bodyPr>
          <a:lstStyle>
            <a:lvl1pPr marL="0" algn="l" defTabSz="914400" rtl="0" eaLnBrk="1" latinLnBrk="0" hangingPunct="1">
              <a:defRPr lang="zh-CN" altLang="en-US" sz="4800" b="1" kern="1200" dirty="0">
                <a:solidFill>
                  <a:schemeClr val="bg1"/>
                </a:solidFill>
                <a:latin typeface="微软雅黑" panose="020B0503020204020204" pitchFamily="34" charset="-122"/>
                <a:ea typeface="微软雅黑" panose="020B0503020204020204" pitchFamily="34" charset="-122"/>
                <a:cs typeface="+mn-cs"/>
              </a:defRPr>
            </a:lvl1pPr>
          </a:lstStyle>
          <a:p>
            <a:r>
              <a:rPr lang="zh-CN" altLang="en-US" dirty="0"/>
              <a:t>输入你的直播标题</a:t>
            </a:r>
            <a:br>
              <a:rPr lang="en-US" altLang="zh-CN" dirty="0"/>
            </a:br>
            <a:r>
              <a:rPr lang="zh-CN" altLang="en-US" dirty="0"/>
              <a:t>输入你的直播标题</a:t>
            </a:r>
          </a:p>
        </p:txBody>
      </p:sp>
      <p:grpSp>
        <p:nvGrpSpPr>
          <p:cNvPr id="6" name="组合 5"/>
          <p:cNvGrpSpPr/>
          <p:nvPr userDrawn="1"/>
        </p:nvGrpSpPr>
        <p:grpSpPr>
          <a:xfrm>
            <a:off x="1030514" y="1812898"/>
            <a:ext cx="1552666" cy="677015"/>
            <a:chOff x="1030514" y="1279834"/>
            <a:chExt cx="1552666" cy="677015"/>
          </a:xfrm>
        </p:grpSpPr>
        <p:sp>
          <p:nvSpPr>
            <p:cNvPr id="7" name="矩形: 圆角 6"/>
            <p:cNvSpPr/>
            <p:nvPr/>
          </p:nvSpPr>
          <p:spPr>
            <a:xfrm>
              <a:off x="1030514" y="1279834"/>
              <a:ext cx="1552666" cy="677015"/>
            </a:xfrm>
            <a:prstGeom prst="roundRect">
              <a:avLst>
                <a:gd name="adj" fmla="val 50000"/>
              </a:avLst>
            </a:prstGeom>
            <a:solidFill>
              <a:srgbClr val="FF6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椭圆 7"/>
            <p:cNvSpPr/>
            <p:nvPr/>
          </p:nvSpPr>
          <p:spPr>
            <a:xfrm>
              <a:off x="1190535" y="1561191"/>
              <a:ext cx="114300" cy="1143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9" name="TextBox 13"/>
            <p:cNvSpPr txBox="1">
              <a:spLocks noChangeArrowheads="1"/>
            </p:cNvSpPr>
            <p:nvPr/>
          </p:nvSpPr>
          <p:spPr bwMode="auto">
            <a:xfrm>
              <a:off x="1247685" y="1325953"/>
              <a:ext cx="1175623" cy="584775"/>
            </a:xfrm>
            <a:prstGeom prst="rect">
              <a:avLst/>
            </a:prstGeom>
            <a:noFill/>
            <a:ln w="9525">
              <a:noFill/>
              <a:miter lim="800000"/>
            </a:ln>
          </p:spPr>
          <p:txBody>
            <a:bodyPr wrap="square">
              <a:spAutoFit/>
            </a:bodyPr>
            <a:lstStyle/>
            <a:p>
              <a:pPr algn="ctr">
                <a:defRPr/>
              </a:pPr>
              <a:r>
                <a:rPr lang="en-US" altLang="zh-CN" sz="3200" b="1" dirty="0">
                  <a:solidFill>
                    <a:schemeClr val="bg1"/>
                  </a:solidFill>
                  <a:latin typeface="微软雅黑" panose="020B0503020204020204" pitchFamily="34" charset="-122"/>
                  <a:ea typeface="微软雅黑" panose="020B0503020204020204" pitchFamily="34" charset="-122"/>
                </a:rPr>
                <a:t>LIVE</a:t>
              </a:r>
              <a:endParaRPr lang="zh-CN" altLang="en-US" sz="3200" b="1" dirty="0">
                <a:solidFill>
                  <a:schemeClr val="bg1"/>
                </a:solidFill>
                <a:latin typeface="微软雅黑" panose="020B0503020204020204" pitchFamily="34" charset="-122"/>
                <a:ea typeface="微软雅黑" panose="020B0503020204020204" pitchFamily="34" charset="-122"/>
              </a:endParaRPr>
            </a:p>
          </p:txBody>
        </p:sp>
      </p:grpSp>
      <p:sp>
        <p:nvSpPr>
          <p:cNvPr id="12" name="Freeform 5"/>
          <p:cNvSpPr/>
          <p:nvPr userDrawn="1"/>
        </p:nvSpPr>
        <p:spPr bwMode="auto">
          <a:xfrm rot="5400000">
            <a:off x="1020753" y="5115838"/>
            <a:ext cx="501355" cy="434210"/>
          </a:xfrm>
          <a:custGeom>
            <a:avLst/>
            <a:gdLst>
              <a:gd name="T0" fmla="*/ 129 w 304"/>
              <a:gd name="T1" fmla="*/ 18 h 263"/>
              <a:gd name="T2" fmla="*/ 175 w 304"/>
              <a:gd name="T3" fmla="*/ 18 h 263"/>
              <a:gd name="T4" fmla="*/ 235 w 304"/>
              <a:gd name="T5" fmla="*/ 120 h 263"/>
              <a:gd name="T6" fmla="*/ 294 w 304"/>
              <a:gd name="T7" fmla="*/ 223 h 263"/>
              <a:gd name="T8" fmla="*/ 271 w 304"/>
              <a:gd name="T9" fmla="*/ 263 h 263"/>
              <a:gd name="T10" fmla="*/ 152 w 304"/>
              <a:gd name="T11" fmla="*/ 263 h 263"/>
              <a:gd name="T12" fmla="*/ 33 w 304"/>
              <a:gd name="T13" fmla="*/ 263 h 263"/>
              <a:gd name="T14" fmla="*/ 10 w 304"/>
              <a:gd name="T15" fmla="*/ 223 h 263"/>
              <a:gd name="T16" fmla="*/ 69 w 304"/>
              <a:gd name="T17" fmla="*/ 120 h 263"/>
              <a:gd name="T18" fmla="*/ 129 w 304"/>
              <a:gd name="T19" fmla="*/ 18 h 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4" h="263">
                <a:moveTo>
                  <a:pt x="129" y="18"/>
                </a:moveTo>
                <a:cubicBezTo>
                  <a:pt x="139" y="0"/>
                  <a:pt x="165" y="0"/>
                  <a:pt x="175" y="18"/>
                </a:cubicBezTo>
                <a:cubicBezTo>
                  <a:pt x="235" y="120"/>
                  <a:pt x="235" y="120"/>
                  <a:pt x="235" y="120"/>
                </a:cubicBezTo>
                <a:cubicBezTo>
                  <a:pt x="294" y="223"/>
                  <a:pt x="294" y="223"/>
                  <a:pt x="294" y="223"/>
                </a:cubicBezTo>
                <a:cubicBezTo>
                  <a:pt x="304" y="241"/>
                  <a:pt x="291" y="263"/>
                  <a:pt x="271" y="263"/>
                </a:cubicBezTo>
                <a:cubicBezTo>
                  <a:pt x="152" y="263"/>
                  <a:pt x="152" y="263"/>
                  <a:pt x="152" y="263"/>
                </a:cubicBezTo>
                <a:cubicBezTo>
                  <a:pt x="33" y="263"/>
                  <a:pt x="33" y="263"/>
                  <a:pt x="33" y="263"/>
                </a:cubicBezTo>
                <a:cubicBezTo>
                  <a:pt x="13" y="263"/>
                  <a:pt x="0" y="241"/>
                  <a:pt x="10" y="223"/>
                </a:cubicBezTo>
                <a:cubicBezTo>
                  <a:pt x="69" y="120"/>
                  <a:pt x="69" y="120"/>
                  <a:pt x="69" y="120"/>
                </a:cubicBezTo>
                <a:lnTo>
                  <a:pt x="129" y="18"/>
                </a:lnTo>
                <a:close/>
              </a:path>
            </a:pathLst>
          </a:custGeom>
          <a:solidFill>
            <a:srgbClr val="FF6500">
              <a:alpha val="90000"/>
            </a:srgbClr>
          </a:solidFill>
          <a:ln w="9525">
            <a:noFill/>
            <a:round/>
          </a:ln>
        </p:spPr>
        <p:txBody>
          <a:bodyPr vert="horz" wrap="square" lIns="91440" tIns="45720" rIns="91440" bIns="45720" numCol="1" anchor="t" anchorCtr="0" compatLnSpc="1"/>
          <a:lstStyle/>
          <a:p>
            <a:endParaRPr lang="zh-CN" altLang="en-US"/>
          </a:p>
        </p:txBody>
      </p:sp>
      <p:sp>
        <p:nvSpPr>
          <p:cNvPr id="13" name="TextBox 13"/>
          <p:cNvSpPr txBox="1">
            <a:spLocks noChangeArrowheads="1"/>
          </p:cNvSpPr>
          <p:nvPr userDrawn="1"/>
        </p:nvSpPr>
        <p:spPr bwMode="auto">
          <a:xfrm>
            <a:off x="952409" y="5062286"/>
            <a:ext cx="2398486" cy="523220"/>
          </a:xfrm>
          <a:prstGeom prst="rect">
            <a:avLst/>
          </a:prstGeom>
          <a:noFill/>
          <a:ln w="9525">
            <a:noFill/>
            <a:miter lim="800000"/>
          </a:ln>
        </p:spPr>
        <p:txBody>
          <a:bodyPr wrap="square">
            <a:spAutoFit/>
          </a:bodyPr>
          <a:lstStyle/>
          <a:p>
            <a:pPr>
              <a:defRPr/>
            </a:pPr>
            <a:r>
              <a:rPr lang="zh-CN" altLang="en-US" sz="2800" b="1" dirty="0">
                <a:solidFill>
                  <a:schemeClr val="bg1"/>
                </a:solidFill>
                <a:latin typeface="微软雅黑" panose="020B0503020204020204" pitchFamily="34" charset="-122"/>
                <a:ea typeface="微软雅黑" panose="020B0503020204020204" pitchFamily="34" charset="-122"/>
              </a:rPr>
              <a:t>会计学堂出品</a:t>
            </a:r>
          </a:p>
        </p:txBody>
      </p:sp>
      <p:sp>
        <p:nvSpPr>
          <p:cNvPr id="26" name="矩形 25"/>
          <p:cNvSpPr/>
          <p:nvPr userDrawn="1"/>
        </p:nvSpPr>
        <p:spPr>
          <a:xfrm>
            <a:off x="-1" y="6096000"/>
            <a:ext cx="9567747" cy="762000"/>
          </a:xfrm>
          <a:prstGeom prst="rect">
            <a:avLst/>
          </a:prstGeom>
          <a:solidFill>
            <a:srgbClr val="003C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目录页">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1287074" y="164818"/>
            <a:ext cx="7868899" cy="677862"/>
          </a:xfrm>
        </p:spPr>
        <p:txBody>
          <a:bodyPr>
            <a:normAutofit/>
          </a:bodyPr>
          <a:lstStyle>
            <a:lvl1pPr marL="0" algn="l" defTabSz="914400" rtl="0" eaLnBrk="1" latinLnBrk="0" hangingPunct="1">
              <a:lnSpc>
                <a:spcPct val="100000"/>
              </a:lnSpc>
              <a:spcBef>
                <a:spcPct val="0"/>
              </a:spcBef>
              <a:buNone/>
              <a:defRPr lang="zh-CN" altLang="en-US" sz="2700" b="1" kern="1200" dirty="0">
                <a:solidFill>
                  <a:schemeClr val="bg1"/>
                </a:solidFill>
                <a:latin typeface="微软雅黑" panose="020B0503020204020204" pitchFamily="34" charset="-122"/>
                <a:ea typeface="微软雅黑" panose="020B0503020204020204" pitchFamily="34" charset="-122"/>
                <a:cs typeface="+mj-cs"/>
              </a:defRPr>
            </a:lvl1pPr>
          </a:lstStyle>
          <a:p>
            <a:r>
              <a:rPr lang="zh-CN" altLang="en-US" dirty="0"/>
              <a:t>目录</a:t>
            </a:r>
          </a:p>
        </p:txBody>
      </p:sp>
      <p:grpSp>
        <p:nvGrpSpPr>
          <p:cNvPr id="6" name="组合 9"/>
          <p:cNvGrpSpPr/>
          <p:nvPr userDrawn="1"/>
        </p:nvGrpSpPr>
        <p:grpSpPr bwMode="auto">
          <a:xfrm>
            <a:off x="346476" y="196696"/>
            <a:ext cx="788904" cy="543725"/>
            <a:chOff x="1368000" y="648000"/>
            <a:chExt cx="1620000" cy="1116000"/>
          </a:xfrm>
        </p:grpSpPr>
        <p:sp>
          <p:nvSpPr>
            <p:cNvPr id="7" name="流程图: 摘录 6"/>
            <p:cNvSpPr/>
            <p:nvPr/>
          </p:nvSpPr>
          <p:spPr bwMode="auto">
            <a:xfrm>
              <a:off x="1368000" y="648000"/>
              <a:ext cx="1374985" cy="1116000"/>
            </a:xfrm>
            <a:prstGeom prst="flowChartExtract">
              <a:avLst/>
            </a:prstGeom>
            <a:solidFill>
              <a:srgbClr val="FF6600"/>
            </a:solidFill>
            <a:ln w="127000" cap="flat" cmpd="sng" algn="ctr">
              <a:noFill/>
              <a:prstDash val="dashDot"/>
              <a:round/>
              <a:headEnd type="none" w="med" len="med"/>
              <a:tailEnd type="none" w="med" len="med"/>
            </a:ln>
            <a:effectLst>
              <a:reflection blurRad="6350" stA="50000" endA="275" endPos="40000" dist="101600" dir="5400000" sy="-100000" algn="bl" rotWithShape="0"/>
            </a:effectLst>
          </p:spPr>
          <p:txBody>
            <a:bodyPr lIns="93327" tIns="46663" rIns="93327" bIns="46663">
              <a:spAutoFit/>
            </a:bodyPr>
            <a:lstStyle>
              <a:defPPr>
                <a:defRPr lang="zh-CN"/>
              </a:defPPr>
              <a:lvl1pPr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1pPr>
              <a:lvl2pPr marL="898525" indent="-441325"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2pPr>
              <a:lvl3pPr marL="1798955" indent="-884555"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3pPr>
              <a:lvl4pPr marL="2698750" indent="-1327150"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4pPr>
              <a:lvl5pPr marL="3599180" indent="-1770380"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5pPr>
              <a:lvl6pPr marL="2286000" algn="l" defTabSz="914400" rtl="0" eaLnBrk="1" latinLnBrk="0" hangingPunct="1">
                <a:defRPr sz="4900" kern="1200">
                  <a:solidFill>
                    <a:schemeClr val="bg1"/>
                  </a:solidFill>
                  <a:latin typeface="微软雅黑" panose="020B0503020204020204" pitchFamily="34" charset="-122"/>
                  <a:ea typeface="微软雅黑" panose="020B0503020204020204" pitchFamily="34" charset="-122"/>
                  <a:cs typeface="+mn-cs"/>
                </a:defRPr>
              </a:lvl6pPr>
              <a:lvl7pPr marL="2743200" algn="l" defTabSz="914400" rtl="0" eaLnBrk="1" latinLnBrk="0" hangingPunct="1">
                <a:defRPr sz="4900" kern="1200">
                  <a:solidFill>
                    <a:schemeClr val="bg1"/>
                  </a:solidFill>
                  <a:latin typeface="微软雅黑" panose="020B0503020204020204" pitchFamily="34" charset="-122"/>
                  <a:ea typeface="微软雅黑" panose="020B0503020204020204" pitchFamily="34" charset="-122"/>
                  <a:cs typeface="+mn-cs"/>
                </a:defRPr>
              </a:lvl7pPr>
              <a:lvl8pPr marL="3200400" algn="l" defTabSz="914400" rtl="0" eaLnBrk="1" latinLnBrk="0" hangingPunct="1">
                <a:defRPr sz="4900" kern="1200">
                  <a:solidFill>
                    <a:schemeClr val="bg1"/>
                  </a:solidFill>
                  <a:latin typeface="微软雅黑" panose="020B0503020204020204" pitchFamily="34" charset="-122"/>
                  <a:ea typeface="微软雅黑" panose="020B0503020204020204" pitchFamily="34" charset="-122"/>
                  <a:cs typeface="+mn-cs"/>
                </a:defRPr>
              </a:lvl8pPr>
              <a:lvl9pPr marL="3657600" algn="l" defTabSz="914400" rtl="0" eaLnBrk="1" latinLnBrk="0" hangingPunct="1">
                <a:defRPr sz="4900" kern="1200">
                  <a:solidFill>
                    <a:schemeClr val="bg1"/>
                  </a:solidFill>
                  <a:latin typeface="微软雅黑" panose="020B0503020204020204" pitchFamily="34" charset="-122"/>
                  <a:ea typeface="微软雅黑" panose="020B0503020204020204" pitchFamily="34" charset="-122"/>
                  <a:cs typeface="+mn-cs"/>
                </a:defRPr>
              </a:lvl9pPr>
            </a:lstStyle>
            <a:p>
              <a:pPr>
                <a:defRPr/>
              </a:pPr>
              <a:endParaRPr lang="zh-CN" altLang="en-US" sz="2500">
                <a:ea typeface="宋体" panose="02010600030101010101" pitchFamily="2" charset="-122"/>
              </a:endParaRPr>
            </a:p>
          </p:txBody>
        </p:sp>
        <p:sp>
          <p:nvSpPr>
            <p:cNvPr id="8" name="流程图: 摘录 7"/>
            <p:cNvSpPr/>
            <p:nvPr/>
          </p:nvSpPr>
          <p:spPr bwMode="auto">
            <a:xfrm>
              <a:off x="2318716" y="695917"/>
              <a:ext cx="669284" cy="638941"/>
            </a:xfrm>
            <a:prstGeom prst="flowChartExtract">
              <a:avLst/>
            </a:prstGeom>
            <a:solidFill>
              <a:srgbClr val="FF6600"/>
            </a:solidFill>
            <a:ln w="127000" cap="flat" cmpd="sng" algn="ctr">
              <a:noFill/>
              <a:prstDash val="dashDot"/>
              <a:round/>
              <a:headEnd type="none" w="med" len="med"/>
              <a:tailEnd type="none" w="med" len="med"/>
            </a:ln>
            <a:effectLst>
              <a:reflection blurRad="6350" stA="50000" endA="275" endPos="40000" dist="101600" dir="5400000" sy="-100000" algn="bl" rotWithShape="0"/>
            </a:effectLst>
          </p:spPr>
          <p:txBody>
            <a:bodyPr lIns="93327" tIns="46663" rIns="93327" bIns="46663">
              <a:spAutoFit/>
            </a:bodyPr>
            <a:lstStyle>
              <a:defPPr>
                <a:defRPr lang="zh-CN"/>
              </a:defPPr>
              <a:lvl1pPr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1pPr>
              <a:lvl2pPr marL="898525" indent="-441325"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2pPr>
              <a:lvl3pPr marL="1798955" indent="-884555"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3pPr>
              <a:lvl4pPr marL="2698750" indent="-1327150"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4pPr>
              <a:lvl5pPr marL="3599180" indent="-1770380"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5pPr>
              <a:lvl6pPr marL="2286000" algn="l" defTabSz="914400" rtl="0" eaLnBrk="1" latinLnBrk="0" hangingPunct="1">
                <a:defRPr sz="4900" kern="1200">
                  <a:solidFill>
                    <a:schemeClr val="bg1"/>
                  </a:solidFill>
                  <a:latin typeface="微软雅黑" panose="020B0503020204020204" pitchFamily="34" charset="-122"/>
                  <a:ea typeface="微软雅黑" panose="020B0503020204020204" pitchFamily="34" charset="-122"/>
                  <a:cs typeface="+mn-cs"/>
                </a:defRPr>
              </a:lvl6pPr>
              <a:lvl7pPr marL="2743200" algn="l" defTabSz="914400" rtl="0" eaLnBrk="1" latinLnBrk="0" hangingPunct="1">
                <a:defRPr sz="4900" kern="1200">
                  <a:solidFill>
                    <a:schemeClr val="bg1"/>
                  </a:solidFill>
                  <a:latin typeface="微软雅黑" panose="020B0503020204020204" pitchFamily="34" charset="-122"/>
                  <a:ea typeface="微软雅黑" panose="020B0503020204020204" pitchFamily="34" charset="-122"/>
                  <a:cs typeface="+mn-cs"/>
                </a:defRPr>
              </a:lvl7pPr>
              <a:lvl8pPr marL="3200400" algn="l" defTabSz="914400" rtl="0" eaLnBrk="1" latinLnBrk="0" hangingPunct="1">
                <a:defRPr sz="4900" kern="1200">
                  <a:solidFill>
                    <a:schemeClr val="bg1"/>
                  </a:solidFill>
                  <a:latin typeface="微软雅黑" panose="020B0503020204020204" pitchFamily="34" charset="-122"/>
                  <a:ea typeface="微软雅黑" panose="020B0503020204020204" pitchFamily="34" charset="-122"/>
                  <a:cs typeface="+mn-cs"/>
                </a:defRPr>
              </a:lvl8pPr>
              <a:lvl9pPr marL="3657600" algn="l" defTabSz="914400" rtl="0" eaLnBrk="1" latinLnBrk="0" hangingPunct="1">
                <a:defRPr sz="4900" kern="1200">
                  <a:solidFill>
                    <a:schemeClr val="bg1"/>
                  </a:solidFill>
                  <a:latin typeface="微软雅黑" panose="020B0503020204020204" pitchFamily="34" charset="-122"/>
                  <a:ea typeface="微软雅黑" panose="020B0503020204020204" pitchFamily="34" charset="-122"/>
                  <a:cs typeface="+mn-cs"/>
                </a:defRPr>
              </a:lvl9pPr>
            </a:lstStyle>
            <a:p>
              <a:pPr>
                <a:defRPr/>
              </a:pPr>
              <a:endParaRPr lang="zh-CN" altLang="en-US" sz="2500">
                <a:ea typeface="宋体" panose="02010600030101010101" pitchFamily="2" charset="-122"/>
              </a:endParaRPr>
            </a:p>
          </p:txBody>
        </p:sp>
        <p:sp>
          <p:nvSpPr>
            <p:cNvPr id="9" name="流程图: 摘录 12"/>
            <p:cNvSpPr>
              <a:spLocks noChangeArrowheads="1"/>
            </p:cNvSpPr>
            <p:nvPr/>
          </p:nvSpPr>
          <p:spPr bwMode="auto">
            <a:xfrm>
              <a:off x="1620529" y="900410"/>
              <a:ext cx="827471" cy="755641"/>
            </a:xfrm>
            <a:prstGeom prst="flowChartExtract">
              <a:avLst/>
            </a:prstGeom>
            <a:solidFill>
              <a:srgbClr val="FF6600"/>
            </a:solidFill>
            <a:ln w="57150" cap="rnd" algn="ctr">
              <a:solidFill>
                <a:schemeClr val="bg1">
                  <a:alpha val="56862"/>
                </a:schemeClr>
              </a:solidFill>
              <a:round/>
            </a:ln>
          </p:spPr>
          <p:txBody>
            <a:bodyPr lIns="93327" tIns="46663" rIns="93327" bIns="46663">
              <a:spAutoFit/>
            </a:bodyPr>
            <a:lstStyle>
              <a:lvl1pPr eaLnBrk="0" hangingPunct="0">
                <a:defRPr sz="4900">
                  <a:solidFill>
                    <a:schemeClr val="bg1"/>
                  </a:solidFill>
                  <a:latin typeface="微软雅黑" panose="020B0503020204020204" pitchFamily="34" charset="-122"/>
                  <a:ea typeface="宋体" panose="02010600030101010101" pitchFamily="2" charset="-122"/>
                </a:defRPr>
              </a:lvl1pPr>
              <a:lvl2pPr marL="742950" indent="-285750" eaLnBrk="0" hangingPunct="0">
                <a:defRPr sz="4900">
                  <a:solidFill>
                    <a:schemeClr val="bg1"/>
                  </a:solidFill>
                  <a:latin typeface="微软雅黑" panose="020B0503020204020204" pitchFamily="34" charset="-122"/>
                  <a:ea typeface="宋体" panose="02010600030101010101" pitchFamily="2" charset="-122"/>
                </a:defRPr>
              </a:lvl2pPr>
              <a:lvl3pPr marL="1143000" indent="-228600" eaLnBrk="0" hangingPunct="0">
                <a:defRPr sz="4900">
                  <a:solidFill>
                    <a:schemeClr val="bg1"/>
                  </a:solidFill>
                  <a:latin typeface="微软雅黑" panose="020B0503020204020204" pitchFamily="34" charset="-122"/>
                  <a:ea typeface="宋体" panose="02010600030101010101" pitchFamily="2" charset="-122"/>
                </a:defRPr>
              </a:lvl3pPr>
              <a:lvl4pPr marL="1600200" indent="-228600" eaLnBrk="0" hangingPunct="0">
                <a:defRPr sz="4900">
                  <a:solidFill>
                    <a:schemeClr val="bg1"/>
                  </a:solidFill>
                  <a:latin typeface="微软雅黑" panose="020B0503020204020204" pitchFamily="34" charset="-122"/>
                  <a:ea typeface="宋体" panose="02010600030101010101" pitchFamily="2" charset="-122"/>
                </a:defRPr>
              </a:lvl4pPr>
              <a:lvl5pPr marL="2057400" indent="-228600" eaLnBrk="0" hangingPunct="0">
                <a:defRPr sz="4900">
                  <a:solidFill>
                    <a:schemeClr val="bg1"/>
                  </a:solidFill>
                  <a:latin typeface="微软雅黑" panose="020B0503020204020204" pitchFamily="34" charset="-122"/>
                  <a:ea typeface="宋体" panose="02010600030101010101" pitchFamily="2" charset="-122"/>
                </a:defRPr>
              </a:lvl5pPr>
              <a:lvl6pPr marL="25146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6pPr>
              <a:lvl7pPr marL="29718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7pPr>
              <a:lvl8pPr marL="34290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8pPr>
              <a:lvl9pPr marL="38862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9pPr>
            </a:lstStyle>
            <a:p>
              <a:pPr eaLnBrk="1" hangingPunct="1"/>
              <a:endParaRPr lang="zh-CN" altLang="en-US" sz="2500"/>
            </a:p>
          </p:txBody>
        </p:sp>
        <p:sp>
          <p:nvSpPr>
            <p:cNvPr id="10" name="流程图: 摘录 13"/>
            <p:cNvSpPr>
              <a:spLocks noChangeArrowheads="1"/>
            </p:cNvSpPr>
            <p:nvPr/>
          </p:nvSpPr>
          <p:spPr bwMode="auto">
            <a:xfrm>
              <a:off x="2519470" y="900410"/>
              <a:ext cx="289059" cy="323846"/>
            </a:xfrm>
            <a:prstGeom prst="flowChartExtract">
              <a:avLst/>
            </a:prstGeom>
            <a:solidFill>
              <a:schemeClr val="bg1">
                <a:alpha val="78822"/>
              </a:schemeClr>
            </a:solidFill>
            <a:ln>
              <a:noFill/>
            </a:ln>
            <a:extLst>
              <a:ext uri="{91240B29-F687-4F45-9708-019B960494DF}">
                <a14:hiddenLine xmlns:a14="http://schemas.microsoft.com/office/drawing/2010/main" w="95250">
                  <a:solidFill>
                    <a:srgbClr val="000000"/>
                  </a:solidFill>
                  <a:round/>
                </a14:hiddenLine>
              </a:ext>
            </a:extLst>
          </p:spPr>
          <p:txBody>
            <a:bodyPr lIns="93327" tIns="46663" rIns="93327" bIns="46663">
              <a:spAutoFit/>
            </a:bodyPr>
            <a:lstStyle>
              <a:lvl1pPr eaLnBrk="0" hangingPunct="0">
                <a:defRPr sz="4900">
                  <a:solidFill>
                    <a:schemeClr val="bg1"/>
                  </a:solidFill>
                  <a:latin typeface="微软雅黑" panose="020B0503020204020204" pitchFamily="34" charset="-122"/>
                  <a:ea typeface="宋体" panose="02010600030101010101" pitchFamily="2" charset="-122"/>
                </a:defRPr>
              </a:lvl1pPr>
              <a:lvl2pPr marL="742950" indent="-285750" eaLnBrk="0" hangingPunct="0">
                <a:defRPr sz="4900">
                  <a:solidFill>
                    <a:schemeClr val="bg1"/>
                  </a:solidFill>
                  <a:latin typeface="微软雅黑" panose="020B0503020204020204" pitchFamily="34" charset="-122"/>
                  <a:ea typeface="宋体" panose="02010600030101010101" pitchFamily="2" charset="-122"/>
                </a:defRPr>
              </a:lvl2pPr>
              <a:lvl3pPr marL="1143000" indent="-228600" eaLnBrk="0" hangingPunct="0">
                <a:defRPr sz="4900">
                  <a:solidFill>
                    <a:schemeClr val="bg1"/>
                  </a:solidFill>
                  <a:latin typeface="微软雅黑" panose="020B0503020204020204" pitchFamily="34" charset="-122"/>
                  <a:ea typeface="宋体" panose="02010600030101010101" pitchFamily="2" charset="-122"/>
                </a:defRPr>
              </a:lvl3pPr>
              <a:lvl4pPr marL="1600200" indent="-228600" eaLnBrk="0" hangingPunct="0">
                <a:defRPr sz="4900">
                  <a:solidFill>
                    <a:schemeClr val="bg1"/>
                  </a:solidFill>
                  <a:latin typeface="微软雅黑" panose="020B0503020204020204" pitchFamily="34" charset="-122"/>
                  <a:ea typeface="宋体" panose="02010600030101010101" pitchFamily="2" charset="-122"/>
                </a:defRPr>
              </a:lvl4pPr>
              <a:lvl5pPr marL="2057400" indent="-228600" eaLnBrk="0" hangingPunct="0">
                <a:defRPr sz="4900">
                  <a:solidFill>
                    <a:schemeClr val="bg1"/>
                  </a:solidFill>
                  <a:latin typeface="微软雅黑" panose="020B0503020204020204" pitchFamily="34" charset="-122"/>
                  <a:ea typeface="宋体" panose="02010600030101010101" pitchFamily="2" charset="-122"/>
                </a:defRPr>
              </a:lvl5pPr>
              <a:lvl6pPr marL="25146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6pPr>
              <a:lvl7pPr marL="29718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7pPr>
              <a:lvl8pPr marL="34290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8pPr>
              <a:lvl9pPr marL="38862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9pPr>
            </a:lstStyle>
            <a:p>
              <a:pPr eaLnBrk="1" hangingPunct="1"/>
              <a:endParaRPr lang="zh-CN" altLang="en-US" sz="2500"/>
            </a:p>
          </p:txBody>
        </p:sp>
      </p:grpSp>
      <p:sp>
        <p:nvSpPr>
          <p:cNvPr id="14" name="内容占位符 13"/>
          <p:cNvSpPr>
            <a:spLocks noGrp="1"/>
          </p:cNvSpPr>
          <p:nvPr>
            <p:ph sz="quarter" idx="13" hasCustomPrompt="1"/>
          </p:nvPr>
        </p:nvSpPr>
        <p:spPr>
          <a:xfrm>
            <a:off x="346476" y="1030971"/>
            <a:ext cx="9001031" cy="4543425"/>
          </a:xfrm>
        </p:spPr>
        <p:txBody>
          <a:bodyPr>
            <a:normAutofit/>
          </a:bodyPr>
          <a:lstStyle>
            <a:lvl1pPr marL="342900" indent="-342900">
              <a:lnSpc>
                <a:spcPct val="150000"/>
              </a:lnSpc>
              <a:buClr>
                <a:srgbClr val="FF6500"/>
              </a:buClr>
              <a:buFont typeface="Wingdings" panose="05000000000000000000" pitchFamily="2" charset="2"/>
              <a:buChar char="l"/>
              <a:defRPr sz="2400">
                <a:solidFill>
                  <a:schemeClr val="bg1"/>
                </a:solidFill>
                <a:latin typeface="微软雅黑" panose="020B0503020204020204" pitchFamily="34" charset="-122"/>
                <a:ea typeface="微软雅黑" panose="020B0503020204020204" pitchFamily="34" charset="-122"/>
              </a:defRPr>
            </a:lvl1pPr>
          </a:lstStyle>
          <a:p>
            <a:pPr lvl="0"/>
            <a:r>
              <a:rPr lang="zh-CN" altLang="en-US" dirty="0"/>
              <a:t>点击输入第一小点，按回车输入第二点</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标题加内容">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1288829" y="164818"/>
            <a:ext cx="8393054" cy="677862"/>
          </a:xfrm>
        </p:spPr>
        <p:txBody>
          <a:bodyPr>
            <a:normAutofit/>
          </a:bodyPr>
          <a:lstStyle>
            <a:lvl1pPr marL="0" algn="l" defTabSz="914400" rtl="0" eaLnBrk="1" latinLnBrk="0" hangingPunct="1">
              <a:lnSpc>
                <a:spcPct val="100000"/>
              </a:lnSpc>
              <a:spcBef>
                <a:spcPct val="0"/>
              </a:spcBef>
              <a:buNone/>
              <a:defRPr lang="zh-CN" altLang="en-US" sz="2800" b="1" kern="1200" dirty="0">
                <a:solidFill>
                  <a:schemeClr val="bg1"/>
                </a:solidFill>
                <a:latin typeface="微软雅黑" panose="020B0503020204020204" pitchFamily="34" charset="-122"/>
                <a:ea typeface="微软雅黑" panose="020B0503020204020204" pitchFamily="34" charset="-122"/>
                <a:cs typeface="+mj-cs"/>
              </a:defRPr>
            </a:lvl1pPr>
          </a:lstStyle>
          <a:p>
            <a:r>
              <a:rPr lang="zh-CN" altLang="en-US" dirty="0"/>
              <a:t>输入你的小标题</a:t>
            </a:r>
          </a:p>
        </p:txBody>
      </p:sp>
      <p:grpSp>
        <p:nvGrpSpPr>
          <p:cNvPr id="6" name="组合 9"/>
          <p:cNvGrpSpPr/>
          <p:nvPr userDrawn="1"/>
        </p:nvGrpSpPr>
        <p:grpSpPr bwMode="auto">
          <a:xfrm>
            <a:off x="346476" y="196696"/>
            <a:ext cx="788904" cy="543725"/>
            <a:chOff x="1368000" y="648000"/>
            <a:chExt cx="1620000" cy="1116000"/>
          </a:xfrm>
        </p:grpSpPr>
        <p:sp>
          <p:nvSpPr>
            <p:cNvPr id="7" name="流程图: 摘录 6"/>
            <p:cNvSpPr/>
            <p:nvPr/>
          </p:nvSpPr>
          <p:spPr bwMode="auto">
            <a:xfrm>
              <a:off x="1368000" y="648000"/>
              <a:ext cx="1374985" cy="1116000"/>
            </a:xfrm>
            <a:prstGeom prst="flowChartExtract">
              <a:avLst/>
            </a:prstGeom>
            <a:solidFill>
              <a:srgbClr val="FF6600"/>
            </a:solidFill>
            <a:ln w="127000" cap="flat" cmpd="sng" algn="ctr">
              <a:noFill/>
              <a:prstDash val="dashDot"/>
              <a:round/>
              <a:headEnd type="none" w="med" len="med"/>
              <a:tailEnd type="none" w="med" len="med"/>
            </a:ln>
            <a:effectLst>
              <a:reflection blurRad="6350" stA="50000" endA="275" endPos="40000" dist="101600" dir="5400000" sy="-100000" algn="bl" rotWithShape="0"/>
            </a:effectLst>
          </p:spPr>
          <p:txBody>
            <a:bodyPr lIns="93327" tIns="46663" rIns="93327" bIns="46663">
              <a:spAutoFit/>
            </a:bodyPr>
            <a:lstStyle>
              <a:defPPr>
                <a:defRPr lang="zh-CN"/>
              </a:defPPr>
              <a:lvl1pPr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1pPr>
              <a:lvl2pPr marL="898525" indent="-441325"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2pPr>
              <a:lvl3pPr marL="1798955" indent="-884555"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3pPr>
              <a:lvl4pPr marL="2698750" indent="-1327150"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4pPr>
              <a:lvl5pPr marL="3599180" indent="-1770380"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5pPr>
              <a:lvl6pPr marL="2286000" algn="l" defTabSz="914400" rtl="0" eaLnBrk="1" latinLnBrk="0" hangingPunct="1">
                <a:defRPr sz="4900" kern="1200">
                  <a:solidFill>
                    <a:schemeClr val="bg1"/>
                  </a:solidFill>
                  <a:latin typeface="微软雅黑" panose="020B0503020204020204" pitchFamily="34" charset="-122"/>
                  <a:ea typeface="微软雅黑" panose="020B0503020204020204" pitchFamily="34" charset="-122"/>
                  <a:cs typeface="+mn-cs"/>
                </a:defRPr>
              </a:lvl6pPr>
              <a:lvl7pPr marL="2743200" algn="l" defTabSz="914400" rtl="0" eaLnBrk="1" latinLnBrk="0" hangingPunct="1">
                <a:defRPr sz="4900" kern="1200">
                  <a:solidFill>
                    <a:schemeClr val="bg1"/>
                  </a:solidFill>
                  <a:latin typeface="微软雅黑" panose="020B0503020204020204" pitchFamily="34" charset="-122"/>
                  <a:ea typeface="微软雅黑" panose="020B0503020204020204" pitchFamily="34" charset="-122"/>
                  <a:cs typeface="+mn-cs"/>
                </a:defRPr>
              </a:lvl7pPr>
              <a:lvl8pPr marL="3200400" algn="l" defTabSz="914400" rtl="0" eaLnBrk="1" latinLnBrk="0" hangingPunct="1">
                <a:defRPr sz="4900" kern="1200">
                  <a:solidFill>
                    <a:schemeClr val="bg1"/>
                  </a:solidFill>
                  <a:latin typeface="微软雅黑" panose="020B0503020204020204" pitchFamily="34" charset="-122"/>
                  <a:ea typeface="微软雅黑" panose="020B0503020204020204" pitchFamily="34" charset="-122"/>
                  <a:cs typeface="+mn-cs"/>
                </a:defRPr>
              </a:lvl8pPr>
              <a:lvl9pPr marL="3657600" algn="l" defTabSz="914400" rtl="0" eaLnBrk="1" latinLnBrk="0" hangingPunct="1">
                <a:defRPr sz="4900" kern="1200">
                  <a:solidFill>
                    <a:schemeClr val="bg1"/>
                  </a:solidFill>
                  <a:latin typeface="微软雅黑" panose="020B0503020204020204" pitchFamily="34" charset="-122"/>
                  <a:ea typeface="微软雅黑" panose="020B0503020204020204" pitchFamily="34" charset="-122"/>
                  <a:cs typeface="+mn-cs"/>
                </a:defRPr>
              </a:lvl9pPr>
            </a:lstStyle>
            <a:p>
              <a:pPr>
                <a:defRPr/>
              </a:pPr>
              <a:endParaRPr lang="zh-CN" altLang="en-US" sz="2500">
                <a:ea typeface="宋体" panose="02010600030101010101" pitchFamily="2" charset="-122"/>
              </a:endParaRPr>
            </a:p>
          </p:txBody>
        </p:sp>
        <p:sp>
          <p:nvSpPr>
            <p:cNvPr id="8" name="流程图: 摘录 7"/>
            <p:cNvSpPr/>
            <p:nvPr/>
          </p:nvSpPr>
          <p:spPr bwMode="auto">
            <a:xfrm>
              <a:off x="2318716" y="695917"/>
              <a:ext cx="669284" cy="638941"/>
            </a:xfrm>
            <a:prstGeom prst="flowChartExtract">
              <a:avLst/>
            </a:prstGeom>
            <a:solidFill>
              <a:srgbClr val="FF6600"/>
            </a:solidFill>
            <a:ln w="127000" cap="flat" cmpd="sng" algn="ctr">
              <a:noFill/>
              <a:prstDash val="dashDot"/>
              <a:round/>
              <a:headEnd type="none" w="med" len="med"/>
              <a:tailEnd type="none" w="med" len="med"/>
            </a:ln>
            <a:effectLst>
              <a:reflection blurRad="6350" stA="50000" endA="275" endPos="40000" dist="101600" dir="5400000" sy="-100000" algn="bl" rotWithShape="0"/>
            </a:effectLst>
          </p:spPr>
          <p:txBody>
            <a:bodyPr lIns="93327" tIns="46663" rIns="93327" bIns="46663">
              <a:spAutoFit/>
            </a:bodyPr>
            <a:lstStyle>
              <a:defPPr>
                <a:defRPr lang="zh-CN"/>
              </a:defPPr>
              <a:lvl1pPr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1pPr>
              <a:lvl2pPr marL="898525" indent="-441325"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2pPr>
              <a:lvl3pPr marL="1798955" indent="-884555"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3pPr>
              <a:lvl4pPr marL="2698750" indent="-1327150"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4pPr>
              <a:lvl5pPr marL="3599180" indent="-1770380"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5pPr>
              <a:lvl6pPr marL="2286000" algn="l" defTabSz="914400" rtl="0" eaLnBrk="1" latinLnBrk="0" hangingPunct="1">
                <a:defRPr sz="4900" kern="1200">
                  <a:solidFill>
                    <a:schemeClr val="bg1"/>
                  </a:solidFill>
                  <a:latin typeface="微软雅黑" panose="020B0503020204020204" pitchFamily="34" charset="-122"/>
                  <a:ea typeface="微软雅黑" panose="020B0503020204020204" pitchFamily="34" charset="-122"/>
                  <a:cs typeface="+mn-cs"/>
                </a:defRPr>
              </a:lvl6pPr>
              <a:lvl7pPr marL="2743200" algn="l" defTabSz="914400" rtl="0" eaLnBrk="1" latinLnBrk="0" hangingPunct="1">
                <a:defRPr sz="4900" kern="1200">
                  <a:solidFill>
                    <a:schemeClr val="bg1"/>
                  </a:solidFill>
                  <a:latin typeface="微软雅黑" panose="020B0503020204020204" pitchFamily="34" charset="-122"/>
                  <a:ea typeface="微软雅黑" panose="020B0503020204020204" pitchFamily="34" charset="-122"/>
                  <a:cs typeface="+mn-cs"/>
                </a:defRPr>
              </a:lvl7pPr>
              <a:lvl8pPr marL="3200400" algn="l" defTabSz="914400" rtl="0" eaLnBrk="1" latinLnBrk="0" hangingPunct="1">
                <a:defRPr sz="4900" kern="1200">
                  <a:solidFill>
                    <a:schemeClr val="bg1"/>
                  </a:solidFill>
                  <a:latin typeface="微软雅黑" panose="020B0503020204020204" pitchFamily="34" charset="-122"/>
                  <a:ea typeface="微软雅黑" panose="020B0503020204020204" pitchFamily="34" charset="-122"/>
                  <a:cs typeface="+mn-cs"/>
                </a:defRPr>
              </a:lvl8pPr>
              <a:lvl9pPr marL="3657600" algn="l" defTabSz="914400" rtl="0" eaLnBrk="1" latinLnBrk="0" hangingPunct="1">
                <a:defRPr sz="4900" kern="1200">
                  <a:solidFill>
                    <a:schemeClr val="bg1"/>
                  </a:solidFill>
                  <a:latin typeface="微软雅黑" panose="020B0503020204020204" pitchFamily="34" charset="-122"/>
                  <a:ea typeface="微软雅黑" panose="020B0503020204020204" pitchFamily="34" charset="-122"/>
                  <a:cs typeface="+mn-cs"/>
                </a:defRPr>
              </a:lvl9pPr>
            </a:lstStyle>
            <a:p>
              <a:pPr>
                <a:defRPr/>
              </a:pPr>
              <a:endParaRPr lang="zh-CN" altLang="en-US" sz="2500">
                <a:ea typeface="宋体" panose="02010600030101010101" pitchFamily="2" charset="-122"/>
              </a:endParaRPr>
            </a:p>
          </p:txBody>
        </p:sp>
        <p:sp>
          <p:nvSpPr>
            <p:cNvPr id="9" name="流程图: 摘录 12"/>
            <p:cNvSpPr>
              <a:spLocks noChangeArrowheads="1"/>
            </p:cNvSpPr>
            <p:nvPr/>
          </p:nvSpPr>
          <p:spPr bwMode="auto">
            <a:xfrm>
              <a:off x="1620529" y="900410"/>
              <a:ext cx="827471" cy="755641"/>
            </a:xfrm>
            <a:prstGeom prst="flowChartExtract">
              <a:avLst/>
            </a:prstGeom>
            <a:solidFill>
              <a:srgbClr val="FF6600"/>
            </a:solidFill>
            <a:ln w="57150" cap="rnd" algn="ctr">
              <a:solidFill>
                <a:schemeClr val="bg1">
                  <a:alpha val="56862"/>
                </a:schemeClr>
              </a:solidFill>
              <a:round/>
            </a:ln>
          </p:spPr>
          <p:txBody>
            <a:bodyPr lIns="93327" tIns="46663" rIns="93327" bIns="46663">
              <a:spAutoFit/>
            </a:bodyPr>
            <a:lstStyle>
              <a:lvl1pPr eaLnBrk="0" hangingPunct="0">
                <a:defRPr sz="4900">
                  <a:solidFill>
                    <a:schemeClr val="bg1"/>
                  </a:solidFill>
                  <a:latin typeface="微软雅黑" panose="020B0503020204020204" pitchFamily="34" charset="-122"/>
                  <a:ea typeface="宋体" panose="02010600030101010101" pitchFamily="2" charset="-122"/>
                </a:defRPr>
              </a:lvl1pPr>
              <a:lvl2pPr marL="742950" indent="-285750" eaLnBrk="0" hangingPunct="0">
                <a:defRPr sz="4900">
                  <a:solidFill>
                    <a:schemeClr val="bg1"/>
                  </a:solidFill>
                  <a:latin typeface="微软雅黑" panose="020B0503020204020204" pitchFamily="34" charset="-122"/>
                  <a:ea typeface="宋体" panose="02010600030101010101" pitchFamily="2" charset="-122"/>
                </a:defRPr>
              </a:lvl2pPr>
              <a:lvl3pPr marL="1143000" indent="-228600" eaLnBrk="0" hangingPunct="0">
                <a:defRPr sz="4900">
                  <a:solidFill>
                    <a:schemeClr val="bg1"/>
                  </a:solidFill>
                  <a:latin typeface="微软雅黑" panose="020B0503020204020204" pitchFamily="34" charset="-122"/>
                  <a:ea typeface="宋体" panose="02010600030101010101" pitchFamily="2" charset="-122"/>
                </a:defRPr>
              </a:lvl3pPr>
              <a:lvl4pPr marL="1600200" indent="-228600" eaLnBrk="0" hangingPunct="0">
                <a:defRPr sz="4900">
                  <a:solidFill>
                    <a:schemeClr val="bg1"/>
                  </a:solidFill>
                  <a:latin typeface="微软雅黑" panose="020B0503020204020204" pitchFamily="34" charset="-122"/>
                  <a:ea typeface="宋体" panose="02010600030101010101" pitchFamily="2" charset="-122"/>
                </a:defRPr>
              </a:lvl4pPr>
              <a:lvl5pPr marL="2057400" indent="-228600" eaLnBrk="0" hangingPunct="0">
                <a:defRPr sz="4900">
                  <a:solidFill>
                    <a:schemeClr val="bg1"/>
                  </a:solidFill>
                  <a:latin typeface="微软雅黑" panose="020B0503020204020204" pitchFamily="34" charset="-122"/>
                  <a:ea typeface="宋体" panose="02010600030101010101" pitchFamily="2" charset="-122"/>
                </a:defRPr>
              </a:lvl5pPr>
              <a:lvl6pPr marL="25146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6pPr>
              <a:lvl7pPr marL="29718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7pPr>
              <a:lvl8pPr marL="34290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8pPr>
              <a:lvl9pPr marL="38862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9pPr>
            </a:lstStyle>
            <a:p>
              <a:pPr eaLnBrk="1" hangingPunct="1"/>
              <a:endParaRPr lang="zh-CN" altLang="en-US" sz="2500"/>
            </a:p>
          </p:txBody>
        </p:sp>
        <p:sp>
          <p:nvSpPr>
            <p:cNvPr id="10" name="流程图: 摘录 13"/>
            <p:cNvSpPr>
              <a:spLocks noChangeArrowheads="1"/>
            </p:cNvSpPr>
            <p:nvPr/>
          </p:nvSpPr>
          <p:spPr bwMode="auto">
            <a:xfrm>
              <a:off x="2519470" y="900410"/>
              <a:ext cx="289059" cy="323846"/>
            </a:xfrm>
            <a:prstGeom prst="flowChartExtract">
              <a:avLst/>
            </a:prstGeom>
            <a:solidFill>
              <a:schemeClr val="bg1">
                <a:alpha val="78822"/>
              </a:schemeClr>
            </a:solidFill>
            <a:ln>
              <a:noFill/>
            </a:ln>
            <a:extLst>
              <a:ext uri="{91240B29-F687-4F45-9708-019B960494DF}">
                <a14:hiddenLine xmlns:a14="http://schemas.microsoft.com/office/drawing/2010/main" w="95250">
                  <a:solidFill>
                    <a:srgbClr val="000000"/>
                  </a:solidFill>
                  <a:round/>
                </a14:hiddenLine>
              </a:ext>
            </a:extLst>
          </p:spPr>
          <p:txBody>
            <a:bodyPr lIns="93327" tIns="46663" rIns="93327" bIns="46663">
              <a:spAutoFit/>
            </a:bodyPr>
            <a:lstStyle>
              <a:lvl1pPr eaLnBrk="0" hangingPunct="0">
                <a:defRPr sz="4900">
                  <a:solidFill>
                    <a:schemeClr val="bg1"/>
                  </a:solidFill>
                  <a:latin typeface="微软雅黑" panose="020B0503020204020204" pitchFamily="34" charset="-122"/>
                  <a:ea typeface="宋体" panose="02010600030101010101" pitchFamily="2" charset="-122"/>
                </a:defRPr>
              </a:lvl1pPr>
              <a:lvl2pPr marL="742950" indent="-285750" eaLnBrk="0" hangingPunct="0">
                <a:defRPr sz="4900">
                  <a:solidFill>
                    <a:schemeClr val="bg1"/>
                  </a:solidFill>
                  <a:latin typeface="微软雅黑" panose="020B0503020204020204" pitchFamily="34" charset="-122"/>
                  <a:ea typeface="宋体" panose="02010600030101010101" pitchFamily="2" charset="-122"/>
                </a:defRPr>
              </a:lvl2pPr>
              <a:lvl3pPr marL="1143000" indent="-228600" eaLnBrk="0" hangingPunct="0">
                <a:defRPr sz="4900">
                  <a:solidFill>
                    <a:schemeClr val="bg1"/>
                  </a:solidFill>
                  <a:latin typeface="微软雅黑" panose="020B0503020204020204" pitchFamily="34" charset="-122"/>
                  <a:ea typeface="宋体" panose="02010600030101010101" pitchFamily="2" charset="-122"/>
                </a:defRPr>
              </a:lvl3pPr>
              <a:lvl4pPr marL="1600200" indent="-228600" eaLnBrk="0" hangingPunct="0">
                <a:defRPr sz="4900">
                  <a:solidFill>
                    <a:schemeClr val="bg1"/>
                  </a:solidFill>
                  <a:latin typeface="微软雅黑" panose="020B0503020204020204" pitchFamily="34" charset="-122"/>
                  <a:ea typeface="宋体" panose="02010600030101010101" pitchFamily="2" charset="-122"/>
                </a:defRPr>
              </a:lvl4pPr>
              <a:lvl5pPr marL="2057400" indent="-228600" eaLnBrk="0" hangingPunct="0">
                <a:defRPr sz="4900">
                  <a:solidFill>
                    <a:schemeClr val="bg1"/>
                  </a:solidFill>
                  <a:latin typeface="微软雅黑" panose="020B0503020204020204" pitchFamily="34" charset="-122"/>
                  <a:ea typeface="宋体" panose="02010600030101010101" pitchFamily="2" charset="-122"/>
                </a:defRPr>
              </a:lvl5pPr>
              <a:lvl6pPr marL="25146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6pPr>
              <a:lvl7pPr marL="29718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7pPr>
              <a:lvl8pPr marL="34290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8pPr>
              <a:lvl9pPr marL="38862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9pPr>
            </a:lstStyle>
            <a:p>
              <a:pPr eaLnBrk="1" hangingPunct="1"/>
              <a:endParaRPr lang="zh-CN" altLang="en-US" sz="2500"/>
            </a:p>
          </p:txBody>
        </p:sp>
      </p:grpSp>
      <p:sp>
        <p:nvSpPr>
          <p:cNvPr id="14" name="内容占位符 13"/>
          <p:cNvSpPr>
            <a:spLocks noGrp="1"/>
          </p:cNvSpPr>
          <p:nvPr>
            <p:ph sz="quarter" idx="13" hasCustomPrompt="1"/>
          </p:nvPr>
        </p:nvSpPr>
        <p:spPr>
          <a:xfrm>
            <a:off x="376519" y="852755"/>
            <a:ext cx="9305364" cy="5102557"/>
          </a:xfrm>
        </p:spPr>
        <p:txBody>
          <a:bodyPr>
            <a:normAutofit/>
          </a:bodyPr>
          <a:lstStyle>
            <a:lvl1pPr marL="0" indent="612140">
              <a:lnSpc>
                <a:spcPct val="150000"/>
              </a:lnSpc>
              <a:spcBef>
                <a:spcPts val="0"/>
              </a:spcBef>
              <a:buNone/>
              <a:defRPr sz="2400">
                <a:solidFill>
                  <a:schemeClr val="bg1"/>
                </a:solidFill>
                <a:latin typeface="微软雅黑" panose="020B0503020204020204" pitchFamily="34" charset="-122"/>
                <a:ea typeface="微软雅黑" panose="020B0503020204020204" pitchFamily="34" charset="-122"/>
              </a:defRPr>
            </a:lvl1pPr>
          </a:lstStyle>
          <a:p>
            <a:pPr lvl="0"/>
            <a:r>
              <a:rPr lang="zh-CN" altLang="en-US" dirty="0"/>
              <a:t>点击输入或复制你的内容，格式已经改好了，不要删除此文本框。点击输入或复制你的内容</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直播休息页">
    <p:spTree>
      <p:nvGrpSpPr>
        <p:cNvPr id="1" name=""/>
        <p:cNvGrpSpPr/>
        <p:nvPr/>
      </p:nvGrpSpPr>
      <p:grpSpPr>
        <a:xfrm>
          <a:off x="0" y="0"/>
          <a:ext cx="0" cy="0"/>
          <a:chOff x="0" y="0"/>
          <a:chExt cx="0" cy="0"/>
        </a:xfrm>
      </p:grpSpPr>
      <p:grpSp>
        <p:nvGrpSpPr>
          <p:cNvPr id="6" name="组合 5"/>
          <p:cNvGrpSpPr/>
          <p:nvPr userDrawn="1"/>
        </p:nvGrpSpPr>
        <p:grpSpPr>
          <a:xfrm>
            <a:off x="1064651" y="1809750"/>
            <a:ext cx="5867400" cy="3238500"/>
            <a:chOff x="1693301" y="1407256"/>
            <a:chExt cx="5867400" cy="3238500"/>
          </a:xfrm>
        </p:grpSpPr>
        <p:sp>
          <p:nvSpPr>
            <p:cNvPr id="7" name="矩形 6"/>
            <p:cNvSpPr/>
            <p:nvPr/>
          </p:nvSpPr>
          <p:spPr>
            <a:xfrm>
              <a:off x="1693301" y="1407256"/>
              <a:ext cx="5867400" cy="3238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TextBox 5"/>
            <p:cNvSpPr txBox="1">
              <a:spLocks noChangeArrowheads="1"/>
            </p:cNvSpPr>
            <p:nvPr/>
          </p:nvSpPr>
          <p:spPr bwMode="auto">
            <a:xfrm>
              <a:off x="2102136" y="2007871"/>
              <a:ext cx="5024329" cy="1015663"/>
            </a:xfrm>
            <a:prstGeom prst="rect">
              <a:avLst/>
            </a:prstGeom>
            <a:noFill/>
            <a:ln w="9525">
              <a:noFill/>
              <a:miter lim="800000"/>
            </a:ln>
          </p:spPr>
          <p:txBody>
            <a:bodyPr wrap="square">
              <a:spAutoFit/>
            </a:bodyPr>
            <a:lstStyle/>
            <a:p>
              <a:pPr>
                <a:defRPr/>
              </a:pPr>
              <a:r>
                <a:rPr lang="zh-CN" altLang="en-US" sz="6000" b="1" dirty="0">
                  <a:solidFill>
                    <a:srgbClr val="DC4844"/>
                  </a:solidFill>
                  <a:latin typeface="微软雅黑" panose="020B0503020204020204" pitchFamily="34" charset="-122"/>
                  <a:ea typeface="微软雅黑" panose="020B0503020204020204" pitchFamily="34" charset="-122"/>
                </a:rPr>
                <a:t>直播休息中！</a:t>
              </a:r>
            </a:p>
          </p:txBody>
        </p:sp>
        <p:sp>
          <p:nvSpPr>
            <p:cNvPr id="9" name="矩形 8"/>
            <p:cNvSpPr/>
            <p:nvPr/>
          </p:nvSpPr>
          <p:spPr>
            <a:xfrm>
              <a:off x="2203450" y="3197860"/>
              <a:ext cx="971550" cy="79184"/>
            </a:xfrm>
            <a:prstGeom prst="rect">
              <a:avLst/>
            </a:prstGeom>
            <a:solidFill>
              <a:srgbClr val="8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TextBox 6"/>
            <p:cNvSpPr txBox="1">
              <a:spLocks noChangeArrowheads="1"/>
            </p:cNvSpPr>
            <p:nvPr/>
          </p:nvSpPr>
          <p:spPr bwMode="auto">
            <a:xfrm>
              <a:off x="2114836" y="3573035"/>
              <a:ext cx="2095214" cy="523220"/>
            </a:xfrm>
            <a:prstGeom prst="rect">
              <a:avLst/>
            </a:prstGeom>
            <a:noFill/>
            <a:ln w="9525">
              <a:noFill/>
              <a:miter lim="800000"/>
            </a:ln>
          </p:spPr>
          <p:txBody>
            <a:bodyPr wrap="square">
              <a:spAutoFit/>
            </a:bodyPr>
            <a:lstStyle/>
            <a:p>
              <a:pPr>
                <a:defRPr/>
              </a:pPr>
              <a:r>
                <a:rPr lang="zh-CN" altLang="en-US" sz="2800" dirty="0">
                  <a:solidFill>
                    <a:srgbClr val="808080"/>
                  </a:solidFill>
                  <a:latin typeface="微软雅黑" panose="020B0503020204020204" pitchFamily="34" charset="-122"/>
                  <a:ea typeface="微软雅黑" panose="020B0503020204020204" pitchFamily="34" charset="-122"/>
                </a:rPr>
                <a:t>直播交流群：</a:t>
              </a:r>
            </a:p>
          </p:txBody>
        </p:sp>
      </p:grpSp>
      <p:sp>
        <p:nvSpPr>
          <p:cNvPr id="2" name="标题 1"/>
          <p:cNvSpPr>
            <a:spLocks noGrp="1"/>
          </p:cNvSpPr>
          <p:nvPr>
            <p:ph type="title" hasCustomPrompt="1"/>
          </p:nvPr>
        </p:nvSpPr>
        <p:spPr>
          <a:xfrm>
            <a:off x="3505200" y="3884714"/>
            <a:ext cx="2438400" cy="704850"/>
          </a:xfrm>
        </p:spPr>
        <p:txBody>
          <a:bodyPr>
            <a:normAutofit/>
          </a:bodyPr>
          <a:lstStyle>
            <a:lvl1pPr>
              <a:lnSpc>
                <a:spcPct val="100000"/>
              </a:lnSpc>
              <a:defRPr lang="zh-CN" altLang="en-US" sz="2800" kern="1200" dirty="0">
                <a:solidFill>
                  <a:srgbClr val="808080"/>
                </a:solidFill>
                <a:latin typeface="微软雅黑" panose="020B0503020204020204" pitchFamily="34" charset="-122"/>
                <a:ea typeface="微软雅黑" panose="020B0503020204020204" pitchFamily="34" charset="-122"/>
                <a:cs typeface="+mn-cs"/>
              </a:defRPr>
            </a:lvl1pPr>
          </a:lstStyle>
          <a:p>
            <a:r>
              <a:rPr lang="en-US" altLang="zh-CN" dirty="0"/>
              <a:t>8888888888</a:t>
            </a:r>
            <a:endParaRPr lang="zh-CN"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知识回顾">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1287786" y="258555"/>
            <a:ext cx="6179814" cy="528567"/>
          </a:xfrm>
        </p:spPr>
        <p:txBody>
          <a:bodyPr>
            <a:normAutofit/>
          </a:bodyPr>
          <a:lstStyle>
            <a:lvl1pPr marL="0" algn="l" defTabSz="914400" rtl="0" eaLnBrk="1" latinLnBrk="0" hangingPunct="1">
              <a:lnSpc>
                <a:spcPct val="100000"/>
              </a:lnSpc>
              <a:spcBef>
                <a:spcPct val="0"/>
              </a:spcBef>
              <a:buNone/>
              <a:defRPr lang="zh-CN" altLang="en-US" sz="3200" b="1" kern="1200" dirty="0">
                <a:solidFill>
                  <a:schemeClr val="bg1"/>
                </a:solidFill>
                <a:latin typeface="微软雅黑" panose="020B0503020204020204" pitchFamily="34" charset="-122"/>
                <a:ea typeface="微软雅黑" panose="020B0503020204020204" pitchFamily="34" charset="-122"/>
                <a:cs typeface="+mj-cs"/>
              </a:defRPr>
            </a:lvl1pPr>
          </a:lstStyle>
          <a:p>
            <a:r>
              <a:rPr lang="zh-CN" altLang="en-US" dirty="0"/>
              <a:t>知识回顾</a:t>
            </a:r>
          </a:p>
        </p:txBody>
      </p:sp>
      <p:grpSp>
        <p:nvGrpSpPr>
          <p:cNvPr id="6" name="组合 5"/>
          <p:cNvGrpSpPr/>
          <p:nvPr userDrawn="1"/>
        </p:nvGrpSpPr>
        <p:grpSpPr>
          <a:xfrm>
            <a:off x="385163" y="166094"/>
            <a:ext cx="748184" cy="748184"/>
            <a:chOff x="1601861" y="239756"/>
            <a:chExt cx="562725" cy="562725"/>
          </a:xfrm>
          <a:effectLst>
            <a:reflection blurRad="6350" stA="52000" endA="300" endPos="35000" dir="5400000" sy="-100000" algn="bl" rotWithShape="0"/>
          </a:effectLst>
        </p:grpSpPr>
        <p:sp>
          <p:nvSpPr>
            <p:cNvPr id="7" name="矩形: 圆角 6"/>
            <p:cNvSpPr/>
            <p:nvPr/>
          </p:nvSpPr>
          <p:spPr>
            <a:xfrm>
              <a:off x="1601861" y="239756"/>
              <a:ext cx="562725" cy="562725"/>
            </a:xfrm>
            <a:prstGeom prst="roundRect">
              <a:avLst>
                <a:gd name="adj" fmla="val 50000"/>
              </a:avLst>
            </a:prstGeom>
            <a:solidFill>
              <a:srgbClr val="FF6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8" name="组合 7"/>
            <p:cNvGrpSpPr/>
            <p:nvPr/>
          </p:nvGrpSpPr>
          <p:grpSpPr>
            <a:xfrm>
              <a:off x="1746957" y="389272"/>
              <a:ext cx="265352" cy="265352"/>
              <a:chOff x="464681" y="476135"/>
              <a:chExt cx="376238" cy="376238"/>
            </a:xfrm>
          </p:grpSpPr>
          <p:sp>
            <p:nvSpPr>
              <p:cNvPr id="9" name="弧形 8"/>
              <p:cNvSpPr/>
              <p:nvPr/>
            </p:nvSpPr>
            <p:spPr>
              <a:xfrm>
                <a:off x="464681" y="476135"/>
                <a:ext cx="376238" cy="376238"/>
              </a:xfrm>
              <a:prstGeom prst="arc">
                <a:avLst>
                  <a:gd name="adj1" fmla="val 16200000"/>
                  <a:gd name="adj2" fmla="val 13077661"/>
                </a:avLst>
              </a:prstGeom>
              <a:ln w="34925">
                <a:solidFill>
                  <a:schemeClr val="bg1">
                    <a:alpha val="59000"/>
                  </a:schemeClr>
                </a:solidFill>
                <a:head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cxnSp>
            <p:nvCxnSpPr>
              <p:cNvPr id="10" name="直接连接符 9"/>
              <p:cNvCxnSpPr/>
              <p:nvPr/>
            </p:nvCxnSpPr>
            <p:spPr>
              <a:xfrm>
                <a:off x="632498" y="570706"/>
                <a:ext cx="0" cy="147746"/>
              </a:xfrm>
              <a:prstGeom prst="line">
                <a:avLst/>
              </a:prstGeom>
              <a:ln w="31750">
                <a:solidFill>
                  <a:schemeClr val="bg1">
                    <a:alpha val="74000"/>
                  </a:schemeClr>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flipH="1" flipV="1">
                <a:off x="624227" y="701785"/>
                <a:ext cx="98882" cy="4083"/>
              </a:xfrm>
              <a:prstGeom prst="line">
                <a:avLst/>
              </a:prstGeom>
              <a:ln w="31750">
                <a:solidFill>
                  <a:schemeClr val="bg1">
                    <a:alpha val="74000"/>
                  </a:schemeClr>
                </a:solidFill>
              </a:ln>
            </p:spPr>
            <p:style>
              <a:lnRef idx="1">
                <a:schemeClr val="accent1"/>
              </a:lnRef>
              <a:fillRef idx="0">
                <a:schemeClr val="accent1"/>
              </a:fillRef>
              <a:effectRef idx="0">
                <a:schemeClr val="accent1"/>
              </a:effectRef>
              <a:fontRef idx="minor">
                <a:schemeClr val="tx1"/>
              </a:fontRef>
            </p:style>
          </p:cxnSp>
        </p:grpSp>
      </p:grpSp>
      <p:sp>
        <p:nvSpPr>
          <p:cNvPr id="17" name="内容占位符 13"/>
          <p:cNvSpPr>
            <a:spLocks noGrp="1"/>
          </p:cNvSpPr>
          <p:nvPr>
            <p:ph sz="quarter" idx="13" hasCustomPrompt="1"/>
          </p:nvPr>
        </p:nvSpPr>
        <p:spPr>
          <a:xfrm>
            <a:off x="346476" y="1030971"/>
            <a:ext cx="9001031" cy="4543425"/>
          </a:xfrm>
        </p:spPr>
        <p:txBody>
          <a:bodyPr>
            <a:normAutofit/>
          </a:bodyPr>
          <a:lstStyle>
            <a:lvl1pPr marL="342900" indent="-342900">
              <a:lnSpc>
                <a:spcPct val="150000"/>
              </a:lnSpc>
              <a:buClr>
                <a:srgbClr val="FF6500"/>
              </a:buClr>
              <a:buFont typeface="Wingdings" panose="05000000000000000000" pitchFamily="2" charset="2"/>
              <a:buChar char="l"/>
              <a:defRPr sz="2400">
                <a:solidFill>
                  <a:schemeClr val="bg1"/>
                </a:solidFill>
                <a:latin typeface="微软雅黑" panose="020B0503020204020204" pitchFamily="34" charset="-122"/>
                <a:ea typeface="微软雅黑" panose="020B0503020204020204" pitchFamily="34" charset="-122"/>
              </a:defRPr>
            </a:lvl1pPr>
          </a:lstStyle>
          <a:p>
            <a:pPr lvl="0"/>
            <a:r>
              <a:rPr lang="zh-CN" altLang="en-US" dirty="0"/>
              <a:t>点击输入第一小点，按回车输入第二点</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答疑页">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1280160" y="265609"/>
            <a:ext cx="7191487" cy="549153"/>
          </a:xfrm>
        </p:spPr>
        <p:txBody>
          <a:bodyPr>
            <a:normAutofit/>
          </a:bodyPr>
          <a:lstStyle>
            <a:lvl1pPr marL="0" algn="l" defTabSz="914400" rtl="0" eaLnBrk="1" latinLnBrk="0" hangingPunct="1">
              <a:lnSpc>
                <a:spcPct val="100000"/>
              </a:lnSpc>
              <a:spcBef>
                <a:spcPct val="0"/>
              </a:spcBef>
              <a:buNone/>
              <a:defRPr lang="zh-CN" altLang="en-US" sz="3200" b="1" kern="1200" dirty="0">
                <a:solidFill>
                  <a:schemeClr val="bg1"/>
                </a:solidFill>
                <a:latin typeface="微软雅黑" panose="020B0503020204020204" pitchFamily="34" charset="-122"/>
                <a:ea typeface="微软雅黑" panose="020B0503020204020204" pitchFamily="34" charset="-122"/>
                <a:cs typeface="+mj-cs"/>
              </a:defRPr>
            </a:lvl1pPr>
          </a:lstStyle>
          <a:p>
            <a:r>
              <a:rPr lang="zh-CN" altLang="en-US" dirty="0"/>
              <a:t>答疑时间</a:t>
            </a:r>
          </a:p>
        </p:txBody>
      </p:sp>
      <p:sp>
        <p:nvSpPr>
          <p:cNvPr id="7" name="矩形: 圆角 6"/>
          <p:cNvSpPr/>
          <p:nvPr/>
        </p:nvSpPr>
        <p:spPr>
          <a:xfrm>
            <a:off x="385163" y="166094"/>
            <a:ext cx="748184" cy="748184"/>
          </a:xfrm>
          <a:prstGeom prst="roundRect">
            <a:avLst>
              <a:gd name="adj" fmla="val 50000"/>
            </a:avLst>
          </a:prstGeom>
          <a:solidFill>
            <a:srgbClr val="FF6500"/>
          </a:solidFill>
          <a:ln>
            <a:no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b="1" dirty="0">
                <a:solidFill>
                  <a:schemeClr val="bg1"/>
                </a:solidFill>
                <a:latin typeface="微软雅黑" panose="020B0503020204020204" pitchFamily="34" charset="-122"/>
                <a:ea typeface="微软雅黑" panose="020B0503020204020204" pitchFamily="34" charset="-122"/>
              </a:rPr>
              <a:t>?</a:t>
            </a:r>
            <a:endParaRPr lang="zh-CN" altLang="en-US" sz="3200" b="1" dirty="0">
              <a:solidFill>
                <a:schemeClr val="bg1"/>
              </a:solidFill>
              <a:latin typeface="微软雅黑" panose="020B0503020204020204" pitchFamily="34" charset="-122"/>
              <a:ea typeface="微软雅黑" panose="020B0503020204020204" pitchFamily="34" charset="-122"/>
            </a:endParaRPr>
          </a:p>
        </p:txBody>
      </p:sp>
      <p:sp>
        <p:nvSpPr>
          <p:cNvPr id="4" name="内容占位符 13"/>
          <p:cNvSpPr>
            <a:spLocks noGrp="1"/>
          </p:cNvSpPr>
          <p:nvPr>
            <p:ph sz="quarter" idx="13" hasCustomPrompt="1"/>
          </p:nvPr>
        </p:nvSpPr>
        <p:spPr>
          <a:xfrm>
            <a:off x="376519" y="852755"/>
            <a:ext cx="9305364" cy="5102557"/>
          </a:xfrm>
        </p:spPr>
        <p:txBody>
          <a:bodyPr>
            <a:normAutofit/>
          </a:bodyPr>
          <a:lstStyle>
            <a:lvl1pPr marL="0" indent="612140">
              <a:lnSpc>
                <a:spcPct val="150000"/>
              </a:lnSpc>
              <a:spcBef>
                <a:spcPts val="0"/>
              </a:spcBef>
              <a:buNone/>
              <a:defRPr sz="2400">
                <a:solidFill>
                  <a:schemeClr val="bg1"/>
                </a:solidFill>
                <a:latin typeface="微软雅黑" panose="020B0503020204020204" pitchFamily="34" charset="-122"/>
                <a:ea typeface="微软雅黑" panose="020B0503020204020204" pitchFamily="34" charset="-122"/>
              </a:defRPr>
            </a:lvl1pPr>
          </a:lstStyle>
          <a:p>
            <a:pPr lvl="0"/>
            <a:r>
              <a:rPr lang="zh-CN" altLang="en-US" dirty="0"/>
              <a:t>点击输入或复制你的内容，格式已经改好了，不要删除此文本框。点击输入或复制你的内容</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结束页">
    <p:spTree>
      <p:nvGrpSpPr>
        <p:cNvPr id="1" name=""/>
        <p:cNvGrpSpPr/>
        <p:nvPr/>
      </p:nvGrpSpPr>
      <p:grpSpPr>
        <a:xfrm>
          <a:off x="0" y="0"/>
          <a:ext cx="0" cy="0"/>
          <a:chOff x="0" y="0"/>
          <a:chExt cx="0" cy="0"/>
        </a:xfrm>
      </p:grpSpPr>
      <p:grpSp>
        <p:nvGrpSpPr>
          <p:cNvPr id="6" name="组合 5"/>
          <p:cNvGrpSpPr/>
          <p:nvPr userDrawn="1"/>
        </p:nvGrpSpPr>
        <p:grpSpPr>
          <a:xfrm>
            <a:off x="1064651" y="1809750"/>
            <a:ext cx="6134435" cy="3238500"/>
            <a:chOff x="1693301" y="1407256"/>
            <a:chExt cx="6134435" cy="3238500"/>
          </a:xfrm>
        </p:grpSpPr>
        <p:sp>
          <p:nvSpPr>
            <p:cNvPr id="7" name="矩形 6"/>
            <p:cNvSpPr/>
            <p:nvPr/>
          </p:nvSpPr>
          <p:spPr>
            <a:xfrm>
              <a:off x="1693301" y="1407256"/>
              <a:ext cx="5867400" cy="3238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TextBox 5"/>
            <p:cNvSpPr txBox="1">
              <a:spLocks noChangeArrowheads="1"/>
            </p:cNvSpPr>
            <p:nvPr/>
          </p:nvSpPr>
          <p:spPr bwMode="auto">
            <a:xfrm>
              <a:off x="2102136" y="2007871"/>
              <a:ext cx="5024329" cy="1015663"/>
            </a:xfrm>
            <a:prstGeom prst="rect">
              <a:avLst/>
            </a:prstGeom>
            <a:noFill/>
            <a:ln w="9525">
              <a:noFill/>
              <a:miter lim="800000"/>
            </a:ln>
          </p:spPr>
          <p:txBody>
            <a:bodyPr wrap="square">
              <a:spAutoFit/>
            </a:bodyPr>
            <a:lstStyle/>
            <a:p>
              <a:pPr>
                <a:defRPr/>
              </a:pPr>
              <a:r>
                <a:rPr lang="zh-CN" altLang="en-US" sz="6000" b="1" dirty="0">
                  <a:solidFill>
                    <a:srgbClr val="DC4844"/>
                  </a:solidFill>
                  <a:latin typeface="微软雅黑" panose="020B0503020204020204" pitchFamily="34" charset="-122"/>
                  <a:ea typeface="微软雅黑" panose="020B0503020204020204" pitchFamily="34" charset="-122"/>
                </a:rPr>
                <a:t>感谢观看</a:t>
              </a:r>
            </a:p>
          </p:txBody>
        </p:sp>
        <p:sp>
          <p:nvSpPr>
            <p:cNvPr id="9" name="矩形 8"/>
            <p:cNvSpPr/>
            <p:nvPr/>
          </p:nvSpPr>
          <p:spPr>
            <a:xfrm>
              <a:off x="2203450" y="3197860"/>
              <a:ext cx="971550" cy="79184"/>
            </a:xfrm>
            <a:prstGeom prst="rect">
              <a:avLst/>
            </a:prstGeom>
            <a:solidFill>
              <a:srgbClr val="8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TextBox 6"/>
            <p:cNvSpPr txBox="1">
              <a:spLocks noChangeArrowheads="1"/>
            </p:cNvSpPr>
            <p:nvPr/>
          </p:nvSpPr>
          <p:spPr bwMode="auto">
            <a:xfrm>
              <a:off x="2114836" y="3573035"/>
              <a:ext cx="5712900" cy="523220"/>
            </a:xfrm>
            <a:prstGeom prst="rect">
              <a:avLst/>
            </a:prstGeom>
            <a:noFill/>
            <a:ln w="9525">
              <a:noFill/>
              <a:miter lim="800000"/>
            </a:ln>
          </p:spPr>
          <p:txBody>
            <a:bodyPr wrap="square">
              <a:spAutoFit/>
            </a:bodyPr>
            <a:lstStyle/>
            <a:p>
              <a:pPr>
                <a:defRPr/>
              </a:pPr>
              <a:r>
                <a:rPr lang="zh-CN" altLang="en-US" sz="2800" dirty="0">
                  <a:solidFill>
                    <a:srgbClr val="808080"/>
                  </a:solidFill>
                  <a:latin typeface="微软雅黑" panose="020B0503020204020204" pitchFamily="34" charset="-122"/>
                  <a:ea typeface="微软雅黑" panose="020B0503020204020204" pitchFamily="34" charset="-122"/>
                </a:rPr>
                <a:t>如有疑问请到会计学堂官网提问</a:t>
              </a:r>
            </a:p>
          </p:txBody>
        </p:sp>
      </p:gr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C35"/>
        </a:solidFill>
        <a:effectLst/>
      </p:bgPr>
    </p:bg>
    <p:spTree>
      <p:nvGrpSpPr>
        <p:cNvPr id="1" name=""/>
        <p:cNvGrpSpPr/>
        <p:nvPr/>
      </p:nvGrpSpPr>
      <p:grpSpPr>
        <a:xfrm>
          <a:off x="0" y="0"/>
          <a:ext cx="0" cy="0"/>
          <a:chOff x="0" y="0"/>
          <a:chExt cx="0" cy="0"/>
        </a:xfrm>
      </p:grpSpPr>
      <p:grpSp>
        <p:nvGrpSpPr>
          <p:cNvPr id="16" name="组合 15"/>
          <p:cNvGrpSpPr/>
          <p:nvPr userDrawn="1"/>
        </p:nvGrpSpPr>
        <p:grpSpPr>
          <a:xfrm>
            <a:off x="153984" y="6345562"/>
            <a:ext cx="2156953" cy="371629"/>
            <a:chOff x="6736897" y="5645060"/>
            <a:chExt cx="2226144" cy="445955"/>
          </a:xfrm>
        </p:grpSpPr>
        <p:sp>
          <p:nvSpPr>
            <p:cNvPr id="17" name="Freeform 5"/>
            <p:cNvSpPr/>
            <p:nvPr/>
          </p:nvSpPr>
          <p:spPr bwMode="auto">
            <a:xfrm>
              <a:off x="6736897" y="5645060"/>
              <a:ext cx="848521" cy="432000"/>
            </a:xfrm>
            <a:custGeom>
              <a:avLst/>
              <a:gdLst>
                <a:gd name="T0" fmla="*/ 357 w 392"/>
                <a:gd name="T1" fmla="*/ 76 h 132"/>
                <a:gd name="T2" fmla="*/ 341 w 392"/>
                <a:gd name="T3" fmla="*/ 16 h 132"/>
                <a:gd name="T4" fmla="*/ 341 w 392"/>
                <a:gd name="T5" fmla="*/ 16 h 132"/>
                <a:gd name="T6" fmla="*/ 307 w 392"/>
                <a:gd name="T7" fmla="*/ 0 h 132"/>
                <a:gd name="T8" fmla="*/ 66 w 392"/>
                <a:gd name="T9" fmla="*/ 0 h 132"/>
                <a:gd name="T10" fmla="*/ 0 w 392"/>
                <a:gd name="T11" fmla="*/ 66 h 132"/>
                <a:gd name="T12" fmla="*/ 0 w 392"/>
                <a:gd name="T13" fmla="*/ 66 h 132"/>
                <a:gd name="T14" fmla="*/ 66 w 392"/>
                <a:gd name="T15" fmla="*/ 132 h 132"/>
                <a:gd name="T16" fmla="*/ 392 w 392"/>
                <a:gd name="T17" fmla="*/ 132 h 132"/>
                <a:gd name="T18" fmla="*/ 357 w 392"/>
                <a:gd name="T19" fmla="*/ 76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92" h="132">
                  <a:moveTo>
                    <a:pt x="357" y="76"/>
                  </a:moveTo>
                  <a:cubicBezTo>
                    <a:pt x="352" y="53"/>
                    <a:pt x="356" y="34"/>
                    <a:pt x="341" y="16"/>
                  </a:cubicBezTo>
                  <a:cubicBezTo>
                    <a:pt x="341" y="16"/>
                    <a:pt x="341" y="16"/>
                    <a:pt x="341" y="16"/>
                  </a:cubicBezTo>
                  <a:cubicBezTo>
                    <a:pt x="333" y="6"/>
                    <a:pt x="320" y="0"/>
                    <a:pt x="307" y="0"/>
                  </a:cubicBezTo>
                  <a:cubicBezTo>
                    <a:pt x="66" y="0"/>
                    <a:pt x="66" y="0"/>
                    <a:pt x="66" y="0"/>
                  </a:cubicBezTo>
                  <a:cubicBezTo>
                    <a:pt x="30" y="0"/>
                    <a:pt x="0" y="30"/>
                    <a:pt x="0" y="66"/>
                  </a:cubicBezTo>
                  <a:cubicBezTo>
                    <a:pt x="0" y="66"/>
                    <a:pt x="0" y="66"/>
                    <a:pt x="0" y="66"/>
                  </a:cubicBezTo>
                  <a:cubicBezTo>
                    <a:pt x="0" y="102"/>
                    <a:pt x="30" y="132"/>
                    <a:pt x="66" y="132"/>
                  </a:cubicBezTo>
                  <a:cubicBezTo>
                    <a:pt x="392" y="132"/>
                    <a:pt x="392" y="132"/>
                    <a:pt x="392" y="132"/>
                  </a:cubicBezTo>
                  <a:cubicBezTo>
                    <a:pt x="370" y="111"/>
                    <a:pt x="361" y="91"/>
                    <a:pt x="357" y="76"/>
                  </a:cubicBezTo>
                  <a:close/>
                </a:path>
              </a:pathLst>
            </a:custGeom>
            <a:solidFill>
              <a:srgbClr val="FF6500"/>
            </a:solidFill>
            <a:ln>
              <a:solidFill>
                <a:srgbClr val="FF6500"/>
              </a:solidFill>
            </a:ln>
          </p:spPr>
          <p:txBody>
            <a:bodyPr vert="horz" wrap="square" lIns="91440" tIns="45720" rIns="91440" bIns="45720" numCol="1" anchor="t" anchorCtr="0" compatLnSpc="1"/>
            <a:lstStyle/>
            <a:p>
              <a:endParaRPr lang="zh-CN" altLang="en-US" b="1" dirty="0"/>
            </a:p>
          </p:txBody>
        </p:sp>
        <p:sp>
          <p:nvSpPr>
            <p:cNvPr id="18" name="文本占位符 19"/>
            <p:cNvSpPr txBox="1"/>
            <p:nvPr/>
          </p:nvSpPr>
          <p:spPr>
            <a:xfrm>
              <a:off x="7061542" y="5645061"/>
              <a:ext cx="1901499" cy="432000"/>
            </a:xfrm>
            <a:prstGeom prst="roundRect">
              <a:avLst>
                <a:gd name="adj" fmla="val 50000"/>
              </a:avLst>
            </a:prstGeom>
            <a:ln w="9525">
              <a:solidFill>
                <a:srgbClr val="FF6500"/>
              </a:solidFill>
            </a:ln>
          </p:spPr>
          <p:txBody>
            <a:bodyPr vert="horz" lIns="91440" tIns="45720" rIns="91440" bIns="45720" rtlCol="0" anchor="ctr"/>
            <a:lstStyle>
              <a:defPPr>
                <a:defRPr lang="zh-CN"/>
              </a:defPPr>
              <a:lvl1pPr marL="0" indent="0" algn="l" defTabSz="914400" rtl="0" eaLnBrk="1" latinLnBrk="0" hangingPunct="1">
                <a:buNone/>
                <a:defRPr lang="zh-CN" altLang="en-US" sz="1800" kern="1200" dirty="0" smtClean="0">
                  <a:solidFill>
                    <a:schemeClr val="bg1"/>
                  </a:solidFill>
                  <a:latin typeface="+mn-lt"/>
                  <a:ea typeface="微软雅黑" panose="020B0503020204020204" pitchFamily="34" charset="-122"/>
                  <a:cs typeface="+mn-cs"/>
                </a:defRPr>
              </a:lvl1pPr>
              <a:lvl2pPr marL="0" algn="l" defTabSz="914400" rtl="0" eaLnBrk="1" latinLnBrk="0" hangingPunct="1">
                <a:defRPr lang="zh-CN" altLang="en-US" sz="1800" kern="1200" dirty="0" smtClean="0">
                  <a:solidFill>
                    <a:schemeClr val="bg1"/>
                  </a:solidFill>
                  <a:latin typeface="+mn-lt"/>
                  <a:ea typeface="微软雅黑" panose="020B0503020204020204" pitchFamily="34" charset="-122"/>
                  <a:cs typeface="+mn-cs"/>
                </a:defRPr>
              </a:lvl2pPr>
              <a:lvl3pPr marL="0" algn="l" defTabSz="914400" rtl="0" eaLnBrk="1" latinLnBrk="0" hangingPunct="1">
                <a:defRPr lang="zh-CN" altLang="en-US" sz="1800" kern="1200" dirty="0" smtClean="0">
                  <a:solidFill>
                    <a:schemeClr val="bg1"/>
                  </a:solidFill>
                  <a:latin typeface="+mn-lt"/>
                  <a:ea typeface="微软雅黑" panose="020B0503020204020204" pitchFamily="34" charset="-122"/>
                  <a:cs typeface="+mn-cs"/>
                </a:defRPr>
              </a:lvl3pPr>
              <a:lvl4pPr marL="0" algn="l" defTabSz="914400" rtl="0" eaLnBrk="1" latinLnBrk="0" hangingPunct="1">
                <a:defRPr lang="zh-CN" altLang="en-US" sz="1800" kern="1200" dirty="0" smtClean="0">
                  <a:solidFill>
                    <a:schemeClr val="bg1"/>
                  </a:solidFill>
                  <a:latin typeface="+mn-lt"/>
                  <a:ea typeface="微软雅黑" panose="020B0503020204020204" pitchFamily="34" charset="-122"/>
                  <a:cs typeface="+mn-cs"/>
                </a:defRPr>
              </a:lvl4pPr>
              <a:lvl5pPr marL="0" algn="l" defTabSz="914400" rtl="0" eaLnBrk="1" latinLnBrk="0" hangingPunct="1">
                <a:defRPr lang="zh-CN" altLang="en-US" sz="1800" kern="1200" dirty="0" smtClean="0">
                  <a:solidFill>
                    <a:schemeClr val="bg1"/>
                  </a:solidFill>
                  <a:latin typeface="+mn-lt"/>
                  <a:ea typeface="微软雅黑" panose="020B0503020204020204" pitchFamily="34" charset="-122"/>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b="1" dirty="0"/>
                <a:t>     </a:t>
              </a:r>
              <a:r>
                <a:rPr lang="zh-CN" altLang="en-US" b="1" baseline="0" dirty="0"/>
                <a:t> </a:t>
              </a:r>
              <a:endParaRPr lang="zh-CN" altLang="en-US" b="1" dirty="0"/>
            </a:p>
          </p:txBody>
        </p:sp>
        <p:sp>
          <p:nvSpPr>
            <p:cNvPr id="19" name="矩形 18"/>
            <p:cNvSpPr/>
            <p:nvPr/>
          </p:nvSpPr>
          <p:spPr>
            <a:xfrm>
              <a:off x="6810994" y="5647816"/>
              <a:ext cx="667065" cy="443199"/>
            </a:xfrm>
            <a:prstGeom prst="rect">
              <a:avLst/>
            </a:prstGeom>
          </p:spPr>
          <p:txBody>
            <a:bodyPr wrap="none">
              <a:spAutoFit/>
            </a:bodyPr>
            <a:lstStyle/>
            <a:p>
              <a:pPr algn="ctr"/>
              <a:r>
                <a:rPr lang="zh-CN" altLang="en-US" b="1" dirty="0">
                  <a:solidFill>
                    <a:schemeClr val="bg1"/>
                  </a:solidFill>
                  <a:latin typeface="微软雅黑" panose="020B0503020204020204" pitchFamily="34" charset="-122"/>
                  <a:ea typeface="微软雅黑" panose="020B0503020204020204" pitchFamily="34" charset="-122"/>
                </a:rPr>
                <a:t>实操</a:t>
              </a:r>
            </a:p>
          </p:txBody>
        </p:sp>
      </p:grpSp>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dirty="0"/>
              <a:t>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8" name="矩形 7">
            <a:extLst>
              <a:ext uri="{FF2B5EF4-FFF2-40B4-BE49-F238E27FC236}">
                <a16:creationId xmlns:a16="http://schemas.microsoft.com/office/drawing/2014/main" id="{8BC43FE0-DCDA-44AB-9E07-8A9C8F4CBEF6}"/>
              </a:ext>
            </a:extLst>
          </p:cNvPr>
          <p:cNvSpPr/>
          <p:nvPr userDrawn="1"/>
        </p:nvSpPr>
        <p:spPr>
          <a:xfrm flipH="1">
            <a:off x="780337" y="6347859"/>
            <a:ext cx="1530600" cy="369332"/>
          </a:xfrm>
          <a:prstGeom prst="rect">
            <a:avLst/>
          </a:prstGeom>
        </p:spPr>
        <p:txBody>
          <a:bodyPr wrap="square">
            <a:spAutoFit/>
          </a:bodyPr>
          <a:lstStyle/>
          <a:p>
            <a:pPr algn="ctr"/>
            <a:r>
              <a:rPr lang="zh-CN" altLang="en-US" sz="1800" b="1" dirty="0">
                <a:solidFill>
                  <a:schemeClr val="bg1"/>
                </a:solidFill>
                <a:latin typeface="微软雅黑" panose="020B0503020204020204" pitchFamily="34" charset="-122"/>
                <a:ea typeface="微软雅黑" panose="020B0503020204020204" pitchFamily="34" charset="-122"/>
              </a:rPr>
              <a:t>新政府会计</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0"/>
          </p:nvPr>
        </p:nvSpPr>
        <p:spPr/>
        <p:txBody>
          <a:bodyPr/>
          <a:lstStyle/>
          <a:p>
            <a:r>
              <a:rPr lang="zh-CN" altLang="en-US" dirty="0"/>
              <a:t>马坤老师</a:t>
            </a:r>
          </a:p>
        </p:txBody>
      </p:sp>
      <p:sp>
        <p:nvSpPr>
          <p:cNvPr id="3" name="标题 2"/>
          <p:cNvSpPr>
            <a:spLocks noGrp="1"/>
          </p:cNvSpPr>
          <p:nvPr>
            <p:ph type="title"/>
          </p:nvPr>
        </p:nvSpPr>
        <p:spPr/>
        <p:txBody>
          <a:bodyPr>
            <a:normAutofit/>
          </a:bodyPr>
          <a:lstStyle/>
          <a:p>
            <a:pPr>
              <a:lnSpc>
                <a:spcPct val="150000"/>
              </a:lnSpc>
            </a:pPr>
            <a:r>
              <a:rPr lang="zh-CN" altLang="en-US" sz="4400" dirty="0"/>
              <a:t>新政府会计准则全面解读与实操指导</a:t>
            </a:r>
          </a:p>
        </p:txBody>
      </p:sp>
    </p:spTree>
    <p:extLst>
      <p:ext uri="{BB962C8B-B14F-4D97-AF65-F5344CB8AC3E}">
        <p14:creationId xmlns:p14="http://schemas.microsoft.com/office/powerpoint/2010/main" val="37580237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EFCCD4E-4D49-48CE-92C5-0EC8B75CCEA8}"/>
              </a:ext>
            </a:extLst>
          </p:cNvPr>
          <p:cNvSpPr>
            <a:spLocks noGrp="1"/>
          </p:cNvSpPr>
          <p:nvPr>
            <p:ph type="title"/>
          </p:nvPr>
        </p:nvSpPr>
        <p:spPr/>
        <p:txBody>
          <a:bodyPr/>
          <a:lstStyle/>
          <a:p>
            <a:r>
              <a:rPr lang="zh-CN" altLang="en-US" dirty="0"/>
              <a:t>四、</a:t>
            </a:r>
            <a:r>
              <a:rPr lang="en-US" altLang="zh-CN" dirty="0"/>
              <a:t>4101 </a:t>
            </a:r>
            <a:r>
              <a:rPr lang="zh-CN" altLang="zh-CN" dirty="0"/>
              <a:t>事业收入</a:t>
            </a:r>
            <a:r>
              <a:rPr lang="en-US" altLang="zh-CN" dirty="0"/>
              <a:t>/6101 </a:t>
            </a:r>
            <a:r>
              <a:rPr lang="zh-CN" altLang="zh-CN" dirty="0"/>
              <a:t>事业预算收入</a:t>
            </a:r>
            <a:endParaRPr lang="zh-CN" altLang="en-US" dirty="0"/>
          </a:p>
        </p:txBody>
      </p:sp>
      <p:sp>
        <p:nvSpPr>
          <p:cNvPr id="3" name="内容占位符 2">
            <a:extLst>
              <a:ext uri="{FF2B5EF4-FFF2-40B4-BE49-F238E27FC236}">
                <a16:creationId xmlns:a16="http://schemas.microsoft.com/office/drawing/2014/main" id="{45D6939A-8B9E-459C-BDF4-DE78999FB904}"/>
              </a:ext>
            </a:extLst>
          </p:cNvPr>
          <p:cNvSpPr>
            <a:spLocks noGrp="1"/>
          </p:cNvSpPr>
          <p:nvPr>
            <p:ph sz="quarter" idx="13"/>
          </p:nvPr>
        </p:nvSpPr>
        <p:spPr>
          <a:xfrm>
            <a:off x="376519" y="852755"/>
            <a:ext cx="9305364" cy="5472544"/>
          </a:xfrm>
        </p:spPr>
        <p:txBody>
          <a:bodyPr>
            <a:normAutofit/>
          </a:bodyPr>
          <a:lstStyle/>
          <a:p>
            <a:pPr lvl="0"/>
            <a:r>
              <a:rPr lang="zh-CN" altLang="en-US" dirty="0"/>
              <a:t>（二）</a:t>
            </a:r>
            <a:r>
              <a:rPr lang="zh-CN" altLang="zh-CN" dirty="0"/>
              <a:t>采用预收款方式</a:t>
            </a:r>
            <a:r>
              <a:rPr lang="en-US" altLang="zh-CN" dirty="0"/>
              <a:t>/</a:t>
            </a:r>
            <a:r>
              <a:rPr lang="zh-CN" altLang="zh-CN" dirty="0"/>
              <a:t>应收款方式确认的事业收入</a:t>
            </a:r>
          </a:p>
          <a:p>
            <a:r>
              <a:rPr lang="zh-CN" altLang="zh-CN" dirty="0">
                <a:solidFill>
                  <a:srgbClr val="FFC000"/>
                </a:solidFill>
              </a:rPr>
              <a:t>例【</a:t>
            </a:r>
            <a:r>
              <a:rPr lang="en-US" altLang="zh-CN" dirty="0">
                <a:solidFill>
                  <a:srgbClr val="FFC000"/>
                </a:solidFill>
              </a:rPr>
              <a:t>4-15</a:t>
            </a:r>
            <a:r>
              <a:rPr lang="zh-CN" altLang="zh-CN" dirty="0">
                <a:solidFill>
                  <a:srgbClr val="FFC000"/>
                </a:solidFill>
              </a:rPr>
              <a:t>】</a:t>
            </a:r>
            <a:r>
              <a:rPr lang="en-US" altLang="zh-CN" dirty="0"/>
              <a:t>2019</a:t>
            </a:r>
            <a:r>
              <a:rPr lang="zh-CN" altLang="zh-CN" dirty="0"/>
              <a:t>年</a:t>
            </a:r>
            <a:r>
              <a:rPr lang="en-US" altLang="zh-CN" dirty="0"/>
              <a:t>1</a:t>
            </a:r>
            <a:r>
              <a:rPr lang="zh-CN" altLang="zh-CN" dirty="0"/>
              <a:t>月</a:t>
            </a:r>
            <a:r>
              <a:rPr lang="en-US" altLang="zh-CN" dirty="0"/>
              <a:t>20</a:t>
            </a:r>
            <a:r>
              <a:rPr lang="zh-CN" altLang="zh-CN" dirty="0"/>
              <a:t>日，滨海市第九中学采用预收款方式开发一项系统软件，合同约定工期为两年，收到合同总收入</a:t>
            </a:r>
            <a:r>
              <a:rPr lang="en-US" altLang="zh-CN" dirty="0"/>
              <a:t>50 000</a:t>
            </a:r>
            <a:r>
              <a:rPr lang="zh-CN" altLang="zh-CN" dirty="0"/>
              <a:t>元，并存入银行。按照合同约定，</a:t>
            </a:r>
            <a:r>
              <a:rPr lang="en-US" altLang="zh-CN" dirty="0"/>
              <a:t>2019</a:t>
            </a:r>
            <a:r>
              <a:rPr lang="zh-CN" altLang="zh-CN" dirty="0"/>
              <a:t>年</a:t>
            </a:r>
            <a:r>
              <a:rPr lang="en-US" altLang="zh-CN" dirty="0"/>
              <a:t>12</a:t>
            </a:r>
            <a:r>
              <a:rPr lang="zh-CN" altLang="zh-CN" dirty="0"/>
              <a:t>月</a:t>
            </a:r>
            <a:r>
              <a:rPr lang="en-US" altLang="zh-CN" dirty="0"/>
              <a:t>31</a:t>
            </a:r>
            <a:r>
              <a:rPr lang="zh-CN" altLang="zh-CN" dirty="0"/>
              <a:t>日，开发的系统软件项目已完成进度</a:t>
            </a:r>
            <a:r>
              <a:rPr lang="en-US" altLang="zh-CN" dirty="0"/>
              <a:t>50%</a:t>
            </a:r>
            <a:r>
              <a:rPr lang="zh-CN" altLang="zh-CN" dirty="0"/>
              <a:t>，确认事业收入</a:t>
            </a:r>
            <a:r>
              <a:rPr lang="en-US" altLang="zh-CN" dirty="0"/>
              <a:t>25 000</a:t>
            </a:r>
            <a:r>
              <a:rPr lang="zh-CN" altLang="zh-CN" dirty="0"/>
              <a:t>元</a:t>
            </a:r>
            <a:r>
              <a:rPr lang="zh-CN" altLang="en-US" dirty="0"/>
              <a:t>：</a:t>
            </a:r>
            <a:endParaRPr lang="zh-CN" altLang="zh-CN" dirty="0"/>
          </a:p>
          <a:p>
            <a:pPr lvl="0"/>
            <a:endParaRPr lang="zh-CN" altLang="zh-CN" dirty="0"/>
          </a:p>
        </p:txBody>
      </p:sp>
    </p:spTree>
    <p:extLst>
      <p:ext uri="{BB962C8B-B14F-4D97-AF65-F5344CB8AC3E}">
        <p14:creationId xmlns:p14="http://schemas.microsoft.com/office/powerpoint/2010/main" val="14737158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2CE6947-36C1-4D4D-B744-DAC88648CE68}"/>
              </a:ext>
            </a:extLst>
          </p:cNvPr>
          <p:cNvSpPr>
            <a:spLocks noGrp="1"/>
          </p:cNvSpPr>
          <p:nvPr>
            <p:ph type="title"/>
          </p:nvPr>
        </p:nvSpPr>
        <p:spPr/>
        <p:txBody>
          <a:bodyPr/>
          <a:lstStyle/>
          <a:p>
            <a:r>
              <a:rPr lang="zh-CN" altLang="en-US" dirty="0"/>
              <a:t>四、</a:t>
            </a:r>
            <a:r>
              <a:rPr lang="en-US" altLang="zh-CN" dirty="0"/>
              <a:t>4101 </a:t>
            </a:r>
            <a:r>
              <a:rPr lang="zh-CN" altLang="zh-CN" dirty="0"/>
              <a:t>事业收入</a:t>
            </a:r>
            <a:r>
              <a:rPr lang="en-US" altLang="zh-CN" dirty="0"/>
              <a:t>/6101 </a:t>
            </a:r>
            <a:r>
              <a:rPr lang="zh-CN" altLang="zh-CN" dirty="0"/>
              <a:t>事业预算收入</a:t>
            </a:r>
            <a:endParaRPr lang="zh-CN" altLang="en-US" dirty="0"/>
          </a:p>
        </p:txBody>
      </p:sp>
      <p:sp>
        <p:nvSpPr>
          <p:cNvPr id="3" name="内容占位符 2">
            <a:extLst>
              <a:ext uri="{FF2B5EF4-FFF2-40B4-BE49-F238E27FC236}">
                <a16:creationId xmlns:a16="http://schemas.microsoft.com/office/drawing/2014/main" id="{E2799F54-DD72-4A7D-A4E0-27B981548ED0}"/>
              </a:ext>
            </a:extLst>
          </p:cNvPr>
          <p:cNvSpPr>
            <a:spLocks noGrp="1"/>
          </p:cNvSpPr>
          <p:nvPr>
            <p:ph sz="quarter" idx="13"/>
          </p:nvPr>
        </p:nvSpPr>
        <p:spPr/>
        <p:txBody>
          <a:bodyPr/>
          <a:lstStyle/>
          <a:p>
            <a:pPr lvl="0"/>
            <a:r>
              <a:rPr lang="zh-CN" altLang="zh-CN" dirty="0"/>
              <a:t>收到预收款时</a:t>
            </a:r>
          </a:p>
          <a:p>
            <a:r>
              <a:rPr lang="zh-CN" altLang="zh-CN" dirty="0">
                <a:solidFill>
                  <a:srgbClr val="FFC000"/>
                </a:solidFill>
              </a:rPr>
              <a:t>财务会计</a:t>
            </a:r>
            <a:r>
              <a:rPr lang="zh-CN" altLang="en-US" dirty="0">
                <a:solidFill>
                  <a:srgbClr val="FFC000"/>
                </a:solidFill>
              </a:rPr>
              <a:t>：</a:t>
            </a:r>
            <a:endParaRPr lang="en-US" altLang="zh-CN" dirty="0">
              <a:solidFill>
                <a:srgbClr val="FFC000"/>
              </a:solidFill>
            </a:endParaRPr>
          </a:p>
          <a:p>
            <a:r>
              <a:rPr lang="zh-CN" altLang="zh-CN" dirty="0"/>
              <a:t>借：银行存款</a:t>
            </a:r>
            <a:r>
              <a:rPr lang="en-US" altLang="zh-CN" dirty="0"/>
              <a:t>     50 000</a:t>
            </a:r>
            <a:endParaRPr lang="zh-CN" altLang="zh-CN" dirty="0"/>
          </a:p>
          <a:p>
            <a:r>
              <a:rPr lang="en-US" altLang="zh-CN" dirty="0"/>
              <a:t>      </a:t>
            </a:r>
            <a:r>
              <a:rPr lang="zh-CN" altLang="zh-CN" dirty="0"/>
              <a:t>贷：预收账款</a:t>
            </a:r>
            <a:r>
              <a:rPr lang="en-US" altLang="zh-CN" dirty="0"/>
              <a:t>      50 000</a:t>
            </a:r>
            <a:endParaRPr lang="zh-CN" altLang="zh-CN" dirty="0"/>
          </a:p>
          <a:p>
            <a:r>
              <a:rPr lang="zh-CN" altLang="zh-CN" dirty="0">
                <a:solidFill>
                  <a:srgbClr val="FFC000"/>
                </a:solidFill>
              </a:rPr>
              <a:t>预算会计</a:t>
            </a:r>
            <a:r>
              <a:rPr lang="zh-CN" altLang="en-US" dirty="0">
                <a:solidFill>
                  <a:srgbClr val="FFC000"/>
                </a:solidFill>
              </a:rPr>
              <a:t>：</a:t>
            </a:r>
            <a:endParaRPr lang="en-US" altLang="zh-CN" dirty="0">
              <a:solidFill>
                <a:srgbClr val="FFC000"/>
              </a:solidFill>
            </a:endParaRPr>
          </a:p>
          <a:p>
            <a:r>
              <a:rPr lang="zh-CN" altLang="zh-CN" dirty="0"/>
              <a:t>借：资金结存</a:t>
            </a:r>
            <a:r>
              <a:rPr lang="en-US" altLang="zh-CN" dirty="0"/>
              <a:t>-</a:t>
            </a:r>
            <a:r>
              <a:rPr lang="zh-CN" altLang="zh-CN" dirty="0"/>
              <a:t>货币资金</a:t>
            </a:r>
            <a:r>
              <a:rPr lang="en-US" altLang="zh-CN" dirty="0"/>
              <a:t>   50 000</a:t>
            </a:r>
            <a:endParaRPr lang="zh-CN" altLang="zh-CN" dirty="0"/>
          </a:p>
          <a:p>
            <a:r>
              <a:rPr lang="en-US" altLang="zh-CN" dirty="0"/>
              <a:t>       </a:t>
            </a:r>
            <a:r>
              <a:rPr lang="zh-CN" altLang="zh-CN" dirty="0"/>
              <a:t>贷：事业预算收入</a:t>
            </a:r>
            <a:r>
              <a:rPr lang="en-US" altLang="zh-CN" dirty="0"/>
              <a:t>           50 000</a:t>
            </a:r>
            <a:endParaRPr lang="zh-CN" altLang="en-US" dirty="0"/>
          </a:p>
        </p:txBody>
      </p:sp>
    </p:spTree>
    <p:extLst>
      <p:ext uri="{BB962C8B-B14F-4D97-AF65-F5344CB8AC3E}">
        <p14:creationId xmlns:p14="http://schemas.microsoft.com/office/powerpoint/2010/main" val="20895799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E42D6AD-7B16-4F88-B69C-709FA41EA3C8}"/>
              </a:ext>
            </a:extLst>
          </p:cNvPr>
          <p:cNvSpPr>
            <a:spLocks noGrp="1"/>
          </p:cNvSpPr>
          <p:nvPr>
            <p:ph type="title"/>
          </p:nvPr>
        </p:nvSpPr>
        <p:spPr/>
        <p:txBody>
          <a:bodyPr/>
          <a:lstStyle/>
          <a:p>
            <a:r>
              <a:rPr lang="zh-CN" altLang="en-US" dirty="0"/>
              <a:t>四、</a:t>
            </a:r>
            <a:r>
              <a:rPr lang="en-US" altLang="zh-CN" dirty="0"/>
              <a:t>4101 </a:t>
            </a:r>
            <a:r>
              <a:rPr lang="zh-CN" altLang="zh-CN" dirty="0"/>
              <a:t>事业收入</a:t>
            </a:r>
            <a:r>
              <a:rPr lang="en-US" altLang="zh-CN" dirty="0"/>
              <a:t>/6101 </a:t>
            </a:r>
            <a:r>
              <a:rPr lang="zh-CN" altLang="zh-CN" dirty="0"/>
              <a:t>事业预算收入</a:t>
            </a:r>
            <a:endParaRPr lang="zh-CN" altLang="en-US" dirty="0"/>
          </a:p>
        </p:txBody>
      </p:sp>
      <p:sp>
        <p:nvSpPr>
          <p:cNvPr id="3" name="内容占位符 2">
            <a:extLst>
              <a:ext uri="{FF2B5EF4-FFF2-40B4-BE49-F238E27FC236}">
                <a16:creationId xmlns:a16="http://schemas.microsoft.com/office/drawing/2014/main" id="{996F96F1-9027-4CA4-A0EC-3D971307730C}"/>
              </a:ext>
            </a:extLst>
          </p:cNvPr>
          <p:cNvSpPr>
            <a:spLocks noGrp="1"/>
          </p:cNvSpPr>
          <p:nvPr>
            <p:ph sz="quarter" idx="13"/>
          </p:nvPr>
        </p:nvSpPr>
        <p:spPr/>
        <p:txBody>
          <a:bodyPr/>
          <a:lstStyle/>
          <a:p>
            <a:pPr lvl="0"/>
            <a:r>
              <a:rPr lang="zh-CN" altLang="zh-CN" dirty="0"/>
              <a:t>合同完成进度</a:t>
            </a:r>
            <a:r>
              <a:rPr lang="en-US" altLang="zh-CN" dirty="0"/>
              <a:t>50%</a:t>
            </a:r>
            <a:r>
              <a:rPr lang="zh-CN" altLang="zh-CN" dirty="0"/>
              <a:t>，</a:t>
            </a:r>
          </a:p>
          <a:p>
            <a:r>
              <a:rPr lang="zh-CN" altLang="zh-CN" dirty="0">
                <a:solidFill>
                  <a:srgbClr val="FFC000"/>
                </a:solidFill>
              </a:rPr>
              <a:t>财务会计</a:t>
            </a:r>
            <a:r>
              <a:rPr lang="zh-CN" altLang="en-US" dirty="0">
                <a:solidFill>
                  <a:srgbClr val="FFC000"/>
                </a:solidFill>
              </a:rPr>
              <a:t>：</a:t>
            </a:r>
            <a:endParaRPr lang="en-US" altLang="zh-CN" dirty="0">
              <a:solidFill>
                <a:srgbClr val="FFC000"/>
              </a:solidFill>
            </a:endParaRPr>
          </a:p>
          <a:p>
            <a:r>
              <a:rPr lang="zh-CN" altLang="zh-CN" dirty="0"/>
              <a:t>借：预收账款</a:t>
            </a:r>
            <a:r>
              <a:rPr lang="en-US" altLang="zh-CN" dirty="0"/>
              <a:t>     25 000</a:t>
            </a:r>
            <a:endParaRPr lang="zh-CN" altLang="zh-CN" dirty="0"/>
          </a:p>
          <a:p>
            <a:r>
              <a:rPr lang="en-US" altLang="zh-CN" dirty="0"/>
              <a:t>      </a:t>
            </a:r>
            <a:r>
              <a:rPr lang="zh-CN" altLang="zh-CN" dirty="0"/>
              <a:t>贷：事业收入</a:t>
            </a:r>
            <a:r>
              <a:rPr lang="en-US" altLang="zh-CN" dirty="0"/>
              <a:t>      25 000</a:t>
            </a:r>
            <a:endParaRPr lang="zh-CN" altLang="zh-CN" dirty="0"/>
          </a:p>
          <a:p>
            <a:r>
              <a:rPr lang="zh-CN" altLang="zh-CN" dirty="0"/>
              <a:t>预算会计不需要做分录</a:t>
            </a:r>
          </a:p>
          <a:p>
            <a:endParaRPr lang="zh-CN" altLang="en-US" dirty="0"/>
          </a:p>
        </p:txBody>
      </p:sp>
    </p:spTree>
    <p:extLst>
      <p:ext uri="{BB962C8B-B14F-4D97-AF65-F5344CB8AC3E}">
        <p14:creationId xmlns:p14="http://schemas.microsoft.com/office/powerpoint/2010/main" val="20373485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1F59B74-88CB-4F4E-8E61-FD4CCB0158DC}"/>
              </a:ext>
            </a:extLst>
          </p:cNvPr>
          <p:cNvSpPr>
            <a:spLocks noGrp="1"/>
          </p:cNvSpPr>
          <p:nvPr>
            <p:ph type="title"/>
          </p:nvPr>
        </p:nvSpPr>
        <p:spPr/>
        <p:txBody>
          <a:bodyPr/>
          <a:lstStyle/>
          <a:p>
            <a:r>
              <a:rPr lang="zh-CN" altLang="en-US" dirty="0"/>
              <a:t>四、</a:t>
            </a:r>
            <a:r>
              <a:rPr lang="en-US" altLang="zh-CN" dirty="0"/>
              <a:t>4101 </a:t>
            </a:r>
            <a:r>
              <a:rPr lang="zh-CN" altLang="zh-CN" dirty="0"/>
              <a:t>事业收入</a:t>
            </a:r>
            <a:r>
              <a:rPr lang="en-US" altLang="zh-CN" dirty="0"/>
              <a:t>/6101 </a:t>
            </a:r>
            <a:r>
              <a:rPr lang="zh-CN" altLang="zh-CN" dirty="0"/>
              <a:t>事业预算收入</a:t>
            </a:r>
            <a:endParaRPr lang="zh-CN" altLang="en-US" dirty="0"/>
          </a:p>
        </p:txBody>
      </p:sp>
      <p:sp>
        <p:nvSpPr>
          <p:cNvPr id="3" name="内容占位符 2">
            <a:extLst>
              <a:ext uri="{FF2B5EF4-FFF2-40B4-BE49-F238E27FC236}">
                <a16:creationId xmlns:a16="http://schemas.microsoft.com/office/drawing/2014/main" id="{977EA050-C274-4752-B9B4-36B5FFAE7F10}"/>
              </a:ext>
            </a:extLst>
          </p:cNvPr>
          <p:cNvSpPr>
            <a:spLocks noGrp="1"/>
          </p:cNvSpPr>
          <p:nvPr>
            <p:ph sz="quarter" idx="13"/>
          </p:nvPr>
        </p:nvSpPr>
        <p:spPr>
          <a:xfrm>
            <a:off x="376519" y="852754"/>
            <a:ext cx="9305364" cy="5531267"/>
          </a:xfrm>
        </p:spPr>
        <p:txBody>
          <a:bodyPr>
            <a:normAutofit/>
          </a:bodyPr>
          <a:lstStyle/>
          <a:p>
            <a:r>
              <a:rPr lang="zh-CN" altLang="zh-CN" dirty="0">
                <a:solidFill>
                  <a:srgbClr val="FFC000"/>
                </a:solidFill>
              </a:rPr>
              <a:t>例【</a:t>
            </a:r>
            <a:r>
              <a:rPr lang="en-US" altLang="zh-CN" dirty="0">
                <a:solidFill>
                  <a:srgbClr val="FFC000"/>
                </a:solidFill>
              </a:rPr>
              <a:t>4-16</a:t>
            </a:r>
            <a:r>
              <a:rPr lang="zh-CN" altLang="zh-CN" dirty="0">
                <a:solidFill>
                  <a:srgbClr val="FFC000"/>
                </a:solidFill>
              </a:rPr>
              <a:t>】</a:t>
            </a:r>
            <a:r>
              <a:rPr lang="en-US" altLang="zh-CN" dirty="0"/>
              <a:t>2019</a:t>
            </a:r>
            <a:r>
              <a:rPr lang="zh-CN" altLang="zh-CN" dirty="0"/>
              <a:t>年</a:t>
            </a:r>
            <a:r>
              <a:rPr lang="en-US" altLang="zh-CN" dirty="0"/>
              <a:t>1</a:t>
            </a:r>
            <a:r>
              <a:rPr lang="zh-CN" altLang="zh-CN" dirty="0"/>
              <a:t>月</a:t>
            </a:r>
            <a:r>
              <a:rPr lang="en-US" altLang="zh-CN" dirty="0"/>
              <a:t>20</a:t>
            </a:r>
            <a:r>
              <a:rPr lang="zh-CN" altLang="zh-CN" dirty="0"/>
              <a:t>日，滨海市第九中学采用应收款方式开发一项系统软件，合同约定工期为两年，合同总收入</a:t>
            </a:r>
            <a:r>
              <a:rPr lang="en-US" altLang="zh-CN" dirty="0"/>
              <a:t>50 000</a:t>
            </a:r>
            <a:r>
              <a:rPr lang="zh-CN" altLang="zh-CN" dirty="0"/>
              <a:t>元，第一期项目已完成进度</a:t>
            </a:r>
            <a:r>
              <a:rPr lang="en-US" altLang="zh-CN" dirty="0"/>
              <a:t>50%</a:t>
            </a:r>
            <a:r>
              <a:rPr lang="zh-CN" altLang="zh-CN" dirty="0"/>
              <a:t>，确认事业收入</a:t>
            </a:r>
            <a:r>
              <a:rPr lang="en-US" altLang="zh-CN" dirty="0"/>
              <a:t>25 000</a:t>
            </a:r>
            <a:r>
              <a:rPr lang="zh-CN" altLang="zh-CN" dirty="0"/>
              <a:t>元，按照合同约定，</a:t>
            </a:r>
            <a:r>
              <a:rPr lang="en-US" altLang="zh-CN" dirty="0"/>
              <a:t>2019</a:t>
            </a:r>
            <a:r>
              <a:rPr lang="zh-CN" altLang="zh-CN" dirty="0"/>
              <a:t>年</a:t>
            </a:r>
            <a:r>
              <a:rPr lang="en-US" altLang="zh-CN" dirty="0"/>
              <a:t>12</a:t>
            </a:r>
            <a:r>
              <a:rPr lang="zh-CN" altLang="zh-CN" dirty="0"/>
              <a:t>月</a:t>
            </a:r>
            <a:r>
              <a:rPr lang="en-US" altLang="zh-CN" dirty="0"/>
              <a:t>31</a:t>
            </a:r>
            <a:r>
              <a:rPr lang="zh-CN" altLang="zh-CN" dirty="0"/>
              <a:t>日，已收到第一期项目款</a:t>
            </a:r>
            <a:r>
              <a:rPr lang="en-US" altLang="zh-CN" dirty="0"/>
              <a:t>25 000</a:t>
            </a:r>
            <a:r>
              <a:rPr lang="zh-CN" altLang="zh-CN" dirty="0"/>
              <a:t>元，并存入银行，余款待项目完成时支付。</a:t>
            </a:r>
          </a:p>
          <a:p>
            <a:r>
              <a:rPr lang="zh-CN" altLang="zh-CN" dirty="0"/>
              <a:t>（</a:t>
            </a:r>
            <a:r>
              <a:rPr lang="en-US" altLang="zh-CN" dirty="0"/>
              <a:t>1</a:t>
            </a:r>
            <a:r>
              <a:rPr lang="zh-CN" altLang="zh-CN" dirty="0"/>
              <a:t>）根据合同完成进度计算本期应收的款项</a:t>
            </a:r>
          </a:p>
          <a:p>
            <a:r>
              <a:rPr lang="zh-CN" altLang="zh-CN" dirty="0">
                <a:solidFill>
                  <a:srgbClr val="FFC000"/>
                </a:solidFill>
              </a:rPr>
              <a:t>财务会计</a:t>
            </a:r>
            <a:r>
              <a:rPr lang="zh-CN" altLang="en-US" dirty="0">
                <a:solidFill>
                  <a:srgbClr val="FFC000"/>
                </a:solidFill>
              </a:rPr>
              <a:t>：</a:t>
            </a:r>
            <a:endParaRPr lang="en-US" altLang="zh-CN" dirty="0">
              <a:solidFill>
                <a:srgbClr val="FFC000"/>
              </a:solidFill>
            </a:endParaRPr>
          </a:p>
          <a:p>
            <a:r>
              <a:rPr lang="zh-CN" altLang="zh-CN" dirty="0"/>
              <a:t>借：应收账款</a:t>
            </a:r>
            <a:r>
              <a:rPr lang="en-US" altLang="zh-CN" dirty="0"/>
              <a:t>    25 000               </a:t>
            </a:r>
            <a:endParaRPr lang="zh-CN" altLang="zh-CN" dirty="0"/>
          </a:p>
          <a:p>
            <a:r>
              <a:rPr lang="en-US" altLang="zh-CN" dirty="0"/>
              <a:t>       </a:t>
            </a:r>
            <a:r>
              <a:rPr lang="zh-CN" altLang="zh-CN" dirty="0"/>
              <a:t>贷：事业收入</a:t>
            </a:r>
            <a:r>
              <a:rPr lang="en-US" altLang="zh-CN" dirty="0"/>
              <a:t>    25 000</a:t>
            </a:r>
            <a:endParaRPr lang="zh-CN" altLang="zh-CN" dirty="0"/>
          </a:p>
          <a:p>
            <a:r>
              <a:rPr lang="zh-CN" altLang="zh-CN" dirty="0"/>
              <a:t>预算会计不需要做分录</a:t>
            </a:r>
          </a:p>
        </p:txBody>
      </p:sp>
    </p:spTree>
    <p:extLst>
      <p:ext uri="{BB962C8B-B14F-4D97-AF65-F5344CB8AC3E}">
        <p14:creationId xmlns:p14="http://schemas.microsoft.com/office/powerpoint/2010/main" val="18930823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B86A2DE-63CD-4F6B-BCEA-4702FAFD0FCA}"/>
              </a:ext>
            </a:extLst>
          </p:cNvPr>
          <p:cNvSpPr>
            <a:spLocks noGrp="1"/>
          </p:cNvSpPr>
          <p:nvPr>
            <p:ph type="title"/>
          </p:nvPr>
        </p:nvSpPr>
        <p:spPr/>
        <p:txBody>
          <a:bodyPr/>
          <a:lstStyle/>
          <a:p>
            <a:r>
              <a:rPr lang="zh-CN" altLang="en-US" dirty="0"/>
              <a:t>四、</a:t>
            </a:r>
            <a:r>
              <a:rPr lang="en-US" altLang="zh-CN" dirty="0"/>
              <a:t>4101 </a:t>
            </a:r>
            <a:r>
              <a:rPr lang="zh-CN" altLang="zh-CN" dirty="0"/>
              <a:t>事业收入</a:t>
            </a:r>
            <a:r>
              <a:rPr lang="en-US" altLang="zh-CN" dirty="0"/>
              <a:t>/6101 </a:t>
            </a:r>
            <a:r>
              <a:rPr lang="zh-CN" altLang="zh-CN" dirty="0"/>
              <a:t>事业预算收入</a:t>
            </a:r>
            <a:endParaRPr lang="zh-CN" altLang="en-US" dirty="0"/>
          </a:p>
        </p:txBody>
      </p:sp>
      <p:sp>
        <p:nvSpPr>
          <p:cNvPr id="3" name="内容占位符 2">
            <a:extLst>
              <a:ext uri="{FF2B5EF4-FFF2-40B4-BE49-F238E27FC236}">
                <a16:creationId xmlns:a16="http://schemas.microsoft.com/office/drawing/2014/main" id="{497D9FCB-9A6D-468E-8A55-57A03B962991}"/>
              </a:ext>
            </a:extLst>
          </p:cNvPr>
          <p:cNvSpPr>
            <a:spLocks noGrp="1"/>
          </p:cNvSpPr>
          <p:nvPr>
            <p:ph sz="quarter" idx="13"/>
          </p:nvPr>
        </p:nvSpPr>
        <p:spPr/>
        <p:txBody>
          <a:bodyPr/>
          <a:lstStyle/>
          <a:p>
            <a:r>
              <a:rPr lang="zh-CN" altLang="zh-CN" dirty="0"/>
              <a:t>（</a:t>
            </a:r>
            <a:r>
              <a:rPr lang="en-US" altLang="zh-CN" dirty="0"/>
              <a:t>2</a:t>
            </a:r>
            <a:r>
              <a:rPr lang="zh-CN" altLang="zh-CN" dirty="0"/>
              <a:t>）实际收到款项时</a:t>
            </a:r>
          </a:p>
          <a:p>
            <a:r>
              <a:rPr lang="en-US" altLang="zh-CN" dirty="0">
                <a:solidFill>
                  <a:srgbClr val="FFC000"/>
                </a:solidFill>
              </a:rPr>
              <a:t> </a:t>
            </a:r>
            <a:r>
              <a:rPr lang="zh-CN" altLang="zh-CN" dirty="0">
                <a:solidFill>
                  <a:srgbClr val="FFC000"/>
                </a:solidFill>
              </a:rPr>
              <a:t>财务会计</a:t>
            </a:r>
            <a:r>
              <a:rPr lang="zh-CN" altLang="en-US" dirty="0">
                <a:solidFill>
                  <a:srgbClr val="FFC000"/>
                </a:solidFill>
              </a:rPr>
              <a:t>：</a:t>
            </a:r>
            <a:endParaRPr lang="en-US" altLang="zh-CN" dirty="0">
              <a:solidFill>
                <a:srgbClr val="FFC000"/>
              </a:solidFill>
            </a:endParaRPr>
          </a:p>
          <a:p>
            <a:r>
              <a:rPr lang="zh-CN" altLang="zh-CN" dirty="0"/>
              <a:t>借</a:t>
            </a:r>
            <a:r>
              <a:rPr lang="zh-CN" altLang="en-US" dirty="0"/>
              <a:t>：</a:t>
            </a:r>
            <a:r>
              <a:rPr lang="zh-CN" altLang="zh-CN" dirty="0"/>
              <a:t>银行存款</a:t>
            </a:r>
            <a:r>
              <a:rPr lang="en-US" altLang="zh-CN" dirty="0"/>
              <a:t>    25 000</a:t>
            </a:r>
            <a:endParaRPr lang="zh-CN" altLang="zh-CN" dirty="0"/>
          </a:p>
          <a:p>
            <a:r>
              <a:rPr lang="en-US" altLang="zh-CN" dirty="0"/>
              <a:t>       </a:t>
            </a:r>
            <a:r>
              <a:rPr lang="zh-CN" altLang="zh-CN" dirty="0"/>
              <a:t>贷：应收账款</a:t>
            </a:r>
            <a:r>
              <a:rPr lang="en-US" altLang="zh-CN" dirty="0"/>
              <a:t>    25 000</a:t>
            </a:r>
            <a:endParaRPr lang="zh-CN" altLang="zh-CN" dirty="0"/>
          </a:p>
          <a:p>
            <a:r>
              <a:rPr lang="zh-CN" altLang="zh-CN" dirty="0">
                <a:solidFill>
                  <a:srgbClr val="FFC000"/>
                </a:solidFill>
              </a:rPr>
              <a:t>预算会计</a:t>
            </a:r>
            <a:r>
              <a:rPr lang="zh-CN" altLang="en-US" dirty="0">
                <a:solidFill>
                  <a:srgbClr val="FFC000"/>
                </a:solidFill>
              </a:rPr>
              <a:t>：</a:t>
            </a:r>
            <a:endParaRPr lang="en-US" altLang="zh-CN" dirty="0">
              <a:solidFill>
                <a:srgbClr val="FFC000"/>
              </a:solidFill>
            </a:endParaRPr>
          </a:p>
          <a:p>
            <a:r>
              <a:rPr lang="zh-CN" altLang="zh-CN" dirty="0"/>
              <a:t>借：资金结存</a:t>
            </a:r>
            <a:r>
              <a:rPr lang="en-US" altLang="zh-CN" dirty="0"/>
              <a:t>-</a:t>
            </a:r>
            <a:r>
              <a:rPr lang="zh-CN" altLang="zh-CN" dirty="0"/>
              <a:t>货币资金</a:t>
            </a:r>
            <a:r>
              <a:rPr lang="en-US" altLang="zh-CN" dirty="0"/>
              <a:t>   25 000</a:t>
            </a:r>
            <a:endParaRPr lang="zh-CN" altLang="zh-CN" dirty="0"/>
          </a:p>
          <a:p>
            <a:r>
              <a:rPr lang="en-US" altLang="zh-CN" dirty="0"/>
              <a:t>       </a:t>
            </a:r>
            <a:r>
              <a:rPr lang="zh-CN" altLang="zh-CN" dirty="0"/>
              <a:t>贷：事业预算收入</a:t>
            </a:r>
            <a:r>
              <a:rPr lang="en-US" altLang="zh-CN" dirty="0"/>
              <a:t>           25 000</a:t>
            </a:r>
            <a:endParaRPr lang="zh-CN" altLang="zh-CN" dirty="0"/>
          </a:p>
        </p:txBody>
      </p:sp>
    </p:spTree>
    <p:extLst>
      <p:ext uri="{BB962C8B-B14F-4D97-AF65-F5344CB8AC3E}">
        <p14:creationId xmlns:p14="http://schemas.microsoft.com/office/powerpoint/2010/main" val="11408081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E0F360F-6CF2-415C-9CA9-AF03AE42D63E}"/>
              </a:ext>
            </a:extLst>
          </p:cNvPr>
          <p:cNvSpPr>
            <a:spLocks noGrp="1"/>
          </p:cNvSpPr>
          <p:nvPr>
            <p:ph type="title"/>
          </p:nvPr>
        </p:nvSpPr>
        <p:spPr/>
        <p:txBody>
          <a:bodyPr/>
          <a:lstStyle/>
          <a:p>
            <a:r>
              <a:rPr lang="zh-CN" altLang="en-US" dirty="0"/>
              <a:t>四、</a:t>
            </a:r>
            <a:r>
              <a:rPr lang="en-US" altLang="zh-CN" dirty="0"/>
              <a:t>4101 </a:t>
            </a:r>
            <a:r>
              <a:rPr lang="zh-CN" altLang="zh-CN" dirty="0"/>
              <a:t>事业收入</a:t>
            </a:r>
            <a:r>
              <a:rPr lang="en-US" altLang="zh-CN" dirty="0"/>
              <a:t>/6101 </a:t>
            </a:r>
            <a:r>
              <a:rPr lang="zh-CN" altLang="zh-CN" dirty="0"/>
              <a:t>事业预算收入</a:t>
            </a:r>
            <a:endParaRPr lang="zh-CN" altLang="en-US" dirty="0"/>
          </a:p>
        </p:txBody>
      </p:sp>
      <p:sp>
        <p:nvSpPr>
          <p:cNvPr id="3" name="内容占位符 2">
            <a:extLst>
              <a:ext uri="{FF2B5EF4-FFF2-40B4-BE49-F238E27FC236}">
                <a16:creationId xmlns:a16="http://schemas.microsoft.com/office/drawing/2014/main" id="{8369BE69-1FD5-4D56-9355-AD8F939ED908}"/>
              </a:ext>
            </a:extLst>
          </p:cNvPr>
          <p:cNvSpPr>
            <a:spLocks noGrp="1"/>
          </p:cNvSpPr>
          <p:nvPr>
            <p:ph sz="quarter" idx="13"/>
          </p:nvPr>
        </p:nvSpPr>
        <p:spPr/>
        <p:txBody>
          <a:bodyPr/>
          <a:lstStyle/>
          <a:p>
            <a:pPr lvl="0"/>
            <a:r>
              <a:rPr lang="zh-CN" altLang="en-US" dirty="0"/>
              <a:t>（三）</a:t>
            </a:r>
            <a:r>
              <a:rPr lang="zh-CN" altLang="zh-CN" dirty="0"/>
              <a:t>其他方式下确认的事业收入（略）</a:t>
            </a:r>
            <a:endParaRPr lang="en-US" altLang="zh-CN" dirty="0"/>
          </a:p>
          <a:p>
            <a:pPr lvl="0"/>
            <a:r>
              <a:rPr lang="zh-CN" altLang="zh-CN" dirty="0"/>
              <a:t>（四）期末，将“事业收入”本期发生额转入本期盈余</a:t>
            </a:r>
          </a:p>
          <a:p>
            <a:r>
              <a:rPr lang="zh-CN" altLang="zh-CN" dirty="0"/>
              <a:t>将“事业预算收入”本年发生额中的</a:t>
            </a:r>
            <a:r>
              <a:rPr lang="zh-CN" altLang="zh-CN" dirty="0">
                <a:solidFill>
                  <a:srgbClr val="FFC000"/>
                </a:solidFill>
              </a:rPr>
              <a:t>专项资金收入</a:t>
            </a:r>
            <a:r>
              <a:rPr lang="zh-CN" altLang="zh-CN" dirty="0"/>
              <a:t>转入“非财政拨款结转——本年收支结转”科目；将“事业预算收入”本年发生额中的</a:t>
            </a:r>
            <a:r>
              <a:rPr lang="zh-CN" altLang="zh-CN" dirty="0">
                <a:solidFill>
                  <a:srgbClr val="FFC000"/>
                </a:solidFill>
              </a:rPr>
              <a:t>非专项资金收入</a:t>
            </a:r>
            <a:r>
              <a:rPr lang="zh-CN" altLang="zh-CN" dirty="0"/>
              <a:t>转入其他结余，科目应无余额。</a:t>
            </a:r>
          </a:p>
        </p:txBody>
      </p:sp>
    </p:spTree>
    <p:extLst>
      <p:ext uri="{BB962C8B-B14F-4D97-AF65-F5344CB8AC3E}">
        <p14:creationId xmlns:p14="http://schemas.microsoft.com/office/powerpoint/2010/main" val="35443059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1881782-FE77-49D7-918F-A1F4393AC6BC}"/>
              </a:ext>
            </a:extLst>
          </p:cNvPr>
          <p:cNvSpPr>
            <a:spLocks noGrp="1"/>
          </p:cNvSpPr>
          <p:nvPr>
            <p:ph type="title"/>
          </p:nvPr>
        </p:nvSpPr>
        <p:spPr/>
        <p:txBody>
          <a:bodyPr/>
          <a:lstStyle/>
          <a:p>
            <a:r>
              <a:rPr lang="zh-CN" altLang="en-US" dirty="0"/>
              <a:t>四、</a:t>
            </a:r>
            <a:r>
              <a:rPr lang="en-US" altLang="zh-CN" dirty="0"/>
              <a:t>4101 </a:t>
            </a:r>
            <a:r>
              <a:rPr lang="zh-CN" altLang="zh-CN" dirty="0"/>
              <a:t>事业收入</a:t>
            </a:r>
            <a:r>
              <a:rPr lang="en-US" altLang="zh-CN" dirty="0"/>
              <a:t>/6101 </a:t>
            </a:r>
            <a:r>
              <a:rPr lang="zh-CN" altLang="zh-CN" dirty="0"/>
              <a:t>事业预算收入</a:t>
            </a:r>
            <a:endParaRPr lang="zh-CN" altLang="en-US" dirty="0"/>
          </a:p>
        </p:txBody>
      </p:sp>
      <p:sp>
        <p:nvSpPr>
          <p:cNvPr id="3" name="内容占位符 2">
            <a:extLst>
              <a:ext uri="{FF2B5EF4-FFF2-40B4-BE49-F238E27FC236}">
                <a16:creationId xmlns:a16="http://schemas.microsoft.com/office/drawing/2014/main" id="{25C7A750-FB4E-45E9-8164-D6E78E7DE9D8}"/>
              </a:ext>
            </a:extLst>
          </p:cNvPr>
          <p:cNvSpPr>
            <a:spLocks noGrp="1"/>
          </p:cNvSpPr>
          <p:nvPr>
            <p:ph sz="quarter" idx="13"/>
          </p:nvPr>
        </p:nvSpPr>
        <p:spPr/>
        <p:txBody>
          <a:bodyPr/>
          <a:lstStyle/>
          <a:p>
            <a:r>
              <a:rPr lang="zh-CN" altLang="zh-CN" dirty="0">
                <a:solidFill>
                  <a:srgbClr val="FFC000"/>
                </a:solidFill>
              </a:rPr>
              <a:t>例【</a:t>
            </a:r>
            <a:r>
              <a:rPr lang="en-US" altLang="zh-CN" dirty="0">
                <a:solidFill>
                  <a:srgbClr val="FFC000"/>
                </a:solidFill>
              </a:rPr>
              <a:t>4-17</a:t>
            </a:r>
            <a:r>
              <a:rPr lang="zh-CN" altLang="zh-CN" dirty="0">
                <a:solidFill>
                  <a:srgbClr val="FFC000"/>
                </a:solidFill>
              </a:rPr>
              <a:t>】</a:t>
            </a:r>
            <a:r>
              <a:rPr lang="en-US" altLang="zh-CN" dirty="0"/>
              <a:t>2019</a:t>
            </a:r>
            <a:r>
              <a:rPr lang="zh-CN" altLang="zh-CN" dirty="0"/>
              <a:t>年</a:t>
            </a:r>
            <a:r>
              <a:rPr lang="en-US" altLang="zh-CN" dirty="0"/>
              <a:t>12</a:t>
            </a:r>
            <a:r>
              <a:rPr lang="zh-CN" altLang="zh-CN" dirty="0"/>
              <a:t>月</a:t>
            </a:r>
            <a:r>
              <a:rPr lang="en-US" altLang="zh-CN" dirty="0"/>
              <a:t>31</a:t>
            </a:r>
            <a:r>
              <a:rPr lang="zh-CN" altLang="zh-CN" dirty="0"/>
              <a:t>日，滨海市第九中学的事业预算收入中专项资金收入本年发生额</a:t>
            </a:r>
            <a:r>
              <a:rPr lang="en-US" altLang="zh-CN" dirty="0"/>
              <a:t>500 000</a:t>
            </a:r>
            <a:r>
              <a:rPr lang="zh-CN" altLang="zh-CN" dirty="0"/>
              <a:t>元，非专项资金收入</a:t>
            </a:r>
            <a:r>
              <a:rPr lang="en-US" altLang="zh-CN" dirty="0"/>
              <a:t>25 000</a:t>
            </a:r>
            <a:r>
              <a:rPr lang="zh-CN" altLang="zh-CN" dirty="0"/>
              <a:t>元，期末进行结转。</a:t>
            </a:r>
          </a:p>
          <a:p>
            <a:r>
              <a:rPr lang="zh-CN" altLang="zh-CN" dirty="0">
                <a:solidFill>
                  <a:srgbClr val="FFC000"/>
                </a:solidFill>
              </a:rPr>
              <a:t>财务会计</a:t>
            </a:r>
            <a:r>
              <a:rPr lang="zh-CN" altLang="en-US" dirty="0">
                <a:solidFill>
                  <a:srgbClr val="FFC000"/>
                </a:solidFill>
              </a:rPr>
              <a:t>：</a:t>
            </a:r>
            <a:endParaRPr lang="en-US" altLang="zh-CN" dirty="0">
              <a:solidFill>
                <a:srgbClr val="FFC000"/>
              </a:solidFill>
            </a:endParaRPr>
          </a:p>
          <a:p>
            <a:r>
              <a:rPr lang="zh-CN" altLang="zh-CN" dirty="0"/>
              <a:t>借：事业收入</a:t>
            </a:r>
            <a:r>
              <a:rPr lang="en-US" altLang="zh-CN" dirty="0"/>
              <a:t>-</a:t>
            </a:r>
            <a:r>
              <a:rPr lang="zh-CN" altLang="zh-CN" dirty="0"/>
              <a:t>专项资金收入</a:t>
            </a:r>
            <a:r>
              <a:rPr lang="en-US" altLang="zh-CN" dirty="0"/>
              <a:t>    500 000</a:t>
            </a:r>
            <a:endParaRPr lang="zh-CN" altLang="zh-CN" dirty="0"/>
          </a:p>
          <a:p>
            <a:r>
              <a:rPr lang="en-US" altLang="zh-CN" dirty="0"/>
              <a:t>                    -</a:t>
            </a:r>
            <a:r>
              <a:rPr lang="zh-CN" altLang="zh-CN" dirty="0"/>
              <a:t>非专项资金收入</a:t>
            </a:r>
            <a:r>
              <a:rPr lang="en-US" altLang="zh-CN" dirty="0"/>
              <a:t>   25 000</a:t>
            </a:r>
            <a:endParaRPr lang="zh-CN" altLang="zh-CN" dirty="0"/>
          </a:p>
          <a:p>
            <a:r>
              <a:rPr lang="en-US" altLang="zh-CN" dirty="0"/>
              <a:t>      </a:t>
            </a:r>
            <a:r>
              <a:rPr lang="zh-CN" altLang="zh-CN" dirty="0"/>
              <a:t>贷：本期盈余</a:t>
            </a:r>
            <a:r>
              <a:rPr lang="en-US" altLang="zh-CN" dirty="0"/>
              <a:t>                           525 000</a:t>
            </a:r>
            <a:endParaRPr lang="zh-CN" altLang="zh-CN" dirty="0"/>
          </a:p>
        </p:txBody>
      </p:sp>
    </p:spTree>
    <p:extLst>
      <p:ext uri="{BB962C8B-B14F-4D97-AF65-F5344CB8AC3E}">
        <p14:creationId xmlns:p14="http://schemas.microsoft.com/office/powerpoint/2010/main" val="41943761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369E5AB-D6CF-43A7-9BA4-07EADDD2B48E}"/>
              </a:ext>
            </a:extLst>
          </p:cNvPr>
          <p:cNvSpPr>
            <a:spLocks noGrp="1"/>
          </p:cNvSpPr>
          <p:nvPr>
            <p:ph type="title"/>
          </p:nvPr>
        </p:nvSpPr>
        <p:spPr/>
        <p:txBody>
          <a:bodyPr/>
          <a:lstStyle/>
          <a:p>
            <a:r>
              <a:rPr lang="zh-CN" altLang="en-US" dirty="0"/>
              <a:t>四、</a:t>
            </a:r>
            <a:r>
              <a:rPr lang="en-US" altLang="zh-CN" dirty="0"/>
              <a:t>4101 </a:t>
            </a:r>
            <a:r>
              <a:rPr lang="zh-CN" altLang="zh-CN" dirty="0"/>
              <a:t>事业收入</a:t>
            </a:r>
            <a:r>
              <a:rPr lang="en-US" altLang="zh-CN" dirty="0"/>
              <a:t>/6101 </a:t>
            </a:r>
            <a:r>
              <a:rPr lang="zh-CN" altLang="zh-CN" dirty="0"/>
              <a:t>事业预算收入</a:t>
            </a:r>
            <a:endParaRPr lang="zh-CN" altLang="en-US" dirty="0"/>
          </a:p>
        </p:txBody>
      </p:sp>
      <p:sp>
        <p:nvSpPr>
          <p:cNvPr id="3" name="内容占位符 2">
            <a:extLst>
              <a:ext uri="{FF2B5EF4-FFF2-40B4-BE49-F238E27FC236}">
                <a16:creationId xmlns:a16="http://schemas.microsoft.com/office/drawing/2014/main" id="{C03FB003-A8E1-4056-ABC2-9DB428AB239A}"/>
              </a:ext>
            </a:extLst>
          </p:cNvPr>
          <p:cNvSpPr>
            <a:spLocks noGrp="1"/>
          </p:cNvSpPr>
          <p:nvPr>
            <p:ph sz="quarter" idx="13"/>
          </p:nvPr>
        </p:nvSpPr>
        <p:spPr/>
        <p:txBody>
          <a:bodyPr/>
          <a:lstStyle/>
          <a:p>
            <a:r>
              <a:rPr lang="zh-CN" altLang="zh-CN" dirty="0">
                <a:solidFill>
                  <a:srgbClr val="FFC000"/>
                </a:solidFill>
              </a:rPr>
              <a:t>预算会计</a:t>
            </a:r>
            <a:r>
              <a:rPr lang="zh-CN" altLang="en-US" dirty="0">
                <a:solidFill>
                  <a:srgbClr val="FFC000"/>
                </a:solidFill>
              </a:rPr>
              <a:t>：</a:t>
            </a:r>
            <a:endParaRPr lang="en-US" altLang="zh-CN" dirty="0">
              <a:solidFill>
                <a:srgbClr val="FFC000"/>
              </a:solidFill>
            </a:endParaRPr>
          </a:p>
          <a:p>
            <a:r>
              <a:rPr lang="zh-CN" altLang="zh-CN" dirty="0"/>
              <a:t>借：事业预算收入</a:t>
            </a:r>
            <a:r>
              <a:rPr lang="en-US" altLang="zh-CN" dirty="0"/>
              <a:t>-</a:t>
            </a:r>
            <a:r>
              <a:rPr lang="zh-CN" altLang="zh-CN" dirty="0"/>
              <a:t>专项资金收入</a:t>
            </a:r>
            <a:r>
              <a:rPr lang="en-US" altLang="zh-CN" dirty="0"/>
              <a:t>         500 000</a:t>
            </a:r>
            <a:endParaRPr lang="zh-CN" altLang="zh-CN" dirty="0"/>
          </a:p>
          <a:p>
            <a:r>
              <a:rPr lang="en-US" altLang="zh-CN" dirty="0"/>
              <a:t>                           -</a:t>
            </a:r>
            <a:r>
              <a:rPr lang="zh-CN" altLang="zh-CN" dirty="0"/>
              <a:t>非专项资金收入</a:t>
            </a:r>
            <a:r>
              <a:rPr lang="en-US" altLang="zh-CN" dirty="0"/>
              <a:t>        25 000</a:t>
            </a:r>
            <a:endParaRPr lang="zh-CN" altLang="zh-CN" dirty="0"/>
          </a:p>
          <a:p>
            <a:r>
              <a:rPr lang="en-US" altLang="zh-CN" dirty="0"/>
              <a:t>      </a:t>
            </a:r>
            <a:r>
              <a:rPr lang="zh-CN" altLang="zh-CN" dirty="0"/>
              <a:t>贷：非财政拨款结转——本年收支结转</a:t>
            </a:r>
            <a:r>
              <a:rPr lang="en-US" altLang="zh-CN" dirty="0"/>
              <a:t> 500 000</a:t>
            </a:r>
            <a:endParaRPr lang="zh-CN" altLang="zh-CN" dirty="0"/>
          </a:p>
          <a:p>
            <a:r>
              <a:rPr lang="en-US" altLang="zh-CN" dirty="0"/>
              <a:t>             </a:t>
            </a:r>
            <a:r>
              <a:rPr lang="zh-CN" altLang="zh-CN" dirty="0"/>
              <a:t>其他结余</a:t>
            </a:r>
            <a:r>
              <a:rPr lang="en-US" altLang="zh-CN" dirty="0"/>
              <a:t>                                        25 000</a:t>
            </a:r>
            <a:endParaRPr lang="zh-CN" altLang="zh-CN" dirty="0"/>
          </a:p>
          <a:p>
            <a:endParaRPr lang="zh-CN" altLang="en-US" dirty="0"/>
          </a:p>
        </p:txBody>
      </p:sp>
    </p:spTree>
    <p:extLst>
      <p:ext uri="{BB962C8B-B14F-4D97-AF65-F5344CB8AC3E}">
        <p14:creationId xmlns:p14="http://schemas.microsoft.com/office/powerpoint/2010/main" val="10936105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E4D59CF-459A-402C-86B0-B11882F07CD6}"/>
              </a:ext>
            </a:extLst>
          </p:cNvPr>
          <p:cNvSpPr>
            <a:spLocks noGrp="1"/>
          </p:cNvSpPr>
          <p:nvPr>
            <p:ph type="title"/>
          </p:nvPr>
        </p:nvSpPr>
        <p:spPr/>
        <p:txBody>
          <a:bodyPr/>
          <a:lstStyle/>
          <a:p>
            <a:r>
              <a:rPr lang="zh-CN" altLang="en-US" dirty="0"/>
              <a:t>五、</a:t>
            </a:r>
            <a:r>
              <a:rPr lang="en-US" altLang="zh-CN" dirty="0">
                <a:solidFill>
                  <a:srgbClr val="FFC000"/>
                </a:solidFill>
              </a:rPr>
              <a:t>4401 </a:t>
            </a:r>
            <a:r>
              <a:rPr lang="zh-CN" altLang="zh-CN" dirty="0">
                <a:solidFill>
                  <a:srgbClr val="FFC000"/>
                </a:solidFill>
              </a:rPr>
              <a:t>经营收入</a:t>
            </a:r>
            <a:r>
              <a:rPr lang="en-US" altLang="zh-CN" dirty="0">
                <a:solidFill>
                  <a:srgbClr val="FFC000"/>
                </a:solidFill>
              </a:rPr>
              <a:t>/6401 </a:t>
            </a:r>
            <a:r>
              <a:rPr lang="zh-CN" altLang="zh-CN" dirty="0">
                <a:solidFill>
                  <a:srgbClr val="FFC000"/>
                </a:solidFill>
              </a:rPr>
              <a:t>经营预算收入</a:t>
            </a:r>
          </a:p>
        </p:txBody>
      </p:sp>
      <p:sp>
        <p:nvSpPr>
          <p:cNvPr id="3" name="内容占位符 2">
            <a:extLst>
              <a:ext uri="{FF2B5EF4-FFF2-40B4-BE49-F238E27FC236}">
                <a16:creationId xmlns:a16="http://schemas.microsoft.com/office/drawing/2014/main" id="{6E36A6D8-4FEA-4C60-B3C0-7E53E9F9A528}"/>
              </a:ext>
            </a:extLst>
          </p:cNvPr>
          <p:cNvSpPr>
            <a:spLocks noGrp="1"/>
          </p:cNvSpPr>
          <p:nvPr>
            <p:ph sz="quarter" idx="13"/>
          </p:nvPr>
        </p:nvSpPr>
        <p:spPr/>
        <p:txBody>
          <a:bodyPr>
            <a:normAutofit/>
          </a:bodyPr>
          <a:lstStyle/>
          <a:p>
            <a:r>
              <a:rPr lang="en-US" altLang="zh-CN" dirty="0"/>
              <a:t>1</a:t>
            </a:r>
            <a:r>
              <a:rPr lang="zh-CN" altLang="zh-CN" dirty="0"/>
              <a:t>、</a:t>
            </a:r>
            <a:r>
              <a:rPr lang="en-US" altLang="zh-CN" dirty="0"/>
              <a:t>4401 </a:t>
            </a:r>
            <a:r>
              <a:rPr lang="zh-CN" altLang="zh-CN" dirty="0"/>
              <a:t>经营收入</a:t>
            </a:r>
            <a:r>
              <a:rPr lang="en-US" altLang="zh-CN" dirty="0"/>
              <a:t>/6401 </a:t>
            </a:r>
            <a:r>
              <a:rPr lang="zh-CN" altLang="zh-CN" dirty="0"/>
              <a:t>经营预算收入的内容</a:t>
            </a:r>
          </a:p>
          <a:p>
            <a:r>
              <a:rPr lang="zh-CN" altLang="zh-CN" dirty="0"/>
              <a:t>核算事业单位在专业业务活动及其辅助活动之外开展非独立核算经营活动取得的收入（预算收入现金流入）。</a:t>
            </a:r>
          </a:p>
          <a:p>
            <a:r>
              <a:rPr lang="en-US" altLang="zh-CN" dirty="0"/>
              <a:t>2</a:t>
            </a:r>
            <a:r>
              <a:rPr lang="zh-CN" altLang="zh-CN" dirty="0"/>
              <a:t>、科目设置</a:t>
            </a:r>
          </a:p>
          <a:p>
            <a:r>
              <a:rPr lang="zh-CN" altLang="zh-CN" dirty="0"/>
              <a:t>经营收入应当按照经营活动类别、项目和收入来源等进行明细核算。</a:t>
            </a:r>
          </a:p>
          <a:p>
            <a:r>
              <a:rPr lang="zh-CN" altLang="zh-CN" dirty="0"/>
              <a:t>经营预算</a:t>
            </a:r>
            <a:r>
              <a:rPr lang="zh-CN" altLang="en-US" dirty="0"/>
              <a:t>收入</a:t>
            </a:r>
            <a:r>
              <a:rPr lang="zh-CN" altLang="zh-CN" dirty="0"/>
              <a:t>应当按照经营活动类别、项目、《政府收支分类科目》中“支出功能分类科目”的项级科目等进行明细核算。</a:t>
            </a:r>
          </a:p>
        </p:txBody>
      </p:sp>
    </p:spTree>
    <p:extLst>
      <p:ext uri="{BB962C8B-B14F-4D97-AF65-F5344CB8AC3E}">
        <p14:creationId xmlns:p14="http://schemas.microsoft.com/office/powerpoint/2010/main" val="6756742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D8C9664-540A-465C-B462-AFB626FDE38E}"/>
              </a:ext>
            </a:extLst>
          </p:cNvPr>
          <p:cNvSpPr>
            <a:spLocks noGrp="1"/>
          </p:cNvSpPr>
          <p:nvPr>
            <p:ph type="title"/>
          </p:nvPr>
        </p:nvSpPr>
        <p:spPr/>
        <p:txBody>
          <a:bodyPr/>
          <a:lstStyle/>
          <a:p>
            <a:r>
              <a:rPr lang="zh-CN" altLang="en-US" dirty="0">
                <a:solidFill>
                  <a:srgbClr val="FFC000"/>
                </a:solidFill>
              </a:rPr>
              <a:t>五、</a:t>
            </a:r>
            <a:r>
              <a:rPr lang="en-US" altLang="zh-CN" dirty="0">
                <a:solidFill>
                  <a:srgbClr val="FFC000"/>
                </a:solidFill>
              </a:rPr>
              <a:t>4401 </a:t>
            </a:r>
            <a:r>
              <a:rPr lang="zh-CN" altLang="zh-CN" dirty="0">
                <a:solidFill>
                  <a:srgbClr val="FFC000"/>
                </a:solidFill>
              </a:rPr>
              <a:t>经营收入</a:t>
            </a:r>
            <a:r>
              <a:rPr lang="en-US" altLang="zh-CN" dirty="0">
                <a:solidFill>
                  <a:srgbClr val="FFC000"/>
                </a:solidFill>
              </a:rPr>
              <a:t>/6401 </a:t>
            </a:r>
            <a:r>
              <a:rPr lang="zh-CN" altLang="zh-CN" dirty="0">
                <a:solidFill>
                  <a:srgbClr val="FFC000"/>
                </a:solidFill>
              </a:rPr>
              <a:t>经营预算收入</a:t>
            </a:r>
            <a:endParaRPr lang="zh-CN" altLang="en-US" dirty="0"/>
          </a:p>
        </p:txBody>
      </p:sp>
      <p:sp>
        <p:nvSpPr>
          <p:cNvPr id="3" name="内容占位符 2">
            <a:extLst>
              <a:ext uri="{FF2B5EF4-FFF2-40B4-BE49-F238E27FC236}">
                <a16:creationId xmlns:a16="http://schemas.microsoft.com/office/drawing/2014/main" id="{5F01D31E-D7D8-46FA-A765-25B31DF3D7BD}"/>
              </a:ext>
            </a:extLst>
          </p:cNvPr>
          <p:cNvSpPr>
            <a:spLocks noGrp="1"/>
          </p:cNvSpPr>
          <p:nvPr>
            <p:ph sz="quarter" idx="13"/>
          </p:nvPr>
        </p:nvSpPr>
        <p:spPr/>
        <p:txBody>
          <a:bodyPr/>
          <a:lstStyle/>
          <a:p>
            <a:r>
              <a:rPr lang="en-US" altLang="zh-CN" dirty="0"/>
              <a:t>3</a:t>
            </a:r>
            <a:r>
              <a:rPr lang="zh-CN" altLang="zh-CN" dirty="0"/>
              <a:t>、经营收入</a:t>
            </a:r>
            <a:r>
              <a:rPr lang="en-US" altLang="zh-CN" dirty="0"/>
              <a:t>/</a:t>
            </a:r>
            <a:r>
              <a:rPr lang="zh-CN" altLang="zh-CN" dirty="0"/>
              <a:t>经营预算收入的主要账务处理如下：</a:t>
            </a:r>
          </a:p>
          <a:p>
            <a:r>
              <a:rPr lang="zh-CN" altLang="zh-CN" dirty="0"/>
              <a:t>（一）实现经营收入时，按照确定的收入金额，借记“银行存款”、“应收账款”、“应收票据”等科目，贷记本科目。涉及增值税业务的，相关账务处理参见“应交增值税”科目。预算会计按照实际收到的金额，借记“资金结存——货币资金”科目，贷记本科目。</a:t>
            </a:r>
            <a:endParaRPr lang="zh-CN" altLang="en-US" dirty="0"/>
          </a:p>
          <a:p>
            <a:endParaRPr lang="zh-CN" altLang="en-US" dirty="0"/>
          </a:p>
        </p:txBody>
      </p:sp>
    </p:spTree>
    <p:extLst>
      <p:ext uri="{BB962C8B-B14F-4D97-AF65-F5344CB8AC3E}">
        <p14:creationId xmlns:p14="http://schemas.microsoft.com/office/powerpoint/2010/main" val="10312611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44942D4-4B1E-455D-902D-73114AED6223}"/>
              </a:ext>
            </a:extLst>
          </p:cNvPr>
          <p:cNvSpPr>
            <a:spLocks noGrp="1"/>
          </p:cNvSpPr>
          <p:nvPr>
            <p:ph type="title"/>
          </p:nvPr>
        </p:nvSpPr>
        <p:spPr/>
        <p:txBody>
          <a:bodyPr/>
          <a:lstStyle/>
          <a:p>
            <a:r>
              <a:rPr lang="zh-CN" altLang="en-US" dirty="0"/>
              <a:t>购买书籍：</a:t>
            </a:r>
          </a:p>
        </p:txBody>
      </p:sp>
      <p:pic>
        <p:nvPicPr>
          <p:cNvPr id="4" name="图片 3">
            <a:extLst>
              <a:ext uri="{FF2B5EF4-FFF2-40B4-BE49-F238E27FC236}">
                <a16:creationId xmlns:a16="http://schemas.microsoft.com/office/drawing/2014/main" id="{2252FE9A-40F5-4E67-A326-2228BB861DB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70372" y="962108"/>
            <a:ext cx="3529148" cy="4933784"/>
          </a:xfrm>
          <a:prstGeom prst="rect">
            <a:avLst/>
          </a:prstGeom>
        </p:spPr>
      </p:pic>
      <p:pic>
        <p:nvPicPr>
          <p:cNvPr id="5" name="图片 4">
            <a:extLst>
              <a:ext uri="{FF2B5EF4-FFF2-40B4-BE49-F238E27FC236}">
                <a16:creationId xmlns:a16="http://schemas.microsoft.com/office/drawing/2014/main" id="{0069E7A1-5764-4E81-9F51-69C72BD7632B}"/>
              </a:ext>
            </a:extLst>
          </p:cNvPr>
          <p:cNvPicPr>
            <a:picLocks noChangeAspect="1"/>
          </p:cNvPicPr>
          <p:nvPr/>
        </p:nvPicPr>
        <p:blipFill>
          <a:blip r:embed="rId3"/>
          <a:stretch>
            <a:fillRect/>
          </a:stretch>
        </p:blipFill>
        <p:spPr>
          <a:xfrm>
            <a:off x="5485356" y="1729096"/>
            <a:ext cx="2371725" cy="2362200"/>
          </a:xfrm>
          <a:prstGeom prst="rect">
            <a:avLst/>
          </a:prstGeom>
        </p:spPr>
      </p:pic>
    </p:spTree>
    <p:extLst>
      <p:ext uri="{BB962C8B-B14F-4D97-AF65-F5344CB8AC3E}">
        <p14:creationId xmlns:p14="http://schemas.microsoft.com/office/powerpoint/2010/main" val="3246206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7590644-98AD-4CA5-96F7-5E687266150F}"/>
              </a:ext>
            </a:extLst>
          </p:cNvPr>
          <p:cNvSpPr>
            <a:spLocks noGrp="1"/>
          </p:cNvSpPr>
          <p:nvPr>
            <p:ph type="title"/>
          </p:nvPr>
        </p:nvSpPr>
        <p:spPr/>
        <p:txBody>
          <a:bodyPr/>
          <a:lstStyle/>
          <a:p>
            <a:r>
              <a:rPr lang="zh-CN" altLang="en-US" dirty="0">
                <a:solidFill>
                  <a:srgbClr val="FFC000"/>
                </a:solidFill>
              </a:rPr>
              <a:t>五、</a:t>
            </a:r>
            <a:r>
              <a:rPr lang="en-US" altLang="zh-CN" dirty="0">
                <a:solidFill>
                  <a:srgbClr val="FFC000"/>
                </a:solidFill>
              </a:rPr>
              <a:t>4401 </a:t>
            </a:r>
            <a:r>
              <a:rPr lang="zh-CN" altLang="zh-CN" dirty="0">
                <a:solidFill>
                  <a:srgbClr val="FFC000"/>
                </a:solidFill>
              </a:rPr>
              <a:t>经营收入</a:t>
            </a:r>
            <a:r>
              <a:rPr lang="en-US" altLang="zh-CN" dirty="0">
                <a:solidFill>
                  <a:srgbClr val="FFC000"/>
                </a:solidFill>
              </a:rPr>
              <a:t>/6401 </a:t>
            </a:r>
            <a:r>
              <a:rPr lang="zh-CN" altLang="zh-CN" dirty="0">
                <a:solidFill>
                  <a:srgbClr val="FFC000"/>
                </a:solidFill>
              </a:rPr>
              <a:t>经营预算收入</a:t>
            </a:r>
            <a:endParaRPr lang="zh-CN" altLang="en-US" dirty="0"/>
          </a:p>
        </p:txBody>
      </p:sp>
      <p:sp>
        <p:nvSpPr>
          <p:cNvPr id="3" name="内容占位符 2">
            <a:extLst>
              <a:ext uri="{FF2B5EF4-FFF2-40B4-BE49-F238E27FC236}">
                <a16:creationId xmlns:a16="http://schemas.microsoft.com/office/drawing/2014/main" id="{79219D1E-0855-4C73-91C0-1C6BA206F133}"/>
              </a:ext>
            </a:extLst>
          </p:cNvPr>
          <p:cNvSpPr>
            <a:spLocks noGrp="1"/>
          </p:cNvSpPr>
          <p:nvPr>
            <p:ph sz="quarter" idx="13"/>
          </p:nvPr>
        </p:nvSpPr>
        <p:spPr/>
        <p:txBody>
          <a:bodyPr/>
          <a:lstStyle/>
          <a:p>
            <a:r>
              <a:rPr lang="zh-CN" altLang="zh-CN" dirty="0">
                <a:solidFill>
                  <a:srgbClr val="FFC000"/>
                </a:solidFill>
              </a:rPr>
              <a:t>例【</a:t>
            </a:r>
            <a:r>
              <a:rPr lang="en-US" altLang="zh-CN" dirty="0">
                <a:solidFill>
                  <a:srgbClr val="FFC000"/>
                </a:solidFill>
              </a:rPr>
              <a:t>4-17</a:t>
            </a:r>
            <a:r>
              <a:rPr lang="zh-CN" altLang="zh-CN" dirty="0">
                <a:solidFill>
                  <a:srgbClr val="FFC000"/>
                </a:solidFill>
              </a:rPr>
              <a:t>】</a:t>
            </a:r>
            <a:r>
              <a:rPr lang="en-US" altLang="zh-CN" dirty="0"/>
              <a:t>2019</a:t>
            </a:r>
            <a:r>
              <a:rPr lang="zh-CN" altLang="zh-CN" dirty="0"/>
              <a:t>年</a:t>
            </a:r>
            <a:r>
              <a:rPr lang="en-US" altLang="zh-CN" dirty="0"/>
              <a:t>2</a:t>
            </a:r>
            <a:r>
              <a:rPr lang="zh-CN" altLang="zh-CN" dirty="0"/>
              <a:t>月</a:t>
            </a:r>
            <a:r>
              <a:rPr lang="en-US" altLang="zh-CN" dirty="0"/>
              <a:t>10</a:t>
            </a:r>
            <a:r>
              <a:rPr lang="zh-CN" altLang="zh-CN" dirty="0"/>
              <a:t>日，滨海市第九中学下设复印服务部为客户服务（没有实行独立核算）当日收到复印费收入</a:t>
            </a:r>
            <a:r>
              <a:rPr lang="en-US" altLang="zh-CN" dirty="0"/>
              <a:t>680</a:t>
            </a:r>
            <a:r>
              <a:rPr lang="zh-CN" altLang="zh-CN" dirty="0"/>
              <a:t>元，款项已存入银行</a:t>
            </a:r>
          </a:p>
          <a:p>
            <a:r>
              <a:rPr lang="zh-CN" altLang="zh-CN" dirty="0">
                <a:solidFill>
                  <a:srgbClr val="FFC000"/>
                </a:solidFill>
              </a:rPr>
              <a:t>财务会计</a:t>
            </a:r>
            <a:r>
              <a:rPr lang="zh-CN" altLang="en-US" dirty="0">
                <a:solidFill>
                  <a:srgbClr val="FFC000"/>
                </a:solidFill>
              </a:rPr>
              <a:t>：</a:t>
            </a:r>
            <a:endParaRPr lang="en-US" altLang="zh-CN" dirty="0">
              <a:solidFill>
                <a:srgbClr val="FFC000"/>
              </a:solidFill>
            </a:endParaRPr>
          </a:p>
          <a:p>
            <a:r>
              <a:rPr lang="zh-CN" altLang="zh-CN" dirty="0"/>
              <a:t>借：银行存款</a:t>
            </a:r>
            <a:r>
              <a:rPr lang="en-US" altLang="zh-CN" dirty="0"/>
              <a:t>                                680</a:t>
            </a:r>
            <a:endParaRPr lang="zh-CN" altLang="zh-CN" dirty="0"/>
          </a:p>
          <a:p>
            <a:r>
              <a:rPr lang="en-US" altLang="zh-CN" dirty="0"/>
              <a:t>       </a:t>
            </a:r>
            <a:r>
              <a:rPr lang="zh-CN" altLang="zh-CN" dirty="0"/>
              <a:t>贷：经营收入</a:t>
            </a:r>
            <a:r>
              <a:rPr lang="en-US" altLang="zh-CN" dirty="0"/>
              <a:t>-</a:t>
            </a:r>
            <a:r>
              <a:rPr lang="zh-CN" altLang="zh-CN" dirty="0"/>
              <a:t>复印业务</a:t>
            </a:r>
            <a:r>
              <a:rPr lang="en-US" altLang="zh-CN" dirty="0"/>
              <a:t>-</a:t>
            </a:r>
            <a:r>
              <a:rPr lang="zh-CN" altLang="zh-CN" dirty="0"/>
              <a:t>复印费</a:t>
            </a:r>
            <a:r>
              <a:rPr lang="en-US" altLang="zh-CN" dirty="0"/>
              <a:t>     680</a:t>
            </a:r>
            <a:endParaRPr lang="zh-CN" altLang="zh-CN" dirty="0"/>
          </a:p>
          <a:p>
            <a:r>
              <a:rPr lang="zh-CN" altLang="zh-CN" dirty="0">
                <a:solidFill>
                  <a:srgbClr val="FFC000"/>
                </a:solidFill>
              </a:rPr>
              <a:t>预算会计</a:t>
            </a:r>
            <a:r>
              <a:rPr lang="zh-CN" altLang="en-US" dirty="0">
                <a:solidFill>
                  <a:srgbClr val="FFC000"/>
                </a:solidFill>
              </a:rPr>
              <a:t>：</a:t>
            </a:r>
            <a:endParaRPr lang="en-US" altLang="zh-CN" dirty="0">
              <a:solidFill>
                <a:srgbClr val="FFC000"/>
              </a:solidFill>
            </a:endParaRPr>
          </a:p>
          <a:p>
            <a:r>
              <a:rPr lang="zh-CN" altLang="zh-CN" dirty="0"/>
              <a:t>借：资金结存</a:t>
            </a:r>
            <a:r>
              <a:rPr lang="en-US" altLang="zh-CN" dirty="0"/>
              <a:t>-</a:t>
            </a:r>
            <a:r>
              <a:rPr lang="zh-CN" altLang="zh-CN" dirty="0"/>
              <a:t>货币资金</a:t>
            </a:r>
            <a:r>
              <a:rPr lang="en-US" altLang="zh-CN" dirty="0"/>
              <a:t>                     680</a:t>
            </a:r>
            <a:endParaRPr lang="zh-CN" altLang="zh-CN" dirty="0"/>
          </a:p>
          <a:p>
            <a:r>
              <a:rPr lang="en-US" altLang="zh-CN" dirty="0"/>
              <a:t>      </a:t>
            </a:r>
            <a:r>
              <a:rPr lang="zh-CN" altLang="zh-CN" dirty="0"/>
              <a:t>贷：经营预算收入</a:t>
            </a:r>
            <a:r>
              <a:rPr lang="en-US" altLang="zh-CN" dirty="0"/>
              <a:t>-</a:t>
            </a:r>
            <a:r>
              <a:rPr lang="zh-CN" altLang="en-US" dirty="0"/>
              <a:t>行政运行</a:t>
            </a:r>
            <a:r>
              <a:rPr lang="en-US" altLang="zh-CN" dirty="0"/>
              <a:t>-</a:t>
            </a:r>
            <a:r>
              <a:rPr lang="zh-CN" altLang="zh-CN" dirty="0"/>
              <a:t>复印业务</a:t>
            </a:r>
            <a:r>
              <a:rPr lang="en-US" altLang="zh-CN" dirty="0"/>
              <a:t>-</a:t>
            </a:r>
            <a:r>
              <a:rPr lang="zh-CN" altLang="zh-CN" dirty="0"/>
              <a:t>复印费</a:t>
            </a:r>
            <a:r>
              <a:rPr lang="en-US" altLang="zh-CN" dirty="0"/>
              <a:t>    680</a:t>
            </a:r>
            <a:endParaRPr lang="zh-CN" altLang="zh-CN" dirty="0"/>
          </a:p>
        </p:txBody>
      </p:sp>
    </p:spTree>
    <p:extLst>
      <p:ext uri="{BB962C8B-B14F-4D97-AF65-F5344CB8AC3E}">
        <p14:creationId xmlns:p14="http://schemas.microsoft.com/office/powerpoint/2010/main" val="28053547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0AE99EE-A00E-4E3C-857F-BD7A44627839}"/>
              </a:ext>
            </a:extLst>
          </p:cNvPr>
          <p:cNvSpPr>
            <a:spLocks noGrp="1"/>
          </p:cNvSpPr>
          <p:nvPr>
            <p:ph type="title"/>
          </p:nvPr>
        </p:nvSpPr>
        <p:spPr/>
        <p:txBody>
          <a:bodyPr/>
          <a:lstStyle/>
          <a:p>
            <a:r>
              <a:rPr lang="zh-CN" altLang="en-US" dirty="0">
                <a:solidFill>
                  <a:srgbClr val="FFC000"/>
                </a:solidFill>
              </a:rPr>
              <a:t>五、</a:t>
            </a:r>
            <a:r>
              <a:rPr lang="en-US" altLang="zh-CN" dirty="0">
                <a:solidFill>
                  <a:srgbClr val="FFC000"/>
                </a:solidFill>
              </a:rPr>
              <a:t>4401 </a:t>
            </a:r>
            <a:r>
              <a:rPr lang="zh-CN" altLang="zh-CN" dirty="0">
                <a:solidFill>
                  <a:srgbClr val="FFC000"/>
                </a:solidFill>
              </a:rPr>
              <a:t>经营收入</a:t>
            </a:r>
            <a:r>
              <a:rPr lang="en-US" altLang="zh-CN" dirty="0">
                <a:solidFill>
                  <a:srgbClr val="FFC000"/>
                </a:solidFill>
              </a:rPr>
              <a:t>/6401 </a:t>
            </a:r>
            <a:r>
              <a:rPr lang="zh-CN" altLang="zh-CN" dirty="0">
                <a:solidFill>
                  <a:srgbClr val="FFC000"/>
                </a:solidFill>
              </a:rPr>
              <a:t>经营预算收入</a:t>
            </a:r>
            <a:endParaRPr lang="zh-CN" altLang="en-US" dirty="0"/>
          </a:p>
        </p:txBody>
      </p:sp>
      <p:sp>
        <p:nvSpPr>
          <p:cNvPr id="3" name="内容占位符 2">
            <a:extLst>
              <a:ext uri="{FF2B5EF4-FFF2-40B4-BE49-F238E27FC236}">
                <a16:creationId xmlns:a16="http://schemas.microsoft.com/office/drawing/2014/main" id="{5D539DD8-F8FD-4482-95F5-575EB7260C6C}"/>
              </a:ext>
            </a:extLst>
          </p:cNvPr>
          <p:cNvSpPr>
            <a:spLocks noGrp="1"/>
          </p:cNvSpPr>
          <p:nvPr>
            <p:ph sz="quarter" idx="13"/>
          </p:nvPr>
        </p:nvSpPr>
        <p:spPr/>
        <p:txBody>
          <a:bodyPr/>
          <a:lstStyle/>
          <a:p>
            <a:r>
              <a:rPr lang="zh-CN" altLang="zh-CN" dirty="0">
                <a:solidFill>
                  <a:srgbClr val="FFC000"/>
                </a:solidFill>
              </a:rPr>
              <a:t>例【</a:t>
            </a:r>
            <a:r>
              <a:rPr lang="en-US" altLang="zh-CN" dirty="0">
                <a:solidFill>
                  <a:srgbClr val="FFC000"/>
                </a:solidFill>
              </a:rPr>
              <a:t>4-18</a:t>
            </a:r>
            <a:r>
              <a:rPr lang="zh-CN" altLang="zh-CN" dirty="0">
                <a:solidFill>
                  <a:srgbClr val="FFC000"/>
                </a:solidFill>
              </a:rPr>
              <a:t>】</a:t>
            </a:r>
            <a:r>
              <a:rPr lang="en-US" altLang="zh-CN" dirty="0"/>
              <a:t>2019</a:t>
            </a:r>
            <a:r>
              <a:rPr lang="zh-CN" altLang="zh-CN" dirty="0"/>
              <a:t>年</a:t>
            </a:r>
            <a:r>
              <a:rPr lang="en-US" altLang="zh-CN" dirty="0"/>
              <a:t>2</a:t>
            </a:r>
            <a:r>
              <a:rPr lang="zh-CN" altLang="zh-CN" dirty="0"/>
              <a:t>月</a:t>
            </a:r>
            <a:r>
              <a:rPr lang="en-US" altLang="zh-CN" dirty="0"/>
              <a:t>10</a:t>
            </a:r>
            <a:r>
              <a:rPr lang="zh-CN" altLang="zh-CN" dirty="0"/>
              <a:t>日，事业单位利用技术条件对外销售一项附属产品，当日销售商品一批，价值</a:t>
            </a:r>
            <a:r>
              <a:rPr lang="en-US" altLang="zh-CN" dirty="0"/>
              <a:t>23 200</a:t>
            </a:r>
            <a:r>
              <a:rPr lang="zh-CN" altLang="zh-CN" dirty="0"/>
              <a:t>（含税），款项尚未收到，假如该单位为一般纳税人，增值税税率</a:t>
            </a:r>
            <a:r>
              <a:rPr lang="en-US" altLang="zh-CN" dirty="0"/>
              <a:t>16%</a:t>
            </a:r>
            <a:endParaRPr lang="zh-CN" altLang="zh-CN" dirty="0"/>
          </a:p>
          <a:p>
            <a:r>
              <a:rPr lang="zh-CN" altLang="zh-CN" dirty="0">
                <a:solidFill>
                  <a:srgbClr val="FFC000"/>
                </a:solidFill>
              </a:rPr>
              <a:t>财务会计</a:t>
            </a:r>
            <a:r>
              <a:rPr lang="zh-CN" altLang="en-US" dirty="0">
                <a:solidFill>
                  <a:srgbClr val="FFC000"/>
                </a:solidFill>
              </a:rPr>
              <a:t>：</a:t>
            </a:r>
            <a:endParaRPr lang="en-US" altLang="zh-CN" dirty="0">
              <a:solidFill>
                <a:srgbClr val="FFC000"/>
              </a:solidFill>
            </a:endParaRPr>
          </a:p>
          <a:p>
            <a:r>
              <a:rPr lang="zh-CN" altLang="zh-CN" dirty="0"/>
              <a:t>借：应收账款</a:t>
            </a:r>
            <a:r>
              <a:rPr lang="en-US" altLang="zh-CN" dirty="0"/>
              <a:t>                              23 200</a:t>
            </a:r>
            <a:endParaRPr lang="zh-CN" altLang="zh-CN" dirty="0"/>
          </a:p>
          <a:p>
            <a:r>
              <a:rPr lang="en-US" altLang="zh-CN" dirty="0"/>
              <a:t>       </a:t>
            </a:r>
            <a:r>
              <a:rPr lang="zh-CN" altLang="zh-CN" dirty="0"/>
              <a:t>贷：经营收入</a:t>
            </a:r>
            <a:r>
              <a:rPr lang="en-US" altLang="zh-CN" dirty="0"/>
              <a:t>                              20 000</a:t>
            </a:r>
            <a:endParaRPr lang="zh-CN" altLang="zh-CN" dirty="0"/>
          </a:p>
          <a:p>
            <a:r>
              <a:rPr lang="en-US" altLang="zh-CN" dirty="0"/>
              <a:t>             </a:t>
            </a:r>
            <a:r>
              <a:rPr lang="zh-CN" altLang="zh-CN" dirty="0"/>
              <a:t>应交增值税</a:t>
            </a:r>
            <a:r>
              <a:rPr lang="en-US" altLang="zh-CN" dirty="0"/>
              <a:t>-</a:t>
            </a:r>
            <a:r>
              <a:rPr lang="zh-CN" altLang="zh-CN" dirty="0"/>
              <a:t>应交税金</a:t>
            </a:r>
            <a:r>
              <a:rPr lang="en-US" altLang="zh-CN" dirty="0"/>
              <a:t>-</a:t>
            </a:r>
            <a:r>
              <a:rPr lang="zh-CN" altLang="zh-CN" dirty="0"/>
              <a:t>销项税</a:t>
            </a:r>
            <a:r>
              <a:rPr lang="en-US" altLang="zh-CN" dirty="0"/>
              <a:t>   3 200</a:t>
            </a:r>
            <a:endParaRPr lang="zh-CN" altLang="zh-CN" dirty="0"/>
          </a:p>
          <a:p>
            <a:r>
              <a:rPr lang="zh-CN" altLang="zh-CN" dirty="0"/>
              <a:t>预算会计不需要做分录</a:t>
            </a:r>
          </a:p>
        </p:txBody>
      </p:sp>
    </p:spTree>
    <p:extLst>
      <p:ext uri="{BB962C8B-B14F-4D97-AF65-F5344CB8AC3E}">
        <p14:creationId xmlns:p14="http://schemas.microsoft.com/office/powerpoint/2010/main" val="35363916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2D97571-8053-4F24-BCE6-FAED21A7E277}"/>
              </a:ext>
            </a:extLst>
          </p:cNvPr>
          <p:cNvSpPr>
            <a:spLocks noGrp="1"/>
          </p:cNvSpPr>
          <p:nvPr>
            <p:ph type="title"/>
          </p:nvPr>
        </p:nvSpPr>
        <p:spPr/>
        <p:txBody>
          <a:bodyPr/>
          <a:lstStyle/>
          <a:p>
            <a:r>
              <a:rPr lang="zh-CN" altLang="en-US" dirty="0">
                <a:solidFill>
                  <a:srgbClr val="FFC000"/>
                </a:solidFill>
              </a:rPr>
              <a:t>五、</a:t>
            </a:r>
            <a:r>
              <a:rPr lang="en-US" altLang="zh-CN" dirty="0">
                <a:solidFill>
                  <a:srgbClr val="FFC000"/>
                </a:solidFill>
              </a:rPr>
              <a:t>4401 </a:t>
            </a:r>
            <a:r>
              <a:rPr lang="zh-CN" altLang="zh-CN" dirty="0">
                <a:solidFill>
                  <a:srgbClr val="FFC000"/>
                </a:solidFill>
              </a:rPr>
              <a:t>经营收入</a:t>
            </a:r>
            <a:r>
              <a:rPr lang="en-US" altLang="zh-CN" dirty="0">
                <a:solidFill>
                  <a:srgbClr val="FFC000"/>
                </a:solidFill>
              </a:rPr>
              <a:t>/6401 </a:t>
            </a:r>
            <a:r>
              <a:rPr lang="zh-CN" altLang="zh-CN" dirty="0">
                <a:solidFill>
                  <a:srgbClr val="FFC000"/>
                </a:solidFill>
              </a:rPr>
              <a:t>经营预算收入</a:t>
            </a:r>
            <a:endParaRPr lang="zh-CN" altLang="en-US" dirty="0"/>
          </a:p>
        </p:txBody>
      </p:sp>
      <p:sp>
        <p:nvSpPr>
          <p:cNvPr id="3" name="内容占位符 2">
            <a:extLst>
              <a:ext uri="{FF2B5EF4-FFF2-40B4-BE49-F238E27FC236}">
                <a16:creationId xmlns:a16="http://schemas.microsoft.com/office/drawing/2014/main" id="{CEA4B7A5-9A4D-400A-A4FC-C5D191291E59}"/>
              </a:ext>
            </a:extLst>
          </p:cNvPr>
          <p:cNvSpPr>
            <a:spLocks noGrp="1"/>
          </p:cNvSpPr>
          <p:nvPr>
            <p:ph sz="quarter" idx="13"/>
          </p:nvPr>
        </p:nvSpPr>
        <p:spPr>
          <a:xfrm>
            <a:off x="376519" y="852755"/>
            <a:ext cx="9305364" cy="5388654"/>
          </a:xfrm>
        </p:spPr>
        <p:txBody>
          <a:bodyPr>
            <a:normAutofit/>
          </a:bodyPr>
          <a:lstStyle/>
          <a:p>
            <a:pPr lvl="0"/>
            <a:r>
              <a:rPr lang="zh-CN" altLang="en-US" dirty="0">
                <a:solidFill>
                  <a:srgbClr val="FFC000"/>
                </a:solidFill>
              </a:rPr>
              <a:t>（二）</a:t>
            </a:r>
            <a:r>
              <a:rPr lang="zh-CN" altLang="zh-CN" dirty="0">
                <a:solidFill>
                  <a:srgbClr val="FFC000"/>
                </a:solidFill>
              </a:rPr>
              <a:t>期末，将经营收入本期发生额转入本期盈余，借记本科目，贷记“本期盈余”科目。</a:t>
            </a:r>
          </a:p>
          <a:p>
            <a:r>
              <a:rPr lang="zh-CN" altLang="zh-CN" dirty="0"/>
              <a:t>将经营预算收入本年发生额转入经营结余，借记本科目，贷记“经营结余”科目。年末结转后，科目应无余额。</a:t>
            </a:r>
          </a:p>
          <a:p>
            <a:endParaRPr lang="zh-CN" altLang="en-US" dirty="0"/>
          </a:p>
        </p:txBody>
      </p:sp>
    </p:spTree>
    <p:extLst>
      <p:ext uri="{BB962C8B-B14F-4D97-AF65-F5344CB8AC3E}">
        <p14:creationId xmlns:p14="http://schemas.microsoft.com/office/powerpoint/2010/main" val="23668063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BA79DD5-EA19-49A1-87D8-593E392AB8A6}"/>
              </a:ext>
            </a:extLst>
          </p:cNvPr>
          <p:cNvSpPr>
            <a:spLocks noGrp="1"/>
          </p:cNvSpPr>
          <p:nvPr>
            <p:ph type="title"/>
          </p:nvPr>
        </p:nvSpPr>
        <p:spPr/>
        <p:txBody>
          <a:bodyPr/>
          <a:lstStyle/>
          <a:p>
            <a:r>
              <a:rPr lang="zh-CN" altLang="en-US" dirty="0">
                <a:solidFill>
                  <a:srgbClr val="FFC000"/>
                </a:solidFill>
              </a:rPr>
              <a:t>五、</a:t>
            </a:r>
            <a:r>
              <a:rPr lang="en-US" altLang="zh-CN" dirty="0">
                <a:solidFill>
                  <a:srgbClr val="FFC000"/>
                </a:solidFill>
              </a:rPr>
              <a:t>4401 </a:t>
            </a:r>
            <a:r>
              <a:rPr lang="zh-CN" altLang="zh-CN" dirty="0">
                <a:solidFill>
                  <a:srgbClr val="FFC000"/>
                </a:solidFill>
              </a:rPr>
              <a:t>经营收入</a:t>
            </a:r>
            <a:r>
              <a:rPr lang="en-US" altLang="zh-CN" dirty="0">
                <a:solidFill>
                  <a:srgbClr val="FFC000"/>
                </a:solidFill>
              </a:rPr>
              <a:t>/6401 </a:t>
            </a:r>
            <a:r>
              <a:rPr lang="zh-CN" altLang="zh-CN" dirty="0">
                <a:solidFill>
                  <a:srgbClr val="FFC000"/>
                </a:solidFill>
              </a:rPr>
              <a:t>经营预算收入</a:t>
            </a:r>
            <a:endParaRPr lang="zh-CN" altLang="en-US" dirty="0"/>
          </a:p>
        </p:txBody>
      </p:sp>
      <p:sp>
        <p:nvSpPr>
          <p:cNvPr id="3" name="内容占位符 2">
            <a:extLst>
              <a:ext uri="{FF2B5EF4-FFF2-40B4-BE49-F238E27FC236}">
                <a16:creationId xmlns:a16="http://schemas.microsoft.com/office/drawing/2014/main" id="{5D97A771-D860-4A73-B8AF-5845E5B95810}"/>
              </a:ext>
            </a:extLst>
          </p:cNvPr>
          <p:cNvSpPr>
            <a:spLocks noGrp="1"/>
          </p:cNvSpPr>
          <p:nvPr>
            <p:ph sz="quarter" idx="13"/>
          </p:nvPr>
        </p:nvSpPr>
        <p:spPr/>
        <p:txBody>
          <a:bodyPr/>
          <a:lstStyle/>
          <a:p>
            <a:r>
              <a:rPr lang="zh-CN" altLang="zh-CN" dirty="0">
                <a:solidFill>
                  <a:srgbClr val="FFC000"/>
                </a:solidFill>
              </a:rPr>
              <a:t>例【</a:t>
            </a:r>
            <a:r>
              <a:rPr lang="en-US" altLang="zh-CN" dirty="0">
                <a:solidFill>
                  <a:srgbClr val="FFC000"/>
                </a:solidFill>
              </a:rPr>
              <a:t>4-19</a:t>
            </a:r>
            <a:r>
              <a:rPr lang="zh-CN" altLang="zh-CN" dirty="0">
                <a:solidFill>
                  <a:srgbClr val="FFC000"/>
                </a:solidFill>
              </a:rPr>
              <a:t>】</a:t>
            </a:r>
            <a:r>
              <a:rPr lang="en-US" altLang="zh-CN" dirty="0"/>
              <a:t>2019</a:t>
            </a:r>
            <a:r>
              <a:rPr lang="zh-CN" altLang="zh-CN" dirty="0"/>
              <a:t>年</a:t>
            </a:r>
            <a:r>
              <a:rPr lang="en-US" altLang="zh-CN" dirty="0"/>
              <a:t>1</a:t>
            </a:r>
            <a:r>
              <a:rPr lang="zh-CN" altLang="zh-CN" dirty="0"/>
              <a:t>月</a:t>
            </a:r>
            <a:r>
              <a:rPr lang="en-US" altLang="zh-CN" dirty="0"/>
              <a:t>31</a:t>
            </a:r>
            <a:r>
              <a:rPr lang="zh-CN" altLang="zh-CN" dirty="0"/>
              <a:t>日，滨海市第九中学经营收入本年科目发生额</a:t>
            </a:r>
            <a:r>
              <a:rPr lang="en-US" altLang="zh-CN" dirty="0"/>
              <a:t>20 000</a:t>
            </a:r>
            <a:r>
              <a:rPr lang="zh-CN" altLang="zh-CN" dirty="0"/>
              <a:t>元进行期末结转</a:t>
            </a:r>
          </a:p>
          <a:p>
            <a:r>
              <a:rPr lang="zh-CN" altLang="zh-CN" dirty="0">
                <a:solidFill>
                  <a:srgbClr val="FFC000"/>
                </a:solidFill>
              </a:rPr>
              <a:t>财务会计</a:t>
            </a:r>
            <a:r>
              <a:rPr lang="zh-CN" altLang="en-US" dirty="0">
                <a:solidFill>
                  <a:srgbClr val="FFC000"/>
                </a:solidFill>
              </a:rPr>
              <a:t>：</a:t>
            </a:r>
            <a:endParaRPr lang="en-US" altLang="zh-CN" dirty="0">
              <a:solidFill>
                <a:srgbClr val="FFC000"/>
              </a:solidFill>
            </a:endParaRPr>
          </a:p>
          <a:p>
            <a:r>
              <a:rPr lang="zh-CN" altLang="zh-CN" dirty="0"/>
              <a:t>借：经营收入</a:t>
            </a:r>
            <a:r>
              <a:rPr lang="en-US" altLang="zh-CN" dirty="0"/>
              <a:t>     20 000</a:t>
            </a:r>
            <a:endParaRPr lang="zh-CN" altLang="zh-CN" dirty="0"/>
          </a:p>
          <a:p>
            <a:r>
              <a:rPr lang="en-US" altLang="zh-CN" dirty="0"/>
              <a:t>      </a:t>
            </a:r>
            <a:r>
              <a:rPr lang="zh-CN" altLang="zh-CN" dirty="0"/>
              <a:t>贷：本期盈余</a:t>
            </a:r>
            <a:r>
              <a:rPr lang="en-US" altLang="zh-CN" dirty="0"/>
              <a:t>      20 000</a:t>
            </a:r>
            <a:endParaRPr lang="zh-CN" altLang="zh-CN" dirty="0"/>
          </a:p>
          <a:p>
            <a:r>
              <a:rPr lang="zh-CN" altLang="zh-CN" dirty="0">
                <a:solidFill>
                  <a:srgbClr val="FFC000"/>
                </a:solidFill>
              </a:rPr>
              <a:t>预算会计</a:t>
            </a:r>
            <a:r>
              <a:rPr lang="zh-CN" altLang="en-US" dirty="0">
                <a:solidFill>
                  <a:srgbClr val="FFC000"/>
                </a:solidFill>
              </a:rPr>
              <a:t>：</a:t>
            </a:r>
            <a:endParaRPr lang="en-US" altLang="zh-CN" dirty="0">
              <a:solidFill>
                <a:srgbClr val="FFC000"/>
              </a:solidFill>
            </a:endParaRPr>
          </a:p>
          <a:p>
            <a:r>
              <a:rPr lang="zh-CN" altLang="zh-CN" dirty="0"/>
              <a:t>借：经营预算收入</a:t>
            </a:r>
            <a:r>
              <a:rPr lang="en-US" altLang="zh-CN" dirty="0"/>
              <a:t>      20 000</a:t>
            </a:r>
            <a:endParaRPr lang="zh-CN" altLang="zh-CN" dirty="0"/>
          </a:p>
          <a:p>
            <a:r>
              <a:rPr lang="en-US" altLang="zh-CN" dirty="0"/>
              <a:t>      </a:t>
            </a:r>
            <a:r>
              <a:rPr lang="zh-CN" altLang="zh-CN" dirty="0"/>
              <a:t>贷：经营结余</a:t>
            </a:r>
            <a:r>
              <a:rPr lang="en-US" altLang="zh-CN" dirty="0"/>
              <a:t>              20 000</a:t>
            </a:r>
            <a:endParaRPr lang="zh-CN" altLang="zh-CN" dirty="0"/>
          </a:p>
          <a:p>
            <a:endParaRPr lang="zh-CN" altLang="en-US" dirty="0"/>
          </a:p>
        </p:txBody>
      </p:sp>
    </p:spTree>
    <p:extLst>
      <p:ext uri="{BB962C8B-B14F-4D97-AF65-F5344CB8AC3E}">
        <p14:creationId xmlns:p14="http://schemas.microsoft.com/office/powerpoint/2010/main" val="28532826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8AB12CD-2D3D-4300-B346-A6866FE472CA}"/>
              </a:ext>
            </a:extLst>
          </p:cNvPr>
          <p:cNvSpPr>
            <a:spLocks noGrp="1"/>
          </p:cNvSpPr>
          <p:nvPr>
            <p:ph type="title"/>
          </p:nvPr>
        </p:nvSpPr>
        <p:spPr/>
        <p:txBody>
          <a:bodyPr>
            <a:normAutofit fontScale="90000"/>
          </a:bodyPr>
          <a:lstStyle/>
          <a:p>
            <a:r>
              <a:rPr lang="zh-CN" altLang="en-US" dirty="0">
                <a:solidFill>
                  <a:srgbClr val="FFC000"/>
                </a:solidFill>
              </a:rPr>
              <a:t>六、</a:t>
            </a:r>
            <a:r>
              <a:rPr lang="en-US" altLang="zh-CN" dirty="0">
                <a:solidFill>
                  <a:srgbClr val="FFC000"/>
                </a:solidFill>
              </a:rPr>
              <a:t>4301 </a:t>
            </a:r>
            <a:r>
              <a:rPr lang="zh-CN" altLang="zh-CN" dirty="0">
                <a:solidFill>
                  <a:srgbClr val="FFC000"/>
                </a:solidFill>
              </a:rPr>
              <a:t>附属单位上缴收入</a:t>
            </a:r>
            <a:r>
              <a:rPr lang="en-US" altLang="zh-CN" dirty="0">
                <a:solidFill>
                  <a:srgbClr val="FFC000"/>
                </a:solidFill>
              </a:rPr>
              <a:t>/6301</a:t>
            </a:r>
            <a:r>
              <a:rPr lang="zh-CN" altLang="zh-CN" dirty="0">
                <a:solidFill>
                  <a:srgbClr val="FFC000"/>
                </a:solidFill>
              </a:rPr>
              <a:t>附属单位上缴预算收入</a:t>
            </a:r>
          </a:p>
        </p:txBody>
      </p:sp>
      <p:sp>
        <p:nvSpPr>
          <p:cNvPr id="3" name="内容占位符 2">
            <a:extLst>
              <a:ext uri="{FF2B5EF4-FFF2-40B4-BE49-F238E27FC236}">
                <a16:creationId xmlns:a16="http://schemas.microsoft.com/office/drawing/2014/main" id="{971E6C3F-95D6-49FA-81D3-275F293B5EE9}"/>
              </a:ext>
            </a:extLst>
          </p:cNvPr>
          <p:cNvSpPr>
            <a:spLocks noGrp="1"/>
          </p:cNvSpPr>
          <p:nvPr>
            <p:ph sz="quarter" idx="13"/>
          </p:nvPr>
        </p:nvSpPr>
        <p:spPr>
          <a:xfrm>
            <a:off x="376519" y="852755"/>
            <a:ext cx="9305364" cy="5623546"/>
          </a:xfrm>
        </p:spPr>
        <p:txBody>
          <a:bodyPr>
            <a:normAutofit/>
          </a:bodyPr>
          <a:lstStyle/>
          <a:p>
            <a:r>
              <a:rPr lang="en-US" altLang="zh-CN" dirty="0"/>
              <a:t>1</a:t>
            </a:r>
            <a:r>
              <a:rPr lang="zh-CN" altLang="zh-CN" dirty="0"/>
              <a:t>、科目核算内容</a:t>
            </a:r>
          </a:p>
          <a:p>
            <a:r>
              <a:rPr lang="zh-CN" altLang="zh-CN" dirty="0"/>
              <a:t>核算事业单位取得的附属独立核算单位按照有关规定上缴的收入（现金流入）。</a:t>
            </a:r>
          </a:p>
          <a:p>
            <a:r>
              <a:rPr lang="en-US" altLang="zh-CN" dirty="0"/>
              <a:t>2</a:t>
            </a:r>
            <a:r>
              <a:rPr lang="zh-CN" altLang="zh-CN" dirty="0"/>
              <a:t>、科目设置</a:t>
            </a:r>
          </a:p>
          <a:p>
            <a:r>
              <a:rPr lang="zh-CN" altLang="zh-CN" dirty="0"/>
              <a:t>上缴收入应当按照附属单位、缴款项目等进行明细核算。</a:t>
            </a:r>
          </a:p>
          <a:p>
            <a:r>
              <a:rPr lang="zh-CN" altLang="zh-CN" dirty="0"/>
              <a:t>上缴预算收入应当按照附属单位、缴款项目、《政府收支分类科目》中“支出功能分类科目”的项级科目等进行明细核算。附属单位上缴预算收入中如有专项资金收入，还应按照具体项目进行明细核算。</a:t>
            </a:r>
          </a:p>
          <a:p>
            <a:r>
              <a:rPr lang="zh-CN" altLang="zh-CN" dirty="0"/>
              <a:t>附属单位上缴收入的主要账务处理如下：</a:t>
            </a:r>
          </a:p>
        </p:txBody>
      </p:sp>
    </p:spTree>
    <p:extLst>
      <p:ext uri="{BB962C8B-B14F-4D97-AF65-F5344CB8AC3E}">
        <p14:creationId xmlns:p14="http://schemas.microsoft.com/office/powerpoint/2010/main" val="16360721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B68FD2E-9676-4A8D-9441-EF5194011621}"/>
              </a:ext>
            </a:extLst>
          </p:cNvPr>
          <p:cNvSpPr>
            <a:spLocks noGrp="1"/>
          </p:cNvSpPr>
          <p:nvPr>
            <p:ph type="title"/>
          </p:nvPr>
        </p:nvSpPr>
        <p:spPr/>
        <p:txBody>
          <a:bodyPr>
            <a:normAutofit fontScale="90000"/>
          </a:bodyPr>
          <a:lstStyle/>
          <a:p>
            <a:r>
              <a:rPr lang="zh-CN" altLang="en-US" dirty="0">
                <a:solidFill>
                  <a:srgbClr val="FFC000"/>
                </a:solidFill>
              </a:rPr>
              <a:t>六、</a:t>
            </a:r>
            <a:r>
              <a:rPr lang="en-US" altLang="zh-CN" dirty="0">
                <a:solidFill>
                  <a:srgbClr val="FFC000"/>
                </a:solidFill>
              </a:rPr>
              <a:t>4301 </a:t>
            </a:r>
            <a:r>
              <a:rPr lang="zh-CN" altLang="zh-CN" dirty="0">
                <a:solidFill>
                  <a:srgbClr val="FFC000"/>
                </a:solidFill>
              </a:rPr>
              <a:t>附属单位上缴收入</a:t>
            </a:r>
            <a:r>
              <a:rPr lang="en-US" altLang="zh-CN" dirty="0">
                <a:solidFill>
                  <a:srgbClr val="FFC000"/>
                </a:solidFill>
              </a:rPr>
              <a:t>/6301</a:t>
            </a:r>
            <a:r>
              <a:rPr lang="zh-CN" altLang="zh-CN" dirty="0">
                <a:solidFill>
                  <a:srgbClr val="FFC000"/>
                </a:solidFill>
              </a:rPr>
              <a:t>附属单位上缴预算收入</a:t>
            </a:r>
            <a:endParaRPr lang="zh-CN" altLang="en-US" dirty="0"/>
          </a:p>
        </p:txBody>
      </p:sp>
      <p:sp>
        <p:nvSpPr>
          <p:cNvPr id="3" name="内容占位符 2">
            <a:extLst>
              <a:ext uri="{FF2B5EF4-FFF2-40B4-BE49-F238E27FC236}">
                <a16:creationId xmlns:a16="http://schemas.microsoft.com/office/drawing/2014/main" id="{20EC94F0-B238-49FD-B9E8-BAC0432E79EB}"/>
              </a:ext>
            </a:extLst>
          </p:cNvPr>
          <p:cNvSpPr>
            <a:spLocks noGrp="1"/>
          </p:cNvSpPr>
          <p:nvPr>
            <p:ph sz="quarter" idx="13"/>
          </p:nvPr>
        </p:nvSpPr>
        <p:spPr/>
        <p:txBody>
          <a:bodyPr/>
          <a:lstStyle/>
          <a:p>
            <a:pPr lvl="0"/>
            <a:r>
              <a:rPr lang="en-US" altLang="zh-CN" dirty="0"/>
              <a:t>3</a:t>
            </a:r>
            <a:r>
              <a:rPr lang="zh-CN" altLang="en-US" dirty="0"/>
              <a:t>、</a:t>
            </a:r>
            <a:r>
              <a:rPr lang="zh-CN" altLang="zh-CN" dirty="0"/>
              <a:t>平行记账</a:t>
            </a:r>
          </a:p>
          <a:p>
            <a:pPr lvl="0"/>
            <a:r>
              <a:rPr lang="zh-CN" altLang="en-US" dirty="0"/>
              <a:t>（</a:t>
            </a:r>
            <a:r>
              <a:rPr lang="en-US" altLang="zh-CN" dirty="0"/>
              <a:t>1</a:t>
            </a:r>
            <a:r>
              <a:rPr lang="zh-CN" altLang="en-US" dirty="0"/>
              <a:t>）</a:t>
            </a:r>
            <a:r>
              <a:rPr lang="zh-CN" altLang="zh-CN" dirty="0"/>
              <a:t>确认附属单位上缴收入时，按照应收或收到的金额，借记“其他应收款”、“银行存款”等科目，贷记本科目。实际收到应收附属单位上缴款时，按照实际收到的金额，借记“银行存款”等科目，贷记“其他应收款”科目。</a:t>
            </a:r>
          </a:p>
          <a:p>
            <a:r>
              <a:rPr lang="zh-CN" altLang="zh-CN" dirty="0"/>
              <a:t>收到附属单位缴来款项时，按照实际收到的金额，借记“资金结存——货币资金”科目，贷记本科目</a:t>
            </a:r>
            <a:r>
              <a:rPr lang="zh-CN" altLang="en-US" dirty="0"/>
              <a:t>。</a:t>
            </a:r>
            <a:endParaRPr lang="zh-CN" altLang="zh-CN" dirty="0"/>
          </a:p>
        </p:txBody>
      </p:sp>
    </p:spTree>
    <p:extLst>
      <p:ext uri="{BB962C8B-B14F-4D97-AF65-F5344CB8AC3E}">
        <p14:creationId xmlns:p14="http://schemas.microsoft.com/office/powerpoint/2010/main" val="32479866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EA19168-815B-45BD-9E4E-C807FF8BCAA2}"/>
              </a:ext>
            </a:extLst>
          </p:cNvPr>
          <p:cNvSpPr>
            <a:spLocks noGrp="1"/>
          </p:cNvSpPr>
          <p:nvPr>
            <p:ph type="title"/>
          </p:nvPr>
        </p:nvSpPr>
        <p:spPr/>
        <p:txBody>
          <a:bodyPr>
            <a:normAutofit fontScale="90000"/>
          </a:bodyPr>
          <a:lstStyle/>
          <a:p>
            <a:r>
              <a:rPr lang="zh-CN" altLang="en-US" dirty="0">
                <a:solidFill>
                  <a:srgbClr val="FFC000"/>
                </a:solidFill>
              </a:rPr>
              <a:t>六、</a:t>
            </a:r>
            <a:r>
              <a:rPr lang="en-US" altLang="zh-CN" dirty="0">
                <a:solidFill>
                  <a:srgbClr val="FFC000"/>
                </a:solidFill>
              </a:rPr>
              <a:t>4301 </a:t>
            </a:r>
            <a:r>
              <a:rPr lang="zh-CN" altLang="zh-CN" dirty="0">
                <a:solidFill>
                  <a:srgbClr val="FFC000"/>
                </a:solidFill>
              </a:rPr>
              <a:t>附属单位上缴收入</a:t>
            </a:r>
            <a:r>
              <a:rPr lang="en-US" altLang="zh-CN" dirty="0">
                <a:solidFill>
                  <a:srgbClr val="FFC000"/>
                </a:solidFill>
              </a:rPr>
              <a:t>/6301</a:t>
            </a:r>
            <a:r>
              <a:rPr lang="zh-CN" altLang="zh-CN" dirty="0">
                <a:solidFill>
                  <a:srgbClr val="FFC000"/>
                </a:solidFill>
              </a:rPr>
              <a:t>附属单位上缴预算收入</a:t>
            </a:r>
            <a:endParaRPr lang="zh-CN" altLang="en-US" dirty="0"/>
          </a:p>
        </p:txBody>
      </p:sp>
      <p:sp>
        <p:nvSpPr>
          <p:cNvPr id="3" name="内容占位符 2">
            <a:extLst>
              <a:ext uri="{FF2B5EF4-FFF2-40B4-BE49-F238E27FC236}">
                <a16:creationId xmlns:a16="http://schemas.microsoft.com/office/drawing/2014/main" id="{87346A16-2E84-48FF-B2ED-49BDD8ADD47D}"/>
              </a:ext>
            </a:extLst>
          </p:cNvPr>
          <p:cNvSpPr>
            <a:spLocks noGrp="1"/>
          </p:cNvSpPr>
          <p:nvPr>
            <p:ph sz="quarter" idx="13"/>
          </p:nvPr>
        </p:nvSpPr>
        <p:spPr>
          <a:xfrm>
            <a:off x="376519" y="852755"/>
            <a:ext cx="9438600" cy="5102557"/>
          </a:xfrm>
        </p:spPr>
        <p:txBody>
          <a:bodyPr/>
          <a:lstStyle/>
          <a:p>
            <a:r>
              <a:rPr lang="zh-CN" altLang="zh-CN" dirty="0">
                <a:solidFill>
                  <a:srgbClr val="FFC000"/>
                </a:solidFill>
              </a:rPr>
              <a:t>例【</a:t>
            </a:r>
            <a:r>
              <a:rPr lang="en-US" altLang="zh-CN" dirty="0">
                <a:solidFill>
                  <a:srgbClr val="FFC000"/>
                </a:solidFill>
              </a:rPr>
              <a:t>4-20</a:t>
            </a:r>
            <a:r>
              <a:rPr lang="zh-CN" altLang="zh-CN" dirty="0">
                <a:solidFill>
                  <a:srgbClr val="FFC000"/>
                </a:solidFill>
              </a:rPr>
              <a:t>】</a:t>
            </a:r>
            <a:r>
              <a:rPr lang="en-US" altLang="zh-CN" dirty="0"/>
              <a:t>2019</a:t>
            </a:r>
            <a:r>
              <a:rPr lang="zh-CN" altLang="zh-CN" dirty="0"/>
              <a:t>年</a:t>
            </a:r>
            <a:r>
              <a:rPr lang="en-US" altLang="zh-CN" dirty="0"/>
              <a:t>1</a:t>
            </a:r>
            <a:r>
              <a:rPr lang="zh-CN" altLang="zh-CN" dirty="0"/>
              <a:t>月</a:t>
            </a:r>
            <a:r>
              <a:rPr lang="en-US" altLang="zh-CN" dirty="0"/>
              <a:t>23</a:t>
            </a:r>
            <a:r>
              <a:rPr lang="zh-CN" altLang="zh-CN" dirty="0"/>
              <a:t>日，滨海市第九中学收到独立核算的服务部分成款</a:t>
            </a:r>
            <a:r>
              <a:rPr lang="en-US" altLang="zh-CN" dirty="0"/>
              <a:t>50 000</a:t>
            </a:r>
            <a:r>
              <a:rPr lang="zh-CN" altLang="zh-CN" dirty="0"/>
              <a:t>元，通过银行存款收讫。</a:t>
            </a:r>
          </a:p>
          <a:p>
            <a:r>
              <a:rPr lang="zh-CN" altLang="zh-CN" dirty="0">
                <a:solidFill>
                  <a:srgbClr val="FFC000"/>
                </a:solidFill>
              </a:rPr>
              <a:t>财务会计</a:t>
            </a:r>
            <a:r>
              <a:rPr lang="zh-CN" altLang="en-US" dirty="0">
                <a:solidFill>
                  <a:srgbClr val="FFC000"/>
                </a:solidFill>
              </a:rPr>
              <a:t>：</a:t>
            </a:r>
            <a:endParaRPr lang="en-US" altLang="zh-CN" dirty="0">
              <a:solidFill>
                <a:srgbClr val="FFC000"/>
              </a:solidFill>
            </a:endParaRPr>
          </a:p>
          <a:p>
            <a:r>
              <a:rPr lang="zh-CN" altLang="zh-CN" dirty="0"/>
              <a:t>借：银行存款</a:t>
            </a:r>
            <a:r>
              <a:rPr lang="en-US" altLang="zh-CN" dirty="0"/>
              <a:t>          50 000</a:t>
            </a:r>
            <a:endParaRPr lang="zh-CN" altLang="zh-CN" dirty="0"/>
          </a:p>
          <a:p>
            <a:r>
              <a:rPr lang="en-US" altLang="zh-CN" dirty="0"/>
              <a:t>       </a:t>
            </a:r>
            <a:r>
              <a:rPr lang="zh-CN" altLang="zh-CN" dirty="0"/>
              <a:t>贷：附属单位上缴收入</a:t>
            </a:r>
            <a:r>
              <a:rPr lang="en-US" altLang="zh-CN" dirty="0"/>
              <a:t>-</a:t>
            </a:r>
            <a:r>
              <a:rPr lang="zh-CN" altLang="zh-CN" dirty="0"/>
              <a:t>非专项资金收入</a:t>
            </a:r>
            <a:r>
              <a:rPr lang="en-US" altLang="zh-CN" dirty="0"/>
              <a:t>-</a:t>
            </a:r>
            <a:r>
              <a:rPr lang="zh-CN" altLang="zh-CN" dirty="0"/>
              <a:t>服务部</a:t>
            </a:r>
            <a:r>
              <a:rPr lang="en-US" altLang="zh-CN" dirty="0"/>
              <a:t>   50 000</a:t>
            </a:r>
            <a:endParaRPr lang="zh-CN" altLang="zh-CN" dirty="0"/>
          </a:p>
          <a:p>
            <a:r>
              <a:rPr lang="zh-CN" altLang="zh-CN" dirty="0">
                <a:solidFill>
                  <a:srgbClr val="FFC000"/>
                </a:solidFill>
              </a:rPr>
              <a:t>预算会计</a:t>
            </a:r>
            <a:r>
              <a:rPr lang="zh-CN" altLang="en-US" dirty="0">
                <a:solidFill>
                  <a:srgbClr val="FFC000"/>
                </a:solidFill>
              </a:rPr>
              <a:t>：</a:t>
            </a:r>
            <a:endParaRPr lang="en-US" altLang="zh-CN" dirty="0">
              <a:solidFill>
                <a:srgbClr val="FFC000"/>
              </a:solidFill>
            </a:endParaRPr>
          </a:p>
          <a:p>
            <a:r>
              <a:rPr lang="zh-CN" altLang="zh-CN" dirty="0"/>
              <a:t>借：资金结存</a:t>
            </a:r>
            <a:r>
              <a:rPr lang="en-US" altLang="zh-CN" dirty="0"/>
              <a:t>-</a:t>
            </a:r>
            <a:r>
              <a:rPr lang="zh-CN" altLang="zh-CN" dirty="0"/>
              <a:t>货币资金</a:t>
            </a:r>
            <a:r>
              <a:rPr lang="en-US" altLang="zh-CN" dirty="0"/>
              <a:t>            50 000</a:t>
            </a:r>
            <a:endParaRPr lang="zh-CN" altLang="zh-CN" dirty="0"/>
          </a:p>
          <a:p>
            <a:r>
              <a:rPr lang="en-US" altLang="zh-CN" dirty="0"/>
              <a:t>      </a:t>
            </a:r>
            <a:r>
              <a:rPr lang="zh-CN" altLang="zh-CN" dirty="0"/>
              <a:t>贷：附属单位上缴预算收入</a:t>
            </a:r>
            <a:r>
              <a:rPr lang="en-US" altLang="zh-CN" dirty="0"/>
              <a:t>-</a:t>
            </a:r>
            <a:r>
              <a:rPr lang="zh-CN" altLang="zh-CN" dirty="0"/>
              <a:t>非专项资金收入</a:t>
            </a:r>
            <a:r>
              <a:rPr lang="en-US" altLang="zh-CN" dirty="0"/>
              <a:t>-</a:t>
            </a:r>
            <a:r>
              <a:rPr lang="zh-CN" altLang="zh-CN" dirty="0"/>
              <a:t>服务部</a:t>
            </a:r>
            <a:r>
              <a:rPr lang="en-US" altLang="zh-CN" dirty="0"/>
              <a:t> 50 000</a:t>
            </a:r>
            <a:endParaRPr lang="zh-CN" altLang="zh-CN" dirty="0"/>
          </a:p>
        </p:txBody>
      </p:sp>
    </p:spTree>
    <p:extLst>
      <p:ext uri="{BB962C8B-B14F-4D97-AF65-F5344CB8AC3E}">
        <p14:creationId xmlns:p14="http://schemas.microsoft.com/office/powerpoint/2010/main" val="542732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073AA73-4159-4258-AE37-7DDB9C21D832}"/>
              </a:ext>
            </a:extLst>
          </p:cNvPr>
          <p:cNvSpPr>
            <a:spLocks noGrp="1"/>
          </p:cNvSpPr>
          <p:nvPr>
            <p:ph type="title"/>
          </p:nvPr>
        </p:nvSpPr>
        <p:spPr/>
        <p:txBody>
          <a:bodyPr>
            <a:normAutofit fontScale="90000"/>
          </a:bodyPr>
          <a:lstStyle/>
          <a:p>
            <a:r>
              <a:rPr lang="zh-CN" altLang="en-US" dirty="0">
                <a:solidFill>
                  <a:srgbClr val="FFC000"/>
                </a:solidFill>
              </a:rPr>
              <a:t>六、</a:t>
            </a:r>
            <a:r>
              <a:rPr lang="en-US" altLang="zh-CN" dirty="0">
                <a:solidFill>
                  <a:srgbClr val="FFC000"/>
                </a:solidFill>
              </a:rPr>
              <a:t>4301 </a:t>
            </a:r>
            <a:r>
              <a:rPr lang="zh-CN" altLang="zh-CN" dirty="0">
                <a:solidFill>
                  <a:srgbClr val="FFC000"/>
                </a:solidFill>
              </a:rPr>
              <a:t>附属单位上缴收入</a:t>
            </a:r>
            <a:r>
              <a:rPr lang="en-US" altLang="zh-CN" dirty="0">
                <a:solidFill>
                  <a:srgbClr val="FFC000"/>
                </a:solidFill>
              </a:rPr>
              <a:t>/6301</a:t>
            </a:r>
            <a:r>
              <a:rPr lang="zh-CN" altLang="zh-CN" dirty="0">
                <a:solidFill>
                  <a:srgbClr val="FFC000"/>
                </a:solidFill>
              </a:rPr>
              <a:t>附属单位上缴预算收入</a:t>
            </a:r>
            <a:endParaRPr lang="zh-CN" altLang="en-US" dirty="0"/>
          </a:p>
        </p:txBody>
      </p:sp>
      <p:sp>
        <p:nvSpPr>
          <p:cNvPr id="3" name="内容占位符 2">
            <a:extLst>
              <a:ext uri="{FF2B5EF4-FFF2-40B4-BE49-F238E27FC236}">
                <a16:creationId xmlns:a16="http://schemas.microsoft.com/office/drawing/2014/main" id="{D30F50FB-E892-4609-AB8A-AD7B4632AF59}"/>
              </a:ext>
            </a:extLst>
          </p:cNvPr>
          <p:cNvSpPr>
            <a:spLocks noGrp="1"/>
          </p:cNvSpPr>
          <p:nvPr>
            <p:ph sz="quarter" idx="13"/>
          </p:nvPr>
        </p:nvSpPr>
        <p:spPr>
          <a:xfrm>
            <a:off x="376519" y="852755"/>
            <a:ext cx="9305364" cy="5397043"/>
          </a:xfrm>
        </p:spPr>
        <p:txBody>
          <a:bodyPr>
            <a:normAutofit/>
          </a:bodyPr>
          <a:lstStyle/>
          <a:p>
            <a:r>
              <a:rPr lang="zh-CN" altLang="zh-CN" dirty="0">
                <a:solidFill>
                  <a:srgbClr val="FFC000"/>
                </a:solidFill>
              </a:rPr>
              <a:t>例【</a:t>
            </a:r>
            <a:r>
              <a:rPr lang="en-US" altLang="zh-CN" dirty="0">
                <a:solidFill>
                  <a:srgbClr val="FFC000"/>
                </a:solidFill>
              </a:rPr>
              <a:t>4-21</a:t>
            </a:r>
            <a:r>
              <a:rPr lang="zh-CN" altLang="zh-CN" dirty="0">
                <a:solidFill>
                  <a:srgbClr val="FFC000"/>
                </a:solidFill>
              </a:rPr>
              <a:t>】</a:t>
            </a:r>
            <a:r>
              <a:rPr lang="en-US" altLang="zh-CN" dirty="0"/>
              <a:t>2019</a:t>
            </a:r>
            <a:r>
              <a:rPr lang="zh-CN" altLang="zh-CN" dirty="0"/>
              <a:t>年</a:t>
            </a:r>
            <a:r>
              <a:rPr lang="en-US" altLang="zh-CN" dirty="0"/>
              <a:t>1</a:t>
            </a:r>
            <a:r>
              <a:rPr lang="zh-CN" altLang="zh-CN" dirty="0"/>
              <a:t>月</a:t>
            </a:r>
            <a:r>
              <a:rPr lang="en-US" altLang="zh-CN" dirty="0"/>
              <a:t>23</a:t>
            </a:r>
            <a:r>
              <a:rPr lang="zh-CN" altLang="zh-CN" dirty="0"/>
              <a:t>日，滨海市第九中学收到独立核算的体育馆上缴的用于全运会赛事专项资金</a:t>
            </a:r>
            <a:r>
              <a:rPr lang="en-US" altLang="zh-CN" dirty="0"/>
              <a:t>100 000</a:t>
            </a:r>
            <a:r>
              <a:rPr lang="zh-CN" altLang="zh-CN" dirty="0"/>
              <a:t>元，通过银行存款收讫。</a:t>
            </a:r>
          </a:p>
          <a:p>
            <a:r>
              <a:rPr lang="zh-CN" altLang="zh-CN" dirty="0">
                <a:solidFill>
                  <a:srgbClr val="FFC000"/>
                </a:solidFill>
              </a:rPr>
              <a:t>财务会计</a:t>
            </a:r>
            <a:r>
              <a:rPr lang="zh-CN" altLang="en-US" dirty="0">
                <a:solidFill>
                  <a:srgbClr val="FFC000"/>
                </a:solidFill>
              </a:rPr>
              <a:t>：</a:t>
            </a:r>
            <a:endParaRPr lang="zh-CN" altLang="zh-CN" dirty="0">
              <a:solidFill>
                <a:srgbClr val="FFC000"/>
              </a:solidFill>
            </a:endParaRPr>
          </a:p>
          <a:p>
            <a:r>
              <a:rPr lang="zh-CN" altLang="zh-CN" dirty="0"/>
              <a:t>借： 银行存款</a:t>
            </a:r>
            <a:r>
              <a:rPr lang="en-US" altLang="zh-CN" dirty="0"/>
              <a:t>   100 000</a:t>
            </a:r>
            <a:endParaRPr lang="zh-CN" altLang="zh-CN" dirty="0"/>
          </a:p>
          <a:p>
            <a:r>
              <a:rPr lang="en-US" altLang="zh-CN" dirty="0"/>
              <a:t>        </a:t>
            </a:r>
            <a:r>
              <a:rPr lang="zh-CN" altLang="zh-CN" dirty="0"/>
              <a:t>贷：附属单位上缴收入</a:t>
            </a:r>
            <a:r>
              <a:rPr lang="en-US" altLang="zh-CN" dirty="0"/>
              <a:t>-</a:t>
            </a:r>
            <a:r>
              <a:rPr lang="zh-CN" altLang="zh-CN" dirty="0"/>
              <a:t>专项资金收入</a:t>
            </a:r>
            <a:r>
              <a:rPr lang="en-US" altLang="zh-CN" dirty="0"/>
              <a:t>-</a:t>
            </a:r>
            <a:r>
              <a:rPr lang="zh-CN" altLang="zh-CN" dirty="0"/>
              <a:t>全运会</a:t>
            </a:r>
            <a:r>
              <a:rPr lang="en-US" altLang="zh-CN" dirty="0"/>
              <a:t>  100 000</a:t>
            </a:r>
            <a:endParaRPr lang="zh-CN" altLang="zh-CN" dirty="0"/>
          </a:p>
          <a:p>
            <a:r>
              <a:rPr lang="zh-CN" altLang="zh-CN" dirty="0">
                <a:solidFill>
                  <a:srgbClr val="FFC000"/>
                </a:solidFill>
              </a:rPr>
              <a:t>预算会计</a:t>
            </a:r>
            <a:r>
              <a:rPr lang="zh-CN" altLang="en-US" dirty="0">
                <a:solidFill>
                  <a:srgbClr val="FFC000"/>
                </a:solidFill>
              </a:rPr>
              <a:t>：</a:t>
            </a:r>
            <a:endParaRPr lang="en-US" altLang="zh-CN" dirty="0">
              <a:solidFill>
                <a:srgbClr val="FFC000"/>
              </a:solidFill>
            </a:endParaRPr>
          </a:p>
          <a:p>
            <a:r>
              <a:rPr lang="zh-CN" altLang="zh-CN" dirty="0"/>
              <a:t>借：资金结存</a:t>
            </a:r>
            <a:r>
              <a:rPr lang="en-US" altLang="zh-CN" dirty="0"/>
              <a:t>-</a:t>
            </a:r>
            <a:r>
              <a:rPr lang="zh-CN" altLang="zh-CN" dirty="0"/>
              <a:t>货币资金</a:t>
            </a:r>
            <a:r>
              <a:rPr lang="en-US" altLang="zh-CN" dirty="0"/>
              <a:t>   100 000</a:t>
            </a:r>
            <a:endParaRPr lang="zh-CN" altLang="zh-CN" dirty="0"/>
          </a:p>
          <a:p>
            <a:r>
              <a:rPr lang="en-US" altLang="zh-CN" dirty="0"/>
              <a:t>      </a:t>
            </a:r>
            <a:r>
              <a:rPr lang="zh-CN" altLang="zh-CN" dirty="0"/>
              <a:t>贷：附属单位上缴预算收入</a:t>
            </a:r>
            <a:r>
              <a:rPr lang="en-US" altLang="zh-CN" dirty="0"/>
              <a:t>-</a:t>
            </a:r>
            <a:r>
              <a:rPr lang="zh-CN" altLang="zh-CN" dirty="0"/>
              <a:t>专项资金收入</a:t>
            </a:r>
            <a:r>
              <a:rPr lang="en-US" altLang="zh-CN" dirty="0"/>
              <a:t>-</a:t>
            </a:r>
            <a:r>
              <a:rPr lang="zh-CN" altLang="zh-CN" dirty="0"/>
              <a:t>全运会</a:t>
            </a:r>
            <a:r>
              <a:rPr lang="en-US" altLang="zh-CN" dirty="0"/>
              <a:t> 100 000</a:t>
            </a:r>
            <a:endParaRPr lang="zh-CN" altLang="zh-CN" dirty="0"/>
          </a:p>
        </p:txBody>
      </p:sp>
    </p:spTree>
    <p:extLst>
      <p:ext uri="{BB962C8B-B14F-4D97-AF65-F5344CB8AC3E}">
        <p14:creationId xmlns:p14="http://schemas.microsoft.com/office/powerpoint/2010/main" val="24885831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9D55240-425E-4A06-9CB2-9CFBE0676B8F}"/>
              </a:ext>
            </a:extLst>
          </p:cNvPr>
          <p:cNvSpPr>
            <a:spLocks noGrp="1"/>
          </p:cNvSpPr>
          <p:nvPr>
            <p:ph type="title"/>
          </p:nvPr>
        </p:nvSpPr>
        <p:spPr/>
        <p:txBody>
          <a:bodyPr>
            <a:normAutofit fontScale="90000"/>
          </a:bodyPr>
          <a:lstStyle/>
          <a:p>
            <a:r>
              <a:rPr lang="zh-CN" altLang="en-US" dirty="0">
                <a:solidFill>
                  <a:srgbClr val="FFC000"/>
                </a:solidFill>
              </a:rPr>
              <a:t>六、</a:t>
            </a:r>
            <a:r>
              <a:rPr lang="en-US" altLang="zh-CN" dirty="0">
                <a:solidFill>
                  <a:srgbClr val="FFC000"/>
                </a:solidFill>
              </a:rPr>
              <a:t>4301 </a:t>
            </a:r>
            <a:r>
              <a:rPr lang="zh-CN" altLang="zh-CN" dirty="0">
                <a:solidFill>
                  <a:srgbClr val="FFC000"/>
                </a:solidFill>
              </a:rPr>
              <a:t>附属单位上缴收入</a:t>
            </a:r>
            <a:r>
              <a:rPr lang="en-US" altLang="zh-CN" dirty="0">
                <a:solidFill>
                  <a:srgbClr val="FFC000"/>
                </a:solidFill>
              </a:rPr>
              <a:t>/6301</a:t>
            </a:r>
            <a:r>
              <a:rPr lang="zh-CN" altLang="zh-CN" dirty="0">
                <a:solidFill>
                  <a:srgbClr val="FFC000"/>
                </a:solidFill>
              </a:rPr>
              <a:t>附属单位上缴预算收入</a:t>
            </a:r>
            <a:endParaRPr lang="zh-CN" altLang="en-US" dirty="0"/>
          </a:p>
        </p:txBody>
      </p:sp>
      <p:sp>
        <p:nvSpPr>
          <p:cNvPr id="3" name="内容占位符 2">
            <a:extLst>
              <a:ext uri="{FF2B5EF4-FFF2-40B4-BE49-F238E27FC236}">
                <a16:creationId xmlns:a16="http://schemas.microsoft.com/office/drawing/2014/main" id="{12ED17B8-7052-4DF6-8B71-EFFF60B61EAE}"/>
              </a:ext>
            </a:extLst>
          </p:cNvPr>
          <p:cNvSpPr>
            <a:spLocks noGrp="1"/>
          </p:cNvSpPr>
          <p:nvPr>
            <p:ph sz="quarter" idx="13"/>
          </p:nvPr>
        </p:nvSpPr>
        <p:spPr/>
        <p:txBody>
          <a:bodyPr/>
          <a:lstStyle/>
          <a:p>
            <a:r>
              <a:rPr lang="zh-CN" altLang="zh-CN" dirty="0"/>
              <a:t>（</a:t>
            </a:r>
            <a:r>
              <a:rPr lang="en-US" altLang="zh-CN" dirty="0"/>
              <a:t>2</a:t>
            </a:r>
            <a:r>
              <a:rPr lang="zh-CN" altLang="zh-CN" dirty="0"/>
              <a:t>）期末，将附属单位上缴收入本期发生额转入本期盈余，借记本科目，贷记“本期盈余”科目。</a:t>
            </a:r>
          </a:p>
          <a:p>
            <a:r>
              <a:rPr lang="zh-CN" altLang="zh-CN" dirty="0"/>
              <a:t>将附属单位上缴预算收入本年发生额中的专项资金收入转入非财政拨款结转，借记本科目下各专项资金收入明细科目，贷记“非财政拨款结转——本年收支结转”科目；将本科目本年发生额中的非专项资金收入转入其他结余，借记本科目下各非专项资金收入明细科目，贷记“其他结余”科目。期末结转后，本科目应无余额。</a:t>
            </a:r>
          </a:p>
        </p:txBody>
      </p:sp>
    </p:spTree>
    <p:extLst>
      <p:ext uri="{BB962C8B-B14F-4D97-AF65-F5344CB8AC3E}">
        <p14:creationId xmlns:p14="http://schemas.microsoft.com/office/powerpoint/2010/main" val="36883042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11613C8-CDA3-43BB-AABD-5A6027C5A6FD}"/>
              </a:ext>
            </a:extLst>
          </p:cNvPr>
          <p:cNvSpPr>
            <a:spLocks noGrp="1"/>
          </p:cNvSpPr>
          <p:nvPr>
            <p:ph type="title"/>
          </p:nvPr>
        </p:nvSpPr>
        <p:spPr/>
        <p:txBody>
          <a:bodyPr>
            <a:normAutofit fontScale="90000"/>
          </a:bodyPr>
          <a:lstStyle/>
          <a:p>
            <a:r>
              <a:rPr lang="zh-CN" altLang="en-US" dirty="0">
                <a:solidFill>
                  <a:srgbClr val="FFC000"/>
                </a:solidFill>
              </a:rPr>
              <a:t>六、</a:t>
            </a:r>
            <a:r>
              <a:rPr lang="en-US" altLang="zh-CN" dirty="0">
                <a:solidFill>
                  <a:srgbClr val="FFC000"/>
                </a:solidFill>
              </a:rPr>
              <a:t>4301 </a:t>
            </a:r>
            <a:r>
              <a:rPr lang="zh-CN" altLang="zh-CN" dirty="0">
                <a:solidFill>
                  <a:srgbClr val="FFC000"/>
                </a:solidFill>
              </a:rPr>
              <a:t>附属单位上缴收入</a:t>
            </a:r>
            <a:r>
              <a:rPr lang="en-US" altLang="zh-CN" dirty="0">
                <a:solidFill>
                  <a:srgbClr val="FFC000"/>
                </a:solidFill>
              </a:rPr>
              <a:t>/6301</a:t>
            </a:r>
            <a:r>
              <a:rPr lang="zh-CN" altLang="zh-CN" dirty="0">
                <a:solidFill>
                  <a:srgbClr val="FFC000"/>
                </a:solidFill>
              </a:rPr>
              <a:t>附属单位上缴预算收入</a:t>
            </a:r>
            <a:endParaRPr lang="zh-CN" altLang="en-US" dirty="0"/>
          </a:p>
        </p:txBody>
      </p:sp>
      <p:sp>
        <p:nvSpPr>
          <p:cNvPr id="3" name="内容占位符 2">
            <a:extLst>
              <a:ext uri="{FF2B5EF4-FFF2-40B4-BE49-F238E27FC236}">
                <a16:creationId xmlns:a16="http://schemas.microsoft.com/office/drawing/2014/main" id="{0656DA6F-77A6-4ADC-9058-242F6BE08B1C}"/>
              </a:ext>
            </a:extLst>
          </p:cNvPr>
          <p:cNvSpPr>
            <a:spLocks noGrp="1"/>
          </p:cNvSpPr>
          <p:nvPr>
            <p:ph sz="quarter" idx="13"/>
          </p:nvPr>
        </p:nvSpPr>
        <p:spPr/>
        <p:txBody>
          <a:bodyPr/>
          <a:lstStyle/>
          <a:p>
            <a:r>
              <a:rPr lang="zh-CN" altLang="zh-CN" dirty="0">
                <a:solidFill>
                  <a:srgbClr val="FFC000"/>
                </a:solidFill>
              </a:rPr>
              <a:t>例【</a:t>
            </a:r>
            <a:r>
              <a:rPr lang="en-US" altLang="zh-CN" dirty="0">
                <a:solidFill>
                  <a:srgbClr val="FFC000"/>
                </a:solidFill>
              </a:rPr>
              <a:t>4-22</a:t>
            </a:r>
            <a:r>
              <a:rPr lang="zh-CN" altLang="zh-CN" dirty="0">
                <a:solidFill>
                  <a:srgbClr val="FFC000"/>
                </a:solidFill>
              </a:rPr>
              <a:t>】</a:t>
            </a:r>
            <a:r>
              <a:rPr lang="en-US" altLang="zh-CN" dirty="0"/>
              <a:t>2019</a:t>
            </a:r>
            <a:r>
              <a:rPr lang="zh-CN" altLang="zh-CN" dirty="0"/>
              <a:t>年</a:t>
            </a:r>
            <a:r>
              <a:rPr lang="en-US" altLang="zh-CN" dirty="0"/>
              <a:t>1</a:t>
            </a:r>
            <a:r>
              <a:rPr lang="zh-CN" altLang="zh-CN" dirty="0"/>
              <a:t>月</a:t>
            </a:r>
            <a:r>
              <a:rPr lang="en-US" altLang="zh-CN" dirty="0"/>
              <a:t>31</a:t>
            </a:r>
            <a:r>
              <a:rPr lang="zh-CN" altLang="zh-CN" dirty="0"/>
              <a:t>日，滨海市审计局结转附属单位上缴收入发生额</a:t>
            </a:r>
          </a:p>
          <a:p>
            <a:r>
              <a:rPr lang="zh-CN" altLang="zh-CN" dirty="0">
                <a:solidFill>
                  <a:srgbClr val="FFC000"/>
                </a:solidFill>
              </a:rPr>
              <a:t>财务会计</a:t>
            </a:r>
            <a:r>
              <a:rPr lang="zh-CN" altLang="en-US" dirty="0">
                <a:solidFill>
                  <a:srgbClr val="FFC000"/>
                </a:solidFill>
              </a:rPr>
              <a:t>：</a:t>
            </a:r>
            <a:endParaRPr lang="en-US" altLang="zh-CN" dirty="0">
              <a:solidFill>
                <a:srgbClr val="FFC000"/>
              </a:solidFill>
            </a:endParaRPr>
          </a:p>
          <a:p>
            <a:r>
              <a:rPr lang="zh-CN" altLang="zh-CN" dirty="0"/>
              <a:t>借：附属单位上缴收入</a:t>
            </a:r>
            <a:r>
              <a:rPr lang="en-US" altLang="zh-CN" dirty="0"/>
              <a:t>-</a:t>
            </a:r>
            <a:r>
              <a:rPr lang="zh-CN" altLang="zh-CN" dirty="0"/>
              <a:t>非专项资金收入</a:t>
            </a:r>
            <a:r>
              <a:rPr lang="en-US" altLang="zh-CN" dirty="0"/>
              <a:t>-</a:t>
            </a:r>
            <a:r>
              <a:rPr lang="zh-CN" altLang="zh-CN" dirty="0"/>
              <a:t>服务部</a:t>
            </a:r>
            <a:r>
              <a:rPr lang="en-US" altLang="zh-CN" dirty="0"/>
              <a:t>  50 000</a:t>
            </a:r>
            <a:endParaRPr lang="zh-CN" altLang="zh-CN" dirty="0"/>
          </a:p>
          <a:p>
            <a:r>
              <a:rPr lang="en-US" altLang="zh-CN" dirty="0"/>
              <a:t>       </a:t>
            </a:r>
            <a:r>
              <a:rPr lang="zh-CN" altLang="zh-CN" dirty="0"/>
              <a:t>附属单位上缴收入</a:t>
            </a:r>
            <a:r>
              <a:rPr lang="en-US" altLang="zh-CN" dirty="0"/>
              <a:t>-</a:t>
            </a:r>
            <a:r>
              <a:rPr lang="zh-CN" altLang="zh-CN" dirty="0"/>
              <a:t>专项资金收入</a:t>
            </a:r>
            <a:r>
              <a:rPr lang="en-US" altLang="zh-CN" dirty="0"/>
              <a:t>-</a:t>
            </a:r>
            <a:r>
              <a:rPr lang="zh-CN" altLang="zh-CN" dirty="0"/>
              <a:t>全运会</a:t>
            </a:r>
            <a:r>
              <a:rPr lang="en-US" altLang="zh-CN" dirty="0"/>
              <a:t>   100 000</a:t>
            </a:r>
            <a:endParaRPr lang="zh-CN" altLang="zh-CN" dirty="0"/>
          </a:p>
          <a:p>
            <a:r>
              <a:rPr lang="en-US" altLang="zh-CN" dirty="0"/>
              <a:t>       </a:t>
            </a:r>
            <a:r>
              <a:rPr lang="zh-CN" altLang="zh-CN" dirty="0"/>
              <a:t>贷：本期盈余</a:t>
            </a:r>
            <a:r>
              <a:rPr lang="en-US" altLang="zh-CN" dirty="0"/>
              <a:t>                                                  150 000</a:t>
            </a:r>
            <a:endParaRPr lang="zh-CN" altLang="zh-CN" dirty="0"/>
          </a:p>
        </p:txBody>
      </p:sp>
    </p:spTree>
    <p:extLst>
      <p:ext uri="{BB962C8B-B14F-4D97-AF65-F5344CB8AC3E}">
        <p14:creationId xmlns:p14="http://schemas.microsoft.com/office/powerpoint/2010/main" val="3611930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40E94EE-D9FE-4C94-A13C-BDD7A99A4664}"/>
              </a:ext>
            </a:extLst>
          </p:cNvPr>
          <p:cNvSpPr>
            <a:spLocks noGrp="1"/>
          </p:cNvSpPr>
          <p:nvPr>
            <p:ph type="title"/>
          </p:nvPr>
        </p:nvSpPr>
        <p:spPr/>
        <p:txBody>
          <a:bodyPr/>
          <a:lstStyle/>
          <a:p>
            <a:r>
              <a:rPr lang="zh-CN" altLang="en-US" dirty="0"/>
              <a:t>四、</a:t>
            </a:r>
            <a:r>
              <a:rPr lang="en-US" altLang="zh-CN" dirty="0"/>
              <a:t>4101 </a:t>
            </a:r>
            <a:r>
              <a:rPr lang="zh-CN" altLang="zh-CN" dirty="0"/>
              <a:t>事业收入</a:t>
            </a:r>
            <a:r>
              <a:rPr lang="en-US" altLang="zh-CN" dirty="0"/>
              <a:t>/6101 </a:t>
            </a:r>
            <a:r>
              <a:rPr lang="zh-CN" altLang="zh-CN" dirty="0"/>
              <a:t>事业预算收入</a:t>
            </a:r>
            <a:endParaRPr lang="zh-CN" altLang="en-US" dirty="0"/>
          </a:p>
        </p:txBody>
      </p:sp>
      <p:sp>
        <p:nvSpPr>
          <p:cNvPr id="3" name="内容占位符 2">
            <a:extLst>
              <a:ext uri="{FF2B5EF4-FFF2-40B4-BE49-F238E27FC236}">
                <a16:creationId xmlns:a16="http://schemas.microsoft.com/office/drawing/2014/main" id="{A08E5870-D590-4C35-BD5C-7E76B5FB0F08}"/>
              </a:ext>
            </a:extLst>
          </p:cNvPr>
          <p:cNvSpPr>
            <a:spLocks noGrp="1"/>
          </p:cNvSpPr>
          <p:nvPr>
            <p:ph sz="quarter" idx="13"/>
          </p:nvPr>
        </p:nvSpPr>
        <p:spPr/>
        <p:txBody>
          <a:bodyPr/>
          <a:lstStyle/>
          <a:p>
            <a:r>
              <a:rPr lang="en-US" altLang="zh-CN" dirty="0"/>
              <a:t>1</a:t>
            </a:r>
            <a:r>
              <a:rPr lang="zh-CN" altLang="zh-CN" dirty="0"/>
              <a:t>、事业收入</a:t>
            </a:r>
            <a:r>
              <a:rPr lang="en-US" altLang="zh-CN" dirty="0"/>
              <a:t>/</a:t>
            </a:r>
            <a:r>
              <a:rPr lang="zh-CN" altLang="zh-CN" dirty="0"/>
              <a:t>事业预算收入核算内容</a:t>
            </a:r>
          </a:p>
          <a:p>
            <a:r>
              <a:rPr lang="zh-CN" altLang="zh-CN" dirty="0"/>
              <a:t>本科目核算事业单位开展专业业务活动及其辅助活动实现的收入或财政专户核拨的非税收入或经财政部门核准不上缴财政专户管理的非税收入（事业预算收入是现金流入），不包括从同级政府财政部门取得的各类财政拨款。</a:t>
            </a:r>
          </a:p>
          <a:p>
            <a:r>
              <a:rPr lang="zh-CN" altLang="zh-CN" dirty="0"/>
              <a:t>事业单位因开展科研及其辅助活动（高校、科研单位）从非同级政府财政部门取得的经费拨款，也通过本科目核算。</a:t>
            </a:r>
          </a:p>
        </p:txBody>
      </p:sp>
    </p:spTree>
    <p:extLst>
      <p:ext uri="{BB962C8B-B14F-4D97-AF65-F5344CB8AC3E}">
        <p14:creationId xmlns:p14="http://schemas.microsoft.com/office/powerpoint/2010/main" val="36197110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31D178E-BB88-412B-B3AB-6ECCBE0C10F7}"/>
              </a:ext>
            </a:extLst>
          </p:cNvPr>
          <p:cNvSpPr>
            <a:spLocks noGrp="1"/>
          </p:cNvSpPr>
          <p:nvPr>
            <p:ph type="title"/>
          </p:nvPr>
        </p:nvSpPr>
        <p:spPr/>
        <p:txBody>
          <a:bodyPr>
            <a:normAutofit fontScale="90000"/>
          </a:bodyPr>
          <a:lstStyle/>
          <a:p>
            <a:r>
              <a:rPr lang="zh-CN" altLang="en-US" dirty="0">
                <a:solidFill>
                  <a:srgbClr val="FFC000"/>
                </a:solidFill>
              </a:rPr>
              <a:t>六、</a:t>
            </a:r>
            <a:r>
              <a:rPr lang="en-US" altLang="zh-CN" dirty="0">
                <a:solidFill>
                  <a:srgbClr val="FFC000"/>
                </a:solidFill>
              </a:rPr>
              <a:t>4301 </a:t>
            </a:r>
            <a:r>
              <a:rPr lang="zh-CN" altLang="zh-CN" dirty="0">
                <a:solidFill>
                  <a:srgbClr val="FFC000"/>
                </a:solidFill>
              </a:rPr>
              <a:t>附属单位上缴收入</a:t>
            </a:r>
            <a:r>
              <a:rPr lang="en-US" altLang="zh-CN" dirty="0">
                <a:solidFill>
                  <a:srgbClr val="FFC000"/>
                </a:solidFill>
              </a:rPr>
              <a:t>/6301</a:t>
            </a:r>
            <a:r>
              <a:rPr lang="zh-CN" altLang="zh-CN" dirty="0">
                <a:solidFill>
                  <a:srgbClr val="FFC000"/>
                </a:solidFill>
              </a:rPr>
              <a:t>附属单位上缴预算收入</a:t>
            </a:r>
            <a:endParaRPr lang="zh-CN" altLang="en-US" dirty="0"/>
          </a:p>
        </p:txBody>
      </p:sp>
      <p:sp>
        <p:nvSpPr>
          <p:cNvPr id="3" name="内容占位符 2">
            <a:extLst>
              <a:ext uri="{FF2B5EF4-FFF2-40B4-BE49-F238E27FC236}">
                <a16:creationId xmlns:a16="http://schemas.microsoft.com/office/drawing/2014/main" id="{8902D6FD-9E4E-4A8C-9AAA-8204CB99D462}"/>
              </a:ext>
            </a:extLst>
          </p:cNvPr>
          <p:cNvSpPr>
            <a:spLocks noGrp="1"/>
          </p:cNvSpPr>
          <p:nvPr>
            <p:ph sz="quarter" idx="13"/>
          </p:nvPr>
        </p:nvSpPr>
        <p:spPr>
          <a:xfrm>
            <a:off x="376518" y="852755"/>
            <a:ext cx="9866439" cy="5102557"/>
          </a:xfrm>
        </p:spPr>
        <p:txBody>
          <a:bodyPr/>
          <a:lstStyle/>
          <a:p>
            <a:r>
              <a:rPr lang="zh-CN" altLang="zh-CN" dirty="0">
                <a:solidFill>
                  <a:srgbClr val="FFC000"/>
                </a:solidFill>
              </a:rPr>
              <a:t>预算会计</a:t>
            </a:r>
            <a:r>
              <a:rPr lang="zh-CN" altLang="en-US" dirty="0">
                <a:solidFill>
                  <a:srgbClr val="FFC000"/>
                </a:solidFill>
              </a:rPr>
              <a:t>：</a:t>
            </a:r>
            <a:r>
              <a:rPr lang="en-US" altLang="zh-CN" dirty="0">
                <a:solidFill>
                  <a:srgbClr val="FFC000"/>
                </a:solidFill>
              </a:rPr>
              <a:t>   </a:t>
            </a:r>
            <a:endParaRPr lang="zh-CN" altLang="zh-CN" dirty="0">
              <a:solidFill>
                <a:srgbClr val="FFC000"/>
              </a:solidFill>
            </a:endParaRPr>
          </a:p>
          <a:p>
            <a:r>
              <a:rPr lang="zh-CN" altLang="zh-CN" dirty="0"/>
              <a:t>借：附属单位上缴预算收入</a:t>
            </a:r>
            <a:r>
              <a:rPr lang="en-US" altLang="zh-CN" dirty="0"/>
              <a:t>-</a:t>
            </a:r>
            <a:r>
              <a:rPr lang="zh-CN" altLang="zh-CN" dirty="0"/>
              <a:t>非专项资金收入</a:t>
            </a:r>
            <a:r>
              <a:rPr lang="en-US" altLang="zh-CN" dirty="0"/>
              <a:t>-</a:t>
            </a:r>
            <a:r>
              <a:rPr lang="zh-CN" altLang="zh-CN" dirty="0"/>
              <a:t>服务部</a:t>
            </a:r>
            <a:r>
              <a:rPr lang="en-US" altLang="zh-CN" dirty="0"/>
              <a:t>  50 000</a:t>
            </a:r>
            <a:endParaRPr lang="zh-CN" altLang="zh-CN" dirty="0"/>
          </a:p>
          <a:p>
            <a:r>
              <a:rPr lang="en-US" altLang="zh-CN" dirty="0"/>
              <a:t>       </a:t>
            </a:r>
            <a:r>
              <a:rPr lang="zh-CN" altLang="zh-CN" dirty="0"/>
              <a:t>附属单位上缴预算收入</a:t>
            </a:r>
            <a:r>
              <a:rPr lang="en-US" altLang="zh-CN" dirty="0"/>
              <a:t>-</a:t>
            </a:r>
            <a:r>
              <a:rPr lang="zh-CN" altLang="zh-CN" dirty="0"/>
              <a:t>专项资金收入</a:t>
            </a:r>
            <a:r>
              <a:rPr lang="en-US" altLang="zh-CN" dirty="0"/>
              <a:t>-</a:t>
            </a:r>
            <a:r>
              <a:rPr lang="zh-CN" altLang="zh-CN" dirty="0"/>
              <a:t>全运会</a:t>
            </a:r>
            <a:r>
              <a:rPr lang="en-US" altLang="zh-CN" dirty="0"/>
              <a:t>   100 000</a:t>
            </a:r>
            <a:endParaRPr lang="zh-CN" altLang="zh-CN" dirty="0"/>
          </a:p>
          <a:p>
            <a:r>
              <a:rPr lang="en-US" altLang="zh-CN" dirty="0"/>
              <a:t>       </a:t>
            </a:r>
            <a:r>
              <a:rPr lang="zh-CN" altLang="zh-CN" dirty="0"/>
              <a:t>贷：非财政拨款结转——本年收支结转</a:t>
            </a:r>
            <a:r>
              <a:rPr lang="en-US" altLang="zh-CN" dirty="0"/>
              <a:t>                   100 000</a:t>
            </a:r>
            <a:endParaRPr lang="zh-CN" altLang="zh-CN" dirty="0"/>
          </a:p>
          <a:p>
            <a:r>
              <a:rPr lang="en-US" altLang="zh-CN" dirty="0"/>
              <a:t>              </a:t>
            </a:r>
            <a:r>
              <a:rPr lang="zh-CN" altLang="zh-CN" dirty="0"/>
              <a:t>其他结余</a:t>
            </a:r>
            <a:r>
              <a:rPr lang="en-US" altLang="zh-CN" dirty="0"/>
              <a:t>                                                          50 000</a:t>
            </a:r>
            <a:endParaRPr lang="zh-CN" altLang="zh-CN" dirty="0"/>
          </a:p>
          <a:p>
            <a:r>
              <a:rPr lang="en-US" altLang="zh-CN" dirty="0"/>
              <a:t> </a:t>
            </a:r>
            <a:endParaRPr lang="zh-CN" altLang="zh-CN" dirty="0"/>
          </a:p>
          <a:p>
            <a:endParaRPr lang="zh-CN" altLang="en-US" dirty="0"/>
          </a:p>
        </p:txBody>
      </p:sp>
    </p:spTree>
    <p:extLst>
      <p:ext uri="{BB962C8B-B14F-4D97-AF65-F5344CB8AC3E}">
        <p14:creationId xmlns:p14="http://schemas.microsoft.com/office/powerpoint/2010/main" val="11950095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EBD7257-9CDD-454A-8C51-B5B3F8E9BE09}"/>
              </a:ext>
            </a:extLst>
          </p:cNvPr>
          <p:cNvSpPr>
            <a:spLocks noGrp="1"/>
          </p:cNvSpPr>
          <p:nvPr>
            <p:ph type="title"/>
          </p:nvPr>
        </p:nvSpPr>
        <p:spPr/>
        <p:txBody>
          <a:bodyPr/>
          <a:lstStyle/>
          <a:p>
            <a:r>
              <a:rPr lang="zh-CN" altLang="en-US" dirty="0">
                <a:solidFill>
                  <a:srgbClr val="FFC000"/>
                </a:solidFill>
              </a:rPr>
              <a:t>七、</a:t>
            </a:r>
            <a:r>
              <a:rPr lang="zh-CN" altLang="zh-CN" dirty="0">
                <a:solidFill>
                  <a:srgbClr val="FFC000"/>
                </a:solidFill>
              </a:rPr>
              <a:t>投资收益</a:t>
            </a:r>
            <a:r>
              <a:rPr lang="en-US" altLang="zh-CN" dirty="0">
                <a:solidFill>
                  <a:srgbClr val="FFC000"/>
                </a:solidFill>
              </a:rPr>
              <a:t>/</a:t>
            </a:r>
            <a:r>
              <a:rPr lang="zh-CN" altLang="zh-CN" dirty="0">
                <a:solidFill>
                  <a:srgbClr val="FFC000"/>
                </a:solidFill>
              </a:rPr>
              <a:t>投资预算收益</a:t>
            </a:r>
          </a:p>
        </p:txBody>
      </p:sp>
      <p:sp>
        <p:nvSpPr>
          <p:cNvPr id="3" name="内容占位符 2">
            <a:extLst>
              <a:ext uri="{FF2B5EF4-FFF2-40B4-BE49-F238E27FC236}">
                <a16:creationId xmlns:a16="http://schemas.microsoft.com/office/drawing/2014/main" id="{EFE77563-0185-4CAA-9B26-5D31B0FBD8F0}"/>
              </a:ext>
            </a:extLst>
          </p:cNvPr>
          <p:cNvSpPr>
            <a:spLocks noGrp="1"/>
          </p:cNvSpPr>
          <p:nvPr>
            <p:ph sz="quarter" idx="13"/>
          </p:nvPr>
        </p:nvSpPr>
        <p:spPr>
          <a:xfrm>
            <a:off x="376519" y="838072"/>
            <a:ext cx="9305364" cy="5102557"/>
          </a:xfrm>
        </p:spPr>
        <p:txBody>
          <a:bodyPr/>
          <a:lstStyle/>
          <a:p>
            <a:r>
              <a:rPr lang="en-US" altLang="zh-CN" dirty="0"/>
              <a:t>1</a:t>
            </a:r>
            <a:r>
              <a:rPr lang="zh-CN" altLang="zh-CN" dirty="0"/>
              <a:t>、科目核算内容</a:t>
            </a:r>
          </a:p>
          <a:p>
            <a:r>
              <a:rPr lang="zh-CN" altLang="zh-CN" dirty="0"/>
              <a:t>核算事业单位股权投资和债券投资所实现的收益或发生的损失。</a:t>
            </a:r>
          </a:p>
          <a:p>
            <a:r>
              <a:rPr lang="en-US" altLang="zh-CN" dirty="0"/>
              <a:t>2</a:t>
            </a:r>
            <a:r>
              <a:rPr lang="zh-CN" altLang="zh-CN" dirty="0"/>
              <a:t>、本科目应当按照</a:t>
            </a:r>
            <a:r>
              <a:rPr lang="zh-CN" altLang="zh-CN" dirty="0">
                <a:solidFill>
                  <a:srgbClr val="FFC000"/>
                </a:solidFill>
              </a:rPr>
              <a:t>投资的种类</a:t>
            </a:r>
            <a:r>
              <a:rPr lang="zh-CN" altLang="zh-CN" dirty="0"/>
              <a:t>等进行明细核算。</a:t>
            </a:r>
          </a:p>
          <a:p>
            <a:r>
              <a:rPr lang="en-US" altLang="zh-CN" dirty="0"/>
              <a:t>3</a:t>
            </a:r>
            <a:r>
              <a:rPr lang="zh-CN" altLang="zh-CN" dirty="0"/>
              <a:t>、投资收益的主要账务处理如下：</a:t>
            </a:r>
          </a:p>
          <a:p>
            <a:r>
              <a:rPr lang="zh-CN" altLang="zh-CN" dirty="0"/>
              <a:t>（</a:t>
            </a:r>
            <a:r>
              <a:rPr lang="en-US" altLang="zh-CN" dirty="0"/>
              <a:t>1</a:t>
            </a:r>
            <a:r>
              <a:rPr lang="zh-CN" altLang="zh-CN" dirty="0"/>
              <a:t>）日常核算参见“投资”相关账务处理</a:t>
            </a:r>
          </a:p>
          <a:p>
            <a:r>
              <a:rPr lang="zh-CN" altLang="zh-CN" dirty="0"/>
              <a:t>（</a:t>
            </a:r>
            <a:r>
              <a:rPr lang="en-US" altLang="zh-CN" dirty="0"/>
              <a:t>2</a:t>
            </a:r>
            <a:r>
              <a:rPr lang="zh-CN" altLang="zh-CN" dirty="0"/>
              <a:t>）期末，将投资收益本期发生额转入本期盈余</a:t>
            </a:r>
          </a:p>
          <a:p>
            <a:r>
              <a:rPr lang="zh-CN" altLang="zh-CN" dirty="0"/>
              <a:t>将投资收益预算本年发生额转入其他结余</a:t>
            </a:r>
            <a:r>
              <a:rPr lang="zh-CN" altLang="en-US" dirty="0"/>
              <a:t>。</a:t>
            </a:r>
            <a:endParaRPr lang="zh-CN" altLang="zh-CN" dirty="0"/>
          </a:p>
          <a:p>
            <a:r>
              <a:rPr lang="en-US" altLang="zh-CN" dirty="0"/>
              <a:t> </a:t>
            </a:r>
            <a:endParaRPr lang="zh-CN" altLang="zh-CN" dirty="0"/>
          </a:p>
          <a:p>
            <a:endParaRPr lang="zh-CN" altLang="en-US" dirty="0"/>
          </a:p>
        </p:txBody>
      </p:sp>
    </p:spTree>
    <p:extLst>
      <p:ext uri="{BB962C8B-B14F-4D97-AF65-F5344CB8AC3E}">
        <p14:creationId xmlns:p14="http://schemas.microsoft.com/office/powerpoint/2010/main" val="29944821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八、债务预算收入</a:t>
            </a:r>
          </a:p>
        </p:txBody>
      </p:sp>
      <p:sp>
        <p:nvSpPr>
          <p:cNvPr id="3" name="内容占位符 2"/>
          <p:cNvSpPr>
            <a:spLocks noGrp="1"/>
          </p:cNvSpPr>
          <p:nvPr>
            <p:ph sz="quarter" idx="13"/>
          </p:nvPr>
        </p:nvSpPr>
        <p:spPr/>
        <p:txBody>
          <a:bodyPr/>
          <a:lstStyle/>
          <a:p>
            <a:r>
              <a:rPr lang="en-US" altLang="zh-CN" dirty="0"/>
              <a:t>1</a:t>
            </a:r>
            <a:r>
              <a:rPr lang="zh-CN" altLang="zh-CN" dirty="0"/>
              <a:t>、科目核算内容</a:t>
            </a:r>
          </a:p>
          <a:p>
            <a:r>
              <a:rPr lang="zh-CN" altLang="zh-CN" dirty="0"/>
              <a:t>核算事业单位</a:t>
            </a:r>
            <a:r>
              <a:rPr lang="zh-CN" altLang="en-US" dirty="0"/>
              <a:t>按照规定从银行和其他金融机构等借入的，纳入部门预算管理的，不以财政资金作为偿还来源的</a:t>
            </a:r>
            <a:r>
              <a:rPr lang="zh-CN" altLang="en-US" dirty="0">
                <a:solidFill>
                  <a:srgbClr val="FFC000"/>
                </a:solidFill>
              </a:rPr>
              <a:t>债务本金</a:t>
            </a:r>
            <a:r>
              <a:rPr lang="zh-CN" altLang="zh-CN" dirty="0"/>
              <a:t>。</a:t>
            </a:r>
          </a:p>
          <a:p>
            <a:r>
              <a:rPr lang="en-US" altLang="zh-CN" dirty="0"/>
              <a:t>2</a:t>
            </a:r>
            <a:r>
              <a:rPr lang="zh-CN" altLang="zh-CN" dirty="0"/>
              <a:t>、本科目应当按照</a:t>
            </a:r>
            <a:r>
              <a:rPr lang="zh-CN" altLang="en-US" dirty="0"/>
              <a:t>债务的性质</a:t>
            </a:r>
            <a:r>
              <a:rPr lang="en-US" altLang="zh-CN" dirty="0"/>
              <a:t>(</a:t>
            </a:r>
            <a:r>
              <a:rPr lang="zh-CN" altLang="en-US" dirty="0"/>
              <a:t>非专项资金收入</a:t>
            </a:r>
            <a:r>
              <a:rPr lang="en-US" altLang="zh-CN" dirty="0"/>
              <a:t>/</a:t>
            </a:r>
            <a:r>
              <a:rPr lang="zh-CN" altLang="en-US" dirty="0"/>
              <a:t>专项资金收入</a:t>
            </a:r>
            <a:r>
              <a:rPr lang="en-US" altLang="zh-CN" dirty="0"/>
              <a:t>)</a:t>
            </a:r>
          </a:p>
          <a:p>
            <a:r>
              <a:rPr lang="en-US" altLang="zh-CN" dirty="0"/>
              <a:t>《</a:t>
            </a:r>
            <a:r>
              <a:rPr lang="zh-CN" altLang="en-US" dirty="0"/>
              <a:t>政府收支分类科目</a:t>
            </a:r>
            <a:r>
              <a:rPr lang="en-US" altLang="zh-CN" dirty="0"/>
              <a:t>》</a:t>
            </a:r>
            <a:r>
              <a:rPr lang="zh-CN" altLang="en-US" dirty="0"/>
              <a:t>中“支出功能分类”项级科目、并按照单位、项目进行明细核算。</a:t>
            </a:r>
          </a:p>
        </p:txBody>
      </p:sp>
      <p:sp>
        <p:nvSpPr>
          <p:cNvPr id="4" name="内容占位符 2">
            <a:extLst>
              <a:ext uri="{FF2B5EF4-FFF2-40B4-BE49-F238E27FC236}">
                <a16:creationId xmlns:a16="http://schemas.microsoft.com/office/drawing/2014/main" id="{8E186F5B-7EC1-4224-AB24-E1C05D9E38DE}"/>
              </a:ext>
            </a:extLst>
          </p:cNvPr>
          <p:cNvSpPr txBox="1">
            <a:spLocks/>
          </p:cNvSpPr>
          <p:nvPr/>
        </p:nvSpPr>
        <p:spPr>
          <a:xfrm>
            <a:off x="528919" y="1005155"/>
            <a:ext cx="9305364" cy="5102557"/>
          </a:xfrm>
          <a:prstGeom prst="rect">
            <a:avLst/>
          </a:prstGeom>
        </p:spPr>
        <p:txBody>
          <a:bodyPr vert="horz" lIns="91440" tIns="45720" rIns="91440" bIns="45720" rtlCol="0">
            <a:normAutofit/>
          </a:bodyPr>
          <a:lstStyle>
            <a:lvl1pPr marL="0" indent="612140" algn="l" defTabSz="914400" rtl="0" eaLnBrk="1" latinLnBrk="0" hangingPunct="1">
              <a:lnSpc>
                <a:spcPct val="150000"/>
              </a:lnSpc>
              <a:spcBef>
                <a:spcPts val="0"/>
              </a:spcBef>
              <a:buFont typeface="Arial" panose="020B0604020202020204" pitchFamily="34" charset="0"/>
              <a:buNone/>
              <a:defRPr sz="2400" kern="1200">
                <a:solidFill>
                  <a:schemeClr val="bg1"/>
                </a:solidFill>
                <a:latin typeface="微软雅黑" panose="020B0503020204020204" pitchFamily="34" charset="-122"/>
                <a:ea typeface="微软雅黑" panose="020B0503020204020204" pitchFamily="34"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zh-CN" altLang="en-US" dirty="0"/>
          </a:p>
        </p:txBody>
      </p:sp>
    </p:spTree>
    <p:extLst>
      <p:ext uri="{BB962C8B-B14F-4D97-AF65-F5344CB8AC3E}">
        <p14:creationId xmlns:p14="http://schemas.microsoft.com/office/powerpoint/2010/main" val="12503911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八、债务预算收入</a:t>
            </a:r>
          </a:p>
        </p:txBody>
      </p:sp>
      <p:sp>
        <p:nvSpPr>
          <p:cNvPr id="4" name="内容占位符 2">
            <a:extLst>
              <a:ext uri="{FF2B5EF4-FFF2-40B4-BE49-F238E27FC236}">
                <a16:creationId xmlns:a16="http://schemas.microsoft.com/office/drawing/2014/main" id="{8E186F5B-7EC1-4224-AB24-E1C05D9E38DE}"/>
              </a:ext>
            </a:extLst>
          </p:cNvPr>
          <p:cNvSpPr>
            <a:spLocks noGrp="1"/>
          </p:cNvSpPr>
          <p:nvPr>
            <p:ph sz="quarter" idx="13"/>
          </p:nvPr>
        </p:nvSpPr>
        <p:spPr/>
        <p:txBody>
          <a:bodyPr/>
          <a:lstStyle/>
          <a:p>
            <a:r>
              <a:rPr lang="zh-CN" altLang="en-US" dirty="0"/>
              <a:t>（</a:t>
            </a:r>
            <a:r>
              <a:rPr lang="en-US" altLang="zh-CN" dirty="0"/>
              <a:t>3</a:t>
            </a:r>
            <a:r>
              <a:rPr lang="zh-CN" altLang="en-US" dirty="0"/>
              <a:t>）债务</a:t>
            </a:r>
            <a:r>
              <a:rPr lang="zh-CN" altLang="zh-CN" dirty="0"/>
              <a:t>预算收入的</a:t>
            </a:r>
            <a:r>
              <a:rPr lang="zh-CN" altLang="en-US" dirty="0"/>
              <a:t>平行记账</a:t>
            </a:r>
            <a:endParaRPr lang="en-US" altLang="zh-CN" dirty="0"/>
          </a:p>
          <a:p>
            <a:r>
              <a:rPr lang="en-US" altLang="zh-CN" dirty="0"/>
              <a:t>1</a:t>
            </a:r>
            <a:r>
              <a:rPr lang="zh-CN" altLang="en-US" dirty="0"/>
              <a:t>、借入借款</a:t>
            </a:r>
            <a:endParaRPr lang="en-US" altLang="zh-CN" dirty="0"/>
          </a:p>
          <a:p>
            <a:r>
              <a:rPr lang="zh-CN" altLang="zh-CN" dirty="0">
                <a:solidFill>
                  <a:srgbClr val="FFC000"/>
                </a:solidFill>
              </a:rPr>
              <a:t>例【</a:t>
            </a:r>
            <a:r>
              <a:rPr lang="en-US" altLang="zh-CN" dirty="0">
                <a:solidFill>
                  <a:srgbClr val="FFC000"/>
                </a:solidFill>
              </a:rPr>
              <a:t>4-23</a:t>
            </a:r>
            <a:r>
              <a:rPr lang="zh-CN" altLang="zh-CN" dirty="0">
                <a:solidFill>
                  <a:srgbClr val="FFC000"/>
                </a:solidFill>
              </a:rPr>
              <a:t>】</a:t>
            </a:r>
            <a:r>
              <a:rPr lang="en-US" altLang="zh-CN" dirty="0"/>
              <a:t>2019</a:t>
            </a:r>
            <a:r>
              <a:rPr lang="zh-CN" altLang="zh-CN" dirty="0"/>
              <a:t>年</a:t>
            </a:r>
            <a:r>
              <a:rPr lang="en-US" altLang="zh-CN" dirty="0"/>
              <a:t>1</a:t>
            </a:r>
            <a:r>
              <a:rPr lang="zh-CN" altLang="zh-CN" dirty="0"/>
              <a:t>月</a:t>
            </a:r>
            <a:r>
              <a:rPr lang="en-US" altLang="zh-CN" dirty="0"/>
              <a:t>31</a:t>
            </a:r>
            <a:r>
              <a:rPr lang="zh-CN" altLang="zh-CN" dirty="0"/>
              <a:t>日，滨海市</a:t>
            </a:r>
            <a:r>
              <a:rPr lang="zh-CN" altLang="en-US" dirty="0"/>
              <a:t>第九中学兴建一幢新的办公大楼，一年半竣工。经批准向建设银行借入</a:t>
            </a:r>
            <a:r>
              <a:rPr lang="en-US" altLang="zh-CN" dirty="0"/>
              <a:t>2 000 000</a:t>
            </a:r>
            <a:r>
              <a:rPr lang="zh-CN" altLang="en-US" dirty="0"/>
              <a:t>元，借款期限</a:t>
            </a:r>
            <a:r>
              <a:rPr lang="en-US" altLang="zh-CN" dirty="0"/>
              <a:t>24</a:t>
            </a:r>
            <a:r>
              <a:rPr lang="zh-CN" altLang="en-US" dirty="0"/>
              <a:t>个月，年利率</a:t>
            </a:r>
            <a:r>
              <a:rPr lang="en-US" altLang="zh-CN" dirty="0"/>
              <a:t>8%</a:t>
            </a:r>
            <a:r>
              <a:rPr lang="zh-CN" altLang="en-US" dirty="0"/>
              <a:t>，按季付息，到期一次还本付息。</a:t>
            </a:r>
            <a:endParaRPr lang="en-US" altLang="zh-CN" dirty="0"/>
          </a:p>
          <a:p>
            <a:r>
              <a:rPr lang="zh-CN" altLang="en-US" dirty="0">
                <a:solidFill>
                  <a:srgbClr val="FFC000"/>
                </a:solidFill>
              </a:rPr>
              <a:t>财务会计：   </a:t>
            </a:r>
            <a:endParaRPr lang="en-US" altLang="zh-CN" dirty="0">
              <a:solidFill>
                <a:srgbClr val="FFC000"/>
              </a:solidFill>
            </a:endParaRPr>
          </a:p>
          <a:p>
            <a:r>
              <a:rPr lang="zh-CN" altLang="en-US" dirty="0"/>
              <a:t>借：银行存款           </a:t>
            </a:r>
            <a:r>
              <a:rPr lang="en-US" altLang="zh-CN" dirty="0"/>
              <a:t>2 000 000</a:t>
            </a:r>
          </a:p>
          <a:p>
            <a:r>
              <a:rPr lang="en-US" altLang="zh-CN" dirty="0"/>
              <a:t>       </a:t>
            </a:r>
            <a:r>
              <a:rPr lang="zh-CN" altLang="en-US" dirty="0"/>
              <a:t>贷：长期借款</a:t>
            </a:r>
            <a:r>
              <a:rPr lang="en-US" altLang="zh-CN" dirty="0"/>
              <a:t>-</a:t>
            </a:r>
            <a:r>
              <a:rPr lang="zh-CN" altLang="en-US" dirty="0"/>
              <a:t>本金   </a:t>
            </a:r>
            <a:r>
              <a:rPr lang="en-US" altLang="zh-CN" dirty="0"/>
              <a:t>2 000 000</a:t>
            </a:r>
          </a:p>
          <a:p>
            <a:endParaRPr lang="zh-CN" altLang="en-US" dirty="0"/>
          </a:p>
        </p:txBody>
      </p:sp>
    </p:spTree>
    <p:extLst>
      <p:ext uri="{BB962C8B-B14F-4D97-AF65-F5344CB8AC3E}">
        <p14:creationId xmlns:p14="http://schemas.microsoft.com/office/powerpoint/2010/main" val="36358176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八、债务预算收入</a:t>
            </a:r>
          </a:p>
        </p:txBody>
      </p:sp>
      <p:sp>
        <p:nvSpPr>
          <p:cNvPr id="3" name="内容占位符 2"/>
          <p:cNvSpPr>
            <a:spLocks noGrp="1"/>
          </p:cNvSpPr>
          <p:nvPr>
            <p:ph sz="quarter" idx="13"/>
          </p:nvPr>
        </p:nvSpPr>
        <p:spPr/>
        <p:txBody>
          <a:bodyPr>
            <a:normAutofit/>
          </a:bodyPr>
          <a:lstStyle/>
          <a:p>
            <a:r>
              <a:rPr lang="zh-CN" altLang="en-US" dirty="0"/>
              <a:t>（</a:t>
            </a:r>
            <a:r>
              <a:rPr lang="en-US" altLang="zh-CN" dirty="0"/>
              <a:t>3</a:t>
            </a:r>
            <a:r>
              <a:rPr lang="zh-CN" altLang="en-US" dirty="0"/>
              <a:t>）债务</a:t>
            </a:r>
            <a:r>
              <a:rPr lang="zh-CN" altLang="zh-CN" dirty="0"/>
              <a:t>预算收入的</a:t>
            </a:r>
            <a:r>
              <a:rPr lang="zh-CN" altLang="en-US" dirty="0"/>
              <a:t>平行记账</a:t>
            </a:r>
            <a:endParaRPr lang="en-US" altLang="zh-CN" dirty="0"/>
          </a:p>
          <a:p>
            <a:r>
              <a:rPr lang="zh-CN" altLang="en-US" dirty="0">
                <a:solidFill>
                  <a:srgbClr val="FFC000"/>
                </a:solidFill>
              </a:rPr>
              <a:t>预算会计：</a:t>
            </a:r>
            <a:endParaRPr lang="en-US" altLang="zh-CN" dirty="0">
              <a:solidFill>
                <a:srgbClr val="FFC000"/>
              </a:solidFill>
            </a:endParaRPr>
          </a:p>
          <a:p>
            <a:r>
              <a:rPr lang="zh-CN" altLang="en-US" dirty="0"/>
              <a:t>借：资金结存</a:t>
            </a:r>
            <a:r>
              <a:rPr lang="en-US" altLang="zh-CN" dirty="0"/>
              <a:t>-</a:t>
            </a:r>
            <a:r>
              <a:rPr lang="zh-CN" altLang="en-US" dirty="0"/>
              <a:t>货币资金   </a:t>
            </a:r>
            <a:r>
              <a:rPr lang="en-US" altLang="zh-CN" dirty="0"/>
              <a:t>2 000 000</a:t>
            </a:r>
          </a:p>
          <a:p>
            <a:r>
              <a:rPr lang="en-US" altLang="zh-CN" dirty="0"/>
              <a:t>       </a:t>
            </a:r>
            <a:r>
              <a:rPr lang="zh-CN" altLang="en-US" dirty="0"/>
              <a:t>贷：债务预算收入</a:t>
            </a:r>
            <a:r>
              <a:rPr lang="en-US" altLang="zh-CN" dirty="0"/>
              <a:t>-</a:t>
            </a:r>
            <a:r>
              <a:rPr lang="zh-CN" altLang="en-US" dirty="0"/>
              <a:t>专项资金收入</a:t>
            </a:r>
            <a:r>
              <a:rPr lang="en-US" altLang="zh-CN" dirty="0"/>
              <a:t>-</a:t>
            </a:r>
            <a:r>
              <a:rPr lang="zh-CN" altLang="en-US" dirty="0"/>
              <a:t>一般行政管理事务</a:t>
            </a:r>
            <a:r>
              <a:rPr lang="en-US" altLang="zh-CN" dirty="0"/>
              <a:t>-</a:t>
            </a:r>
            <a:r>
              <a:rPr lang="zh-CN" altLang="en-US" dirty="0"/>
              <a:t>建设银行</a:t>
            </a:r>
            <a:r>
              <a:rPr lang="en-US" altLang="zh-CN" dirty="0"/>
              <a:t>-</a:t>
            </a:r>
            <a:r>
              <a:rPr lang="zh-CN" altLang="en-US" dirty="0"/>
              <a:t>办公楼项目            </a:t>
            </a:r>
            <a:r>
              <a:rPr lang="en-US" altLang="zh-CN" dirty="0"/>
              <a:t>2 000 000</a:t>
            </a:r>
          </a:p>
          <a:p>
            <a:r>
              <a:rPr lang="zh-CN" altLang="en-US" dirty="0"/>
              <a:t> </a:t>
            </a:r>
            <a:endParaRPr lang="en-US" altLang="zh-CN" dirty="0"/>
          </a:p>
          <a:p>
            <a:endParaRPr lang="zh-CN" altLang="en-US" dirty="0"/>
          </a:p>
        </p:txBody>
      </p:sp>
    </p:spTree>
    <p:extLst>
      <p:ext uri="{BB962C8B-B14F-4D97-AF65-F5344CB8AC3E}">
        <p14:creationId xmlns:p14="http://schemas.microsoft.com/office/powerpoint/2010/main" val="100370825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八、债务预算收入</a:t>
            </a:r>
          </a:p>
        </p:txBody>
      </p:sp>
      <p:sp>
        <p:nvSpPr>
          <p:cNvPr id="3" name="内容占位符 2"/>
          <p:cNvSpPr>
            <a:spLocks noGrp="1"/>
          </p:cNvSpPr>
          <p:nvPr>
            <p:ph sz="quarter" idx="13"/>
          </p:nvPr>
        </p:nvSpPr>
        <p:spPr/>
        <p:txBody>
          <a:bodyPr/>
          <a:lstStyle/>
          <a:p>
            <a:r>
              <a:rPr lang="en-US" altLang="zh-CN" dirty="0"/>
              <a:t>2</a:t>
            </a:r>
            <a:r>
              <a:rPr lang="zh-CN" altLang="en-US" dirty="0"/>
              <a:t>、年末结转</a:t>
            </a:r>
            <a:endParaRPr lang="en-US" altLang="zh-CN" dirty="0"/>
          </a:p>
          <a:p>
            <a:r>
              <a:rPr lang="zh-CN" altLang="zh-CN" dirty="0"/>
              <a:t>将</a:t>
            </a:r>
            <a:r>
              <a:rPr lang="zh-CN" altLang="en-US" dirty="0"/>
              <a:t>债务预算收入</a:t>
            </a:r>
            <a:r>
              <a:rPr lang="zh-CN" altLang="zh-CN" dirty="0"/>
              <a:t>本年发生额中的</a:t>
            </a:r>
            <a:r>
              <a:rPr lang="zh-CN" altLang="zh-CN" dirty="0">
                <a:solidFill>
                  <a:srgbClr val="FFC000"/>
                </a:solidFill>
              </a:rPr>
              <a:t>专项资金</a:t>
            </a:r>
            <a:r>
              <a:rPr lang="zh-CN" altLang="zh-CN" dirty="0"/>
              <a:t>收入</a:t>
            </a:r>
            <a:r>
              <a:rPr lang="zh-CN" altLang="zh-CN" dirty="0">
                <a:solidFill>
                  <a:srgbClr val="FFC000"/>
                </a:solidFill>
              </a:rPr>
              <a:t>转入非财政拨款结转，</a:t>
            </a:r>
            <a:r>
              <a:rPr lang="zh-CN" altLang="zh-CN" dirty="0"/>
              <a:t>借记本科目下各专项资金收入明细科目，贷记“非财政拨款结转——本年收支结转”科目；将本科目本年发生额中的</a:t>
            </a:r>
            <a:r>
              <a:rPr lang="zh-CN" altLang="zh-CN" dirty="0">
                <a:solidFill>
                  <a:srgbClr val="FFC000"/>
                </a:solidFill>
              </a:rPr>
              <a:t>非专项资金收入转入其他结余，</a:t>
            </a:r>
            <a:r>
              <a:rPr lang="zh-CN" altLang="zh-CN" dirty="0"/>
              <a:t>借记本科目下各非专项资金收入明细科目，贷记“其他结余”科目。期末结转后，本科目应无余额。</a:t>
            </a:r>
          </a:p>
          <a:p>
            <a:endParaRPr lang="zh-CN" altLang="en-US" dirty="0"/>
          </a:p>
        </p:txBody>
      </p:sp>
    </p:spTree>
    <p:extLst>
      <p:ext uri="{BB962C8B-B14F-4D97-AF65-F5344CB8AC3E}">
        <p14:creationId xmlns:p14="http://schemas.microsoft.com/office/powerpoint/2010/main" val="187805399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2400" dirty="0"/>
              <a:t>九、其他预算收入</a:t>
            </a:r>
            <a:r>
              <a:rPr lang="en-US" altLang="zh-CN" sz="2400" dirty="0"/>
              <a:t>/</a:t>
            </a:r>
            <a:r>
              <a:rPr lang="zh-CN" altLang="en-US" sz="2400" dirty="0"/>
              <a:t>捐赠收入</a:t>
            </a:r>
            <a:r>
              <a:rPr lang="en-US" altLang="zh-CN" sz="2400" dirty="0"/>
              <a:t>/</a:t>
            </a:r>
            <a:r>
              <a:rPr lang="zh-CN" altLang="en-US" sz="2400" dirty="0"/>
              <a:t>利息收入</a:t>
            </a:r>
            <a:r>
              <a:rPr lang="en-US" altLang="zh-CN" sz="2400" dirty="0"/>
              <a:t>/</a:t>
            </a:r>
            <a:r>
              <a:rPr lang="zh-CN" altLang="en-US" sz="2400" dirty="0"/>
              <a:t>租金收入</a:t>
            </a:r>
            <a:r>
              <a:rPr lang="en-US" altLang="zh-CN" sz="2400" dirty="0"/>
              <a:t>/</a:t>
            </a:r>
            <a:r>
              <a:rPr lang="zh-CN" altLang="en-US" sz="2400" dirty="0"/>
              <a:t>其他收入</a:t>
            </a:r>
          </a:p>
        </p:txBody>
      </p:sp>
      <p:sp>
        <p:nvSpPr>
          <p:cNvPr id="3" name="内容占位符 2"/>
          <p:cNvSpPr>
            <a:spLocks noGrp="1"/>
          </p:cNvSpPr>
          <p:nvPr>
            <p:ph sz="quarter" idx="13"/>
          </p:nvPr>
        </p:nvSpPr>
        <p:spPr>
          <a:xfrm>
            <a:off x="376519" y="852755"/>
            <a:ext cx="9305364" cy="5581601"/>
          </a:xfrm>
        </p:spPr>
        <p:txBody>
          <a:bodyPr>
            <a:noAutofit/>
          </a:bodyPr>
          <a:lstStyle/>
          <a:p>
            <a:r>
              <a:rPr lang="en-US" altLang="zh-CN" dirty="0"/>
              <a:t>1</a:t>
            </a:r>
            <a:r>
              <a:rPr lang="zh-CN" altLang="en-US" dirty="0"/>
              <a:t>、其他预算收入的科目设置</a:t>
            </a:r>
            <a:endParaRPr lang="en-US" altLang="zh-CN" dirty="0"/>
          </a:p>
          <a:p>
            <a:r>
              <a:rPr lang="zh-CN" altLang="en-US" dirty="0"/>
              <a:t>其他预算收入应当按照其他收入类别、</a:t>
            </a:r>
            <a:r>
              <a:rPr lang="en-US" altLang="zh-CN" dirty="0"/>
              <a:t>《</a:t>
            </a:r>
            <a:r>
              <a:rPr lang="zh-CN" altLang="en-US" dirty="0"/>
              <a:t>政府收支分类科目</a:t>
            </a:r>
            <a:r>
              <a:rPr lang="en-US" altLang="zh-CN" dirty="0"/>
              <a:t>》</a:t>
            </a:r>
            <a:r>
              <a:rPr lang="zh-CN" altLang="en-US" dirty="0"/>
              <a:t>中“支出功能分类”项级科目进行明细核算，其他预算收入中如有专项资金收入，还应当按照具体项目进行明细核算。</a:t>
            </a:r>
            <a:endParaRPr lang="en-US" altLang="zh-CN" dirty="0"/>
          </a:p>
          <a:p>
            <a:r>
              <a:rPr lang="en-US" altLang="zh-CN" dirty="0"/>
              <a:t>2</a:t>
            </a:r>
            <a:r>
              <a:rPr lang="zh-CN" altLang="en-US" dirty="0"/>
              <a:t>、其他预算收入的平行记账</a:t>
            </a:r>
            <a:endParaRPr lang="en-US" altLang="zh-CN" dirty="0"/>
          </a:p>
          <a:p>
            <a:r>
              <a:rPr lang="zh-CN" altLang="en-US" dirty="0"/>
              <a:t>（</a:t>
            </a:r>
            <a:r>
              <a:rPr lang="en-US" altLang="zh-CN" dirty="0"/>
              <a:t>1</a:t>
            </a:r>
            <a:r>
              <a:rPr lang="zh-CN" altLang="en-US" dirty="0"/>
              <a:t>）接受捐赠收入</a:t>
            </a:r>
            <a:endParaRPr lang="en-US" altLang="zh-CN" dirty="0"/>
          </a:p>
          <a:p>
            <a:r>
              <a:rPr lang="zh-CN" altLang="en-US" dirty="0">
                <a:solidFill>
                  <a:srgbClr val="FFC000"/>
                </a:solidFill>
              </a:rPr>
              <a:t>总结：接受的是货币资金，捐赠收入按照实际收到的金额确认；</a:t>
            </a:r>
            <a:endParaRPr lang="en-US" altLang="zh-CN" dirty="0">
              <a:solidFill>
                <a:srgbClr val="FFC000"/>
              </a:solidFill>
            </a:endParaRPr>
          </a:p>
          <a:p>
            <a:r>
              <a:rPr lang="zh-CN" altLang="en-US" dirty="0">
                <a:solidFill>
                  <a:srgbClr val="FFC000"/>
                </a:solidFill>
              </a:rPr>
              <a:t>接受捐赠的是存货、固定资产等非现金资产，捐赠收入是按照资产的成本与发生的相关费用、运输费的差额确认；捐赠的资产按照名义金额入账，捐赠收入按照</a:t>
            </a:r>
            <a:r>
              <a:rPr lang="en-US" altLang="zh-CN" dirty="0">
                <a:solidFill>
                  <a:srgbClr val="FFC000"/>
                </a:solidFill>
              </a:rPr>
              <a:t>1</a:t>
            </a:r>
            <a:r>
              <a:rPr lang="zh-CN" altLang="en-US" dirty="0">
                <a:solidFill>
                  <a:srgbClr val="FFC000"/>
                </a:solidFill>
              </a:rPr>
              <a:t>元确认。</a:t>
            </a:r>
            <a:endParaRPr lang="zh-CN" altLang="en-US" dirty="0"/>
          </a:p>
        </p:txBody>
      </p:sp>
    </p:spTree>
    <p:extLst>
      <p:ext uri="{BB962C8B-B14F-4D97-AF65-F5344CB8AC3E}">
        <p14:creationId xmlns:p14="http://schemas.microsoft.com/office/powerpoint/2010/main" val="194806402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2400" dirty="0"/>
              <a:t>九、其他预算收入</a:t>
            </a:r>
            <a:r>
              <a:rPr lang="en-US" altLang="zh-CN" sz="2400" dirty="0"/>
              <a:t>/</a:t>
            </a:r>
            <a:r>
              <a:rPr lang="zh-CN" altLang="en-US" sz="2400" dirty="0"/>
              <a:t>捐赠收入</a:t>
            </a:r>
            <a:r>
              <a:rPr lang="en-US" altLang="zh-CN" sz="2400" dirty="0"/>
              <a:t>/</a:t>
            </a:r>
            <a:r>
              <a:rPr lang="zh-CN" altLang="en-US" sz="2400" dirty="0"/>
              <a:t>利息收入</a:t>
            </a:r>
            <a:r>
              <a:rPr lang="en-US" altLang="zh-CN" sz="2400" dirty="0"/>
              <a:t>/</a:t>
            </a:r>
            <a:r>
              <a:rPr lang="zh-CN" altLang="en-US" sz="2400" dirty="0"/>
              <a:t>租金收入</a:t>
            </a:r>
            <a:r>
              <a:rPr lang="en-US" altLang="zh-CN" sz="2400" dirty="0"/>
              <a:t>/</a:t>
            </a:r>
            <a:r>
              <a:rPr lang="zh-CN" altLang="en-US" sz="2400" dirty="0"/>
              <a:t>其他收入</a:t>
            </a:r>
          </a:p>
        </p:txBody>
      </p:sp>
      <p:sp>
        <p:nvSpPr>
          <p:cNvPr id="3" name="内容占位符 2"/>
          <p:cNvSpPr>
            <a:spLocks noGrp="1"/>
          </p:cNvSpPr>
          <p:nvPr>
            <p:ph sz="quarter" idx="13"/>
          </p:nvPr>
        </p:nvSpPr>
        <p:spPr/>
        <p:txBody>
          <a:bodyPr>
            <a:normAutofit fontScale="92500" lnSpcReduction="10000"/>
          </a:bodyPr>
          <a:lstStyle/>
          <a:p>
            <a:r>
              <a:rPr lang="zh-CN" altLang="zh-CN" dirty="0">
                <a:solidFill>
                  <a:srgbClr val="FFC000"/>
                </a:solidFill>
              </a:rPr>
              <a:t>例【</a:t>
            </a:r>
            <a:r>
              <a:rPr lang="en-US" altLang="zh-CN" dirty="0">
                <a:solidFill>
                  <a:srgbClr val="FFC000"/>
                </a:solidFill>
              </a:rPr>
              <a:t>4-24</a:t>
            </a:r>
            <a:r>
              <a:rPr lang="zh-CN" altLang="zh-CN" dirty="0">
                <a:solidFill>
                  <a:srgbClr val="FFC000"/>
                </a:solidFill>
              </a:rPr>
              <a:t>】</a:t>
            </a:r>
            <a:r>
              <a:rPr lang="en-US" altLang="zh-CN" dirty="0"/>
              <a:t>2019</a:t>
            </a:r>
            <a:r>
              <a:rPr lang="zh-CN" altLang="zh-CN" dirty="0"/>
              <a:t>年</a:t>
            </a:r>
            <a:r>
              <a:rPr lang="en-US" altLang="zh-CN" dirty="0"/>
              <a:t>1</a:t>
            </a:r>
            <a:r>
              <a:rPr lang="zh-CN" altLang="zh-CN" dirty="0"/>
              <a:t>月</a:t>
            </a:r>
            <a:r>
              <a:rPr lang="en-US" altLang="zh-CN" dirty="0"/>
              <a:t>27</a:t>
            </a:r>
            <a:r>
              <a:rPr lang="zh-CN" altLang="zh-CN" dirty="0"/>
              <a:t>日，滨海市第九中学接受捐赠者用于全运会的体育服务一批，</a:t>
            </a:r>
            <a:r>
              <a:rPr lang="zh-CN" altLang="en-US" dirty="0"/>
              <a:t>账面价值</a:t>
            </a:r>
            <a:r>
              <a:rPr lang="en-US" altLang="zh-CN" dirty="0"/>
              <a:t>200 000</a:t>
            </a:r>
            <a:r>
              <a:rPr lang="zh-CN" altLang="zh-CN" dirty="0"/>
              <a:t>，支付相关运输费</a:t>
            </a:r>
            <a:r>
              <a:rPr lang="en-US" altLang="zh-CN" dirty="0"/>
              <a:t>17 000</a:t>
            </a:r>
            <a:r>
              <a:rPr lang="zh-CN" altLang="zh-CN" dirty="0"/>
              <a:t>元，服装已入库：</a:t>
            </a:r>
          </a:p>
          <a:p>
            <a:r>
              <a:rPr lang="zh-CN" altLang="zh-CN" dirty="0">
                <a:solidFill>
                  <a:srgbClr val="FFC000"/>
                </a:solidFill>
              </a:rPr>
              <a:t>财务会计</a:t>
            </a:r>
            <a:r>
              <a:rPr lang="zh-CN" altLang="en-US" dirty="0">
                <a:solidFill>
                  <a:srgbClr val="FFC000"/>
                </a:solidFill>
              </a:rPr>
              <a:t>：</a:t>
            </a:r>
            <a:endParaRPr lang="en-US" altLang="zh-CN" dirty="0">
              <a:solidFill>
                <a:srgbClr val="FFC000"/>
              </a:solidFill>
            </a:endParaRPr>
          </a:p>
          <a:p>
            <a:r>
              <a:rPr lang="zh-CN" altLang="zh-CN" dirty="0"/>
              <a:t>借：库存物品</a:t>
            </a:r>
            <a:r>
              <a:rPr lang="en-US" altLang="zh-CN" dirty="0"/>
              <a:t>       200 000</a:t>
            </a:r>
            <a:endParaRPr lang="zh-CN" altLang="zh-CN" dirty="0"/>
          </a:p>
          <a:p>
            <a:r>
              <a:rPr lang="en-US" altLang="zh-CN" dirty="0"/>
              <a:t>      </a:t>
            </a:r>
            <a:r>
              <a:rPr lang="zh-CN" altLang="zh-CN" dirty="0"/>
              <a:t>贷：捐赠收入</a:t>
            </a:r>
            <a:r>
              <a:rPr lang="en-US" altLang="zh-CN" dirty="0"/>
              <a:t>        183 000</a:t>
            </a:r>
            <a:endParaRPr lang="zh-CN" altLang="zh-CN" dirty="0"/>
          </a:p>
          <a:p>
            <a:r>
              <a:rPr lang="en-US" altLang="zh-CN" dirty="0"/>
              <a:t>            </a:t>
            </a:r>
            <a:r>
              <a:rPr lang="zh-CN" altLang="zh-CN" dirty="0"/>
              <a:t>银行存款</a:t>
            </a:r>
            <a:r>
              <a:rPr lang="en-US" altLang="zh-CN" dirty="0"/>
              <a:t>           17 000</a:t>
            </a:r>
            <a:endParaRPr lang="zh-CN" altLang="zh-CN" dirty="0"/>
          </a:p>
          <a:p>
            <a:r>
              <a:rPr lang="zh-CN" altLang="zh-CN" dirty="0">
                <a:solidFill>
                  <a:srgbClr val="FFC000"/>
                </a:solidFill>
              </a:rPr>
              <a:t>预算会计：</a:t>
            </a:r>
            <a:endParaRPr lang="en-US" altLang="zh-CN" dirty="0">
              <a:solidFill>
                <a:srgbClr val="FFC000"/>
              </a:solidFill>
            </a:endParaRPr>
          </a:p>
          <a:p>
            <a:r>
              <a:rPr lang="zh-CN" altLang="zh-CN" dirty="0"/>
              <a:t>借：其他支出</a:t>
            </a:r>
            <a:r>
              <a:rPr lang="en-US" altLang="zh-CN" dirty="0"/>
              <a:t>                       17 000</a:t>
            </a:r>
            <a:endParaRPr lang="zh-CN" altLang="zh-CN" dirty="0"/>
          </a:p>
          <a:p>
            <a:r>
              <a:rPr lang="en-US" altLang="zh-CN" dirty="0"/>
              <a:t>       </a:t>
            </a:r>
            <a:r>
              <a:rPr lang="zh-CN" altLang="zh-CN" dirty="0"/>
              <a:t>贷：资金结存</a:t>
            </a:r>
            <a:r>
              <a:rPr lang="en-US" altLang="zh-CN" dirty="0"/>
              <a:t>-</a:t>
            </a:r>
            <a:r>
              <a:rPr lang="zh-CN" altLang="zh-CN" dirty="0"/>
              <a:t>货币资金</a:t>
            </a:r>
            <a:r>
              <a:rPr lang="en-US" altLang="zh-CN" dirty="0"/>
              <a:t>          17 000</a:t>
            </a:r>
            <a:endParaRPr lang="zh-CN" altLang="zh-CN" dirty="0"/>
          </a:p>
          <a:p>
            <a:endParaRPr lang="zh-CN" altLang="en-US" dirty="0"/>
          </a:p>
          <a:p>
            <a:endParaRPr lang="zh-CN" altLang="en-US" dirty="0"/>
          </a:p>
        </p:txBody>
      </p:sp>
    </p:spTree>
    <p:extLst>
      <p:ext uri="{BB962C8B-B14F-4D97-AF65-F5344CB8AC3E}">
        <p14:creationId xmlns:p14="http://schemas.microsoft.com/office/powerpoint/2010/main" val="318484193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2400" dirty="0"/>
              <a:t>九、其他预算收入</a:t>
            </a:r>
            <a:r>
              <a:rPr lang="en-US" altLang="zh-CN" sz="2400" dirty="0"/>
              <a:t>/</a:t>
            </a:r>
            <a:r>
              <a:rPr lang="zh-CN" altLang="en-US" sz="2400" dirty="0"/>
              <a:t>捐赠收入</a:t>
            </a:r>
            <a:r>
              <a:rPr lang="en-US" altLang="zh-CN" sz="2400" dirty="0"/>
              <a:t>/</a:t>
            </a:r>
            <a:r>
              <a:rPr lang="zh-CN" altLang="en-US" sz="2400" dirty="0"/>
              <a:t>利息收入</a:t>
            </a:r>
            <a:r>
              <a:rPr lang="en-US" altLang="zh-CN" sz="2400" dirty="0"/>
              <a:t>/</a:t>
            </a:r>
            <a:r>
              <a:rPr lang="zh-CN" altLang="en-US" sz="2400" dirty="0"/>
              <a:t>租金收入</a:t>
            </a:r>
            <a:r>
              <a:rPr lang="en-US" altLang="zh-CN" sz="2400" dirty="0"/>
              <a:t>/</a:t>
            </a:r>
            <a:r>
              <a:rPr lang="zh-CN" altLang="en-US" sz="2400" dirty="0"/>
              <a:t>其他收入</a:t>
            </a:r>
          </a:p>
        </p:txBody>
      </p:sp>
      <p:sp>
        <p:nvSpPr>
          <p:cNvPr id="3" name="内容占位符 2"/>
          <p:cNvSpPr>
            <a:spLocks noGrp="1"/>
          </p:cNvSpPr>
          <p:nvPr>
            <p:ph sz="quarter" idx="13"/>
          </p:nvPr>
        </p:nvSpPr>
        <p:spPr>
          <a:xfrm>
            <a:off x="376519" y="852755"/>
            <a:ext cx="9305364" cy="5506100"/>
          </a:xfrm>
        </p:spPr>
        <p:txBody>
          <a:bodyPr>
            <a:normAutofit fontScale="92500"/>
          </a:bodyPr>
          <a:lstStyle/>
          <a:p>
            <a:r>
              <a:rPr lang="zh-CN" altLang="zh-CN" dirty="0">
                <a:solidFill>
                  <a:srgbClr val="FFC000"/>
                </a:solidFill>
              </a:rPr>
              <a:t>例【</a:t>
            </a:r>
            <a:r>
              <a:rPr lang="en-US" altLang="zh-CN" dirty="0">
                <a:solidFill>
                  <a:srgbClr val="FFC000"/>
                </a:solidFill>
              </a:rPr>
              <a:t>4-25</a:t>
            </a:r>
            <a:r>
              <a:rPr lang="zh-CN" altLang="zh-CN" dirty="0">
                <a:solidFill>
                  <a:srgbClr val="FFC000"/>
                </a:solidFill>
              </a:rPr>
              <a:t>】</a:t>
            </a:r>
            <a:r>
              <a:rPr lang="en-US" altLang="zh-CN" dirty="0"/>
              <a:t>2019</a:t>
            </a:r>
            <a:r>
              <a:rPr lang="zh-CN" altLang="zh-CN" dirty="0"/>
              <a:t>年</a:t>
            </a:r>
            <a:r>
              <a:rPr lang="en-US" altLang="zh-CN" dirty="0"/>
              <a:t>3</a:t>
            </a:r>
            <a:r>
              <a:rPr lang="zh-CN" altLang="zh-CN" dirty="0"/>
              <a:t>月</a:t>
            </a:r>
            <a:r>
              <a:rPr lang="en-US" altLang="zh-CN" dirty="0"/>
              <a:t>21</a:t>
            </a:r>
            <a:r>
              <a:rPr lang="zh-CN" altLang="zh-CN" dirty="0"/>
              <a:t>日，滨海市第九中学</a:t>
            </a:r>
            <a:r>
              <a:rPr lang="zh-CN" altLang="en-US" dirty="0"/>
              <a:t>收到社会捐赠的款项</a:t>
            </a:r>
            <a:endParaRPr lang="en-US" altLang="zh-CN" dirty="0"/>
          </a:p>
          <a:p>
            <a:r>
              <a:rPr lang="en-US" altLang="zh-CN" dirty="0"/>
              <a:t>82 000</a:t>
            </a:r>
            <a:r>
              <a:rPr lang="zh-CN" altLang="en-US" dirty="0"/>
              <a:t>元，根据捐赠人的意愿，此款项限定用于该中学开展一项公益项目。</a:t>
            </a:r>
            <a:endParaRPr lang="en-US" altLang="zh-CN" dirty="0"/>
          </a:p>
          <a:p>
            <a:r>
              <a:rPr lang="zh-CN" altLang="zh-CN" dirty="0">
                <a:solidFill>
                  <a:srgbClr val="FFC000"/>
                </a:solidFill>
              </a:rPr>
              <a:t>财务会计</a:t>
            </a:r>
            <a:r>
              <a:rPr lang="zh-CN" altLang="en-US" dirty="0">
                <a:solidFill>
                  <a:srgbClr val="FFC000"/>
                </a:solidFill>
              </a:rPr>
              <a:t>：</a:t>
            </a:r>
            <a:endParaRPr lang="en-US" altLang="zh-CN" dirty="0">
              <a:solidFill>
                <a:srgbClr val="FFC000"/>
              </a:solidFill>
            </a:endParaRPr>
          </a:p>
          <a:p>
            <a:r>
              <a:rPr lang="zh-CN" altLang="zh-CN" dirty="0"/>
              <a:t>借：</a:t>
            </a:r>
            <a:r>
              <a:rPr lang="zh-CN" altLang="en-US" dirty="0"/>
              <a:t>银行存款</a:t>
            </a:r>
            <a:r>
              <a:rPr lang="en-US" altLang="zh-CN" dirty="0"/>
              <a:t> 82 000</a:t>
            </a:r>
          </a:p>
          <a:p>
            <a:r>
              <a:rPr lang="en-US" altLang="zh-CN" dirty="0"/>
              <a:t>      </a:t>
            </a:r>
            <a:r>
              <a:rPr lang="zh-CN" altLang="zh-CN" dirty="0"/>
              <a:t>贷：捐赠收入</a:t>
            </a:r>
            <a:r>
              <a:rPr lang="en-US" altLang="zh-CN" dirty="0"/>
              <a:t>-</a:t>
            </a:r>
            <a:r>
              <a:rPr lang="zh-CN" altLang="en-US" dirty="0"/>
              <a:t>专项资金收入</a:t>
            </a:r>
            <a:r>
              <a:rPr lang="en-US" altLang="zh-CN" dirty="0"/>
              <a:t>        82 000</a:t>
            </a:r>
          </a:p>
          <a:p>
            <a:r>
              <a:rPr lang="zh-CN" altLang="zh-CN" dirty="0">
                <a:solidFill>
                  <a:srgbClr val="FFC000"/>
                </a:solidFill>
              </a:rPr>
              <a:t>预算会计：</a:t>
            </a:r>
            <a:endParaRPr lang="en-US" altLang="zh-CN" dirty="0">
              <a:solidFill>
                <a:srgbClr val="FFC000"/>
              </a:solidFill>
            </a:endParaRPr>
          </a:p>
          <a:p>
            <a:r>
              <a:rPr lang="zh-CN" altLang="zh-CN" dirty="0"/>
              <a:t>借：</a:t>
            </a:r>
            <a:r>
              <a:rPr lang="zh-CN" altLang="en-US" dirty="0"/>
              <a:t>资金结存</a:t>
            </a:r>
            <a:r>
              <a:rPr lang="en-US" altLang="zh-CN" dirty="0"/>
              <a:t>-</a:t>
            </a:r>
            <a:r>
              <a:rPr lang="zh-CN" altLang="en-US" dirty="0"/>
              <a:t>货币资金    </a:t>
            </a:r>
            <a:r>
              <a:rPr lang="en-US" altLang="zh-CN" dirty="0"/>
              <a:t>82 000</a:t>
            </a:r>
            <a:endParaRPr lang="zh-CN" altLang="zh-CN" dirty="0"/>
          </a:p>
          <a:p>
            <a:r>
              <a:rPr lang="en-US" altLang="zh-CN" dirty="0"/>
              <a:t>       </a:t>
            </a:r>
            <a:r>
              <a:rPr lang="zh-CN" altLang="zh-CN" dirty="0"/>
              <a:t>贷：</a:t>
            </a:r>
            <a:r>
              <a:rPr lang="zh-CN" altLang="en-US" dirty="0"/>
              <a:t>其他预算收入</a:t>
            </a:r>
            <a:r>
              <a:rPr lang="en-US" altLang="zh-CN" dirty="0"/>
              <a:t>-</a:t>
            </a:r>
            <a:r>
              <a:rPr lang="zh-CN" altLang="en-US" dirty="0"/>
              <a:t>专项资金收入</a:t>
            </a:r>
            <a:r>
              <a:rPr lang="en-US" altLang="zh-CN" dirty="0"/>
              <a:t>-</a:t>
            </a:r>
            <a:r>
              <a:rPr lang="zh-CN" altLang="en-US" dirty="0"/>
              <a:t>捐赠收入</a:t>
            </a:r>
            <a:r>
              <a:rPr lang="en-US" altLang="zh-CN" dirty="0"/>
              <a:t>-</a:t>
            </a:r>
            <a:r>
              <a:rPr lang="zh-CN" altLang="en-US" dirty="0"/>
              <a:t>一般行政管理事务</a:t>
            </a:r>
            <a:r>
              <a:rPr lang="en-US" altLang="zh-CN" dirty="0"/>
              <a:t>-xx</a:t>
            </a:r>
            <a:r>
              <a:rPr lang="zh-CN" altLang="en-US" dirty="0"/>
              <a:t>公益项目                                                                    </a:t>
            </a:r>
            <a:r>
              <a:rPr lang="en-US" altLang="zh-CN" dirty="0"/>
              <a:t>82 000</a:t>
            </a:r>
            <a:endParaRPr lang="zh-CN" altLang="en-US" dirty="0"/>
          </a:p>
        </p:txBody>
      </p:sp>
    </p:spTree>
    <p:extLst>
      <p:ext uri="{BB962C8B-B14F-4D97-AF65-F5344CB8AC3E}">
        <p14:creationId xmlns:p14="http://schemas.microsoft.com/office/powerpoint/2010/main" val="257237217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2400" dirty="0"/>
              <a:t>九、其他预算收入</a:t>
            </a:r>
            <a:r>
              <a:rPr lang="en-US" altLang="zh-CN" sz="2400" dirty="0"/>
              <a:t>/</a:t>
            </a:r>
            <a:r>
              <a:rPr lang="zh-CN" altLang="en-US" sz="2400" dirty="0"/>
              <a:t>捐赠收入</a:t>
            </a:r>
            <a:r>
              <a:rPr lang="en-US" altLang="zh-CN" sz="2400" dirty="0"/>
              <a:t>/</a:t>
            </a:r>
            <a:r>
              <a:rPr lang="zh-CN" altLang="en-US" sz="2400" dirty="0"/>
              <a:t>利息收入</a:t>
            </a:r>
            <a:r>
              <a:rPr lang="en-US" altLang="zh-CN" sz="2400" dirty="0"/>
              <a:t>/</a:t>
            </a:r>
            <a:r>
              <a:rPr lang="zh-CN" altLang="en-US" sz="2400" dirty="0"/>
              <a:t>租金收入</a:t>
            </a:r>
            <a:r>
              <a:rPr lang="en-US" altLang="zh-CN" sz="2400" dirty="0"/>
              <a:t>/</a:t>
            </a:r>
            <a:r>
              <a:rPr lang="zh-CN" altLang="en-US" sz="2400" dirty="0"/>
              <a:t>其他收入</a:t>
            </a:r>
          </a:p>
        </p:txBody>
      </p:sp>
      <p:sp>
        <p:nvSpPr>
          <p:cNvPr id="3" name="内容占位符 2"/>
          <p:cNvSpPr>
            <a:spLocks noGrp="1"/>
          </p:cNvSpPr>
          <p:nvPr>
            <p:ph sz="quarter" idx="13"/>
          </p:nvPr>
        </p:nvSpPr>
        <p:spPr/>
        <p:txBody>
          <a:bodyPr>
            <a:normAutofit/>
          </a:bodyPr>
          <a:lstStyle/>
          <a:p>
            <a:r>
              <a:rPr lang="zh-CN" altLang="en-US" dirty="0"/>
              <a:t>（</a:t>
            </a:r>
            <a:r>
              <a:rPr lang="en-US" altLang="zh-CN" dirty="0"/>
              <a:t>2</a:t>
            </a:r>
            <a:r>
              <a:rPr lang="zh-CN" altLang="en-US" dirty="0"/>
              <a:t>）利息收入</a:t>
            </a:r>
            <a:endParaRPr lang="en-US" altLang="zh-CN" dirty="0"/>
          </a:p>
          <a:p>
            <a:r>
              <a:rPr lang="zh-CN" altLang="zh-CN" dirty="0">
                <a:solidFill>
                  <a:srgbClr val="FFC000"/>
                </a:solidFill>
              </a:rPr>
              <a:t>例【</a:t>
            </a:r>
            <a:r>
              <a:rPr lang="en-US" altLang="zh-CN" dirty="0">
                <a:solidFill>
                  <a:srgbClr val="FFC000"/>
                </a:solidFill>
              </a:rPr>
              <a:t>4-26</a:t>
            </a:r>
            <a:r>
              <a:rPr lang="zh-CN" altLang="zh-CN" dirty="0">
                <a:solidFill>
                  <a:srgbClr val="FFC000"/>
                </a:solidFill>
              </a:rPr>
              <a:t>】</a:t>
            </a:r>
            <a:r>
              <a:rPr lang="en-US" altLang="zh-CN" dirty="0"/>
              <a:t>2019</a:t>
            </a:r>
            <a:r>
              <a:rPr lang="zh-CN" altLang="en-US" dirty="0"/>
              <a:t>年</a:t>
            </a:r>
            <a:r>
              <a:rPr lang="en-US" altLang="zh-CN" dirty="0"/>
              <a:t>3</a:t>
            </a:r>
            <a:r>
              <a:rPr lang="zh-CN" altLang="en-US" dirty="0"/>
              <a:t>月</a:t>
            </a:r>
            <a:r>
              <a:rPr lang="en-US" altLang="zh-CN" dirty="0"/>
              <a:t>21</a:t>
            </a:r>
            <a:r>
              <a:rPr lang="zh-CN" altLang="en-US" dirty="0"/>
              <a:t>日，滨海市第九中学收到银行存款利息</a:t>
            </a:r>
            <a:r>
              <a:rPr lang="en-US" altLang="zh-CN" dirty="0"/>
              <a:t>5 500</a:t>
            </a:r>
            <a:r>
              <a:rPr lang="zh-CN" altLang="en-US" dirty="0"/>
              <a:t>元。</a:t>
            </a:r>
            <a:endParaRPr lang="en-US" altLang="zh-CN" dirty="0"/>
          </a:p>
          <a:p>
            <a:r>
              <a:rPr lang="zh-CN" altLang="zh-CN" dirty="0">
                <a:solidFill>
                  <a:srgbClr val="FFC000"/>
                </a:solidFill>
              </a:rPr>
              <a:t>财务会计</a:t>
            </a:r>
            <a:r>
              <a:rPr lang="zh-CN" altLang="en-US" dirty="0">
                <a:solidFill>
                  <a:srgbClr val="FFC000"/>
                </a:solidFill>
              </a:rPr>
              <a:t>：</a:t>
            </a:r>
            <a:endParaRPr lang="en-US" altLang="zh-CN" dirty="0">
              <a:solidFill>
                <a:srgbClr val="FFC000"/>
              </a:solidFill>
            </a:endParaRPr>
          </a:p>
          <a:p>
            <a:r>
              <a:rPr lang="zh-CN" altLang="zh-CN" dirty="0"/>
              <a:t>借：</a:t>
            </a:r>
            <a:r>
              <a:rPr lang="zh-CN" altLang="en-US" dirty="0"/>
              <a:t>银行存款</a:t>
            </a:r>
            <a:r>
              <a:rPr lang="en-US" altLang="zh-CN" dirty="0"/>
              <a:t> 5 500</a:t>
            </a:r>
          </a:p>
          <a:p>
            <a:r>
              <a:rPr lang="en-US" altLang="zh-CN" dirty="0"/>
              <a:t>      </a:t>
            </a:r>
            <a:r>
              <a:rPr lang="zh-CN" altLang="zh-CN" dirty="0"/>
              <a:t>贷：</a:t>
            </a:r>
            <a:r>
              <a:rPr lang="zh-CN" altLang="en-US" dirty="0"/>
              <a:t>利息收入</a:t>
            </a:r>
            <a:r>
              <a:rPr lang="en-US" altLang="zh-CN" dirty="0"/>
              <a:t>-</a:t>
            </a:r>
            <a:r>
              <a:rPr lang="zh-CN" altLang="en-US" dirty="0"/>
              <a:t>非专项资金收入     </a:t>
            </a:r>
            <a:r>
              <a:rPr lang="en-US" altLang="zh-CN" dirty="0"/>
              <a:t>5 500</a:t>
            </a:r>
          </a:p>
          <a:p>
            <a:r>
              <a:rPr lang="zh-CN" altLang="zh-CN" dirty="0">
                <a:solidFill>
                  <a:srgbClr val="FFC000"/>
                </a:solidFill>
              </a:rPr>
              <a:t>预算会计：</a:t>
            </a:r>
            <a:endParaRPr lang="en-US" altLang="zh-CN" dirty="0">
              <a:solidFill>
                <a:srgbClr val="FFC000"/>
              </a:solidFill>
            </a:endParaRPr>
          </a:p>
          <a:p>
            <a:r>
              <a:rPr lang="zh-CN" altLang="zh-CN" dirty="0"/>
              <a:t>借：</a:t>
            </a:r>
            <a:r>
              <a:rPr lang="zh-CN" altLang="en-US" dirty="0"/>
              <a:t>资金结存</a:t>
            </a:r>
            <a:r>
              <a:rPr lang="en-US" altLang="zh-CN" dirty="0"/>
              <a:t>-</a:t>
            </a:r>
            <a:r>
              <a:rPr lang="zh-CN" altLang="en-US" dirty="0"/>
              <a:t>货币资金    </a:t>
            </a:r>
            <a:r>
              <a:rPr lang="en-US" altLang="zh-CN" dirty="0"/>
              <a:t>5 500</a:t>
            </a:r>
          </a:p>
          <a:p>
            <a:r>
              <a:rPr lang="en-US" altLang="zh-CN" dirty="0"/>
              <a:t>       </a:t>
            </a:r>
            <a:r>
              <a:rPr lang="zh-CN" altLang="zh-CN" dirty="0"/>
              <a:t>贷：</a:t>
            </a:r>
            <a:r>
              <a:rPr lang="zh-CN" altLang="en-US" dirty="0"/>
              <a:t>其他预算收入</a:t>
            </a:r>
            <a:r>
              <a:rPr lang="en-US" altLang="zh-CN" dirty="0"/>
              <a:t>-</a:t>
            </a:r>
            <a:r>
              <a:rPr lang="zh-CN" altLang="en-US" dirty="0"/>
              <a:t>非专项资金收入</a:t>
            </a:r>
            <a:r>
              <a:rPr lang="en-US" altLang="zh-CN" dirty="0"/>
              <a:t>-</a:t>
            </a:r>
            <a:r>
              <a:rPr lang="zh-CN" altLang="en-US" dirty="0"/>
              <a:t>利息收入</a:t>
            </a:r>
            <a:r>
              <a:rPr lang="en-US" altLang="zh-CN" dirty="0"/>
              <a:t>5 500</a:t>
            </a:r>
            <a:endParaRPr lang="zh-CN" altLang="en-US" dirty="0"/>
          </a:p>
        </p:txBody>
      </p:sp>
    </p:spTree>
    <p:extLst>
      <p:ext uri="{BB962C8B-B14F-4D97-AF65-F5344CB8AC3E}">
        <p14:creationId xmlns:p14="http://schemas.microsoft.com/office/powerpoint/2010/main" val="9077992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8E98FA1-2938-4DBC-B48A-8B332DBDAA9B}"/>
              </a:ext>
            </a:extLst>
          </p:cNvPr>
          <p:cNvSpPr>
            <a:spLocks noGrp="1"/>
          </p:cNvSpPr>
          <p:nvPr>
            <p:ph type="title"/>
          </p:nvPr>
        </p:nvSpPr>
        <p:spPr/>
        <p:txBody>
          <a:bodyPr/>
          <a:lstStyle/>
          <a:p>
            <a:r>
              <a:rPr lang="zh-CN" altLang="en-US" dirty="0"/>
              <a:t>四、</a:t>
            </a:r>
            <a:r>
              <a:rPr lang="en-US" altLang="zh-CN" dirty="0"/>
              <a:t>4101 </a:t>
            </a:r>
            <a:r>
              <a:rPr lang="zh-CN" altLang="zh-CN" dirty="0"/>
              <a:t>事业收入</a:t>
            </a:r>
            <a:r>
              <a:rPr lang="en-US" altLang="zh-CN" dirty="0"/>
              <a:t>/6101 </a:t>
            </a:r>
            <a:r>
              <a:rPr lang="zh-CN" altLang="zh-CN" dirty="0"/>
              <a:t>事业预算收入</a:t>
            </a:r>
            <a:endParaRPr lang="zh-CN" altLang="en-US" dirty="0"/>
          </a:p>
        </p:txBody>
      </p:sp>
      <p:sp>
        <p:nvSpPr>
          <p:cNvPr id="3" name="内容占位符 2">
            <a:extLst>
              <a:ext uri="{FF2B5EF4-FFF2-40B4-BE49-F238E27FC236}">
                <a16:creationId xmlns:a16="http://schemas.microsoft.com/office/drawing/2014/main" id="{3C949DCA-4446-4D81-8348-B91B87CF8F02}"/>
              </a:ext>
            </a:extLst>
          </p:cNvPr>
          <p:cNvSpPr>
            <a:spLocks noGrp="1"/>
          </p:cNvSpPr>
          <p:nvPr>
            <p:ph sz="quarter" idx="13"/>
          </p:nvPr>
        </p:nvSpPr>
        <p:spPr>
          <a:xfrm>
            <a:off x="376519" y="852755"/>
            <a:ext cx="9305364" cy="5102557"/>
          </a:xfrm>
        </p:spPr>
        <p:txBody>
          <a:bodyPr/>
          <a:lstStyle/>
          <a:p>
            <a:r>
              <a:rPr lang="en-US" altLang="zh-CN" dirty="0"/>
              <a:t>2</a:t>
            </a:r>
            <a:r>
              <a:rPr lang="zh-CN" altLang="en-US" dirty="0"/>
              <a:t>、</a:t>
            </a:r>
            <a:r>
              <a:rPr lang="zh-CN" altLang="zh-CN" dirty="0"/>
              <a:t>科目设置</a:t>
            </a:r>
          </a:p>
          <a:p>
            <a:r>
              <a:rPr lang="zh-CN" altLang="en-US" dirty="0"/>
              <a:t>（</a:t>
            </a:r>
            <a:r>
              <a:rPr lang="en-US" altLang="zh-CN" dirty="0"/>
              <a:t>1</a:t>
            </a:r>
            <a:r>
              <a:rPr lang="zh-CN" altLang="en-US" dirty="0"/>
              <a:t>）事业收入科目设置</a:t>
            </a:r>
            <a:endParaRPr lang="en-US" altLang="zh-CN" dirty="0"/>
          </a:p>
          <a:p>
            <a:endParaRPr lang="zh-CN" altLang="en-US" dirty="0"/>
          </a:p>
        </p:txBody>
      </p:sp>
      <p:grpSp>
        <p:nvGrpSpPr>
          <p:cNvPr id="19" name="组合 18">
            <a:extLst>
              <a:ext uri="{FF2B5EF4-FFF2-40B4-BE49-F238E27FC236}">
                <a16:creationId xmlns:a16="http://schemas.microsoft.com/office/drawing/2014/main" id="{7C6879B0-A18D-41F2-B0BD-06064DA740DA}"/>
              </a:ext>
            </a:extLst>
          </p:cNvPr>
          <p:cNvGrpSpPr/>
          <p:nvPr/>
        </p:nvGrpSpPr>
        <p:grpSpPr>
          <a:xfrm>
            <a:off x="1484850" y="2371609"/>
            <a:ext cx="6203301" cy="2313138"/>
            <a:chOff x="1484850" y="2371609"/>
            <a:chExt cx="6203301" cy="2313138"/>
          </a:xfrm>
        </p:grpSpPr>
        <p:sp>
          <p:nvSpPr>
            <p:cNvPr id="4" name="文本框 3">
              <a:extLst>
                <a:ext uri="{FF2B5EF4-FFF2-40B4-BE49-F238E27FC236}">
                  <a16:creationId xmlns:a16="http://schemas.microsoft.com/office/drawing/2014/main" id="{2E051269-868D-4524-9723-9EB0DD0E129A}"/>
                </a:ext>
              </a:extLst>
            </p:cNvPr>
            <p:cNvSpPr txBox="1"/>
            <p:nvPr/>
          </p:nvSpPr>
          <p:spPr>
            <a:xfrm>
              <a:off x="3872915" y="2371609"/>
              <a:ext cx="1427171" cy="461665"/>
            </a:xfrm>
            <a:prstGeom prst="rect">
              <a:avLst/>
            </a:prstGeom>
            <a:noFill/>
            <a:ln w="28575">
              <a:solidFill>
                <a:srgbClr val="FFC000"/>
              </a:solidFill>
            </a:ln>
          </p:spPr>
          <p:txBody>
            <a:bodyPr wrap="square" rtlCol="0">
              <a:spAutoFit/>
            </a:bodyPr>
            <a:lstStyle/>
            <a:p>
              <a:r>
                <a:rPr lang="zh-CN" altLang="en-US" sz="2400" dirty="0">
                  <a:solidFill>
                    <a:schemeClr val="bg1"/>
                  </a:solidFill>
                  <a:latin typeface="微软雅黑" panose="020B0503020204020204" pitchFamily="34" charset="-122"/>
                  <a:ea typeface="微软雅黑" panose="020B0503020204020204" pitchFamily="34" charset="-122"/>
                </a:rPr>
                <a:t>事业收入</a:t>
              </a:r>
            </a:p>
          </p:txBody>
        </p:sp>
        <p:sp>
          <p:nvSpPr>
            <p:cNvPr id="7" name="文本框 6">
              <a:extLst>
                <a:ext uri="{FF2B5EF4-FFF2-40B4-BE49-F238E27FC236}">
                  <a16:creationId xmlns:a16="http://schemas.microsoft.com/office/drawing/2014/main" id="{1E5FF092-702E-4D1B-921C-3259811D4D57}"/>
                </a:ext>
              </a:extLst>
            </p:cNvPr>
            <p:cNvSpPr txBox="1"/>
            <p:nvPr/>
          </p:nvSpPr>
          <p:spPr>
            <a:xfrm>
              <a:off x="1484850" y="4223082"/>
              <a:ext cx="2388064" cy="461665"/>
            </a:xfrm>
            <a:prstGeom prst="rect">
              <a:avLst/>
            </a:prstGeom>
            <a:noFill/>
            <a:ln w="28575">
              <a:solidFill>
                <a:srgbClr val="FFC000"/>
              </a:solidFill>
            </a:ln>
          </p:spPr>
          <p:txBody>
            <a:bodyPr wrap="square" rtlCol="0">
              <a:spAutoFit/>
            </a:bodyPr>
            <a:lstStyle/>
            <a:p>
              <a:pPr algn="ctr"/>
              <a:r>
                <a:rPr lang="zh-CN" altLang="en-US" sz="2400" dirty="0">
                  <a:solidFill>
                    <a:schemeClr val="bg1"/>
                  </a:solidFill>
                  <a:latin typeface="微软雅黑" panose="020B0503020204020204" pitchFamily="34" charset="-122"/>
                  <a:ea typeface="微软雅黑" panose="020B0503020204020204" pitchFamily="34" charset="-122"/>
                </a:rPr>
                <a:t>类别</a:t>
              </a:r>
            </a:p>
          </p:txBody>
        </p:sp>
        <p:sp>
          <p:nvSpPr>
            <p:cNvPr id="8" name="文本框 7">
              <a:extLst>
                <a:ext uri="{FF2B5EF4-FFF2-40B4-BE49-F238E27FC236}">
                  <a16:creationId xmlns:a16="http://schemas.microsoft.com/office/drawing/2014/main" id="{3D05C9F5-FC96-4845-B8CB-C8B5DBC0DDA9}"/>
                </a:ext>
              </a:extLst>
            </p:cNvPr>
            <p:cNvSpPr txBox="1"/>
            <p:nvPr/>
          </p:nvSpPr>
          <p:spPr>
            <a:xfrm>
              <a:off x="1484850" y="3446112"/>
              <a:ext cx="2388065" cy="461665"/>
            </a:xfrm>
            <a:prstGeom prst="rect">
              <a:avLst/>
            </a:prstGeom>
            <a:noFill/>
            <a:ln w="28575">
              <a:solidFill>
                <a:srgbClr val="FFC000"/>
              </a:solidFill>
            </a:ln>
          </p:spPr>
          <p:txBody>
            <a:bodyPr wrap="square" rtlCol="0">
              <a:spAutoFit/>
            </a:bodyPr>
            <a:lstStyle/>
            <a:p>
              <a:pPr algn="ctr"/>
              <a:r>
                <a:rPr lang="zh-CN" altLang="en-US" sz="2400" dirty="0">
                  <a:solidFill>
                    <a:schemeClr val="bg1"/>
                  </a:solidFill>
                  <a:latin typeface="微软雅黑" panose="020B0503020204020204" pitchFamily="34" charset="-122"/>
                  <a:ea typeface="微软雅黑" panose="020B0503020204020204" pitchFamily="34" charset="-122"/>
                </a:rPr>
                <a:t>非专项资金收入</a:t>
              </a:r>
            </a:p>
          </p:txBody>
        </p:sp>
        <p:sp>
          <p:nvSpPr>
            <p:cNvPr id="9" name="文本框 8">
              <a:extLst>
                <a:ext uri="{FF2B5EF4-FFF2-40B4-BE49-F238E27FC236}">
                  <a16:creationId xmlns:a16="http://schemas.microsoft.com/office/drawing/2014/main" id="{4E2F67AC-7938-4A90-B9C2-C7D9BA25C7F4}"/>
                </a:ext>
              </a:extLst>
            </p:cNvPr>
            <p:cNvSpPr txBox="1"/>
            <p:nvPr/>
          </p:nvSpPr>
          <p:spPr>
            <a:xfrm>
              <a:off x="5300086" y="4223082"/>
              <a:ext cx="2388064" cy="461665"/>
            </a:xfrm>
            <a:prstGeom prst="rect">
              <a:avLst/>
            </a:prstGeom>
            <a:noFill/>
            <a:ln w="28575">
              <a:solidFill>
                <a:srgbClr val="FFC000"/>
              </a:solidFill>
            </a:ln>
          </p:spPr>
          <p:txBody>
            <a:bodyPr wrap="square" rtlCol="0">
              <a:spAutoFit/>
            </a:bodyPr>
            <a:lstStyle/>
            <a:p>
              <a:pPr algn="ctr"/>
              <a:r>
                <a:rPr lang="zh-CN" altLang="en-US" sz="2400" dirty="0">
                  <a:solidFill>
                    <a:schemeClr val="bg1"/>
                  </a:solidFill>
                  <a:latin typeface="微软雅黑" panose="020B0503020204020204" pitchFamily="34" charset="-122"/>
                  <a:ea typeface="微软雅黑" panose="020B0503020204020204" pitchFamily="34" charset="-122"/>
                </a:rPr>
                <a:t>类别</a:t>
              </a:r>
            </a:p>
          </p:txBody>
        </p:sp>
        <p:sp>
          <p:nvSpPr>
            <p:cNvPr id="10" name="文本框 9">
              <a:extLst>
                <a:ext uri="{FF2B5EF4-FFF2-40B4-BE49-F238E27FC236}">
                  <a16:creationId xmlns:a16="http://schemas.microsoft.com/office/drawing/2014/main" id="{CB857F29-D9C3-4D0C-ADF5-F35B58080221}"/>
                </a:ext>
              </a:extLst>
            </p:cNvPr>
            <p:cNvSpPr txBox="1"/>
            <p:nvPr/>
          </p:nvSpPr>
          <p:spPr>
            <a:xfrm>
              <a:off x="5300086" y="3439350"/>
              <a:ext cx="2388065" cy="461665"/>
            </a:xfrm>
            <a:prstGeom prst="rect">
              <a:avLst/>
            </a:prstGeom>
            <a:noFill/>
            <a:ln w="28575">
              <a:solidFill>
                <a:srgbClr val="FFC000"/>
              </a:solidFill>
            </a:ln>
          </p:spPr>
          <p:txBody>
            <a:bodyPr wrap="square" rtlCol="0">
              <a:spAutoFit/>
            </a:bodyPr>
            <a:lstStyle/>
            <a:p>
              <a:pPr algn="ctr"/>
              <a:r>
                <a:rPr lang="zh-CN" altLang="en-US" sz="2400" dirty="0">
                  <a:solidFill>
                    <a:schemeClr val="bg1"/>
                  </a:solidFill>
                  <a:latin typeface="微软雅黑" panose="020B0503020204020204" pitchFamily="34" charset="-122"/>
                  <a:ea typeface="微软雅黑" panose="020B0503020204020204" pitchFamily="34" charset="-122"/>
                </a:rPr>
                <a:t>专项资金收入</a:t>
              </a:r>
            </a:p>
          </p:txBody>
        </p:sp>
        <p:cxnSp>
          <p:nvCxnSpPr>
            <p:cNvPr id="12" name="直接连接符 11">
              <a:extLst>
                <a:ext uri="{FF2B5EF4-FFF2-40B4-BE49-F238E27FC236}">
                  <a16:creationId xmlns:a16="http://schemas.microsoft.com/office/drawing/2014/main" id="{3ED1092A-0B38-4303-9502-FAC06A924C46}"/>
                </a:ext>
              </a:extLst>
            </p:cNvPr>
            <p:cNvCxnSpPr>
              <a:stCxn id="4" idx="2"/>
            </p:cNvCxnSpPr>
            <p:nvPr/>
          </p:nvCxnSpPr>
          <p:spPr>
            <a:xfrm>
              <a:off x="4586501" y="2833274"/>
              <a:ext cx="2277" cy="313309"/>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3" name="直接连接符 12">
              <a:extLst>
                <a:ext uri="{FF2B5EF4-FFF2-40B4-BE49-F238E27FC236}">
                  <a16:creationId xmlns:a16="http://schemas.microsoft.com/office/drawing/2014/main" id="{16CAAB18-B7F4-48DC-9008-5859E24842F1}"/>
                </a:ext>
              </a:extLst>
            </p:cNvPr>
            <p:cNvCxnSpPr/>
            <p:nvPr/>
          </p:nvCxnSpPr>
          <p:spPr>
            <a:xfrm>
              <a:off x="2675466" y="3132803"/>
              <a:ext cx="2277" cy="313309"/>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4" name="直接连接符 13">
              <a:extLst>
                <a:ext uri="{FF2B5EF4-FFF2-40B4-BE49-F238E27FC236}">
                  <a16:creationId xmlns:a16="http://schemas.microsoft.com/office/drawing/2014/main" id="{5191B2EC-E259-4189-BA98-ED90E5E3903B}"/>
                </a:ext>
              </a:extLst>
            </p:cNvPr>
            <p:cNvCxnSpPr/>
            <p:nvPr/>
          </p:nvCxnSpPr>
          <p:spPr>
            <a:xfrm>
              <a:off x="2676605" y="3917852"/>
              <a:ext cx="2277" cy="313309"/>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5" name="直接连接符 14">
              <a:extLst>
                <a:ext uri="{FF2B5EF4-FFF2-40B4-BE49-F238E27FC236}">
                  <a16:creationId xmlns:a16="http://schemas.microsoft.com/office/drawing/2014/main" id="{85CCF01D-C93C-4184-96DA-00C6531EAFEF}"/>
                </a:ext>
              </a:extLst>
            </p:cNvPr>
            <p:cNvCxnSpPr/>
            <p:nvPr/>
          </p:nvCxnSpPr>
          <p:spPr>
            <a:xfrm>
              <a:off x="6500670" y="3140858"/>
              <a:ext cx="2277" cy="313309"/>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6" name="直接连接符 15">
              <a:extLst>
                <a:ext uri="{FF2B5EF4-FFF2-40B4-BE49-F238E27FC236}">
                  <a16:creationId xmlns:a16="http://schemas.microsoft.com/office/drawing/2014/main" id="{339894FA-2D02-4815-9DFF-F51C33C3ECA3}"/>
                </a:ext>
              </a:extLst>
            </p:cNvPr>
            <p:cNvCxnSpPr/>
            <p:nvPr/>
          </p:nvCxnSpPr>
          <p:spPr>
            <a:xfrm>
              <a:off x="6498393" y="3905394"/>
              <a:ext cx="2277" cy="313309"/>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7" name="直接连接符 16">
              <a:extLst>
                <a:ext uri="{FF2B5EF4-FFF2-40B4-BE49-F238E27FC236}">
                  <a16:creationId xmlns:a16="http://schemas.microsoft.com/office/drawing/2014/main" id="{531351A1-59A8-4009-B833-7A3F7BD717FB}"/>
                </a:ext>
              </a:extLst>
            </p:cNvPr>
            <p:cNvCxnSpPr>
              <a:cxnSpLocks/>
            </p:cNvCxnSpPr>
            <p:nvPr/>
          </p:nvCxnSpPr>
          <p:spPr>
            <a:xfrm flipH="1">
              <a:off x="2675466" y="3142544"/>
              <a:ext cx="38252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76570381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2400" dirty="0"/>
              <a:t>九、其他预算收入</a:t>
            </a:r>
            <a:r>
              <a:rPr lang="en-US" altLang="zh-CN" sz="2400" dirty="0"/>
              <a:t>/</a:t>
            </a:r>
            <a:r>
              <a:rPr lang="zh-CN" altLang="en-US" sz="2400" dirty="0"/>
              <a:t>捐赠收入</a:t>
            </a:r>
            <a:r>
              <a:rPr lang="en-US" altLang="zh-CN" sz="2400" dirty="0"/>
              <a:t>/</a:t>
            </a:r>
            <a:r>
              <a:rPr lang="zh-CN" altLang="en-US" sz="2400" dirty="0"/>
              <a:t>利息收入</a:t>
            </a:r>
            <a:r>
              <a:rPr lang="en-US" altLang="zh-CN" sz="2400" dirty="0"/>
              <a:t>/</a:t>
            </a:r>
            <a:r>
              <a:rPr lang="zh-CN" altLang="en-US" sz="2400" dirty="0"/>
              <a:t>租金收入</a:t>
            </a:r>
            <a:r>
              <a:rPr lang="en-US" altLang="zh-CN" sz="2400" dirty="0"/>
              <a:t>/</a:t>
            </a:r>
            <a:r>
              <a:rPr lang="zh-CN" altLang="en-US" sz="2400" dirty="0"/>
              <a:t>其他收入</a:t>
            </a:r>
          </a:p>
        </p:txBody>
      </p:sp>
      <p:sp>
        <p:nvSpPr>
          <p:cNvPr id="3" name="内容占位符 2"/>
          <p:cNvSpPr>
            <a:spLocks noGrp="1"/>
          </p:cNvSpPr>
          <p:nvPr>
            <p:ph sz="quarter" idx="13"/>
          </p:nvPr>
        </p:nvSpPr>
        <p:spPr>
          <a:xfrm>
            <a:off x="376519" y="852755"/>
            <a:ext cx="9305364" cy="5581601"/>
          </a:xfrm>
        </p:spPr>
        <p:txBody>
          <a:bodyPr>
            <a:normAutofit fontScale="92500"/>
          </a:bodyPr>
          <a:lstStyle/>
          <a:p>
            <a:r>
              <a:rPr lang="zh-CN" altLang="en-US" dirty="0"/>
              <a:t>（</a:t>
            </a:r>
            <a:r>
              <a:rPr lang="en-US" altLang="zh-CN" dirty="0"/>
              <a:t>3</a:t>
            </a:r>
            <a:r>
              <a:rPr lang="zh-CN" altLang="en-US" dirty="0"/>
              <a:t>）租金收入</a:t>
            </a:r>
            <a:endParaRPr lang="en-US" altLang="zh-CN" dirty="0"/>
          </a:p>
          <a:p>
            <a:r>
              <a:rPr lang="zh-CN" altLang="zh-CN" dirty="0">
                <a:solidFill>
                  <a:srgbClr val="FFC000"/>
                </a:solidFill>
              </a:rPr>
              <a:t>例【</a:t>
            </a:r>
            <a:r>
              <a:rPr lang="en-US" altLang="zh-CN" dirty="0">
                <a:solidFill>
                  <a:srgbClr val="FFC000"/>
                </a:solidFill>
              </a:rPr>
              <a:t>4-27</a:t>
            </a:r>
            <a:r>
              <a:rPr lang="zh-CN" altLang="zh-CN" dirty="0">
                <a:solidFill>
                  <a:srgbClr val="FFC000"/>
                </a:solidFill>
              </a:rPr>
              <a:t>】</a:t>
            </a:r>
            <a:r>
              <a:rPr lang="en-US" altLang="zh-CN" dirty="0"/>
              <a:t>2019</a:t>
            </a:r>
            <a:r>
              <a:rPr lang="zh-CN" altLang="en-US" dirty="0"/>
              <a:t>年</a:t>
            </a:r>
            <a:r>
              <a:rPr lang="en-US" altLang="zh-CN" dirty="0"/>
              <a:t>3</a:t>
            </a:r>
            <a:r>
              <a:rPr lang="zh-CN" altLang="en-US" dirty="0"/>
              <a:t>月</a:t>
            </a:r>
            <a:r>
              <a:rPr lang="en-US" altLang="zh-CN" dirty="0"/>
              <a:t>1</a:t>
            </a:r>
            <a:r>
              <a:rPr lang="zh-CN" altLang="en-US" dirty="0"/>
              <a:t>日，滨海市审计局出租本单位办公楼，与承租方约定租金</a:t>
            </a:r>
            <a:r>
              <a:rPr lang="en-US" altLang="zh-CN" dirty="0"/>
              <a:t>100 000</a:t>
            </a:r>
            <a:r>
              <a:rPr lang="zh-CN" altLang="en-US" dirty="0"/>
              <a:t>元，于</a:t>
            </a:r>
            <a:r>
              <a:rPr lang="en-US" altLang="zh-CN" dirty="0"/>
              <a:t>2019</a:t>
            </a:r>
            <a:r>
              <a:rPr lang="zh-CN" altLang="en-US" dirty="0"/>
              <a:t>年</a:t>
            </a:r>
            <a:r>
              <a:rPr lang="en-US" altLang="zh-CN" dirty="0"/>
              <a:t>6</a:t>
            </a:r>
            <a:r>
              <a:rPr lang="zh-CN" altLang="en-US" dirty="0"/>
              <a:t>月</a:t>
            </a:r>
            <a:r>
              <a:rPr lang="en-US" altLang="zh-CN" dirty="0"/>
              <a:t>30</a:t>
            </a:r>
            <a:r>
              <a:rPr lang="zh-CN" altLang="en-US" dirty="0"/>
              <a:t>日支付，</a:t>
            </a:r>
            <a:r>
              <a:rPr lang="en-US" altLang="zh-CN" dirty="0"/>
              <a:t>2019</a:t>
            </a:r>
            <a:r>
              <a:rPr lang="zh-CN" altLang="en-US" dirty="0"/>
              <a:t>年</a:t>
            </a:r>
            <a:r>
              <a:rPr lang="en-US" altLang="zh-CN" dirty="0"/>
              <a:t>7</a:t>
            </a:r>
            <a:r>
              <a:rPr lang="zh-CN" altLang="en-US" dirty="0"/>
              <a:t>月</a:t>
            </a:r>
            <a:r>
              <a:rPr lang="en-US" altLang="zh-CN" dirty="0"/>
              <a:t>31</a:t>
            </a:r>
            <a:r>
              <a:rPr lang="zh-CN" altLang="en-US" dirty="0"/>
              <a:t>日，该单位收到承租方支付的租金收入</a:t>
            </a:r>
            <a:r>
              <a:rPr lang="en-US" altLang="zh-CN" dirty="0"/>
              <a:t>100 000</a:t>
            </a:r>
            <a:r>
              <a:rPr lang="zh-CN" altLang="en-US" dirty="0"/>
              <a:t>元，银行账户已收到款项，假设不考虑税费，经批准该办公用房出租按规定纳入本单位预算。</a:t>
            </a:r>
            <a:endParaRPr lang="en-US" altLang="zh-CN" dirty="0"/>
          </a:p>
          <a:p>
            <a:r>
              <a:rPr lang="zh-CN" altLang="en-US" dirty="0"/>
              <a:t>（</a:t>
            </a:r>
            <a:r>
              <a:rPr lang="en-US" altLang="zh-CN" dirty="0"/>
              <a:t>1</a:t>
            </a:r>
            <a:r>
              <a:rPr lang="zh-CN" altLang="en-US" dirty="0"/>
              <a:t>）确认租金收入时</a:t>
            </a:r>
            <a:endParaRPr lang="en-US" altLang="zh-CN" dirty="0"/>
          </a:p>
          <a:p>
            <a:r>
              <a:rPr lang="zh-CN" altLang="en-US" dirty="0">
                <a:solidFill>
                  <a:srgbClr val="FFC000"/>
                </a:solidFill>
              </a:rPr>
              <a:t>财务会计</a:t>
            </a:r>
            <a:r>
              <a:rPr lang="en-US" altLang="zh-CN" dirty="0">
                <a:solidFill>
                  <a:srgbClr val="FFC000"/>
                </a:solidFill>
              </a:rPr>
              <a:t>:</a:t>
            </a:r>
          </a:p>
          <a:p>
            <a:r>
              <a:rPr lang="zh-CN" altLang="en-US" dirty="0"/>
              <a:t>借：应收账款</a:t>
            </a:r>
            <a:r>
              <a:rPr lang="en-US" altLang="zh-CN" dirty="0"/>
              <a:t>-</a:t>
            </a:r>
            <a:r>
              <a:rPr lang="zh-CN" altLang="en-US" dirty="0"/>
              <a:t>甲公司  </a:t>
            </a:r>
            <a:r>
              <a:rPr lang="en-US" altLang="zh-CN" dirty="0"/>
              <a:t>100 000</a:t>
            </a:r>
          </a:p>
          <a:p>
            <a:r>
              <a:rPr lang="zh-CN" altLang="en-US" dirty="0"/>
              <a:t>      贷：租金收入              </a:t>
            </a:r>
            <a:r>
              <a:rPr lang="en-US" altLang="zh-CN" dirty="0"/>
              <a:t>100 000</a:t>
            </a:r>
          </a:p>
          <a:p>
            <a:r>
              <a:rPr lang="zh-CN" altLang="en-US" dirty="0"/>
              <a:t>预算会计不需要做分录</a:t>
            </a:r>
            <a:endParaRPr lang="en-US" altLang="zh-CN" dirty="0"/>
          </a:p>
          <a:p>
            <a:endParaRPr lang="en-US" altLang="zh-CN" dirty="0"/>
          </a:p>
          <a:p>
            <a:endParaRPr lang="en-US" altLang="zh-CN" dirty="0"/>
          </a:p>
          <a:p>
            <a:endParaRPr lang="en-US" altLang="zh-CN" dirty="0"/>
          </a:p>
        </p:txBody>
      </p:sp>
    </p:spTree>
    <p:extLst>
      <p:ext uri="{BB962C8B-B14F-4D97-AF65-F5344CB8AC3E}">
        <p14:creationId xmlns:p14="http://schemas.microsoft.com/office/powerpoint/2010/main" val="134996513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2400" dirty="0"/>
              <a:t>九、其他预算收入</a:t>
            </a:r>
            <a:r>
              <a:rPr lang="en-US" altLang="zh-CN" sz="2400" dirty="0"/>
              <a:t>/</a:t>
            </a:r>
            <a:r>
              <a:rPr lang="zh-CN" altLang="en-US" sz="2400" dirty="0"/>
              <a:t>捐赠收入</a:t>
            </a:r>
            <a:r>
              <a:rPr lang="en-US" altLang="zh-CN" sz="2400" dirty="0"/>
              <a:t>/</a:t>
            </a:r>
            <a:r>
              <a:rPr lang="zh-CN" altLang="en-US" sz="2400" dirty="0"/>
              <a:t>利息收入</a:t>
            </a:r>
            <a:r>
              <a:rPr lang="en-US" altLang="zh-CN" sz="2400" dirty="0"/>
              <a:t>/</a:t>
            </a:r>
            <a:r>
              <a:rPr lang="zh-CN" altLang="en-US" sz="2400" dirty="0"/>
              <a:t>租金收入</a:t>
            </a:r>
            <a:r>
              <a:rPr lang="en-US" altLang="zh-CN" sz="2400" dirty="0"/>
              <a:t>/</a:t>
            </a:r>
            <a:r>
              <a:rPr lang="zh-CN" altLang="en-US" sz="2400" dirty="0"/>
              <a:t>其他收入</a:t>
            </a:r>
          </a:p>
        </p:txBody>
      </p:sp>
      <p:sp>
        <p:nvSpPr>
          <p:cNvPr id="3" name="内容占位符 2"/>
          <p:cNvSpPr>
            <a:spLocks noGrp="1"/>
          </p:cNvSpPr>
          <p:nvPr>
            <p:ph sz="quarter" idx="13"/>
          </p:nvPr>
        </p:nvSpPr>
        <p:spPr/>
        <p:txBody>
          <a:bodyPr/>
          <a:lstStyle/>
          <a:p>
            <a:r>
              <a:rPr lang="zh-CN" altLang="en-US" dirty="0"/>
              <a:t>收到租金时，</a:t>
            </a:r>
            <a:endParaRPr lang="en-US" altLang="zh-CN" dirty="0"/>
          </a:p>
          <a:p>
            <a:r>
              <a:rPr lang="zh-CN" altLang="zh-CN" dirty="0">
                <a:solidFill>
                  <a:srgbClr val="FFC000"/>
                </a:solidFill>
              </a:rPr>
              <a:t>财务会计</a:t>
            </a:r>
            <a:r>
              <a:rPr lang="zh-CN" altLang="en-US" dirty="0">
                <a:solidFill>
                  <a:srgbClr val="FFC000"/>
                </a:solidFill>
              </a:rPr>
              <a:t>：</a:t>
            </a:r>
            <a:endParaRPr lang="en-US" altLang="zh-CN" dirty="0">
              <a:solidFill>
                <a:srgbClr val="FFC000"/>
              </a:solidFill>
            </a:endParaRPr>
          </a:p>
          <a:p>
            <a:r>
              <a:rPr lang="zh-CN" altLang="zh-CN" dirty="0"/>
              <a:t>借：</a:t>
            </a:r>
            <a:r>
              <a:rPr lang="zh-CN" altLang="en-US" dirty="0"/>
              <a:t>银行存款           </a:t>
            </a:r>
            <a:r>
              <a:rPr lang="en-US" altLang="zh-CN" dirty="0"/>
              <a:t> 100 000</a:t>
            </a:r>
          </a:p>
          <a:p>
            <a:r>
              <a:rPr lang="en-US" altLang="zh-CN" dirty="0"/>
              <a:t>      </a:t>
            </a:r>
            <a:r>
              <a:rPr lang="zh-CN" altLang="zh-CN" dirty="0"/>
              <a:t>贷：</a:t>
            </a:r>
            <a:r>
              <a:rPr lang="zh-CN" altLang="en-US" dirty="0"/>
              <a:t>应收账款</a:t>
            </a:r>
            <a:r>
              <a:rPr lang="en-US" altLang="zh-CN" dirty="0"/>
              <a:t>-</a:t>
            </a:r>
            <a:r>
              <a:rPr lang="zh-CN" altLang="en-US" dirty="0"/>
              <a:t>甲公司 </a:t>
            </a:r>
            <a:r>
              <a:rPr lang="en-US" altLang="zh-CN" dirty="0"/>
              <a:t>100 000</a:t>
            </a:r>
            <a:r>
              <a:rPr lang="zh-CN" altLang="en-US" dirty="0"/>
              <a:t> </a:t>
            </a:r>
            <a:endParaRPr lang="en-US" altLang="zh-CN" dirty="0"/>
          </a:p>
          <a:p>
            <a:r>
              <a:rPr lang="zh-CN" altLang="zh-CN" dirty="0">
                <a:solidFill>
                  <a:srgbClr val="FFC000"/>
                </a:solidFill>
              </a:rPr>
              <a:t>预算会计：</a:t>
            </a:r>
            <a:endParaRPr lang="en-US" altLang="zh-CN" dirty="0">
              <a:solidFill>
                <a:srgbClr val="FFC000"/>
              </a:solidFill>
            </a:endParaRPr>
          </a:p>
          <a:p>
            <a:r>
              <a:rPr lang="zh-CN" altLang="zh-CN" dirty="0"/>
              <a:t>借：</a:t>
            </a:r>
            <a:r>
              <a:rPr lang="zh-CN" altLang="en-US" dirty="0"/>
              <a:t>资金结存</a:t>
            </a:r>
            <a:r>
              <a:rPr lang="en-US" altLang="zh-CN" dirty="0"/>
              <a:t>-</a:t>
            </a:r>
            <a:r>
              <a:rPr lang="zh-CN" altLang="en-US" dirty="0"/>
              <a:t>货币资金           </a:t>
            </a:r>
            <a:r>
              <a:rPr lang="en-US" altLang="zh-CN" dirty="0"/>
              <a:t>100 000</a:t>
            </a:r>
          </a:p>
          <a:p>
            <a:r>
              <a:rPr lang="en-US" altLang="zh-CN" dirty="0"/>
              <a:t>       </a:t>
            </a:r>
            <a:r>
              <a:rPr lang="zh-CN" altLang="zh-CN" dirty="0"/>
              <a:t>贷：</a:t>
            </a:r>
            <a:r>
              <a:rPr lang="zh-CN" altLang="en-US" dirty="0"/>
              <a:t>其他预算收入</a:t>
            </a:r>
            <a:r>
              <a:rPr lang="en-US" altLang="zh-CN" dirty="0"/>
              <a:t>-</a:t>
            </a:r>
            <a:r>
              <a:rPr lang="zh-CN" altLang="en-US" dirty="0"/>
              <a:t>租金收入    </a:t>
            </a:r>
            <a:r>
              <a:rPr lang="en-US" altLang="zh-CN" dirty="0"/>
              <a:t>100 000</a:t>
            </a:r>
            <a:endParaRPr lang="zh-CN" altLang="en-US" dirty="0"/>
          </a:p>
          <a:p>
            <a:endParaRPr lang="zh-CN" altLang="en-US" dirty="0"/>
          </a:p>
          <a:p>
            <a:endParaRPr lang="zh-CN" altLang="en-US" dirty="0"/>
          </a:p>
        </p:txBody>
      </p:sp>
    </p:spTree>
    <p:extLst>
      <p:ext uri="{BB962C8B-B14F-4D97-AF65-F5344CB8AC3E}">
        <p14:creationId xmlns:p14="http://schemas.microsoft.com/office/powerpoint/2010/main" val="332711684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2400" dirty="0"/>
              <a:t>九、其他预算收入</a:t>
            </a:r>
            <a:r>
              <a:rPr lang="en-US" altLang="zh-CN" sz="2400" dirty="0"/>
              <a:t>/</a:t>
            </a:r>
            <a:r>
              <a:rPr lang="zh-CN" altLang="en-US" sz="2400" dirty="0"/>
              <a:t>捐赠收入</a:t>
            </a:r>
            <a:r>
              <a:rPr lang="en-US" altLang="zh-CN" sz="2400" dirty="0"/>
              <a:t>/</a:t>
            </a:r>
            <a:r>
              <a:rPr lang="zh-CN" altLang="en-US" sz="2400" dirty="0"/>
              <a:t>利息收入</a:t>
            </a:r>
            <a:r>
              <a:rPr lang="en-US" altLang="zh-CN" sz="2400" dirty="0"/>
              <a:t>/</a:t>
            </a:r>
            <a:r>
              <a:rPr lang="zh-CN" altLang="en-US" sz="2400" dirty="0"/>
              <a:t>租金收入</a:t>
            </a:r>
            <a:r>
              <a:rPr lang="en-US" altLang="zh-CN" sz="2400" dirty="0"/>
              <a:t>/</a:t>
            </a:r>
            <a:r>
              <a:rPr lang="zh-CN" altLang="en-US" sz="2400" dirty="0"/>
              <a:t>其他收入</a:t>
            </a:r>
          </a:p>
        </p:txBody>
      </p:sp>
      <p:sp>
        <p:nvSpPr>
          <p:cNvPr id="3" name="内容占位符 2"/>
          <p:cNvSpPr>
            <a:spLocks noGrp="1"/>
          </p:cNvSpPr>
          <p:nvPr>
            <p:ph sz="quarter" idx="13"/>
          </p:nvPr>
        </p:nvSpPr>
        <p:spPr/>
        <p:txBody>
          <a:bodyPr/>
          <a:lstStyle/>
          <a:p>
            <a:r>
              <a:rPr lang="zh-CN" altLang="en-US" dirty="0"/>
              <a:t>（</a:t>
            </a:r>
            <a:r>
              <a:rPr lang="en-US" altLang="zh-CN" dirty="0"/>
              <a:t>4</a:t>
            </a:r>
            <a:r>
              <a:rPr lang="zh-CN" altLang="en-US" dirty="0"/>
              <a:t>）其他收入</a:t>
            </a:r>
            <a:endParaRPr lang="en-US" altLang="zh-CN" dirty="0"/>
          </a:p>
          <a:p>
            <a:r>
              <a:rPr lang="zh-CN" altLang="en-US" dirty="0">
                <a:solidFill>
                  <a:srgbClr val="FFC000"/>
                </a:solidFill>
              </a:rPr>
              <a:t>其他收入主要包括现金盘盈收入、按照规定纳入单位预算管理的科技成果转化收入、行政单位收回以核销的其他应收账款、无法偿付的应付及预收款项、置换换出资产评估增值等</a:t>
            </a:r>
            <a:r>
              <a:rPr lang="zh-CN" altLang="en-US" dirty="0"/>
              <a:t>。</a:t>
            </a:r>
          </a:p>
        </p:txBody>
      </p:sp>
    </p:spTree>
    <p:extLst>
      <p:ext uri="{BB962C8B-B14F-4D97-AF65-F5344CB8AC3E}">
        <p14:creationId xmlns:p14="http://schemas.microsoft.com/office/powerpoint/2010/main" val="113335130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2400" dirty="0"/>
              <a:t>九、其他预算收入</a:t>
            </a:r>
            <a:r>
              <a:rPr lang="en-US" altLang="zh-CN" sz="2400" dirty="0"/>
              <a:t>/</a:t>
            </a:r>
            <a:r>
              <a:rPr lang="zh-CN" altLang="en-US" sz="2400" dirty="0"/>
              <a:t>捐赠收入</a:t>
            </a:r>
            <a:r>
              <a:rPr lang="en-US" altLang="zh-CN" sz="2400" dirty="0"/>
              <a:t>/</a:t>
            </a:r>
            <a:r>
              <a:rPr lang="zh-CN" altLang="en-US" sz="2400" dirty="0"/>
              <a:t>利息收入</a:t>
            </a:r>
            <a:r>
              <a:rPr lang="en-US" altLang="zh-CN" sz="2400" dirty="0"/>
              <a:t>/</a:t>
            </a:r>
            <a:r>
              <a:rPr lang="zh-CN" altLang="en-US" sz="2400" dirty="0"/>
              <a:t>租金收入</a:t>
            </a:r>
            <a:r>
              <a:rPr lang="en-US" altLang="zh-CN" sz="2400" dirty="0"/>
              <a:t>/</a:t>
            </a:r>
            <a:r>
              <a:rPr lang="zh-CN" altLang="en-US" sz="2400" dirty="0"/>
              <a:t>其他收入</a:t>
            </a:r>
          </a:p>
        </p:txBody>
      </p:sp>
      <p:sp>
        <p:nvSpPr>
          <p:cNvPr id="3" name="内容占位符 2"/>
          <p:cNvSpPr>
            <a:spLocks noGrp="1"/>
          </p:cNvSpPr>
          <p:nvPr>
            <p:ph sz="quarter" idx="13"/>
          </p:nvPr>
        </p:nvSpPr>
        <p:spPr/>
        <p:txBody>
          <a:bodyPr>
            <a:normAutofit/>
          </a:bodyPr>
          <a:lstStyle/>
          <a:p>
            <a:r>
              <a:rPr lang="en-US" altLang="zh-CN" dirty="0"/>
              <a:t>1</a:t>
            </a:r>
            <a:r>
              <a:rPr lang="zh-CN" altLang="en-US" dirty="0"/>
              <a:t>、现金盘盈</a:t>
            </a:r>
            <a:endParaRPr lang="en-US" altLang="zh-CN" dirty="0"/>
          </a:p>
          <a:p>
            <a:r>
              <a:rPr lang="zh-CN" altLang="zh-CN" dirty="0">
                <a:solidFill>
                  <a:srgbClr val="FFC000"/>
                </a:solidFill>
              </a:rPr>
              <a:t>例【</a:t>
            </a:r>
            <a:r>
              <a:rPr lang="en-US" altLang="zh-CN" dirty="0">
                <a:solidFill>
                  <a:srgbClr val="FFC000"/>
                </a:solidFill>
              </a:rPr>
              <a:t>4-28</a:t>
            </a:r>
            <a:r>
              <a:rPr lang="zh-CN" altLang="zh-CN" dirty="0">
                <a:solidFill>
                  <a:srgbClr val="FFC000"/>
                </a:solidFill>
              </a:rPr>
              <a:t>】</a:t>
            </a:r>
            <a:r>
              <a:rPr lang="en-US" altLang="zh-CN" dirty="0"/>
              <a:t>2019</a:t>
            </a:r>
            <a:r>
              <a:rPr lang="zh-CN" altLang="en-US" dirty="0"/>
              <a:t>年</a:t>
            </a:r>
            <a:r>
              <a:rPr lang="en-US" altLang="zh-CN" dirty="0"/>
              <a:t>1</a:t>
            </a:r>
            <a:r>
              <a:rPr lang="zh-CN" altLang="en-US" dirty="0"/>
              <a:t>月</a:t>
            </a:r>
            <a:r>
              <a:rPr lang="en-US" altLang="zh-CN" dirty="0"/>
              <a:t>28</a:t>
            </a:r>
            <a:r>
              <a:rPr lang="zh-CN" altLang="en-US" dirty="0"/>
              <a:t>日，滨海市审计局财务部检查发现以下情况，现金的实际数比账面数多出</a:t>
            </a:r>
            <a:r>
              <a:rPr lang="en-US" altLang="zh-CN" dirty="0"/>
              <a:t>500</a:t>
            </a:r>
            <a:r>
              <a:rPr lang="zh-CN" altLang="en-US" dirty="0"/>
              <a:t>元：</a:t>
            </a:r>
            <a:endParaRPr lang="en-US" altLang="zh-CN" dirty="0"/>
          </a:p>
          <a:p>
            <a:r>
              <a:rPr lang="zh-CN" altLang="en-US" dirty="0">
                <a:solidFill>
                  <a:srgbClr val="FFC000"/>
                </a:solidFill>
              </a:rPr>
              <a:t>财务会计：  </a:t>
            </a:r>
            <a:endParaRPr lang="en-US" altLang="zh-CN" dirty="0">
              <a:solidFill>
                <a:srgbClr val="FFC000"/>
              </a:solidFill>
            </a:endParaRPr>
          </a:p>
          <a:p>
            <a:r>
              <a:rPr lang="zh-CN" altLang="en-US" dirty="0"/>
              <a:t>借：库存现金   </a:t>
            </a:r>
            <a:r>
              <a:rPr lang="en-US" altLang="zh-CN" dirty="0"/>
              <a:t>500</a:t>
            </a:r>
          </a:p>
          <a:p>
            <a:r>
              <a:rPr lang="zh-CN" altLang="en-US" dirty="0"/>
              <a:t>      贷：待处理财产损益    </a:t>
            </a:r>
            <a:r>
              <a:rPr lang="en-US" altLang="zh-CN" dirty="0"/>
              <a:t>500</a:t>
            </a:r>
          </a:p>
          <a:p>
            <a:r>
              <a:rPr lang="zh-CN" altLang="en-US" dirty="0">
                <a:solidFill>
                  <a:srgbClr val="FFC000"/>
                </a:solidFill>
              </a:rPr>
              <a:t>预算会计：  </a:t>
            </a:r>
            <a:endParaRPr lang="en-US" altLang="zh-CN" dirty="0">
              <a:solidFill>
                <a:srgbClr val="FFC000"/>
              </a:solidFill>
            </a:endParaRPr>
          </a:p>
          <a:p>
            <a:r>
              <a:rPr lang="zh-CN" altLang="en-US" dirty="0"/>
              <a:t>借：资金结存</a:t>
            </a:r>
            <a:r>
              <a:rPr lang="en-US" altLang="zh-CN" dirty="0"/>
              <a:t>-</a:t>
            </a:r>
            <a:r>
              <a:rPr lang="zh-CN" altLang="en-US" dirty="0"/>
              <a:t>货币资金</a:t>
            </a:r>
            <a:r>
              <a:rPr lang="en-US" altLang="zh-CN" dirty="0"/>
              <a:t>500</a:t>
            </a:r>
          </a:p>
          <a:p>
            <a:r>
              <a:rPr lang="en-US" altLang="zh-CN" dirty="0"/>
              <a:t>       </a:t>
            </a:r>
            <a:r>
              <a:rPr lang="zh-CN" altLang="en-US" dirty="0"/>
              <a:t>贷：其他预算收入</a:t>
            </a:r>
            <a:r>
              <a:rPr lang="en-US" altLang="zh-CN" dirty="0"/>
              <a:t>-</a:t>
            </a:r>
            <a:r>
              <a:rPr lang="zh-CN" altLang="en-US" dirty="0"/>
              <a:t>非专项资金收入</a:t>
            </a:r>
            <a:r>
              <a:rPr lang="en-US" altLang="zh-CN" dirty="0"/>
              <a:t>-</a:t>
            </a:r>
            <a:r>
              <a:rPr lang="zh-CN" altLang="en-US" dirty="0"/>
              <a:t>现金盘盈收入    </a:t>
            </a:r>
            <a:r>
              <a:rPr lang="en-US" altLang="zh-CN" dirty="0"/>
              <a:t>500</a:t>
            </a:r>
            <a:endParaRPr lang="zh-CN" altLang="en-US" dirty="0"/>
          </a:p>
        </p:txBody>
      </p:sp>
    </p:spTree>
    <p:extLst>
      <p:ext uri="{BB962C8B-B14F-4D97-AF65-F5344CB8AC3E}">
        <p14:creationId xmlns:p14="http://schemas.microsoft.com/office/powerpoint/2010/main" val="155956904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2400" dirty="0"/>
              <a:t>九、其他预算收入</a:t>
            </a:r>
            <a:r>
              <a:rPr lang="en-US" altLang="zh-CN" sz="2400" dirty="0"/>
              <a:t>/</a:t>
            </a:r>
            <a:r>
              <a:rPr lang="zh-CN" altLang="en-US" sz="2400" dirty="0"/>
              <a:t>捐赠收入</a:t>
            </a:r>
            <a:r>
              <a:rPr lang="en-US" altLang="zh-CN" sz="2400" dirty="0"/>
              <a:t>/</a:t>
            </a:r>
            <a:r>
              <a:rPr lang="zh-CN" altLang="en-US" sz="2400" dirty="0"/>
              <a:t>利息收入</a:t>
            </a:r>
            <a:r>
              <a:rPr lang="en-US" altLang="zh-CN" sz="2400" dirty="0"/>
              <a:t>/</a:t>
            </a:r>
            <a:r>
              <a:rPr lang="zh-CN" altLang="en-US" sz="2400" dirty="0"/>
              <a:t>租金收入</a:t>
            </a:r>
            <a:r>
              <a:rPr lang="en-US" altLang="zh-CN" sz="2400" dirty="0"/>
              <a:t>/</a:t>
            </a:r>
            <a:r>
              <a:rPr lang="zh-CN" altLang="en-US" sz="2400" dirty="0"/>
              <a:t>其他收入</a:t>
            </a:r>
          </a:p>
        </p:txBody>
      </p:sp>
      <p:sp>
        <p:nvSpPr>
          <p:cNvPr id="3" name="内容占位符 2"/>
          <p:cNvSpPr>
            <a:spLocks noGrp="1"/>
          </p:cNvSpPr>
          <p:nvPr>
            <p:ph sz="quarter" idx="13"/>
          </p:nvPr>
        </p:nvSpPr>
        <p:spPr>
          <a:xfrm>
            <a:off x="376519" y="852755"/>
            <a:ext cx="9305364" cy="5631935"/>
          </a:xfrm>
        </p:spPr>
        <p:txBody>
          <a:bodyPr>
            <a:normAutofit/>
          </a:bodyPr>
          <a:lstStyle/>
          <a:p>
            <a:r>
              <a:rPr lang="zh-CN" altLang="en-US" dirty="0"/>
              <a:t>经核实，盘盈的</a:t>
            </a:r>
            <a:r>
              <a:rPr lang="en-US" altLang="zh-CN" dirty="0"/>
              <a:t>500</a:t>
            </a:r>
            <a:r>
              <a:rPr lang="zh-CN" altLang="en-US" dirty="0"/>
              <a:t>元为错收单位职工李玲的现金，应予以归还</a:t>
            </a:r>
            <a:endParaRPr lang="en-US" altLang="zh-CN" dirty="0"/>
          </a:p>
          <a:p>
            <a:r>
              <a:rPr lang="zh-CN" altLang="en-US" dirty="0">
                <a:solidFill>
                  <a:srgbClr val="FFC000"/>
                </a:solidFill>
              </a:rPr>
              <a:t>财务会计：</a:t>
            </a:r>
            <a:endParaRPr lang="en-US" altLang="zh-CN" dirty="0">
              <a:solidFill>
                <a:srgbClr val="FFC000"/>
              </a:solidFill>
            </a:endParaRPr>
          </a:p>
          <a:p>
            <a:r>
              <a:rPr lang="zh-CN" altLang="en-US" dirty="0"/>
              <a:t>借：待处理财产损益   </a:t>
            </a:r>
            <a:r>
              <a:rPr lang="en-US" altLang="zh-CN" dirty="0"/>
              <a:t>500</a:t>
            </a:r>
          </a:p>
          <a:p>
            <a:r>
              <a:rPr lang="en-US" altLang="zh-CN" dirty="0"/>
              <a:t>       </a:t>
            </a:r>
            <a:r>
              <a:rPr lang="zh-CN" altLang="en-US" dirty="0"/>
              <a:t>贷：其他应付款</a:t>
            </a:r>
            <a:r>
              <a:rPr lang="en-US" altLang="zh-CN" dirty="0"/>
              <a:t>-</a:t>
            </a:r>
            <a:r>
              <a:rPr lang="zh-CN" altLang="en-US" dirty="0"/>
              <a:t>李玲   </a:t>
            </a:r>
            <a:r>
              <a:rPr lang="en-US" altLang="zh-CN" dirty="0"/>
              <a:t>500</a:t>
            </a:r>
          </a:p>
          <a:p>
            <a:r>
              <a:rPr lang="zh-CN" altLang="en-US" dirty="0"/>
              <a:t>付款时</a:t>
            </a:r>
            <a:endParaRPr lang="en-US" altLang="zh-CN" dirty="0"/>
          </a:p>
          <a:p>
            <a:r>
              <a:rPr lang="zh-CN" altLang="en-US" dirty="0"/>
              <a:t>借：其他应付款</a:t>
            </a:r>
            <a:r>
              <a:rPr lang="en-US" altLang="zh-CN" dirty="0"/>
              <a:t>-</a:t>
            </a:r>
            <a:r>
              <a:rPr lang="zh-CN" altLang="en-US" dirty="0"/>
              <a:t>李玲   </a:t>
            </a:r>
            <a:r>
              <a:rPr lang="en-US" altLang="zh-CN" dirty="0"/>
              <a:t>500</a:t>
            </a:r>
          </a:p>
          <a:p>
            <a:r>
              <a:rPr lang="en-US" altLang="zh-CN" dirty="0"/>
              <a:t>       </a:t>
            </a:r>
            <a:r>
              <a:rPr lang="zh-CN" altLang="en-US" dirty="0"/>
              <a:t>贷：库存现金            </a:t>
            </a:r>
            <a:r>
              <a:rPr lang="en-US" altLang="zh-CN" dirty="0"/>
              <a:t>500</a:t>
            </a:r>
          </a:p>
          <a:p>
            <a:r>
              <a:rPr lang="zh-CN" altLang="en-US" dirty="0">
                <a:solidFill>
                  <a:srgbClr val="FFC000"/>
                </a:solidFill>
              </a:rPr>
              <a:t>预算会计：    </a:t>
            </a:r>
            <a:endParaRPr lang="en-US" altLang="zh-CN" dirty="0">
              <a:solidFill>
                <a:srgbClr val="FFC000"/>
              </a:solidFill>
            </a:endParaRPr>
          </a:p>
          <a:p>
            <a:r>
              <a:rPr lang="zh-CN" altLang="en-US" dirty="0"/>
              <a:t>借：其他预算收入</a:t>
            </a:r>
            <a:r>
              <a:rPr lang="en-US" altLang="zh-CN" dirty="0"/>
              <a:t>-</a:t>
            </a:r>
            <a:r>
              <a:rPr lang="zh-CN" altLang="en-US" dirty="0"/>
              <a:t>非专项资金收入</a:t>
            </a:r>
            <a:r>
              <a:rPr lang="en-US" altLang="zh-CN" dirty="0"/>
              <a:t>-</a:t>
            </a:r>
            <a:r>
              <a:rPr lang="zh-CN" altLang="en-US" dirty="0"/>
              <a:t>现金盘盈收入    </a:t>
            </a:r>
            <a:r>
              <a:rPr lang="en-US" altLang="zh-CN" dirty="0"/>
              <a:t>500</a:t>
            </a:r>
          </a:p>
          <a:p>
            <a:r>
              <a:rPr lang="en-US" altLang="zh-CN" dirty="0"/>
              <a:t>     </a:t>
            </a:r>
            <a:r>
              <a:rPr lang="zh-CN" altLang="en-US" dirty="0"/>
              <a:t>贷：资金结存</a:t>
            </a:r>
            <a:r>
              <a:rPr lang="en-US" altLang="zh-CN" dirty="0"/>
              <a:t>-</a:t>
            </a:r>
            <a:r>
              <a:rPr lang="zh-CN" altLang="en-US" dirty="0"/>
              <a:t>货币资金                                            </a:t>
            </a:r>
            <a:r>
              <a:rPr lang="en-US" altLang="zh-CN" dirty="0"/>
              <a:t>500</a:t>
            </a:r>
            <a:endParaRPr lang="zh-CN" altLang="en-US" dirty="0"/>
          </a:p>
          <a:p>
            <a:endParaRPr lang="zh-CN" altLang="en-US" dirty="0"/>
          </a:p>
        </p:txBody>
      </p:sp>
    </p:spTree>
    <p:extLst>
      <p:ext uri="{BB962C8B-B14F-4D97-AF65-F5344CB8AC3E}">
        <p14:creationId xmlns:p14="http://schemas.microsoft.com/office/powerpoint/2010/main" val="151121717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2400" dirty="0"/>
              <a:t>九、其他预算收入</a:t>
            </a:r>
            <a:r>
              <a:rPr lang="en-US" altLang="zh-CN" sz="2400" dirty="0"/>
              <a:t>/</a:t>
            </a:r>
            <a:r>
              <a:rPr lang="zh-CN" altLang="en-US" sz="2400" dirty="0"/>
              <a:t>捐赠收入</a:t>
            </a:r>
            <a:r>
              <a:rPr lang="en-US" altLang="zh-CN" sz="2400" dirty="0"/>
              <a:t>/</a:t>
            </a:r>
            <a:r>
              <a:rPr lang="zh-CN" altLang="en-US" sz="2400" dirty="0"/>
              <a:t>利息收入</a:t>
            </a:r>
            <a:r>
              <a:rPr lang="en-US" altLang="zh-CN" sz="2400" dirty="0"/>
              <a:t>/</a:t>
            </a:r>
            <a:r>
              <a:rPr lang="zh-CN" altLang="en-US" sz="2400" dirty="0"/>
              <a:t>租金收入</a:t>
            </a:r>
            <a:r>
              <a:rPr lang="en-US" altLang="zh-CN" sz="2400" dirty="0"/>
              <a:t>/</a:t>
            </a:r>
            <a:r>
              <a:rPr lang="zh-CN" altLang="en-US" sz="2400" dirty="0"/>
              <a:t>其他收入</a:t>
            </a:r>
          </a:p>
        </p:txBody>
      </p:sp>
      <p:sp>
        <p:nvSpPr>
          <p:cNvPr id="3" name="内容占位符 2"/>
          <p:cNvSpPr>
            <a:spLocks noGrp="1"/>
          </p:cNvSpPr>
          <p:nvPr>
            <p:ph sz="quarter" idx="13"/>
          </p:nvPr>
        </p:nvSpPr>
        <p:spPr/>
        <p:txBody>
          <a:bodyPr/>
          <a:lstStyle/>
          <a:p>
            <a:r>
              <a:rPr lang="en-US" altLang="zh-CN" dirty="0"/>
              <a:t>2</a:t>
            </a:r>
            <a:r>
              <a:rPr lang="zh-CN" altLang="en-US" dirty="0"/>
              <a:t>、无法偿付的应付及预收款项</a:t>
            </a:r>
            <a:endParaRPr lang="en-US" altLang="zh-CN" dirty="0"/>
          </a:p>
          <a:p>
            <a:r>
              <a:rPr lang="zh-CN" altLang="zh-CN" dirty="0">
                <a:solidFill>
                  <a:srgbClr val="FFC000"/>
                </a:solidFill>
              </a:rPr>
              <a:t>例【</a:t>
            </a:r>
            <a:r>
              <a:rPr lang="en-US" altLang="zh-CN" dirty="0">
                <a:solidFill>
                  <a:srgbClr val="FFC000"/>
                </a:solidFill>
              </a:rPr>
              <a:t>4-29</a:t>
            </a:r>
            <a:r>
              <a:rPr lang="zh-CN" altLang="zh-CN" dirty="0">
                <a:solidFill>
                  <a:srgbClr val="FFC000"/>
                </a:solidFill>
              </a:rPr>
              <a:t>】</a:t>
            </a:r>
            <a:r>
              <a:rPr lang="en-US" altLang="zh-CN" dirty="0"/>
              <a:t>2019</a:t>
            </a:r>
            <a:r>
              <a:rPr lang="zh-CN" altLang="en-US" dirty="0"/>
              <a:t>年</a:t>
            </a:r>
            <a:r>
              <a:rPr lang="en-US" altLang="zh-CN" dirty="0"/>
              <a:t>3</a:t>
            </a:r>
            <a:r>
              <a:rPr lang="zh-CN" altLang="en-US" dirty="0"/>
              <a:t>月</a:t>
            </a:r>
            <a:r>
              <a:rPr lang="en-US" altLang="zh-CN" dirty="0"/>
              <a:t>22</a:t>
            </a:r>
            <a:r>
              <a:rPr lang="zh-CN" altLang="en-US" dirty="0"/>
              <a:t>日，滨海市第九中学经营业务的应付款项，账面余额</a:t>
            </a:r>
            <a:r>
              <a:rPr lang="en-US" altLang="zh-CN" dirty="0"/>
              <a:t>3 500</a:t>
            </a:r>
            <a:r>
              <a:rPr lang="zh-CN" altLang="en-US" dirty="0"/>
              <a:t>元，因债权人长期消失无法偿付，予以核销。</a:t>
            </a:r>
            <a:endParaRPr lang="en-US" altLang="zh-CN" dirty="0"/>
          </a:p>
          <a:p>
            <a:r>
              <a:rPr lang="zh-CN" altLang="en-US" dirty="0">
                <a:solidFill>
                  <a:srgbClr val="FFC000"/>
                </a:solidFill>
              </a:rPr>
              <a:t>财务会计：</a:t>
            </a:r>
            <a:endParaRPr lang="en-US" altLang="zh-CN" dirty="0">
              <a:solidFill>
                <a:srgbClr val="FFC000"/>
              </a:solidFill>
            </a:endParaRPr>
          </a:p>
          <a:p>
            <a:r>
              <a:rPr lang="zh-CN" altLang="en-US" dirty="0"/>
              <a:t>借：应付账款    </a:t>
            </a:r>
            <a:r>
              <a:rPr lang="en-US" altLang="zh-CN" dirty="0"/>
              <a:t>3 500</a:t>
            </a:r>
          </a:p>
          <a:p>
            <a:r>
              <a:rPr lang="en-US" altLang="zh-CN" dirty="0"/>
              <a:t>       </a:t>
            </a:r>
            <a:r>
              <a:rPr lang="zh-CN" altLang="en-US" dirty="0"/>
              <a:t>贷：其他收入</a:t>
            </a:r>
            <a:r>
              <a:rPr lang="en-US" altLang="zh-CN" dirty="0"/>
              <a:t>-</a:t>
            </a:r>
            <a:r>
              <a:rPr lang="zh-CN" altLang="en-US" dirty="0"/>
              <a:t>非专项资金收入   </a:t>
            </a:r>
            <a:r>
              <a:rPr lang="en-US" altLang="zh-CN" dirty="0"/>
              <a:t>3 500</a:t>
            </a:r>
          </a:p>
          <a:p>
            <a:r>
              <a:rPr lang="zh-CN" altLang="en-US" dirty="0"/>
              <a:t>预算会计不需要做分录。</a:t>
            </a:r>
          </a:p>
        </p:txBody>
      </p:sp>
    </p:spTree>
    <p:extLst>
      <p:ext uri="{BB962C8B-B14F-4D97-AF65-F5344CB8AC3E}">
        <p14:creationId xmlns:p14="http://schemas.microsoft.com/office/powerpoint/2010/main" val="353303539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2400" dirty="0"/>
              <a:t>九、其他预算收入</a:t>
            </a:r>
            <a:r>
              <a:rPr lang="en-US" altLang="zh-CN" sz="2400" dirty="0"/>
              <a:t>/</a:t>
            </a:r>
            <a:r>
              <a:rPr lang="zh-CN" altLang="en-US" sz="2400" dirty="0"/>
              <a:t>捐赠收入</a:t>
            </a:r>
            <a:r>
              <a:rPr lang="en-US" altLang="zh-CN" sz="2400" dirty="0"/>
              <a:t>/</a:t>
            </a:r>
            <a:r>
              <a:rPr lang="zh-CN" altLang="en-US" sz="2400" dirty="0"/>
              <a:t>利息收入</a:t>
            </a:r>
            <a:r>
              <a:rPr lang="en-US" altLang="zh-CN" sz="2400" dirty="0"/>
              <a:t>/</a:t>
            </a:r>
            <a:r>
              <a:rPr lang="zh-CN" altLang="en-US" sz="2400" dirty="0"/>
              <a:t>租金收入</a:t>
            </a:r>
            <a:r>
              <a:rPr lang="en-US" altLang="zh-CN" sz="2400" dirty="0"/>
              <a:t>/</a:t>
            </a:r>
            <a:r>
              <a:rPr lang="zh-CN" altLang="en-US" sz="2400" dirty="0"/>
              <a:t>其他收入</a:t>
            </a:r>
          </a:p>
        </p:txBody>
      </p:sp>
      <p:sp>
        <p:nvSpPr>
          <p:cNvPr id="3" name="内容占位符 2"/>
          <p:cNvSpPr>
            <a:spLocks noGrp="1"/>
          </p:cNvSpPr>
          <p:nvPr>
            <p:ph sz="quarter" idx="13"/>
          </p:nvPr>
        </p:nvSpPr>
        <p:spPr/>
        <p:txBody>
          <a:bodyPr/>
          <a:lstStyle/>
          <a:p>
            <a:r>
              <a:rPr lang="en-US" altLang="zh-CN" dirty="0"/>
              <a:t>3</a:t>
            </a:r>
            <a:r>
              <a:rPr lang="zh-CN" altLang="en-US" dirty="0"/>
              <a:t>、收回已核销的其他应收款项</a:t>
            </a:r>
            <a:endParaRPr lang="en-US" altLang="zh-CN" dirty="0"/>
          </a:p>
          <a:p>
            <a:r>
              <a:rPr lang="zh-CN" altLang="zh-CN" dirty="0">
                <a:solidFill>
                  <a:srgbClr val="FFC000"/>
                </a:solidFill>
              </a:rPr>
              <a:t>例【</a:t>
            </a:r>
            <a:r>
              <a:rPr lang="en-US" altLang="zh-CN" dirty="0">
                <a:solidFill>
                  <a:srgbClr val="FFC000"/>
                </a:solidFill>
              </a:rPr>
              <a:t>4-30</a:t>
            </a:r>
            <a:r>
              <a:rPr lang="zh-CN" altLang="zh-CN" dirty="0">
                <a:solidFill>
                  <a:srgbClr val="FFC000"/>
                </a:solidFill>
              </a:rPr>
              <a:t>】</a:t>
            </a:r>
            <a:r>
              <a:rPr lang="en-US" altLang="zh-CN" dirty="0"/>
              <a:t>2019</a:t>
            </a:r>
            <a:r>
              <a:rPr lang="zh-CN" altLang="en-US" dirty="0"/>
              <a:t>年</a:t>
            </a:r>
            <a:r>
              <a:rPr lang="en-US" altLang="zh-CN" dirty="0"/>
              <a:t>1</a:t>
            </a:r>
            <a:r>
              <a:rPr lang="zh-CN" altLang="en-US" dirty="0"/>
              <a:t>月</a:t>
            </a:r>
            <a:r>
              <a:rPr lang="en-US" altLang="zh-CN" dirty="0"/>
              <a:t>27</a:t>
            </a:r>
            <a:r>
              <a:rPr lang="zh-CN" altLang="en-US" dirty="0"/>
              <a:t>日，滨海市审计局收回已冲销的上年</a:t>
            </a:r>
            <a:r>
              <a:rPr lang="en-US" altLang="zh-CN" dirty="0"/>
              <a:t>B</a:t>
            </a:r>
            <a:r>
              <a:rPr lang="zh-CN" altLang="en-US" dirty="0"/>
              <a:t>单位其他应收款</a:t>
            </a:r>
            <a:r>
              <a:rPr lang="en-US" altLang="zh-CN" dirty="0"/>
              <a:t>5 000</a:t>
            </a:r>
            <a:r>
              <a:rPr lang="zh-CN" altLang="en-US" dirty="0"/>
              <a:t>元，款项已存入银行</a:t>
            </a:r>
            <a:endParaRPr lang="en-US" altLang="zh-CN" dirty="0"/>
          </a:p>
          <a:p>
            <a:r>
              <a:rPr lang="zh-CN" altLang="en-US" dirty="0">
                <a:solidFill>
                  <a:srgbClr val="FFC000"/>
                </a:solidFill>
              </a:rPr>
              <a:t>财务会计：</a:t>
            </a:r>
            <a:endParaRPr lang="en-US" altLang="zh-CN" dirty="0">
              <a:solidFill>
                <a:srgbClr val="FFC000"/>
              </a:solidFill>
            </a:endParaRPr>
          </a:p>
          <a:p>
            <a:r>
              <a:rPr lang="zh-CN" altLang="en-US" dirty="0"/>
              <a:t>借： 银行存款   </a:t>
            </a:r>
            <a:r>
              <a:rPr lang="en-US" altLang="zh-CN" dirty="0"/>
              <a:t>5 000</a:t>
            </a:r>
          </a:p>
          <a:p>
            <a:r>
              <a:rPr lang="en-US" altLang="zh-CN" dirty="0"/>
              <a:t>        </a:t>
            </a:r>
            <a:r>
              <a:rPr lang="zh-CN" altLang="en-US" dirty="0"/>
              <a:t>贷：其他收入   </a:t>
            </a:r>
            <a:r>
              <a:rPr lang="en-US" altLang="zh-CN" dirty="0"/>
              <a:t>5 000</a:t>
            </a:r>
          </a:p>
          <a:p>
            <a:r>
              <a:rPr lang="zh-CN" altLang="en-US" dirty="0">
                <a:solidFill>
                  <a:srgbClr val="FFC000"/>
                </a:solidFill>
              </a:rPr>
              <a:t>预算会计：</a:t>
            </a:r>
            <a:endParaRPr lang="en-US" altLang="zh-CN" dirty="0">
              <a:solidFill>
                <a:srgbClr val="FFC000"/>
              </a:solidFill>
            </a:endParaRPr>
          </a:p>
          <a:p>
            <a:r>
              <a:rPr lang="zh-CN" altLang="en-US" dirty="0"/>
              <a:t>借：资金结存</a:t>
            </a:r>
            <a:r>
              <a:rPr lang="en-US" altLang="zh-CN" dirty="0"/>
              <a:t>-</a:t>
            </a:r>
            <a:r>
              <a:rPr lang="zh-CN" altLang="en-US" dirty="0"/>
              <a:t>货币资金                 </a:t>
            </a:r>
            <a:r>
              <a:rPr lang="en-US" altLang="zh-CN" dirty="0"/>
              <a:t>5 000</a:t>
            </a:r>
          </a:p>
          <a:p>
            <a:r>
              <a:rPr lang="en-US" altLang="zh-CN" dirty="0"/>
              <a:t>      </a:t>
            </a:r>
            <a:r>
              <a:rPr lang="zh-CN" altLang="en-US" dirty="0"/>
              <a:t>贷：其他预算收入</a:t>
            </a:r>
            <a:r>
              <a:rPr lang="en-US" altLang="zh-CN" dirty="0"/>
              <a:t>-</a:t>
            </a:r>
            <a:r>
              <a:rPr lang="zh-CN" altLang="en-US" dirty="0"/>
              <a:t>非专项资金收入 </a:t>
            </a:r>
            <a:r>
              <a:rPr lang="en-US" altLang="zh-CN" dirty="0"/>
              <a:t>5 000</a:t>
            </a:r>
            <a:endParaRPr lang="zh-CN" altLang="en-US" dirty="0"/>
          </a:p>
        </p:txBody>
      </p:sp>
    </p:spTree>
    <p:extLst>
      <p:ext uri="{BB962C8B-B14F-4D97-AF65-F5344CB8AC3E}">
        <p14:creationId xmlns:p14="http://schemas.microsoft.com/office/powerpoint/2010/main" val="381362537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2400" dirty="0"/>
              <a:t>九、其他预算收入</a:t>
            </a:r>
            <a:r>
              <a:rPr lang="en-US" altLang="zh-CN" sz="2400" dirty="0"/>
              <a:t>/</a:t>
            </a:r>
            <a:r>
              <a:rPr lang="zh-CN" altLang="en-US" sz="2400" dirty="0"/>
              <a:t>捐赠收入</a:t>
            </a:r>
            <a:r>
              <a:rPr lang="en-US" altLang="zh-CN" sz="2400" dirty="0"/>
              <a:t>/</a:t>
            </a:r>
            <a:r>
              <a:rPr lang="zh-CN" altLang="en-US" sz="2400" dirty="0"/>
              <a:t>利息收入</a:t>
            </a:r>
            <a:r>
              <a:rPr lang="en-US" altLang="zh-CN" sz="2400" dirty="0"/>
              <a:t>/</a:t>
            </a:r>
            <a:r>
              <a:rPr lang="zh-CN" altLang="en-US" sz="2400" dirty="0"/>
              <a:t>租金收入</a:t>
            </a:r>
            <a:r>
              <a:rPr lang="en-US" altLang="zh-CN" sz="2400" dirty="0"/>
              <a:t>/</a:t>
            </a:r>
            <a:r>
              <a:rPr lang="zh-CN" altLang="en-US" sz="2400" dirty="0"/>
              <a:t>其他收入</a:t>
            </a:r>
          </a:p>
        </p:txBody>
      </p:sp>
      <p:sp>
        <p:nvSpPr>
          <p:cNvPr id="3" name="内容占位符 2"/>
          <p:cNvSpPr>
            <a:spLocks noGrp="1"/>
          </p:cNvSpPr>
          <p:nvPr>
            <p:ph sz="quarter" idx="13"/>
          </p:nvPr>
        </p:nvSpPr>
        <p:spPr/>
        <p:txBody>
          <a:bodyPr/>
          <a:lstStyle/>
          <a:p>
            <a:r>
              <a:rPr lang="en-US" altLang="zh-CN" dirty="0"/>
              <a:t>4</a:t>
            </a:r>
            <a:r>
              <a:rPr lang="zh-CN" altLang="en-US" dirty="0"/>
              <a:t>、置换换出资产评估增值</a:t>
            </a:r>
            <a:endParaRPr lang="en-US" altLang="zh-CN" dirty="0"/>
          </a:p>
          <a:p>
            <a:r>
              <a:rPr lang="en-US" altLang="zh-CN" dirty="0"/>
              <a:t>2019</a:t>
            </a:r>
            <a:r>
              <a:rPr lang="zh-CN" altLang="zh-CN" dirty="0"/>
              <a:t>年</a:t>
            </a:r>
            <a:r>
              <a:rPr lang="en-US" altLang="zh-CN" dirty="0"/>
              <a:t>1</a:t>
            </a:r>
            <a:r>
              <a:rPr lang="zh-CN" altLang="zh-CN" dirty="0"/>
              <a:t>月</a:t>
            </a:r>
            <a:r>
              <a:rPr lang="en-US" altLang="zh-CN" dirty="0"/>
              <a:t>27</a:t>
            </a:r>
            <a:r>
              <a:rPr lang="zh-CN" altLang="zh-CN" dirty="0"/>
              <a:t>日，滨海市审计局通过置换换入一批办公用品。换出材料的账面价值为</a:t>
            </a:r>
            <a:r>
              <a:rPr lang="en-US" altLang="zh-CN" dirty="0"/>
              <a:t>5 400</a:t>
            </a:r>
            <a:r>
              <a:rPr lang="zh-CN" altLang="zh-CN" dirty="0"/>
              <a:t>元，</a:t>
            </a:r>
            <a:r>
              <a:rPr lang="zh-CN" altLang="zh-CN" dirty="0">
                <a:solidFill>
                  <a:srgbClr val="FFC000"/>
                </a:solidFill>
              </a:rPr>
              <a:t>评估值为</a:t>
            </a:r>
            <a:r>
              <a:rPr lang="en-US" altLang="zh-CN" dirty="0">
                <a:solidFill>
                  <a:srgbClr val="FFC000"/>
                </a:solidFill>
              </a:rPr>
              <a:t>5 900</a:t>
            </a:r>
            <a:r>
              <a:rPr lang="zh-CN" altLang="zh-CN" dirty="0">
                <a:solidFill>
                  <a:srgbClr val="FFC000"/>
                </a:solidFill>
              </a:rPr>
              <a:t>元</a:t>
            </a:r>
            <a:r>
              <a:rPr lang="zh-CN" altLang="zh-CN" dirty="0"/>
              <a:t>，通过零余额账户</a:t>
            </a:r>
            <a:r>
              <a:rPr lang="zh-CN" altLang="zh-CN" dirty="0">
                <a:solidFill>
                  <a:srgbClr val="FFC000"/>
                </a:solidFill>
              </a:rPr>
              <a:t>支付补价</a:t>
            </a:r>
            <a:r>
              <a:rPr lang="en-US" altLang="zh-CN" dirty="0">
                <a:solidFill>
                  <a:srgbClr val="FFC000"/>
                </a:solidFill>
              </a:rPr>
              <a:t>700</a:t>
            </a:r>
            <a:r>
              <a:rPr lang="zh-CN" altLang="zh-CN" dirty="0">
                <a:solidFill>
                  <a:srgbClr val="FFC000"/>
                </a:solidFill>
              </a:rPr>
              <a:t>元，支付运杂费</a:t>
            </a:r>
            <a:r>
              <a:rPr lang="en-US" altLang="zh-CN" dirty="0">
                <a:solidFill>
                  <a:srgbClr val="FFC000"/>
                </a:solidFill>
              </a:rPr>
              <a:t>400</a:t>
            </a:r>
            <a:r>
              <a:rPr lang="zh-CN" altLang="zh-CN" dirty="0">
                <a:solidFill>
                  <a:srgbClr val="FFC000"/>
                </a:solidFill>
              </a:rPr>
              <a:t>元</a:t>
            </a:r>
            <a:r>
              <a:rPr lang="zh-CN" altLang="zh-CN" dirty="0"/>
              <a:t>，办公用品已经验收入库：</a:t>
            </a:r>
          </a:p>
          <a:p>
            <a:r>
              <a:rPr lang="zh-CN" altLang="zh-CN" dirty="0"/>
              <a:t>换入存货的成本</a:t>
            </a:r>
            <a:r>
              <a:rPr lang="en-US" altLang="zh-CN" dirty="0"/>
              <a:t>=5 900+700+400=7 000</a:t>
            </a:r>
            <a:r>
              <a:rPr lang="zh-CN" altLang="zh-CN" dirty="0"/>
              <a:t>元</a:t>
            </a:r>
          </a:p>
          <a:p>
            <a:r>
              <a:rPr lang="en-US" altLang="zh-CN" dirty="0"/>
              <a:t> </a:t>
            </a:r>
            <a:endParaRPr lang="zh-CN" altLang="zh-CN" dirty="0"/>
          </a:p>
          <a:p>
            <a:endParaRPr lang="zh-CN" altLang="en-US" dirty="0"/>
          </a:p>
        </p:txBody>
      </p:sp>
    </p:spTree>
    <p:extLst>
      <p:ext uri="{BB962C8B-B14F-4D97-AF65-F5344CB8AC3E}">
        <p14:creationId xmlns:p14="http://schemas.microsoft.com/office/powerpoint/2010/main" val="95652255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2400" dirty="0"/>
              <a:t>九、其他预算收入</a:t>
            </a:r>
            <a:r>
              <a:rPr lang="en-US" altLang="zh-CN" sz="2400" dirty="0"/>
              <a:t>/</a:t>
            </a:r>
            <a:r>
              <a:rPr lang="zh-CN" altLang="en-US" sz="2400" dirty="0"/>
              <a:t>捐赠收入</a:t>
            </a:r>
            <a:r>
              <a:rPr lang="en-US" altLang="zh-CN" sz="2400" dirty="0"/>
              <a:t>/</a:t>
            </a:r>
            <a:r>
              <a:rPr lang="zh-CN" altLang="en-US" sz="2400" dirty="0"/>
              <a:t>利息收入</a:t>
            </a:r>
            <a:r>
              <a:rPr lang="en-US" altLang="zh-CN" sz="2400" dirty="0"/>
              <a:t>/</a:t>
            </a:r>
            <a:r>
              <a:rPr lang="zh-CN" altLang="en-US" sz="2400" dirty="0"/>
              <a:t>租金收入</a:t>
            </a:r>
            <a:r>
              <a:rPr lang="en-US" altLang="zh-CN" sz="2400" dirty="0"/>
              <a:t>/</a:t>
            </a:r>
            <a:r>
              <a:rPr lang="zh-CN" altLang="en-US" sz="2400" dirty="0"/>
              <a:t>其他收入</a:t>
            </a:r>
          </a:p>
        </p:txBody>
      </p:sp>
      <p:sp>
        <p:nvSpPr>
          <p:cNvPr id="3" name="内容占位符 2"/>
          <p:cNvSpPr>
            <a:spLocks noGrp="1"/>
          </p:cNvSpPr>
          <p:nvPr>
            <p:ph sz="quarter" idx="13"/>
          </p:nvPr>
        </p:nvSpPr>
        <p:spPr/>
        <p:txBody>
          <a:bodyPr/>
          <a:lstStyle/>
          <a:p>
            <a:r>
              <a:rPr lang="zh-CN" altLang="zh-CN" dirty="0">
                <a:solidFill>
                  <a:srgbClr val="FFC000"/>
                </a:solidFill>
              </a:rPr>
              <a:t>财务会计</a:t>
            </a:r>
            <a:r>
              <a:rPr lang="zh-CN" altLang="en-US" dirty="0">
                <a:solidFill>
                  <a:srgbClr val="FFC000"/>
                </a:solidFill>
              </a:rPr>
              <a:t>：</a:t>
            </a:r>
            <a:endParaRPr lang="en-US" altLang="zh-CN" dirty="0">
              <a:solidFill>
                <a:srgbClr val="FFC000"/>
              </a:solidFill>
            </a:endParaRPr>
          </a:p>
          <a:p>
            <a:r>
              <a:rPr lang="zh-CN" altLang="zh-CN" dirty="0"/>
              <a:t>借：库存物品</a:t>
            </a:r>
            <a:r>
              <a:rPr lang="en-US" altLang="zh-CN" dirty="0"/>
              <a:t>-</a:t>
            </a:r>
            <a:r>
              <a:rPr lang="zh-CN" altLang="zh-CN" dirty="0"/>
              <a:t>办公用品</a:t>
            </a:r>
            <a:r>
              <a:rPr lang="en-US" altLang="zh-CN" dirty="0"/>
              <a:t>       7 000</a:t>
            </a:r>
            <a:endParaRPr lang="zh-CN" altLang="zh-CN" dirty="0"/>
          </a:p>
          <a:p>
            <a:r>
              <a:rPr lang="en-US" altLang="zh-CN" dirty="0"/>
              <a:t>      </a:t>
            </a:r>
            <a:r>
              <a:rPr lang="zh-CN" altLang="zh-CN" dirty="0"/>
              <a:t>贷：库存物品</a:t>
            </a:r>
            <a:r>
              <a:rPr lang="en-US" altLang="zh-CN" dirty="0"/>
              <a:t>-</a:t>
            </a:r>
            <a:r>
              <a:rPr lang="zh-CN" altLang="zh-CN" dirty="0"/>
              <a:t>材料</a:t>
            </a:r>
            <a:r>
              <a:rPr lang="en-US" altLang="zh-CN" dirty="0"/>
              <a:t>              5 400   </a:t>
            </a:r>
            <a:endParaRPr lang="zh-CN" altLang="zh-CN" dirty="0"/>
          </a:p>
          <a:p>
            <a:r>
              <a:rPr lang="en-US" altLang="zh-CN" dirty="0"/>
              <a:t>             </a:t>
            </a:r>
            <a:r>
              <a:rPr lang="zh-CN" altLang="zh-CN" dirty="0"/>
              <a:t>零余额账户用款额度</a:t>
            </a:r>
            <a:r>
              <a:rPr lang="en-US" altLang="zh-CN" dirty="0"/>
              <a:t>     1 100</a:t>
            </a:r>
            <a:endParaRPr lang="zh-CN" altLang="zh-CN" dirty="0"/>
          </a:p>
          <a:p>
            <a:r>
              <a:rPr lang="en-US" altLang="zh-CN" dirty="0"/>
              <a:t>             </a:t>
            </a:r>
            <a:r>
              <a:rPr lang="zh-CN" altLang="zh-CN" dirty="0"/>
              <a:t>其他收入</a:t>
            </a:r>
            <a:r>
              <a:rPr lang="en-US" altLang="zh-CN" dirty="0"/>
              <a:t>                         500</a:t>
            </a:r>
            <a:endParaRPr lang="zh-CN" altLang="zh-CN" dirty="0"/>
          </a:p>
          <a:p>
            <a:r>
              <a:rPr lang="zh-CN" altLang="zh-CN" dirty="0">
                <a:solidFill>
                  <a:srgbClr val="FFC000"/>
                </a:solidFill>
              </a:rPr>
              <a:t>预算会计：</a:t>
            </a:r>
            <a:endParaRPr lang="en-US" altLang="zh-CN" dirty="0">
              <a:solidFill>
                <a:srgbClr val="FFC000"/>
              </a:solidFill>
            </a:endParaRPr>
          </a:p>
          <a:p>
            <a:r>
              <a:rPr lang="zh-CN" altLang="zh-CN" dirty="0"/>
              <a:t>借：行政支出</a:t>
            </a:r>
            <a:r>
              <a:rPr lang="en-US" altLang="zh-CN" dirty="0"/>
              <a:t>                                 1 100</a:t>
            </a:r>
            <a:endParaRPr lang="zh-CN" altLang="zh-CN" dirty="0"/>
          </a:p>
          <a:p>
            <a:r>
              <a:rPr lang="en-US" altLang="zh-CN" dirty="0"/>
              <a:t>       </a:t>
            </a:r>
            <a:r>
              <a:rPr lang="zh-CN" altLang="zh-CN" dirty="0"/>
              <a:t>贷：资金结存</a:t>
            </a:r>
            <a:r>
              <a:rPr lang="en-US" altLang="zh-CN" dirty="0"/>
              <a:t>-</a:t>
            </a:r>
            <a:r>
              <a:rPr lang="zh-CN" altLang="zh-CN" dirty="0"/>
              <a:t>零余额账户用款额度</a:t>
            </a:r>
            <a:r>
              <a:rPr lang="en-US" altLang="zh-CN" dirty="0"/>
              <a:t> 1 100</a:t>
            </a:r>
            <a:endParaRPr lang="zh-CN" altLang="zh-CN" dirty="0"/>
          </a:p>
          <a:p>
            <a:endParaRPr lang="zh-CN" altLang="en-US" dirty="0"/>
          </a:p>
        </p:txBody>
      </p:sp>
    </p:spTree>
    <p:extLst>
      <p:ext uri="{BB962C8B-B14F-4D97-AF65-F5344CB8AC3E}">
        <p14:creationId xmlns:p14="http://schemas.microsoft.com/office/powerpoint/2010/main" val="56286782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2400" dirty="0"/>
              <a:t>九、其他预算收入</a:t>
            </a:r>
            <a:r>
              <a:rPr lang="en-US" altLang="zh-CN" sz="2400" dirty="0"/>
              <a:t>/</a:t>
            </a:r>
            <a:r>
              <a:rPr lang="zh-CN" altLang="en-US" sz="2400" dirty="0"/>
              <a:t>捐赠收入</a:t>
            </a:r>
            <a:r>
              <a:rPr lang="en-US" altLang="zh-CN" sz="2400" dirty="0"/>
              <a:t>/</a:t>
            </a:r>
            <a:r>
              <a:rPr lang="zh-CN" altLang="en-US" sz="2400" dirty="0"/>
              <a:t>利息收入</a:t>
            </a:r>
            <a:r>
              <a:rPr lang="en-US" altLang="zh-CN" sz="2400" dirty="0"/>
              <a:t>/</a:t>
            </a:r>
            <a:r>
              <a:rPr lang="zh-CN" altLang="en-US" sz="2400" dirty="0"/>
              <a:t>租金收入</a:t>
            </a:r>
            <a:r>
              <a:rPr lang="en-US" altLang="zh-CN" sz="2400" dirty="0"/>
              <a:t>/</a:t>
            </a:r>
            <a:r>
              <a:rPr lang="zh-CN" altLang="en-US" sz="2400" dirty="0"/>
              <a:t>其他收入</a:t>
            </a:r>
          </a:p>
        </p:txBody>
      </p:sp>
      <p:sp>
        <p:nvSpPr>
          <p:cNvPr id="3" name="内容占位符 2"/>
          <p:cNvSpPr>
            <a:spLocks noGrp="1"/>
          </p:cNvSpPr>
          <p:nvPr>
            <p:ph sz="quarter" idx="13"/>
          </p:nvPr>
        </p:nvSpPr>
        <p:spPr/>
        <p:txBody>
          <a:bodyPr>
            <a:normAutofit/>
          </a:bodyPr>
          <a:lstStyle/>
          <a:p>
            <a:r>
              <a:rPr lang="zh-CN" altLang="en-US" dirty="0"/>
              <a:t>期末</a:t>
            </a:r>
            <a:r>
              <a:rPr lang="en-US" altLang="zh-CN" dirty="0"/>
              <a:t>/</a:t>
            </a:r>
            <a:r>
              <a:rPr lang="zh-CN" altLang="en-US" dirty="0"/>
              <a:t>年末结转</a:t>
            </a:r>
            <a:endParaRPr lang="en-US" altLang="zh-CN" dirty="0"/>
          </a:p>
          <a:p>
            <a:r>
              <a:rPr lang="zh-CN" altLang="en-US" dirty="0"/>
              <a:t>期末</a:t>
            </a:r>
            <a:r>
              <a:rPr lang="zh-CN" altLang="zh-CN" dirty="0"/>
              <a:t>将</a:t>
            </a:r>
            <a:r>
              <a:rPr lang="zh-CN" altLang="en-US" dirty="0"/>
              <a:t>捐赠收入、利息收入、租金收入、其他收入</a:t>
            </a:r>
            <a:r>
              <a:rPr lang="zh-CN" altLang="zh-CN" dirty="0"/>
              <a:t>本</a:t>
            </a:r>
            <a:r>
              <a:rPr lang="zh-CN" altLang="en-US" dirty="0"/>
              <a:t>期</a:t>
            </a:r>
            <a:r>
              <a:rPr lang="zh-CN" altLang="zh-CN" dirty="0"/>
              <a:t>发生额</a:t>
            </a:r>
            <a:r>
              <a:rPr lang="zh-CN" altLang="en-US" dirty="0"/>
              <a:t>转入“本期盈余”。</a:t>
            </a:r>
            <a:endParaRPr lang="en-US" altLang="zh-CN" dirty="0"/>
          </a:p>
          <a:p>
            <a:r>
              <a:rPr lang="zh-CN" altLang="en-US" dirty="0"/>
              <a:t>年末，将其他预算收入</a:t>
            </a:r>
            <a:r>
              <a:rPr lang="zh-CN" altLang="zh-CN" dirty="0"/>
              <a:t>中的</a:t>
            </a:r>
            <a:r>
              <a:rPr lang="zh-CN" altLang="zh-CN" dirty="0">
                <a:solidFill>
                  <a:srgbClr val="FFC000"/>
                </a:solidFill>
              </a:rPr>
              <a:t>专项资金</a:t>
            </a:r>
            <a:r>
              <a:rPr lang="zh-CN" altLang="zh-CN" dirty="0"/>
              <a:t>收入</a:t>
            </a:r>
            <a:r>
              <a:rPr lang="zh-CN" altLang="zh-CN" dirty="0">
                <a:solidFill>
                  <a:srgbClr val="FFC000"/>
                </a:solidFill>
              </a:rPr>
              <a:t>转入非财政拨款结转，</a:t>
            </a:r>
            <a:r>
              <a:rPr lang="zh-CN" altLang="zh-CN" dirty="0"/>
              <a:t>借记本科目下各专项资金收入明细科目，贷记“非财政拨款结转——本年收支结转”科目；将本科目本年发生额中的</a:t>
            </a:r>
            <a:r>
              <a:rPr lang="zh-CN" altLang="zh-CN" dirty="0">
                <a:solidFill>
                  <a:srgbClr val="FFC000"/>
                </a:solidFill>
              </a:rPr>
              <a:t>非专项资金收入转入其他结余，</a:t>
            </a:r>
            <a:r>
              <a:rPr lang="zh-CN" altLang="zh-CN" dirty="0"/>
              <a:t>借记本科目下各非专项资金收入明细科目，贷记“其他结余”科目。期末结转后，本科目应无余额。</a:t>
            </a:r>
          </a:p>
          <a:p>
            <a:endParaRPr lang="zh-CN" altLang="en-US" dirty="0"/>
          </a:p>
          <a:p>
            <a:endParaRPr lang="zh-CN" altLang="en-US" dirty="0"/>
          </a:p>
        </p:txBody>
      </p:sp>
    </p:spTree>
    <p:extLst>
      <p:ext uri="{BB962C8B-B14F-4D97-AF65-F5344CB8AC3E}">
        <p14:creationId xmlns:p14="http://schemas.microsoft.com/office/powerpoint/2010/main" val="7516752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88D854A-A378-401B-A354-7648E50E112C}"/>
              </a:ext>
            </a:extLst>
          </p:cNvPr>
          <p:cNvSpPr>
            <a:spLocks noGrp="1"/>
          </p:cNvSpPr>
          <p:nvPr>
            <p:ph type="title"/>
          </p:nvPr>
        </p:nvSpPr>
        <p:spPr/>
        <p:txBody>
          <a:bodyPr/>
          <a:lstStyle/>
          <a:p>
            <a:r>
              <a:rPr lang="zh-CN" altLang="en-US" dirty="0"/>
              <a:t>四、</a:t>
            </a:r>
            <a:r>
              <a:rPr lang="en-US" altLang="zh-CN" dirty="0"/>
              <a:t>4101 </a:t>
            </a:r>
            <a:r>
              <a:rPr lang="zh-CN" altLang="zh-CN" dirty="0"/>
              <a:t>事业收入</a:t>
            </a:r>
            <a:r>
              <a:rPr lang="en-US" altLang="zh-CN" dirty="0"/>
              <a:t>/6101 </a:t>
            </a:r>
            <a:r>
              <a:rPr lang="zh-CN" altLang="zh-CN" dirty="0"/>
              <a:t>事业预算收入</a:t>
            </a:r>
            <a:endParaRPr lang="zh-CN" altLang="en-US" dirty="0"/>
          </a:p>
        </p:txBody>
      </p:sp>
      <p:sp>
        <p:nvSpPr>
          <p:cNvPr id="3" name="内容占位符 2">
            <a:extLst>
              <a:ext uri="{FF2B5EF4-FFF2-40B4-BE49-F238E27FC236}">
                <a16:creationId xmlns:a16="http://schemas.microsoft.com/office/drawing/2014/main" id="{8E186F5B-7EC1-4224-AB24-E1C05D9E38DE}"/>
              </a:ext>
            </a:extLst>
          </p:cNvPr>
          <p:cNvSpPr>
            <a:spLocks noGrp="1"/>
          </p:cNvSpPr>
          <p:nvPr>
            <p:ph sz="quarter" idx="13"/>
          </p:nvPr>
        </p:nvSpPr>
        <p:spPr/>
        <p:txBody>
          <a:bodyPr/>
          <a:lstStyle/>
          <a:p>
            <a:r>
              <a:rPr lang="zh-CN" altLang="en-US" dirty="0"/>
              <a:t>（</a:t>
            </a:r>
            <a:r>
              <a:rPr lang="en-US" altLang="zh-CN" dirty="0"/>
              <a:t>2</a:t>
            </a:r>
            <a:r>
              <a:rPr lang="zh-CN" altLang="en-US" dirty="0"/>
              <a:t>）</a:t>
            </a:r>
            <a:r>
              <a:rPr lang="zh-CN" altLang="zh-CN" dirty="0"/>
              <a:t>事业预算收入的科目设置</a:t>
            </a:r>
          </a:p>
          <a:p>
            <a:endParaRPr lang="zh-CN" altLang="en-US" dirty="0"/>
          </a:p>
        </p:txBody>
      </p:sp>
      <p:grpSp>
        <p:nvGrpSpPr>
          <p:cNvPr id="32" name="组合 31">
            <a:extLst>
              <a:ext uri="{FF2B5EF4-FFF2-40B4-BE49-F238E27FC236}">
                <a16:creationId xmlns:a16="http://schemas.microsoft.com/office/drawing/2014/main" id="{A5A7EB62-4934-420B-B128-D2942685C423}"/>
              </a:ext>
            </a:extLst>
          </p:cNvPr>
          <p:cNvGrpSpPr/>
          <p:nvPr/>
        </p:nvGrpSpPr>
        <p:grpSpPr>
          <a:xfrm>
            <a:off x="1473045" y="1692558"/>
            <a:ext cx="6213268" cy="4061854"/>
            <a:chOff x="1473045" y="1692558"/>
            <a:chExt cx="6213268" cy="4061854"/>
          </a:xfrm>
        </p:grpSpPr>
        <p:grpSp>
          <p:nvGrpSpPr>
            <p:cNvPr id="4" name="组合 3">
              <a:extLst>
                <a:ext uri="{FF2B5EF4-FFF2-40B4-BE49-F238E27FC236}">
                  <a16:creationId xmlns:a16="http://schemas.microsoft.com/office/drawing/2014/main" id="{BA8D0D24-3BBC-4B86-B3A6-732D1E2720AF}"/>
                </a:ext>
              </a:extLst>
            </p:cNvPr>
            <p:cNvGrpSpPr/>
            <p:nvPr/>
          </p:nvGrpSpPr>
          <p:grpSpPr>
            <a:xfrm>
              <a:off x="1476461" y="1692558"/>
              <a:ext cx="6203301" cy="2312681"/>
              <a:chOff x="1484850" y="2372066"/>
              <a:chExt cx="6203301" cy="2312681"/>
            </a:xfrm>
          </p:grpSpPr>
          <p:sp>
            <p:nvSpPr>
              <p:cNvPr id="5" name="文本框 4">
                <a:extLst>
                  <a:ext uri="{FF2B5EF4-FFF2-40B4-BE49-F238E27FC236}">
                    <a16:creationId xmlns:a16="http://schemas.microsoft.com/office/drawing/2014/main" id="{6C2ED3D3-E76B-4856-80CA-BECDCF73C720}"/>
                  </a:ext>
                </a:extLst>
              </p:cNvPr>
              <p:cNvSpPr txBox="1"/>
              <p:nvPr/>
            </p:nvSpPr>
            <p:spPr>
              <a:xfrm>
                <a:off x="3543339" y="2372066"/>
                <a:ext cx="2091735" cy="461665"/>
              </a:xfrm>
              <a:prstGeom prst="rect">
                <a:avLst/>
              </a:prstGeom>
              <a:noFill/>
              <a:ln w="28575">
                <a:solidFill>
                  <a:srgbClr val="FFC000"/>
                </a:solidFill>
              </a:ln>
            </p:spPr>
            <p:txBody>
              <a:bodyPr wrap="square" rtlCol="0">
                <a:spAutoFit/>
              </a:bodyPr>
              <a:lstStyle/>
              <a:p>
                <a:r>
                  <a:rPr lang="zh-CN" altLang="en-US" sz="2400" dirty="0">
                    <a:solidFill>
                      <a:schemeClr val="bg1"/>
                    </a:solidFill>
                    <a:latin typeface="微软雅黑" panose="020B0503020204020204" pitchFamily="34" charset="-122"/>
                    <a:ea typeface="微软雅黑" panose="020B0503020204020204" pitchFamily="34" charset="-122"/>
                  </a:rPr>
                  <a:t>事业预算收入</a:t>
                </a:r>
              </a:p>
            </p:txBody>
          </p:sp>
          <p:sp>
            <p:nvSpPr>
              <p:cNvPr id="6" name="文本框 5">
                <a:extLst>
                  <a:ext uri="{FF2B5EF4-FFF2-40B4-BE49-F238E27FC236}">
                    <a16:creationId xmlns:a16="http://schemas.microsoft.com/office/drawing/2014/main" id="{4406852E-2F71-4900-B8D5-C44E92A15EC0}"/>
                  </a:ext>
                </a:extLst>
              </p:cNvPr>
              <p:cNvSpPr txBox="1"/>
              <p:nvPr/>
            </p:nvSpPr>
            <p:spPr>
              <a:xfrm>
                <a:off x="1484850" y="4223082"/>
                <a:ext cx="2388064" cy="461665"/>
              </a:xfrm>
              <a:prstGeom prst="rect">
                <a:avLst/>
              </a:prstGeom>
              <a:noFill/>
              <a:ln w="28575">
                <a:solidFill>
                  <a:srgbClr val="FFC000"/>
                </a:solidFill>
              </a:ln>
            </p:spPr>
            <p:txBody>
              <a:bodyPr wrap="square" rtlCol="0">
                <a:spAutoFit/>
              </a:bodyPr>
              <a:lstStyle/>
              <a:p>
                <a:pPr algn="ctr"/>
                <a:r>
                  <a:rPr lang="zh-CN" altLang="en-US" sz="2400" dirty="0">
                    <a:solidFill>
                      <a:schemeClr val="bg1"/>
                    </a:solidFill>
                    <a:latin typeface="微软雅黑" panose="020B0503020204020204" pitchFamily="34" charset="-122"/>
                    <a:ea typeface="微软雅黑" panose="020B0503020204020204" pitchFamily="34" charset="-122"/>
                  </a:rPr>
                  <a:t>支出功能分类</a:t>
                </a:r>
              </a:p>
            </p:txBody>
          </p:sp>
          <p:sp>
            <p:nvSpPr>
              <p:cNvPr id="7" name="文本框 6">
                <a:extLst>
                  <a:ext uri="{FF2B5EF4-FFF2-40B4-BE49-F238E27FC236}">
                    <a16:creationId xmlns:a16="http://schemas.microsoft.com/office/drawing/2014/main" id="{276AADB2-6855-40B8-A8B3-38838289205C}"/>
                  </a:ext>
                </a:extLst>
              </p:cNvPr>
              <p:cNvSpPr txBox="1"/>
              <p:nvPr/>
            </p:nvSpPr>
            <p:spPr>
              <a:xfrm>
                <a:off x="1484850" y="3446112"/>
                <a:ext cx="2388065" cy="461665"/>
              </a:xfrm>
              <a:prstGeom prst="rect">
                <a:avLst/>
              </a:prstGeom>
              <a:noFill/>
              <a:ln w="28575">
                <a:solidFill>
                  <a:srgbClr val="FFC000"/>
                </a:solidFill>
              </a:ln>
            </p:spPr>
            <p:txBody>
              <a:bodyPr wrap="square" rtlCol="0">
                <a:spAutoFit/>
              </a:bodyPr>
              <a:lstStyle/>
              <a:p>
                <a:pPr algn="ctr"/>
                <a:r>
                  <a:rPr lang="zh-CN" altLang="en-US" sz="2400" dirty="0">
                    <a:solidFill>
                      <a:schemeClr val="bg1"/>
                    </a:solidFill>
                    <a:latin typeface="微软雅黑" panose="020B0503020204020204" pitchFamily="34" charset="-122"/>
                    <a:ea typeface="微软雅黑" panose="020B0503020204020204" pitchFamily="34" charset="-122"/>
                  </a:rPr>
                  <a:t>非专项资金收入</a:t>
                </a:r>
              </a:p>
            </p:txBody>
          </p:sp>
          <p:sp>
            <p:nvSpPr>
              <p:cNvPr id="9" name="文本框 8">
                <a:extLst>
                  <a:ext uri="{FF2B5EF4-FFF2-40B4-BE49-F238E27FC236}">
                    <a16:creationId xmlns:a16="http://schemas.microsoft.com/office/drawing/2014/main" id="{18611B7D-72E1-4196-A80F-5A1D5148E5CB}"/>
                  </a:ext>
                </a:extLst>
              </p:cNvPr>
              <p:cNvSpPr txBox="1"/>
              <p:nvPr/>
            </p:nvSpPr>
            <p:spPr>
              <a:xfrm>
                <a:off x="5300086" y="3439350"/>
                <a:ext cx="2388065" cy="461665"/>
              </a:xfrm>
              <a:prstGeom prst="rect">
                <a:avLst/>
              </a:prstGeom>
              <a:noFill/>
              <a:ln w="28575">
                <a:solidFill>
                  <a:srgbClr val="FFC000"/>
                </a:solidFill>
              </a:ln>
            </p:spPr>
            <p:txBody>
              <a:bodyPr wrap="square" rtlCol="0">
                <a:spAutoFit/>
              </a:bodyPr>
              <a:lstStyle/>
              <a:p>
                <a:pPr algn="ctr"/>
                <a:r>
                  <a:rPr lang="zh-CN" altLang="en-US" sz="2400" dirty="0">
                    <a:solidFill>
                      <a:schemeClr val="bg1"/>
                    </a:solidFill>
                    <a:latin typeface="微软雅黑" panose="020B0503020204020204" pitchFamily="34" charset="-122"/>
                    <a:ea typeface="微软雅黑" panose="020B0503020204020204" pitchFamily="34" charset="-122"/>
                  </a:rPr>
                  <a:t>专项资金收入</a:t>
                </a:r>
              </a:p>
            </p:txBody>
          </p:sp>
          <p:cxnSp>
            <p:nvCxnSpPr>
              <p:cNvPr id="10" name="直接连接符 9">
                <a:extLst>
                  <a:ext uri="{FF2B5EF4-FFF2-40B4-BE49-F238E27FC236}">
                    <a16:creationId xmlns:a16="http://schemas.microsoft.com/office/drawing/2014/main" id="{DB5292E9-B426-4457-9886-9DF1D0B37850}"/>
                  </a:ext>
                </a:extLst>
              </p:cNvPr>
              <p:cNvCxnSpPr>
                <a:cxnSpLocks/>
                <a:stCxn id="5" idx="2"/>
              </p:cNvCxnSpPr>
              <p:nvPr/>
            </p:nvCxnSpPr>
            <p:spPr>
              <a:xfrm>
                <a:off x="4589207" y="2833731"/>
                <a:ext cx="0" cy="299072"/>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1" name="直接连接符 10">
                <a:extLst>
                  <a:ext uri="{FF2B5EF4-FFF2-40B4-BE49-F238E27FC236}">
                    <a16:creationId xmlns:a16="http://schemas.microsoft.com/office/drawing/2014/main" id="{3982D421-F274-44EC-9AA5-6493D9CCF37B}"/>
                  </a:ext>
                </a:extLst>
              </p:cNvPr>
              <p:cNvCxnSpPr/>
              <p:nvPr/>
            </p:nvCxnSpPr>
            <p:spPr>
              <a:xfrm>
                <a:off x="2675466" y="3132803"/>
                <a:ext cx="2277" cy="313309"/>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2" name="直接连接符 11">
                <a:extLst>
                  <a:ext uri="{FF2B5EF4-FFF2-40B4-BE49-F238E27FC236}">
                    <a16:creationId xmlns:a16="http://schemas.microsoft.com/office/drawing/2014/main" id="{321A2E40-411E-45EE-9B71-4D4C11D21806}"/>
                  </a:ext>
                </a:extLst>
              </p:cNvPr>
              <p:cNvCxnSpPr/>
              <p:nvPr/>
            </p:nvCxnSpPr>
            <p:spPr>
              <a:xfrm>
                <a:off x="2676605" y="3917852"/>
                <a:ext cx="2277" cy="313309"/>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3" name="直接连接符 12">
                <a:extLst>
                  <a:ext uri="{FF2B5EF4-FFF2-40B4-BE49-F238E27FC236}">
                    <a16:creationId xmlns:a16="http://schemas.microsoft.com/office/drawing/2014/main" id="{A4A35189-4473-4BF0-BF9A-F820DB4096E8}"/>
                  </a:ext>
                </a:extLst>
              </p:cNvPr>
              <p:cNvCxnSpPr/>
              <p:nvPr/>
            </p:nvCxnSpPr>
            <p:spPr>
              <a:xfrm>
                <a:off x="6500670" y="3140858"/>
                <a:ext cx="2277" cy="313309"/>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5" name="直接连接符 14">
                <a:extLst>
                  <a:ext uri="{FF2B5EF4-FFF2-40B4-BE49-F238E27FC236}">
                    <a16:creationId xmlns:a16="http://schemas.microsoft.com/office/drawing/2014/main" id="{A01DD220-FCE4-4396-B97C-CA9737532584}"/>
                  </a:ext>
                </a:extLst>
              </p:cNvPr>
              <p:cNvCxnSpPr>
                <a:cxnSpLocks/>
              </p:cNvCxnSpPr>
              <p:nvPr/>
            </p:nvCxnSpPr>
            <p:spPr>
              <a:xfrm flipH="1">
                <a:off x="2675466" y="3142544"/>
                <a:ext cx="38252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grpSp>
        <p:sp>
          <p:nvSpPr>
            <p:cNvPr id="19" name="文本框 18">
              <a:extLst>
                <a:ext uri="{FF2B5EF4-FFF2-40B4-BE49-F238E27FC236}">
                  <a16:creationId xmlns:a16="http://schemas.microsoft.com/office/drawing/2014/main" id="{392360B8-DE33-4FFB-90F0-641D66929573}"/>
                </a:ext>
              </a:extLst>
            </p:cNvPr>
            <p:cNvSpPr txBox="1"/>
            <p:nvPr/>
          </p:nvSpPr>
          <p:spPr>
            <a:xfrm>
              <a:off x="1473045" y="4310469"/>
              <a:ext cx="2388064" cy="461665"/>
            </a:xfrm>
            <a:prstGeom prst="rect">
              <a:avLst/>
            </a:prstGeom>
            <a:noFill/>
            <a:ln w="28575">
              <a:solidFill>
                <a:srgbClr val="FFC000"/>
              </a:solidFill>
            </a:ln>
          </p:spPr>
          <p:txBody>
            <a:bodyPr wrap="square" rtlCol="0">
              <a:spAutoFit/>
            </a:bodyPr>
            <a:lstStyle/>
            <a:p>
              <a:pPr algn="ctr"/>
              <a:r>
                <a:rPr lang="zh-CN" altLang="en-US" sz="2400" dirty="0">
                  <a:solidFill>
                    <a:schemeClr val="bg1"/>
                  </a:solidFill>
                  <a:latin typeface="微软雅黑" panose="020B0503020204020204" pitchFamily="34" charset="-122"/>
                  <a:ea typeface="微软雅黑" panose="020B0503020204020204" pitchFamily="34" charset="-122"/>
                </a:rPr>
                <a:t>类别</a:t>
              </a:r>
            </a:p>
          </p:txBody>
        </p:sp>
        <p:cxnSp>
          <p:nvCxnSpPr>
            <p:cNvPr id="20" name="直接连接符 19">
              <a:extLst>
                <a:ext uri="{FF2B5EF4-FFF2-40B4-BE49-F238E27FC236}">
                  <a16:creationId xmlns:a16="http://schemas.microsoft.com/office/drawing/2014/main" id="{EDB8005D-6AD2-4A31-A1B8-D530F18C03C3}"/>
                </a:ext>
              </a:extLst>
            </p:cNvPr>
            <p:cNvCxnSpPr/>
            <p:nvPr/>
          </p:nvCxnSpPr>
          <p:spPr>
            <a:xfrm>
              <a:off x="2671352" y="3992781"/>
              <a:ext cx="2277" cy="313309"/>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sp>
          <p:nvSpPr>
            <p:cNvPr id="21" name="文本框 20">
              <a:extLst>
                <a:ext uri="{FF2B5EF4-FFF2-40B4-BE49-F238E27FC236}">
                  <a16:creationId xmlns:a16="http://schemas.microsoft.com/office/drawing/2014/main" id="{B50B1426-C784-473D-9F9E-A2DB21C61C0A}"/>
                </a:ext>
              </a:extLst>
            </p:cNvPr>
            <p:cNvSpPr txBox="1"/>
            <p:nvPr/>
          </p:nvSpPr>
          <p:spPr>
            <a:xfrm>
              <a:off x="5292836" y="3516913"/>
              <a:ext cx="2388064" cy="461665"/>
            </a:xfrm>
            <a:prstGeom prst="rect">
              <a:avLst/>
            </a:prstGeom>
            <a:noFill/>
            <a:ln w="28575">
              <a:solidFill>
                <a:srgbClr val="FFC000"/>
              </a:solidFill>
            </a:ln>
          </p:spPr>
          <p:txBody>
            <a:bodyPr wrap="square" rtlCol="0">
              <a:spAutoFit/>
            </a:bodyPr>
            <a:lstStyle/>
            <a:p>
              <a:pPr algn="ctr"/>
              <a:r>
                <a:rPr lang="zh-CN" altLang="en-US" sz="2400" dirty="0">
                  <a:solidFill>
                    <a:schemeClr val="bg1"/>
                  </a:solidFill>
                  <a:latin typeface="微软雅黑" panose="020B0503020204020204" pitchFamily="34" charset="-122"/>
                  <a:ea typeface="微软雅黑" panose="020B0503020204020204" pitchFamily="34" charset="-122"/>
                </a:rPr>
                <a:t>支出功能分类</a:t>
              </a:r>
            </a:p>
          </p:txBody>
        </p:sp>
        <p:cxnSp>
          <p:nvCxnSpPr>
            <p:cNvPr id="22" name="直接连接符 21">
              <a:extLst>
                <a:ext uri="{FF2B5EF4-FFF2-40B4-BE49-F238E27FC236}">
                  <a16:creationId xmlns:a16="http://schemas.microsoft.com/office/drawing/2014/main" id="{D137DC96-D7E0-4DC2-9934-A895F68F3739}"/>
                </a:ext>
              </a:extLst>
            </p:cNvPr>
            <p:cNvCxnSpPr/>
            <p:nvPr/>
          </p:nvCxnSpPr>
          <p:spPr>
            <a:xfrm>
              <a:off x="6484591" y="3211683"/>
              <a:ext cx="2277" cy="313309"/>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sp>
          <p:nvSpPr>
            <p:cNvPr id="23" name="文本框 22">
              <a:extLst>
                <a:ext uri="{FF2B5EF4-FFF2-40B4-BE49-F238E27FC236}">
                  <a16:creationId xmlns:a16="http://schemas.microsoft.com/office/drawing/2014/main" id="{995DBD0F-6C54-4386-BA41-30C624964290}"/>
                </a:ext>
              </a:extLst>
            </p:cNvPr>
            <p:cNvSpPr txBox="1"/>
            <p:nvPr/>
          </p:nvSpPr>
          <p:spPr>
            <a:xfrm>
              <a:off x="5298249" y="4306090"/>
              <a:ext cx="2388064" cy="461665"/>
            </a:xfrm>
            <a:prstGeom prst="rect">
              <a:avLst/>
            </a:prstGeom>
            <a:noFill/>
            <a:ln w="28575">
              <a:solidFill>
                <a:srgbClr val="FFC000"/>
              </a:solidFill>
            </a:ln>
          </p:spPr>
          <p:txBody>
            <a:bodyPr wrap="square" rtlCol="0">
              <a:spAutoFit/>
            </a:bodyPr>
            <a:lstStyle/>
            <a:p>
              <a:pPr algn="ctr"/>
              <a:r>
                <a:rPr lang="zh-CN" altLang="en-US" sz="2400" dirty="0">
                  <a:solidFill>
                    <a:schemeClr val="bg1"/>
                  </a:solidFill>
                  <a:latin typeface="微软雅黑" panose="020B0503020204020204" pitchFamily="34" charset="-122"/>
                  <a:ea typeface="微软雅黑" panose="020B0503020204020204" pitchFamily="34" charset="-122"/>
                </a:rPr>
                <a:t>类别</a:t>
              </a:r>
            </a:p>
          </p:txBody>
        </p:sp>
        <p:cxnSp>
          <p:nvCxnSpPr>
            <p:cNvPr id="24" name="直接连接符 23">
              <a:extLst>
                <a:ext uri="{FF2B5EF4-FFF2-40B4-BE49-F238E27FC236}">
                  <a16:creationId xmlns:a16="http://schemas.microsoft.com/office/drawing/2014/main" id="{11559DE9-FFDC-419C-9F4F-50E9045F3023}"/>
                </a:ext>
              </a:extLst>
            </p:cNvPr>
            <p:cNvCxnSpPr/>
            <p:nvPr/>
          </p:nvCxnSpPr>
          <p:spPr>
            <a:xfrm>
              <a:off x="6496556" y="3988402"/>
              <a:ext cx="2277" cy="313309"/>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sp>
          <p:nvSpPr>
            <p:cNvPr id="25" name="文本框 24">
              <a:extLst>
                <a:ext uri="{FF2B5EF4-FFF2-40B4-BE49-F238E27FC236}">
                  <a16:creationId xmlns:a16="http://schemas.microsoft.com/office/drawing/2014/main" id="{17D28663-8410-4E35-B115-5353C4C65A6B}"/>
                </a:ext>
              </a:extLst>
            </p:cNvPr>
            <p:cNvSpPr txBox="1"/>
            <p:nvPr/>
          </p:nvSpPr>
          <p:spPr>
            <a:xfrm>
              <a:off x="3381373" y="5292747"/>
              <a:ext cx="2388064" cy="461665"/>
            </a:xfrm>
            <a:prstGeom prst="rect">
              <a:avLst/>
            </a:prstGeom>
            <a:noFill/>
            <a:ln w="28575">
              <a:solidFill>
                <a:srgbClr val="FFC000"/>
              </a:solidFill>
            </a:ln>
          </p:spPr>
          <p:txBody>
            <a:bodyPr wrap="square" rtlCol="0">
              <a:spAutoFit/>
            </a:bodyPr>
            <a:lstStyle/>
            <a:p>
              <a:pPr algn="ctr"/>
              <a:r>
                <a:rPr lang="zh-CN" altLang="en-US" sz="2400" dirty="0">
                  <a:solidFill>
                    <a:schemeClr val="bg1"/>
                  </a:solidFill>
                  <a:latin typeface="微软雅黑" panose="020B0503020204020204" pitchFamily="34" charset="-122"/>
                  <a:ea typeface="微软雅黑" panose="020B0503020204020204" pitchFamily="34" charset="-122"/>
                </a:rPr>
                <a:t>项目名称</a:t>
              </a:r>
            </a:p>
          </p:txBody>
        </p:sp>
        <p:cxnSp>
          <p:nvCxnSpPr>
            <p:cNvPr id="26" name="直接连接符 25">
              <a:extLst>
                <a:ext uri="{FF2B5EF4-FFF2-40B4-BE49-F238E27FC236}">
                  <a16:creationId xmlns:a16="http://schemas.microsoft.com/office/drawing/2014/main" id="{CE12FDBC-6289-4C91-8DD5-0257C10D0CE7}"/>
                </a:ext>
              </a:extLst>
            </p:cNvPr>
            <p:cNvCxnSpPr>
              <a:cxnSpLocks/>
            </p:cNvCxnSpPr>
            <p:nvPr/>
          </p:nvCxnSpPr>
          <p:spPr>
            <a:xfrm>
              <a:off x="6490004" y="4749852"/>
              <a:ext cx="2277" cy="786882"/>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8" name="直接连接符 27">
              <a:extLst>
                <a:ext uri="{FF2B5EF4-FFF2-40B4-BE49-F238E27FC236}">
                  <a16:creationId xmlns:a16="http://schemas.microsoft.com/office/drawing/2014/main" id="{C3EAC57E-C1A4-429A-B321-D9412BAB4AAC}"/>
                </a:ext>
              </a:extLst>
            </p:cNvPr>
            <p:cNvCxnSpPr>
              <a:cxnSpLocks/>
              <a:endCxn id="25" idx="3"/>
            </p:cNvCxnSpPr>
            <p:nvPr/>
          </p:nvCxnSpPr>
          <p:spPr>
            <a:xfrm flipH="1">
              <a:off x="5769437" y="5523580"/>
              <a:ext cx="729396"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8940060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E142D05-1128-4B6E-AC1F-A245F4D443E7}"/>
              </a:ext>
            </a:extLst>
          </p:cNvPr>
          <p:cNvSpPr>
            <a:spLocks noGrp="1"/>
          </p:cNvSpPr>
          <p:nvPr>
            <p:ph type="title"/>
          </p:nvPr>
        </p:nvSpPr>
        <p:spPr/>
        <p:txBody>
          <a:bodyPr>
            <a:normAutofit fontScale="90000"/>
          </a:bodyPr>
          <a:lstStyle/>
          <a:p>
            <a:r>
              <a:rPr lang="zh-CN" altLang="en-US" dirty="0"/>
              <a:t>答疑时间</a:t>
            </a:r>
          </a:p>
        </p:txBody>
      </p:sp>
      <p:sp>
        <p:nvSpPr>
          <p:cNvPr id="3" name="内容占位符 2">
            <a:extLst>
              <a:ext uri="{FF2B5EF4-FFF2-40B4-BE49-F238E27FC236}">
                <a16:creationId xmlns:a16="http://schemas.microsoft.com/office/drawing/2014/main" id="{F4CAE365-857A-44EA-8C96-49BD345BB364}"/>
              </a:ext>
            </a:extLst>
          </p:cNvPr>
          <p:cNvSpPr>
            <a:spLocks noGrp="1"/>
          </p:cNvSpPr>
          <p:nvPr>
            <p:ph sz="quarter" idx="13"/>
          </p:nvPr>
        </p:nvSpPr>
        <p:spPr/>
        <p:txBody>
          <a:bodyPr/>
          <a:lstStyle/>
          <a:p>
            <a:r>
              <a:rPr lang="en-US" altLang="zh-CN" dirty="0"/>
              <a:t> </a:t>
            </a:r>
            <a:endParaRPr lang="zh-CN" altLang="en-US" dirty="0"/>
          </a:p>
        </p:txBody>
      </p:sp>
    </p:spTree>
    <p:extLst>
      <p:ext uri="{BB962C8B-B14F-4D97-AF65-F5344CB8AC3E}">
        <p14:creationId xmlns:p14="http://schemas.microsoft.com/office/powerpoint/2010/main" val="337540531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42165B0-9879-43B5-9C29-4B557688757D}"/>
              </a:ext>
            </a:extLst>
          </p:cNvPr>
          <p:cNvSpPr>
            <a:spLocks noGrp="1"/>
          </p:cNvSpPr>
          <p:nvPr>
            <p:ph type="title"/>
          </p:nvPr>
        </p:nvSpPr>
        <p:spPr/>
        <p:txBody>
          <a:bodyPr/>
          <a:lstStyle/>
          <a:p>
            <a:r>
              <a:rPr lang="zh-CN" altLang="en-US" dirty="0"/>
              <a:t>四、</a:t>
            </a:r>
            <a:r>
              <a:rPr lang="en-US" altLang="zh-CN" dirty="0"/>
              <a:t>4101 </a:t>
            </a:r>
            <a:r>
              <a:rPr lang="zh-CN" altLang="zh-CN" dirty="0"/>
              <a:t>事业收入</a:t>
            </a:r>
            <a:r>
              <a:rPr lang="en-US" altLang="zh-CN" dirty="0"/>
              <a:t>/6101 </a:t>
            </a:r>
            <a:r>
              <a:rPr lang="zh-CN" altLang="zh-CN" dirty="0"/>
              <a:t>事业预算收入</a:t>
            </a:r>
            <a:endParaRPr lang="zh-CN" altLang="en-US" dirty="0"/>
          </a:p>
        </p:txBody>
      </p:sp>
      <p:sp>
        <p:nvSpPr>
          <p:cNvPr id="3" name="内容占位符 2">
            <a:extLst>
              <a:ext uri="{FF2B5EF4-FFF2-40B4-BE49-F238E27FC236}">
                <a16:creationId xmlns:a16="http://schemas.microsoft.com/office/drawing/2014/main" id="{68E1B939-1615-432E-A7E6-DAD663FC824E}"/>
              </a:ext>
            </a:extLst>
          </p:cNvPr>
          <p:cNvSpPr>
            <a:spLocks noGrp="1"/>
          </p:cNvSpPr>
          <p:nvPr>
            <p:ph sz="quarter" idx="13"/>
          </p:nvPr>
        </p:nvSpPr>
        <p:spPr/>
        <p:txBody>
          <a:bodyPr>
            <a:normAutofit fontScale="92500"/>
          </a:bodyPr>
          <a:lstStyle/>
          <a:p>
            <a:r>
              <a:rPr lang="en-US" altLang="zh-CN" dirty="0"/>
              <a:t>3</a:t>
            </a:r>
            <a:r>
              <a:rPr lang="zh-CN" altLang="zh-CN" dirty="0"/>
              <a:t>、事业收入</a:t>
            </a:r>
            <a:r>
              <a:rPr lang="en-US" altLang="zh-CN" dirty="0"/>
              <a:t>/</a:t>
            </a:r>
            <a:r>
              <a:rPr lang="zh-CN" altLang="zh-CN" dirty="0"/>
              <a:t>事业预算收入的主要账务处理如下：</a:t>
            </a:r>
          </a:p>
          <a:p>
            <a:r>
              <a:rPr lang="zh-CN" altLang="zh-CN" dirty="0">
                <a:solidFill>
                  <a:srgbClr val="FFC000"/>
                </a:solidFill>
              </a:rPr>
              <a:t>（一）采用财政专户返还方式管理的事业收入</a:t>
            </a:r>
          </a:p>
          <a:p>
            <a:r>
              <a:rPr lang="en-US" altLang="zh-CN" dirty="0"/>
              <a:t>1</a:t>
            </a:r>
            <a:r>
              <a:rPr lang="zh-CN" altLang="zh-CN" dirty="0"/>
              <a:t>、实现应上缴财政专户的事业收入时，按照实际收到或应收的金额，借记“银行存款”、“应收账款”等科目，贷记“应缴财政款”科目；</a:t>
            </a:r>
            <a:r>
              <a:rPr lang="en-US" altLang="zh-CN" dirty="0"/>
              <a:t>.</a:t>
            </a:r>
            <a:r>
              <a:rPr lang="zh-CN" altLang="zh-CN" dirty="0"/>
              <a:t>向财政专户上缴款项时，按照实际上缴的款项金额，借记“应缴财政款”科目，贷记“银行存款”等科目，但此时预算会计不需要做分录。</a:t>
            </a:r>
          </a:p>
          <a:p>
            <a:r>
              <a:rPr lang="en-US" altLang="zh-CN" dirty="0"/>
              <a:t>2</a:t>
            </a:r>
            <a:r>
              <a:rPr lang="zh-CN" altLang="zh-CN" dirty="0"/>
              <a:t>、收到从财政专户返还的事业收入时，按照实际收到的返还金额，借记“银行存款”等科目，贷记事业收入。实际收到的返还金额，借记“资金结存——货币资金”科目，贷记“事业预算收入”。</a:t>
            </a:r>
          </a:p>
          <a:p>
            <a:endParaRPr lang="zh-CN" altLang="en-US" dirty="0"/>
          </a:p>
        </p:txBody>
      </p:sp>
    </p:spTree>
    <p:extLst>
      <p:ext uri="{BB962C8B-B14F-4D97-AF65-F5344CB8AC3E}">
        <p14:creationId xmlns:p14="http://schemas.microsoft.com/office/powerpoint/2010/main" val="27841531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2BDFE45-074D-414F-9B7D-57741D20EDBA}"/>
              </a:ext>
            </a:extLst>
          </p:cNvPr>
          <p:cNvSpPr>
            <a:spLocks noGrp="1"/>
          </p:cNvSpPr>
          <p:nvPr>
            <p:ph type="title"/>
          </p:nvPr>
        </p:nvSpPr>
        <p:spPr/>
        <p:txBody>
          <a:bodyPr/>
          <a:lstStyle/>
          <a:p>
            <a:r>
              <a:rPr lang="zh-CN" altLang="en-US" dirty="0"/>
              <a:t>四、</a:t>
            </a:r>
            <a:r>
              <a:rPr lang="en-US" altLang="zh-CN" dirty="0"/>
              <a:t>4101 </a:t>
            </a:r>
            <a:r>
              <a:rPr lang="zh-CN" altLang="zh-CN" dirty="0"/>
              <a:t>事业收入</a:t>
            </a:r>
            <a:r>
              <a:rPr lang="en-US" altLang="zh-CN" dirty="0"/>
              <a:t>/6101 </a:t>
            </a:r>
            <a:r>
              <a:rPr lang="zh-CN" altLang="zh-CN" dirty="0"/>
              <a:t>事业预算收入</a:t>
            </a:r>
            <a:endParaRPr lang="zh-CN" altLang="en-US" dirty="0"/>
          </a:p>
        </p:txBody>
      </p:sp>
      <p:sp>
        <p:nvSpPr>
          <p:cNvPr id="3" name="内容占位符 2">
            <a:extLst>
              <a:ext uri="{FF2B5EF4-FFF2-40B4-BE49-F238E27FC236}">
                <a16:creationId xmlns:a16="http://schemas.microsoft.com/office/drawing/2014/main" id="{E42A0CBD-07EF-4B07-8E93-8E35917E13AA}"/>
              </a:ext>
            </a:extLst>
          </p:cNvPr>
          <p:cNvSpPr>
            <a:spLocks noGrp="1"/>
          </p:cNvSpPr>
          <p:nvPr>
            <p:ph sz="quarter" idx="13"/>
          </p:nvPr>
        </p:nvSpPr>
        <p:spPr>
          <a:xfrm>
            <a:off x="376519" y="852755"/>
            <a:ext cx="9305364" cy="5598379"/>
          </a:xfrm>
        </p:spPr>
        <p:txBody>
          <a:bodyPr>
            <a:normAutofit/>
          </a:bodyPr>
          <a:lstStyle/>
          <a:p>
            <a:r>
              <a:rPr lang="zh-CN" altLang="zh-CN" dirty="0">
                <a:solidFill>
                  <a:srgbClr val="FFC000"/>
                </a:solidFill>
              </a:rPr>
              <a:t>例【</a:t>
            </a:r>
            <a:r>
              <a:rPr lang="en-US" altLang="zh-CN" dirty="0">
                <a:solidFill>
                  <a:srgbClr val="FFC000"/>
                </a:solidFill>
              </a:rPr>
              <a:t>4-14</a:t>
            </a:r>
            <a:r>
              <a:rPr lang="zh-CN" altLang="zh-CN" dirty="0">
                <a:solidFill>
                  <a:srgbClr val="FFC000"/>
                </a:solidFill>
              </a:rPr>
              <a:t>】</a:t>
            </a:r>
            <a:r>
              <a:rPr lang="en-US" altLang="zh-CN" dirty="0"/>
              <a:t>2019</a:t>
            </a:r>
            <a:r>
              <a:rPr lang="zh-CN" altLang="zh-CN" dirty="0"/>
              <a:t>年</a:t>
            </a:r>
            <a:r>
              <a:rPr lang="en-US" altLang="zh-CN" dirty="0"/>
              <a:t>1</a:t>
            </a:r>
            <a:r>
              <a:rPr lang="zh-CN" altLang="zh-CN" dirty="0"/>
              <a:t>月</a:t>
            </a:r>
            <a:r>
              <a:rPr lang="en-US" altLang="zh-CN" dirty="0"/>
              <a:t>20</a:t>
            </a:r>
            <a:r>
              <a:rPr lang="zh-CN" altLang="zh-CN" dirty="0"/>
              <a:t>日，滨海市第九中学部分收入采用财政专户返还形式管理。</a:t>
            </a:r>
            <a:r>
              <a:rPr lang="en-US" altLang="zh-CN" dirty="0"/>
              <a:t>1</a:t>
            </a:r>
            <a:r>
              <a:rPr lang="zh-CN" altLang="zh-CN" dirty="0"/>
              <a:t>月</a:t>
            </a:r>
            <a:r>
              <a:rPr lang="en-US" altLang="zh-CN" dirty="0"/>
              <a:t>20</a:t>
            </a:r>
            <a:r>
              <a:rPr lang="zh-CN" altLang="zh-CN" dirty="0"/>
              <a:t>日，收到应上缴财政专户的事业收入</a:t>
            </a:r>
            <a:r>
              <a:rPr lang="en-US" altLang="zh-CN" dirty="0"/>
              <a:t>200 000</a:t>
            </a:r>
            <a:r>
              <a:rPr lang="zh-CN" altLang="zh-CN" dirty="0"/>
              <a:t>元。</a:t>
            </a:r>
            <a:r>
              <a:rPr lang="en-US" altLang="zh-CN" dirty="0"/>
              <a:t>10</a:t>
            </a:r>
            <a:r>
              <a:rPr lang="zh-CN" altLang="zh-CN" dirty="0"/>
              <a:t>月</a:t>
            </a:r>
            <a:r>
              <a:rPr lang="en-US" altLang="zh-CN" dirty="0"/>
              <a:t>25</a:t>
            </a:r>
            <a:r>
              <a:rPr lang="zh-CN" altLang="zh-CN" dirty="0"/>
              <a:t>日，将上述款项上缴财政专户。</a:t>
            </a:r>
            <a:r>
              <a:rPr lang="en-US" altLang="zh-CN" dirty="0"/>
              <a:t>11</a:t>
            </a:r>
            <a:r>
              <a:rPr lang="zh-CN" altLang="zh-CN" dirty="0"/>
              <a:t>月</a:t>
            </a:r>
            <a:r>
              <a:rPr lang="en-US" altLang="zh-CN" dirty="0"/>
              <a:t>15</a:t>
            </a:r>
            <a:r>
              <a:rPr lang="zh-CN" altLang="zh-CN" dirty="0"/>
              <a:t>日，收到从财政专户返还的事业收入</a:t>
            </a:r>
            <a:r>
              <a:rPr lang="en-US" altLang="zh-CN" dirty="0"/>
              <a:t>200 000</a:t>
            </a:r>
            <a:r>
              <a:rPr lang="zh-CN" altLang="zh-CN" dirty="0"/>
              <a:t>元，假设均属于专项资金收入，不考虑其他因素，期末将事</a:t>
            </a:r>
          </a:p>
          <a:p>
            <a:r>
              <a:rPr lang="zh-CN" altLang="zh-CN" dirty="0"/>
              <a:t>（</a:t>
            </a:r>
            <a:r>
              <a:rPr lang="en-US" altLang="zh-CN" dirty="0"/>
              <a:t>1</a:t>
            </a:r>
            <a:r>
              <a:rPr lang="zh-CN" altLang="zh-CN" dirty="0"/>
              <a:t>）实现应上缴财政专户的事业收入时，</a:t>
            </a:r>
          </a:p>
          <a:p>
            <a:r>
              <a:rPr lang="en-US" altLang="zh-CN" dirty="0">
                <a:solidFill>
                  <a:srgbClr val="FFC000"/>
                </a:solidFill>
              </a:rPr>
              <a:t> </a:t>
            </a:r>
            <a:r>
              <a:rPr lang="zh-CN" altLang="zh-CN" dirty="0">
                <a:solidFill>
                  <a:srgbClr val="FFC000"/>
                </a:solidFill>
              </a:rPr>
              <a:t>财务会计：</a:t>
            </a:r>
            <a:endParaRPr lang="en-US" altLang="zh-CN" dirty="0">
              <a:solidFill>
                <a:srgbClr val="FFC000"/>
              </a:solidFill>
            </a:endParaRPr>
          </a:p>
          <a:p>
            <a:r>
              <a:rPr lang="zh-CN" altLang="zh-CN" dirty="0"/>
              <a:t>借：银行存款</a:t>
            </a:r>
            <a:r>
              <a:rPr lang="en-US" altLang="zh-CN" dirty="0"/>
              <a:t>             200 000</a:t>
            </a:r>
            <a:endParaRPr lang="zh-CN" altLang="zh-CN" dirty="0"/>
          </a:p>
          <a:p>
            <a:r>
              <a:rPr lang="en-US" altLang="zh-CN" dirty="0"/>
              <a:t>      </a:t>
            </a:r>
            <a:r>
              <a:rPr lang="zh-CN" altLang="zh-CN" dirty="0"/>
              <a:t>贷：应缴财政款</a:t>
            </a:r>
            <a:r>
              <a:rPr lang="en-US" altLang="zh-CN" dirty="0"/>
              <a:t>          200 000  </a:t>
            </a:r>
            <a:endParaRPr lang="zh-CN" altLang="zh-CN" dirty="0"/>
          </a:p>
          <a:p>
            <a:r>
              <a:rPr lang="zh-CN" altLang="zh-CN" dirty="0"/>
              <a:t>预算会计不需要做分录</a:t>
            </a:r>
          </a:p>
          <a:p>
            <a:endParaRPr lang="zh-CN" altLang="en-US" dirty="0"/>
          </a:p>
        </p:txBody>
      </p:sp>
    </p:spTree>
    <p:extLst>
      <p:ext uri="{BB962C8B-B14F-4D97-AF65-F5344CB8AC3E}">
        <p14:creationId xmlns:p14="http://schemas.microsoft.com/office/powerpoint/2010/main" val="39358083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B5C9EA3-C335-4A85-8BEA-738CC6258E58}"/>
              </a:ext>
            </a:extLst>
          </p:cNvPr>
          <p:cNvSpPr>
            <a:spLocks noGrp="1"/>
          </p:cNvSpPr>
          <p:nvPr>
            <p:ph type="title"/>
          </p:nvPr>
        </p:nvSpPr>
        <p:spPr/>
        <p:txBody>
          <a:bodyPr/>
          <a:lstStyle/>
          <a:p>
            <a:r>
              <a:rPr lang="zh-CN" altLang="en-US" dirty="0"/>
              <a:t>四、</a:t>
            </a:r>
            <a:r>
              <a:rPr lang="en-US" altLang="zh-CN" dirty="0"/>
              <a:t>4101 </a:t>
            </a:r>
            <a:r>
              <a:rPr lang="zh-CN" altLang="zh-CN" dirty="0"/>
              <a:t>事业收入</a:t>
            </a:r>
            <a:r>
              <a:rPr lang="en-US" altLang="zh-CN" dirty="0"/>
              <a:t>/6101 </a:t>
            </a:r>
            <a:r>
              <a:rPr lang="zh-CN" altLang="zh-CN" dirty="0"/>
              <a:t>事业预算收入</a:t>
            </a:r>
            <a:endParaRPr lang="zh-CN" altLang="en-US" dirty="0"/>
          </a:p>
        </p:txBody>
      </p:sp>
      <p:sp>
        <p:nvSpPr>
          <p:cNvPr id="3" name="内容占位符 2">
            <a:extLst>
              <a:ext uri="{FF2B5EF4-FFF2-40B4-BE49-F238E27FC236}">
                <a16:creationId xmlns:a16="http://schemas.microsoft.com/office/drawing/2014/main" id="{97B4CBEB-5675-439C-ACC4-3622C06989D9}"/>
              </a:ext>
            </a:extLst>
          </p:cNvPr>
          <p:cNvSpPr>
            <a:spLocks noGrp="1"/>
          </p:cNvSpPr>
          <p:nvPr>
            <p:ph sz="quarter" idx="13"/>
          </p:nvPr>
        </p:nvSpPr>
        <p:spPr/>
        <p:txBody>
          <a:bodyPr/>
          <a:lstStyle/>
          <a:p>
            <a:r>
              <a:rPr lang="zh-CN" altLang="zh-CN" dirty="0"/>
              <a:t>（</a:t>
            </a:r>
            <a:r>
              <a:rPr lang="en-US" altLang="zh-CN" dirty="0"/>
              <a:t>2</a:t>
            </a:r>
            <a:r>
              <a:rPr lang="zh-CN" altLang="zh-CN" dirty="0"/>
              <a:t>）向财政专户上缴款项时，</a:t>
            </a:r>
          </a:p>
          <a:p>
            <a:r>
              <a:rPr lang="zh-CN" altLang="zh-CN" dirty="0">
                <a:solidFill>
                  <a:srgbClr val="FFC000"/>
                </a:solidFill>
              </a:rPr>
              <a:t>财务会计：</a:t>
            </a:r>
            <a:endParaRPr lang="en-US" altLang="zh-CN" dirty="0">
              <a:solidFill>
                <a:srgbClr val="FFC000"/>
              </a:solidFill>
            </a:endParaRPr>
          </a:p>
          <a:p>
            <a:r>
              <a:rPr lang="zh-CN" altLang="zh-CN" dirty="0"/>
              <a:t>借：应缴财政款</a:t>
            </a:r>
            <a:r>
              <a:rPr lang="en-US" altLang="zh-CN" dirty="0"/>
              <a:t>   200 000</a:t>
            </a:r>
            <a:endParaRPr lang="zh-CN" altLang="zh-CN" dirty="0"/>
          </a:p>
          <a:p>
            <a:r>
              <a:rPr lang="en-US" altLang="zh-CN" dirty="0"/>
              <a:t>       </a:t>
            </a:r>
            <a:r>
              <a:rPr lang="zh-CN" altLang="zh-CN" dirty="0"/>
              <a:t>贷：银行存款</a:t>
            </a:r>
            <a:r>
              <a:rPr lang="en-US" altLang="zh-CN" dirty="0"/>
              <a:t>     200 000</a:t>
            </a:r>
            <a:endParaRPr lang="zh-CN" altLang="zh-CN" dirty="0"/>
          </a:p>
          <a:p>
            <a:r>
              <a:rPr lang="zh-CN" altLang="zh-CN" dirty="0"/>
              <a:t>预算会计不需要做分录</a:t>
            </a:r>
          </a:p>
        </p:txBody>
      </p:sp>
    </p:spTree>
    <p:extLst>
      <p:ext uri="{BB962C8B-B14F-4D97-AF65-F5344CB8AC3E}">
        <p14:creationId xmlns:p14="http://schemas.microsoft.com/office/powerpoint/2010/main" val="14742830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8B6FA3E-9FD3-41DC-9308-3CDC31CD9C6C}"/>
              </a:ext>
            </a:extLst>
          </p:cNvPr>
          <p:cNvSpPr>
            <a:spLocks noGrp="1"/>
          </p:cNvSpPr>
          <p:nvPr>
            <p:ph type="title"/>
          </p:nvPr>
        </p:nvSpPr>
        <p:spPr/>
        <p:txBody>
          <a:bodyPr/>
          <a:lstStyle/>
          <a:p>
            <a:r>
              <a:rPr lang="zh-CN" altLang="en-US" dirty="0"/>
              <a:t>四、</a:t>
            </a:r>
            <a:r>
              <a:rPr lang="en-US" altLang="zh-CN" dirty="0"/>
              <a:t>4101 </a:t>
            </a:r>
            <a:r>
              <a:rPr lang="zh-CN" altLang="zh-CN" dirty="0"/>
              <a:t>事业收入</a:t>
            </a:r>
            <a:r>
              <a:rPr lang="en-US" altLang="zh-CN" dirty="0"/>
              <a:t>/6101 </a:t>
            </a:r>
            <a:r>
              <a:rPr lang="zh-CN" altLang="zh-CN" dirty="0"/>
              <a:t>事业预算收入</a:t>
            </a:r>
            <a:endParaRPr lang="zh-CN" altLang="en-US" dirty="0"/>
          </a:p>
        </p:txBody>
      </p:sp>
      <p:sp>
        <p:nvSpPr>
          <p:cNvPr id="3" name="内容占位符 2">
            <a:extLst>
              <a:ext uri="{FF2B5EF4-FFF2-40B4-BE49-F238E27FC236}">
                <a16:creationId xmlns:a16="http://schemas.microsoft.com/office/drawing/2014/main" id="{4B47D3A1-8A38-4544-873F-F62D4FEC91B3}"/>
              </a:ext>
            </a:extLst>
          </p:cNvPr>
          <p:cNvSpPr>
            <a:spLocks noGrp="1"/>
          </p:cNvSpPr>
          <p:nvPr>
            <p:ph sz="quarter" idx="13"/>
          </p:nvPr>
        </p:nvSpPr>
        <p:spPr/>
        <p:txBody>
          <a:bodyPr/>
          <a:lstStyle/>
          <a:p>
            <a:pPr lvl="0"/>
            <a:r>
              <a:rPr lang="zh-CN" altLang="en-US" dirty="0"/>
              <a:t>（</a:t>
            </a:r>
            <a:r>
              <a:rPr lang="en-US" altLang="zh-CN" dirty="0"/>
              <a:t>3</a:t>
            </a:r>
            <a:r>
              <a:rPr lang="zh-CN" altLang="en-US" dirty="0"/>
              <a:t>）</a:t>
            </a:r>
            <a:r>
              <a:rPr lang="zh-CN" altLang="zh-CN" dirty="0"/>
              <a:t>收到从财政专户返还的事业收入是</a:t>
            </a:r>
          </a:p>
          <a:p>
            <a:r>
              <a:rPr lang="zh-CN" altLang="zh-CN" dirty="0">
                <a:solidFill>
                  <a:srgbClr val="FFC000"/>
                </a:solidFill>
              </a:rPr>
              <a:t>财务会计：</a:t>
            </a:r>
            <a:endParaRPr lang="en-US" altLang="zh-CN" dirty="0">
              <a:solidFill>
                <a:srgbClr val="FFC000"/>
              </a:solidFill>
            </a:endParaRPr>
          </a:p>
          <a:p>
            <a:r>
              <a:rPr lang="zh-CN" altLang="zh-CN" dirty="0"/>
              <a:t>借：银行存款</a:t>
            </a:r>
            <a:r>
              <a:rPr lang="en-US" altLang="zh-CN" dirty="0"/>
              <a:t>                         200 000</a:t>
            </a:r>
            <a:endParaRPr lang="zh-CN" altLang="zh-CN" dirty="0"/>
          </a:p>
          <a:p>
            <a:r>
              <a:rPr lang="en-US" altLang="zh-CN" dirty="0"/>
              <a:t>       </a:t>
            </a:r>
            <a:r>
              <a:rPr lang="zh-CN" altLang="zh-CN" dirty="0"/>
              <a:t>贷：事业收入</a:t>
            </a:r>
            <a:r>
              <a:rPr lang="en-US" altLang="zh-CN" dirty="0"/>
              <a:t>-</a:t>
            </a:r>
            <a:r>
              <a:rPr lang="zh-CN" altLang="zh-CN" dirty="0"/>
              <a:t>专项资金收入</a:t>
            </a:r>
            <a:r>
              <a:rPr lang="en-US" altLang="zh-CN" dirty="0"/>
              <a:t>   200 000</a:t>
            </a:r>
            <a:endParaRPr lang="zh-CN" altLang="zh-CN" dirty="0"/>
          </a:p>
          <a:p>
            <a:r>
              <a:rPr lang="zh-CN" altLang="zh-CN" dirty="0">
                <a:solidFill>
                  <a:srgbClr val="FFC000"/>
                </a:solidFill>
              </a:rPr>
              <a:t>预算会计：</a:t>
            </a:r>
            <a:endParaRPr lang="en-US" altLang="zh-CN" dirty="0">
              <a:solidFill>
                <a:srgbClr val="FFC000"/>
              </a:solidFill>
            </a:endParaRPr>
          </a:p>
          <a:p>
            <a:r>
              <a:rPr lang="zh-CN" altLang="zh-CN" dirty="0"/>
              <a:t>借：资金结存</a:t>
            </a:r>
            <a:r>
              <a:rPr lang="en-US" altLang="zh-CN" dirty="0"/>
              <a:t>-</a:t>
            </a:r>
            <a:r>
              <a:rPr lang="zh-CN" altLang="zh-CN" dirty="0"/>
              <a:t>货币资金</a:t>
            </a:r>
            <a:r>
              <a:rPr lang="en-US" altLang="zh-CN" dirty="0"/>
              <a:t>   200 000</a:t>
            </a:r>
            <a:endParaRPr lang="zh-CN" altLang="zh-CN" dirty="0"/>
          </a:p>
          <a:p>
            <a:r>
              <a:rPr lang="en-US" altLang="zh-CN" dirty="0"/>
              <a:t>      </a:t>
            </a:r>
            <a:r>
              <a:rPr lang="zh-CN" altLang="zh-CN" dirty="0"/>
              <a:t>贷：事业预算收入</a:t>
            </a:r>
            <a:r>
              <a:rPr lang="en-US" altLang="zh-CN" dirty="0"/>
              <a:t>            200 000</a:t>
            </a:r>
            <a:endParaRPr lang="zh-CN" altLang="zh-CN" dirty="0"/>
          </a:p>
          <a:p>
            <a:r>
              <a:rPr lang="en-US" altLang="zh-CN" dirty="0"/>
              <a:t> </a:t>
            </a:r>
            <a:endParaRPr lang="zh-CN" altLang="zh-CN" dirty="0"/>
          </a:p>
          <a:p>
            <a:endParaRPr lang="zh-CN" altLang="en-US" dirty="0"/>
          </a:p>
        </p:txBody>
      </p:sp>
    </p:spTree>
    <p:extLst>
      <p:ext uri="{BB962C8B-B14F-4D97-AF65-F5344CB8AC3E}">
        <p14:creationId xmlns:p14="http://schemas.microsoft.com/office/powerpoint/2010/main" val="440021971"/>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16269</TotalTime>
  <Words>4177</Words>
  <Application>Microsoft Office PowerPoint</Application>
  <PresentationFormat>宽屏</PresentationFormat>
  <Paragraphs>318</Paragraphs>
  <Slides>51</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51</vt:i4>
      </vt:variant>
    </vt:vector>
  </HeadingPairs>
  <TitlesOfParts>
    <vt:vector size="58" baseType="lpstr">
      <vt:lpstr>等线</vt:lpstr>
      <vt:lpstr>等线 Light</vt:lpstr>
      <vt:lpstr>宋体</vt:lpstr>
      <vt:lpstr>微软雅黑</vt:lpstr>
      <vt:lpstr>Arial</vt:lpstr>
      <vt:lpstr>Wingdings</vt:lpstr>
      <vt:lpstr>Office 主题​​</vt:lpstr>
      <vt:lpstr>新政府会计准则全面解读与实操指导</vt:lpstr>
      <vt:lpstr>购买书籍：</vt:lpstr>
      <vt:lpstr>四、4101 事业收入/6101 事业预算收入</vt:lpstr>
      <vt:lpstr>四、4101 事业收入/6101 事业预算收入</vt:lpstr>
      <vt:lpstr>四、4101 事业收入/6101 事业预算收入</vt:lpstr>
      <vt:lpstr>四、4101 事业收入/6101 事业预算收入</vt:lpstr>
      <vt:lpstr>四、4101 事业收入/6101 事业预算收入</vt:lpstr>
      <vt:lpstr>四、4101 事业收入/6101 事业预算收入</vt:lpstr>
      <vt:lpstr>四、4101 事业收入/6101 事业预算收入</vt:lpstr>
      <vt:lpstr>四、4101 事业收入/6101 事业预算收入</vt:lpstr>
      <vt:lpstr>四、4101 事业收入/6101 事业预算收入</vt:lpstr>
      <vt:lpstr>四、4101 事业收入/6101 事业预算收入</vt:lpstr>
      <vt:lpstr>四、4101 事业收入/6101 事业预算收入</vt:lpstr>
      <vt:lpstr>四、4101 事业收入/6101 事业预算收入</vt:lpstr>
      <vt:lpstr>四、4101 事业收入/6101 事业预算收入</vt:lpstr>
      <vt:lpstr>四、4101 事业收入/6101 事业预算收入</vt:lpstr>
      <vt:lpstr>四、4101 事业收入/6101 事业预算收入</vt:lpstr>
      <vt:lpstr>五、4401 经营收入/6401 经营预算收入</vt:lpstr>
      <vt:lpstr>五、4401 经营收入/6401 经营预算收入</vt:lpstr>
      <vt:lpstr>五、4401 经营收入/6401 经营预算收入</vt:lpstr>
      <vt:lpstr>五、4401 经营收入/6401 经营预算收入</vt:lpstr>
      <vt:lpstr>五、4401 经营收入/6401 经营预算收入</vt:lpstr>
      <vt:lpstr>五、4401 经营收入/6401 经营预算收入</vt:lpstr>
      <vt:lpstr>六、4301 附属单位上缴收入/6301附属单位上缴预算收入</vt:lpstr>
      <vt:lpstr>六、4301 附属单位上缴收入/6301附属单位上缴预算收入</vt:lpstr>
      <vt:lpstr>六、4301 附属单位上缴收入/6301附属单位上缴预算收入</vt:lpstr>
      <vt:lpstr>六、4301 附属单位上缴收入/6301附属单位上缴预算收入</vt:lpstr>
      <vt:lpstr>六、4301 附属单位上缴收入/6301附属单位上缴预算收入</vt:lpstr>
      <vt:lpstr>六、4301 附属单位上缴收入/6301附属单位上缴预算收入</vt:lpstr>
      <vt:lpstr>六、4301 附属单位上缴收入/6301附属单位上缴预算收入</vt:lpstr>
      <vt:lpstr>七、投资收益/投资预算收益</vt:lpstr>
      <vt:lpstr>八、债务预算收入</vt:lpstr>
      <vt:lpstr>八、债务预算收入</vt:lpstr>
      <vt:lpstr>八、债务预算收入</vt:lpstr>
      <vt:lpstr>八、债务预算收入</vt:lpstr>
      <vt:lpstr>九、其他预算收入/捐赠收入/利息收入/租金收入/其他收入</vt:lpstr>
      <vt:lpstr>九、其他预算收入/捐赠收入/利息收入/租金收入/其他收入</vt:lpstr>
      <vt:lpstr>九、其他预算收入/捐赠收入/利息收入/租金收入/其他收入</vt:lpstr>
      <vt:lpstr>九、其他预算收入/捐赠收入/利息收入/租金收入/其他收入</vt:lpstr>
      <vt:lpstr>九、其他预算收入/捐赠收入/利息收入/租金收入/其他收入</vt:lpstr>
      <vt:lpstr>九、其他预算收入/捐赠收入/利息收入/租金收入/其他收入</vt:lpstr>
      <vt:lpstr>九、其他预算收入/捐赠收入/利息收入/租金收入/其他收入</vt:lpstr>
      <vt:lpstr>九、其他预算收入/捐赠收入/利息收入/租金收入/其他收入</vt:lpstr>
      <vt:lpstr>九、其他预算收入/捐赠收入/利息收入/租金收入/其他收入</vt:lpstr>
      <vt:lpstr>九、其他预算收入/捐赠收入/利息收入/租金收入/其他收入</vt:lpstr>
      <vt:lpstr>九、其他预算收入/捐赠收入/利息收入/租金收入/其他收入</vt:lpstr>
      <vt:lpstr>九、其他预算收入/捐赠收入/利息收入/租金收入/其他收入</vt:lpstr>
      <vt:lpstr>九、其他预算收入/捐赠收入/利息收入/租金收入/其他收入</vt:lpstr>
      <vt:lpstr>九、其他预算收入/捐赠收入/利息收入/租金收入/其他收入</vt:lpstr>
      <vt:lpstr>答疑时间</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2018新大纲│中级会计职称 《财务管理》</dc:title>
  <dc:creator>Administrator</dc:creator>
  <cp:lastModifiedBy>Administrator</cp:lastModifiedBy>
  <cp:revision>563</cp:revision>
  <dcterms:created xsi:type="dcterms:W3CDTF">2018-02-07T02:07:00Z</dcterms:created>
  <dcterms:modified xsi:type="dcterms:W3CDTF">2018-10-29T03:06:58Z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2052-10.1.0.7224</vt:lpwstr>
  </property>
</Properties>
</file>